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0083800" cy="7556500"/>
  <p:notesSz cx="100838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38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pc="125" dirty="0"/>
              <a:t>D.Longuet-UML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‹N°›</a:t>
            </a:fld>
            <a:endParaRPr spc="6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94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pc="125" dirty="0"/>
              <a:t>D.Longuet-UML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‹N°›</a:t>
            </a:fld>
            <a:endParaRPr spc="6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94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pc="125" dirty="0"/>
              <a:t>D.Longuet-UML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‹N°›</a:t>
            </a:fld>
            <a:endParaRPr spc="6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94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pc="125" dirty="0"/>
              <a:t>D.Longuet-UML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‹N°›</a:t>
            </a:fld>
            <a:endParaRPr spc="6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pc="125" dirty="0"/>
              <a:t>D.Longuet-UML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‹N°›</a:t>
            </a:fld>
            <a:endParaRPr spc="6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5064" y="384809"/>
            <a:ext cx="77736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94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941830"/>
            <a:ext cx="824992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1490" y="7117638"/>
            <a:ext cx="14986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pc="125" dirty="0"/>
              <a:t>D.Longuet-UML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57359" y="7117638"/>
            <a:ext cx="35687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‹N°›</a:t>
            </a:fld>
            <a:endParaRPr spc="6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1</a:t>
            </a:fld>
            <a:endParaRPr spc="6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083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5" smtClean="0"/>
              <a:t>Diagrammes</a:t>
            </a:r>
            <a:r>
              <a:rPr lang="fr-FR" sz="3200" spc="5" dirty="0" smtClean="0"/>
              <a:t> </a:t>
            </a:r>
            <a:r>
              <a:rPr sz="3200" spc="5" smtClean="0"/>
              <a:t>de</a:t>
            </a:r>
            <a:r>
              <a:rPr lang="fr-FR" sz="3200" spc="5" dirty="0" smtClean="0"/>
              <a:t> </a:t>
            </a:r>
            <a:r>
              <a:rPr sz="3200" spc="5" smtClean="0"/>
              <a:t>séquence</a:t>
            </a:r>
            <a:r>
              <a:rPr lang="fr-FR" sz="3200" spc="5" dirty="0" smtClean="0"/>
              <a:t/>
            </a:r>
            <a:br>
              <a:rPr lang="fr-FR" sz="3200" spc="5" dirty="0" smtClean="0"/>
            </a:br>
            <a:r>
              <a:rPr sz="3200" spc="5" smtClean="0"/>
              <a:t>(</a:t>
            </a:r>
            <a:r>
              <a:rPr lang="fr-FR" sz="3200" spc="5" dirty="0" smtClean="0"/>
              <a:t>Boite Noir (Analyse)  Blanche </a:t>
            </a:r>
            <a:r>
              <a:rPr lang="fr-FR" sz="3200" spc="5" dirty="0" err="1" smtClean="0"/>
              <a:t>Blanche</a:t>
            </a:r>
            <a:r>
              <a:rPr lang="fr-FR" sz="3200" spc="5" dirty="0" smtClean="0"/>
              <a:t> (C</a:t>
            </a:r>
            <a:r>
              <a:rPr sz="3200" spc="5" smtClean="0"/>
              <a:t>onception</a:t>
            </a:r>
            <a:r>
              <a:rPr sz="3200" spc="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263650"/>
            <a:ext cx="10083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smtClean="0">
                <a:solidFill>
                  <a:srgbClr val="FF940D"/>
                </a:solidFill>
                <a:latin typeface="Arial"/>
                <a:cs typeface="Arial"/>
              </a:rPr>
              <a:t>Objectif</a:t>
            </a:r>
            <a:r>
              <a:rPr lang="fr-FR" sz="2400" spc="70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: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Représenter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les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lang="fr-FR" sz="2400" spc="70" dirty="0" smtClean="0">
                <a:latin typeface="Arial"/>
                <a:cs typeface="Arial"/>
              </a:rPr>
              <a:t>messages échangés </a:t>
            </a:r>
            <a:r>
              <a:rPr sz="2400" spc="70" smtClean="0">
                <a:latin typeface="Arial"/>
                <a:cs typeface="Arial"/>
              </a:rPr>
              <a:t>au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sein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du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logiciel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189" y="223138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1949450"/>
            <a:ext cx="8991600" cy="1201611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fr-FR" sz="1575" spc="330" baseline="37037" dirty="0">
                <a:latin typeface="Calibri"/>
                <a:cs typeface="Calibri"/>
              </a:rPr>
              <a:t> </a:t>
            </a:r>
            <a:r>
              <a:rPr lang="fr-FR" sz="2400" spc="30" dirty="0" smtClean="0">
                <a:latin typeface="Arial"/>
                <a:cs typeface="Arial"/>
              </a:rPr>
              <a:t>C’est une R</a:t>
            </a:r>
            <a:r>
              <a:rPr sz="2400" spc="30" smtClean="0">
                <a:latin typeface="Arial"/>
                <a:cs typeface="Arial"/>
              </a:rPr>
              <a:t>eprésentation</a:t>
            </a:r>
            <a:r>
              <a:rPr lang="fr-FR" sz="2400" spc="30" dirty="0" smtClean="0">
                <a:latin typeface="Arial"/>
                <a:cs typeface="Arial"/>
              </a:rPr>
              <a:t> </a:t>
            </a:r>
            <a:r>
              <a:rPr sz="2400" spc="30" smtClean="0">
                <a:solidFill>
                  <a:srgbClr val="569C1B"/>
                </a:solidFill>
                <a:latin typeface="Arial"/>
                <a:cs typeface="Arial"/>
              </a:rPr>
              <a:t>temporel</a:t>
            </a:r>
            <a:r>
              <a:rPr lang="fr-FR" sz="2400" spc="30" dirty="0">
                <a:solidFill>
                  <a:srgbClr val="569C1B"/>
                </a:solidFill>
                <a:latin typeface="Arial"/>
                <a:cs typeface="Arial"/>
              </a:rPr>
              <a:t>l</a:t>
            </a:r>
            <a:r>
              <a:rPr sz="2400" spc="30" smtClean="0">
                <a:solidFill>
                  <a:srgbClr val="569C1B"/>
                </a:solidFill>
                <a:latin typeface="Arial"/>
                <a:cs typeface="Arial"/>
              </a:rPr>
              <a:t>e</a:t>
            </a:r>
            <a:r>
              <a:rPr lang="fr-FR" sz="2400" spc="3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30" smtClean="0">
                <a:latin typeface="Arial"/>
                <a:cs typeface="Arial"/>
              </a:rPr>
              <a:t>des</a:t>
            </a:r>
            <a:r>
              <a:rPr lang="fr-FR" sz="2400" spc="30" dirty="0" smtClean="0">
                <a:latin typeface="Arial"/>
                <a:cs typeface="Arial"/>
              </a:rPr>
              <a:t> </a:t>
            </a:r>
            <a:r>
              <a:rPr sz="2400" spc="30" smtClean="0">
                <a:latin typeface="Arial"/>
                <a:cs typeface="Arial"/>
              </a:rPr>
              <a:t>interactions</a:t>
            </a:r>
            <a:r>
              <a:rPr lang="fr-FR" sz="2400" spc="30" dirty="0" smtClean="0">
                <a:latin typeface="Arial"/>
                <a:cs typeface="Arial"/>
              </a:rPr>
              <a:t> </a:t>
            </a:r>
            <a:r>
              <a:rPr sz="2400" spc="30" smtClean="0">
                <a:latin typeface="Arial"/>
                <a:cs typeface="Arial"/>
              </a:rPr>
              <a:t>entre</a:t>
            </a:r>
            <a:r>
              <a:rPr lang="fr-FR" sz="2400" spc="30" dirty="0" smtClean="0">
                <a:latin typeface="Arial"/>
                <a:cs typeface="Arial"/>
              </a:rPr>
              <a:t> </a:t>
            </a:r>
            <a:r>
              <a:rPr sz="2400" spc="30" smtClean="0">
                <a:latin typeface="Arial"/>
                <a:cs typeface="Arial"/>
              </a:rPr>
              <a:t>les</a:t>
            </a:r>
            <a:r>
              <a:rPr lang="fr-FR" sz="2400" spc="30" dirty="0" smtClean="0">
                <a:latin typeface="Arial"/>
                <a:cs typeface="Arial"/>
              </a:rPr>
              <a:t> </a:t>
            </a:r>
            <a:r>
              <a:rPr sz="2400" spc="30" smtClean="0">
                <a:latin typeface="Arial"/>
                <a:cs typeface="Arial"/>
              </a:rPr>
              <a:t>objets</a:t>
            </a:r>
            <a:r>
              <a:rPr lang="fr-FR" sz="2400" spc="30" dirty="0" smtClean="0">
                <a:latin typeface="Arial"/>
                <a:cs typeface="Arial"/>
              </a:rPr>
              <a:t> et la description de la </a:t>
            </a:r>
            <a:r>
              <a:rPr sz="2400" spc="15" smtClean="0">
                <a:solidFill>
                  <a:srgbClr val="569C1B"/>
                </a:solidFill>
                <a:latin typeface="Arial"/>
                <a:cs typeface="Arial"/>
              </a:rPr>
              <a:t>Chronologie</a:t>
            </a:r>
            <a:r>
              <a:rPr lang="fr-FR" sz="2400" spc="1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15" smtClean="0">
                <a:latin typeface="Arial"/>
                <a:cs typeface="Arial"/>
              </a:rPr>
              <a:t>des</a:t>
            </a:r>
            <a:r>
              <a:rPr lang="fr-FR" sz="2400" spc="15" dirty="0" smtClean="0">
                <a:latin typeface="Arial"/>
                <a:cs typeface="Arial"/>
              </a:rPr>
              <a:t> </a:t>
            </a:r>
            <a:r>
              <a:rPr sz="2400" spc="15" smtClean="0">
                <a:latin typeface="Arial"/>
                <a:cs typeface="Arial"/>
              </a:rPr>
              <a:t>messages</a:t>
            </a:r>
            <a:r>
              <a:rPr lang="fr-FR" sz="2400" spc="15" dirty="0" smtClean="0">
                <a:latin typeface="Arial"/>
                <a:cs typeface="Arial"/>
              </a:rPr>
              <a:t> </a:t>
            </a:r>
            <a:r>
              <a:rPr sz="2400" spc="15" smtClean="0">
                <a:latin typeface="Arial"/>
                <a:cs typeface="Arial"/>
              </a:rPr>
              <a:t>échangés</a:t>
            </a:r>
            <a:r>
              <a:rPr lang="fr-FR" sz="2400" spc="15" dirty="0" smtClean="0">
                <a:latin typeface="Arial"/>
                <a:cs typeface="Arial"/>
              </a:rPr>
              <a:t> </a:t>
            </a:r>
            <a:r>
              <a:rPr sz="2400" spc="15" smtClean="0">
                <a:latin typeface="Arial"/>
                <a:cs typeface="Arial"/>
              </a:rPr>
              <a:t>entre</a:t>
            </a:r>
            <a:r>
              <a:rPr lang="fr-FR" sz="2400" spc="15" dirty="0" smtClean="0">
                <a:latin typeface="Arial"/>
                <a:cs typeface="Arial"/>
              </a:rPr>
              <a:t> </a:t>
            </a:r>
            <a:r>
              <a:rPr sz="2400" spc="15" smtClean="0">
                <a:latin typeface="Arial"/>
                <a:cs typeface="Arial"/>
              </a:rPr>
              <a:t>les</a:t>
            </a:r>
            <a:r>
              <a:rPr lang="fr-FR" sz="2400" spc="15" dirty="0" smtClean="0">
                <a:latin typeface="Arial"/>
                <a:cs typeface="Arial"/>
              </a:rPr>
              <a:t> </a:t>
            </a:r>
            <a:r>
              <a:rPr sz="2400" spc="15" smtClean="0">
                <a:latin typeface="Arial"/>
                <a:cs typeface="Arial"/>
              </a:rPr>
              <a:t>objets</a:t>
            </a:r>
            <a:r>
              <a:rPr lang="fr-FR" sz="2400" spc="15" dirty="0" smtClean="0">
                <a:latin typeface="Arial"/>
                <a:cs typeface="Arial"/>
              </a:rPr>
              <a:t> </a:t>
            </a:r>
            <a:r>
              <a:rPr sz="2400" spc="15" smtClean="0">
                <a:latin typeface="Arial"/>
                <a:cs typeface="Arial"/>
              </a:rPr>
              <a:t>et</a:t>
            </a:r>
            <a:r>
              <a:rPr lang="fr-FR" sz="2400" spc="15" dirty="0" smtClean="0">
                <a:latin typeface="Arial"/>
                <a:cs typeface="Arial"/>
              </a:rPr>
              <a:t> </a:t>
            </a:r>
            <a:r>
              <a:rPr sz="2400" spc="15" smtClean="0">
                <a:latin typeface="Arial"/>
                <a:cs typeface="Arial"/>
              </a:rPr>
              <a:t>avec</a:t>
            </a:r>
            <a:r>
              <a:rPr lang="fr-FR" sz="2400" spc="15" dirty="0" smtClean="0">
                <a:latin typeface="Arial"/>
                <a:cs typeface="Arial"/>
              </a:rPr>
              <a:t> </a:t>
            </a:r>
            <a:r>
              <a:rPr sz="2400" spc="15" smtClean="0">
                <a:latin typeface="Arial"/>
                <a:cs typeface="Arial"/>
              </a:rPr>
              <a:t>les </a:t>
            </a:r>
            <a:r>
              <a:rPr sz="2400" spc="-655" smtClean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acteurs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310" y="4692650"/>
            <a:ext cx="9571990" cy="913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lang="fr-FR" sz="2400" spc="65" dirty="0" smtClean="0">
                <a:solidFill>
                  <a:srgbClr val="FF940D"/>
                </a:solidFill>
                <a:latin typeface="Arial"/>
                <a:cs typeface="Arial"/>
              </a:rPr>
              <a:t>En conception</a:t>
            </a:r>
            <a:r>
              <a:rPr lang="fr-FR" sz="2400" spc="65" dirty="0" smtClean="0">
                <a:latin typeface="Arial"/>
                <a:cs typeface="Arial"/>
              </a:rPr>
              <a:t> C’est la description de </a:t>
            </a:r>
            <a:r>
              <a:rPr sz="2400" spc="65" smtClean="0">
                <a:latin typeface="Arial"/>
                <a:cs typeface="Arial"/>
              </a:rPr>
              <a:t>la</a:t>
            </a:r>
            <a:r>
              <a:rPr lang="fr-FR" sz="2400" spc="65" dirty="0" smtClean="0">
                <a:latin typeface="Arial"/>
                <a:cs typeface="Arial"/>
              </a:rPr>
              <a:t> </a:t>
            </a:r>
            <a:r>
              <a:rPr sz="2400" spc="65" smtClean="0">
                <a:solidFill>
                  <a:schemeClr val="tx1"/>
                </a:solidFill>
                <a:latin typeface="Arial"/>
                <a:cs typeface="Arial"/>
              </a:rPr>
              <a:t>réalisation</a:t>
            </a:r>
            <a:r>
              <a:rPr lang="fr-FR" sz="2400" spc="6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65" smtClean="0">
                <a:solidFill>
                  <a:schemeClr val="tx1"/>
                </a:solidFill>
                <a:latin typeface="Arial"/>
                <a:cs typeface="Arial"/>
              </a:rPr>
              <a:t>des</a:t>
            </a:r>
            <a:r>
              <a:rPr lang="fr-FR" sz="2400" spc="6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65" smtClean="0">
                <a:solidFill>
                  <a:schemeClr val="tx1"/>
                </a:solidFill>
                <a:latin typeface="Arial"/>
                <a:cs typeface="Arial"/>
              </a:rPr>
              <a:t>cas</a:t>
            </a:r>
            <a:r>
              <a:rPr lang="fr-FR" sz="2400" spc="6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65" smtClean="0">
                <a:solidFill>
                  <a:schemeClr val="tx1"/>
                </a:solidFill>
                <a:latin typeface="Arial"/>
                <a:cs typeface="Arial"/>
              </a:rPr>
              <a:t>d'utilisation</a:t>
            </a:r>
            <a:r>
              <a:rPr lang="fr-FR" sz="2400" spc="6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65" smtClean="0">
                <a:solidFill>
                  <a:schemeClr val="tx1"/>
                </a:solidFill>
                <a:latin typeface="Arial"/>
                <a:cs typeface="Arial"/>
              </a:rPr>
              <a:t>sur</a:t>
            </a:r>
            <a:r>
              <a:rPr lang="fr-FR" sz="2400" spc="6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65" smtClean="0">
                <a:solidFill>
                  <a:schemeClr val="tx1"/>
                </a:solidFill>
                <a:latin typeface="Arial"/>
                <a:cs typeface="Arial"/>
              </a:rPr>
              <a:t>le</a:t>
            </a:r>
            <a:r>
              <a:rPr lang="fr-FR" sz="2400" spc="65" dirty="0" smtClean="0">
                <a:solidFill>
                  <a:schemeClr val="tx1"/>
                </a:solidFill>
                <a:latin typeface="Arial"/>
                <a:cs typeface="Arial"/>
              </a:rPr>
              <a:t>  s</a:t>
            </a:r>
            <a:r>
              <a:rPr sz="2400" spc="65" smtClean="0">
                <a:solidFill>
                  <a:schemeClr val="tx1"/>
                </a:solidFill>
                <a:latin typeface="Arial"/>
                <a:cs typeface="Arial"/>
              </a:rPr>
              <a:t>ystème </a:t>
            </a:r>
            <a:r>
              <a:rPr sz="2400" spc="-655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60" smtClean="0">
                <a:solidFill>
                  <a:schemeClr val="tx1"/>
                </a:solidFill>
                <a:latin typeface="Arial"/>
                <a:cs typeface="Arial"/>
              </a:rPr>
              <a:t>décrit</a:t>
            </a:r>
            <a:r>
              <a:rPr lang="fr-FR" sz="2400" spc="6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60" smtClean="0">
                <a:solidFill>
                  <a:schemeClr val="tx1"/>
                </a:solidFill>
                <a:latin typeface="Arial"/>
                <a:cs typeface="Arial"/>
              </a:rPr>
              <a:t>par</a:t>
            </a:r>
            <a:r>
              <a:rPr lang="fr-FR" sz="2400" spc="6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60" smtClean="0">
                <a:solidFill>
                  <a:schemeClr val="tx1"/>
                </a:solidFill>
                <a:latin typeface="Arial"/>
                <a:cs typeface="Arial"/>
              </a:rPr>
              <a:t>le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diagramme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de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flipV="1">
            <a:off x="546100" y="4997450"/>
            <a:ext cx="1524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00" y="3244850"/>
            <a:ext cx="9448800" cy="12028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fr-FR" sz="2400" spc="65" dirty="0" smtClean="0">
                <a:solidFill>
                  <a:srgbClr val="FF940D"/>
                </a:solidFill>
                <a:latin typeface="Arial"/>
                <a:cs typeface="Arial"/>
              </a:rPr>
              <a:t>En analyse </a:t>
            </a:r>
            <a:r>
              <a:rPr lang="fr-FR" sz="2400" spc="15" dirty="0" smtClean="0">
                <a:latin typeface="Arial"/>
                <a:cs typeface="Arial"/>
              </a:rPr>
              <a:t>C’est la des</a:t>
            </a:r>
            <a:r>
              <a:rPr sz="2400" spc="15" smtClean="0">
                <a:latin typeface="Arial"/>
                <a:cs typeface="Arial"/>
              </a:rPr>
              <a:t>scription</a:t>
            </a:r>
            <a:r>
              <a:rPr lang="fr-FR" sz="2400" spc="15" dirty="0" smtClean="0">
                <a:latin typeface="Arial"/>
                <a:cs typeface="Arial"/>
              </a:rPr>
              <a:t> </a:t>
            </a:r>
            <a:r>
              <a:rPr sz="2400" spc="15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r>
              <a:rPr lang="fr-FR" sz="2400" spc="1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15" smtClean="0">
                <a:solidFill>
                  <a:schemeClr val="tx1"/>
                </a:solidFill>
                <a:latin typeface="Arial"/>
                <a:cs typeface="Arial"/>
              </a:rPr>
              <a:t>scénarios</a:t>
            </a:r>
            <a:r>
              <a:rPr lang="fr-FR" sz="2400" spc="1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15" smtClean="0">
                <a:solidFill>
                  <a:schemeClr val="tx1"/>
                </a:solidFill>
                <a:latin typeface="Arial"/>
                <a:cs typeface="Arial"/>
              </a:rPr>
              <a:t>particuliers</a:t>
            </a:r>
            <a:r>
              <a:rPr lang="fr-FR" sz="2400" spc="15" dirty="0" smtClean="0">
                <a:solidFill>
                  <a:schemeClr val="tx1"/>
                </a:solidFill>
                <a:latin typeface="Arial"/>
                <a:cs typeface="Arial"/>
              </a:rPr>
              <a:t> et</a:t>
            </a:r>
            <a:r>
              <a:rPr sz="2400" spc="15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2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fr-FR" sz="2400" spc="2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sz="2400" smtClean="0">
                <a:solidFill>
                  <a:schemeClr val="tx1"/>
                </a:solidFill>
                <a:latin typeface="Arial"/>
                <a:cs typeface="Arial"/>
              </a:rPr>
              <a:t>eprésentation</a:t>
            </a:r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chemeClr val="tx1"/>
                </a:solidFill>
                <a:latin typeface="Arial"/>
                <a:cs typeface="Arial"/>
              </a:rPr>
              <a:t>des</a:t>
            </a:r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chemeClr val="tx1"/>
                </a:solidFill>
                <a:latin typeface="Arial"/>
                <a:cs typeface="Arial"/>
              </a:rPr>
              <a:t>échanges</a:t>
            </a:r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chemeClr val="tx1"/>
                </a:solidFill>
                <a:latin typeface="Arial"/>
                <a:cs typeface="Arial"/>
              </a:rPr>
              <a:t>mesages</a:t>
            </a:r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 au sein du système A réaliser et sont appelés Diagramme de séquence boite Blanche.</a:t>
            </a:r>
            <a:endParaRPr sz="2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500" y="5911850"/>
            <a:ext cx="9144000" cy="83356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fr-FR" sz="2400" spc="70" dirty="0" smtClean="0">
                <a:latin typeface="Arial"/>
                <a:cs typeface="Arial"/>
              </a:rPr>
              <a:t>C’est la description des messages e</a:t>
            </a:r>
            <a:r>
              <a:rPr sz="2400" spc="70" smtClean="0">
                <a:latin typeface="Arial"/>
                <a:cs typeface="Arial"/>
              </a:rPr>
              <a:t>ntre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les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acteurs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et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le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système,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entre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les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objets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du</a:t>
            </a:r>
            <a:r>
              <a:rPr lang="fr-FR" sz="2400" spc="70" dirty="0" smtClean="0">
                <a:latin typeface="Arial"/>
                <a:cs typeface="Arial"/>
              </a:rPr>
              <a:t> </a:t>
            </a:r>
            <a:r>
              <a:rPr sz="2400" spc="70" smtClean="0">
                <a:latin typeface="Arial"/>
                <a:cs typeface="Arial"/>
              </a:rPr>
              <a:t>système</a:t>
            </a:r>
            <a:r>
              <a:rPr lang="fr-FR" sz="2400" spc="70" dirty="0">
                <a:latin typeface="Arial"/>
                <a:cs typeface="Arial"/>
              </a:rPr>
              <a:t> </a:t>
            </a:r>
            <a:r>
              <a:rPr lang="fr-FR" sz="2400" spc="70" dirty="0" smtClean="0">
                <a:latin typeface="Arial"/>
                <a:cs typeface="Arial"/>
              </a:rPr>
              <a:t>d</a:t>
            </a:r>
            <a:r>
              <a:rPr sz="2400" spc="45" smtClean="0">
                <a:latin typeface="Arial"/>
                <a:cs typeface="Arial"/>
              </a:rPr>
              <a:t>e</a:t>
            </a:r>
            <a:r>
              <a:rPr lang="fr-FR" sz="2400" spc="45" dirty="0" smtClean="0">
                <a:latin typeface="Arial"/>
                <a:cs typeface="Arial"/>
              </a:rPr>
              <a:t> </a:t>
            </a:r>
            <a:r>
              <a:rPr sz="2400" spc="45" smtClean="0">
                <a:latin typeface="Arial"/>
                <a:cs typeface="Arial"/>
              </a:rPr>
              <a:t>façon</a:t>
            </a:r>
            <a:r>
              <a:rPr lang="fr-FR" sz="2400" spc="45" dirty="0" smtClean="0">
                <a:latin typeface="Arial"/>
                <a:cs typeface="Arial"/>
              </a:rPr>
              <a:t> </a:t>
            </a:r>
            <a:r>
              <a:rPr sz="2400" spc="45" smtClean="0">
                <a:latin typeface="Arial"/>
                <a:cs typeface="Arial"/>
              </a:rPr>
              <a:t>chronologique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920" y="384809"/>
            <a:ext cx="1734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</a:t>
            </a:r>
            <a:r>
              <a:rPr spc="-225" dirty="0"/>
              <a:t>o</a:t>
            </a:r>
            <a:r>
              <a:rPr spc="-165" dirty="0"/>
              <a:t>u</a:t>
            </a:r>
            <a:r>
              <a:rPr spc="-225" dirty="0"/>
              <a:t>c</a:t>
            </a:r>
            <a:r>
              <a:rPr spc="65" dirty="0"/>
              <a:t>l</a:t>
            </a:r>
            <a:r>
              <a:rPr spc="17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790" y="1177290"/>
            <a:ext cx="8982710" cy="463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22200"/>
              </a:lnSpc>
              <a:spcBef>
                <a:spcPts val="100"/>
              </a:spcBef>
            </a:pPr>
            <a:r>
              <a:rPr sz="2400" spc="55" smtClean="0">
                <a:solidFill>
                  <a:srgbClr val="FF940D"/>
                </a:solidFill>
                <a:latin typeface="Arial"/>
                <a:cs typeface="Arial"/>
              </a:rPr>
              <a:t>Principe</a:t>
            </a:r>
            <a:r>
              <a:rPr lang="fr-FR" sz="2400" spc="55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: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solidFill>
                  <a:srgbClr val="569C1B"/>
                </a:solidFill>
                <a:latin typeface="Arial"/>
                <a:cs typeface="Arial"/>
              </a:rPr>
              <a:t>Répéter</a:t>
            </a:r>
            <a:r>
              <a:rPr lang="fr-FR" sz="2400" spc="5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un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enchaînement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de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mesages 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8059" y="3962400"/>
            <a:ext cx="3023870" cy="1653539"/>
            <a:chOff x="3528059" y="3962400"/>
            <a:chExt cx="3023870" cy="1653539"/>
          </a:xfrm>
        </p:grpSpPr>
        <p:sp>
          <p:nvSpPr>
            <p:cNvPr id="5" name="object 5"/>
            <p:cNvSpPr/>
            <p:nvPr/>
          </p:nvSpPr>
          <p:spPr>
            <a:xfrm>
              <a:off x="3671569" y="457200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>
                  <a:moveTo>
                    <a:pt x="0" y="0"/>
                  </a:moveTo>
                  <a:lnTo>
                    <a:pt x="25819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5859" y="4517390"/>
              <a:ext cx="162560" cy="109220"/>
            </a:xfrm>
            <a:custGeom>
              <a:avLst/>
              <a:gdLst/>
              <a:ahLst/>
              <a:cxnLst/>
              <a:rect l="l" t="t" r="r" b="b"/>
              <a:pathLst>
                <a:path w="162560" h="109220">
                  <a:moveTo>
                    <a:pt x="0" y="0"/>
                  </a:moveTo>
                  <a:lnTo>
                    <a:pt x="0" y="10922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5719" y="5040630"/>
              <a:ext cx="2552700" cy="0"/>
            </a:xfrm>
            <a:custGeom>
              <a:avLst/>
              <a:gdLst/>
              <a:ahLst/>
              <a:cxnLst/>
              <a:rect l="l" t="t" r="r" b="b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6509" y="504063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126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71569" y="4986019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4609"/>
                  </a:lnTo>
                  <a:lnTo>
                    <a:pt x="162559" y="10794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9539" y="3962400"/>
              <a:ext cx="0" cy="1653539"/>
            </a:xfrm>
            <a:custGeom>
              <a:avLst/>
              <a:gdLst/>
              <a:ahLst/>
              <a:cxnLst/>
              <a:rect l="l" t="t" r="r" b="b"/>
              <a:pathLst>
                <a:path h="1653539">
                  <a:moveTo>
                    <a:pt x="0" y="0"/>
                  </a:moveTo>
                  <a:lnTo>
                    <a:pt x="0" y="165353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8419" y="4572000"/>
              <a:ext cx="143510" cy="468630"/>
            </a:xfrm>
            <a:custGeom>
              <a:avLst/>
              <a:gdLst/>
              <a:ahLst/>
              <a:cxnLst/>
              <a:rect l="l" t="t" r="r" b="b"/>
              <a:pathLst>
                <a:path w="143509" h="468629">
                  <a:moveTo>
                    <a:pt x="143509" y="0"/>
                  </a:moveTo>
                  <a:lnTo>
                    <a:pt x="0" y="0"/>
                  </a:lnTo>
                  <a:lnTo>
                    <a:pt x="0" y="468630"/>
                  </a:lnTo>
                  <a:lnTo>
                    <a:pt x="71119" y="468630"/>
                  </a:lnTo>
                  <a:lnTo>
                    <a:pt x="143509" y="46863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8419" y="4572000"/>
              <a:ext cx="143510" cy="468630"/>
            </a:xfrm>
            <a:custGeom>
              <a:avLst/>
              <a:gdLst/>
              <a:ahLst/>
              <a:cxnLst/>
              <a:rect l="l" t="t" r="r" b="b"/>
              <a:pathLst>
                <a:path w="143509" h="468629">
                  <a:moveTo>
                    <a:pt x="71119" y="468630"/>
                  </a:moveTo>
                  <a:lnTo>
                    <a:pt x="0" y="468630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468630"/>
                  </a:lnTo>
                  <a:lnTo>
                    <a:pt x="71119" y="4686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0449" y="3962400"/>
              <a:ext cx="0" cy="1653539"/>
            </a:xfrm>
            <a:custGeom>
              <a:avLst/>
              <a:gdLst/>
              <a:ahLst/>
              <a:cxnLst/>
              <a:rect l="l" t="t" r="r" b="b"/>
              <a:pathLst>
                <a:path h="1653539">
                  <a:moveTo>
                    <a:pt x="0" y="0"/>
                  </a:moveTo>
                  <a:lnTo>
                    <a:pt x="0" y="165353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8059" y="4321809"/>
              <a:ext cx="143510" cy="933450"/>
            </a:xfrm>
            <a:custGeom>
              <a:avLst/>
              <a:gdLst/>
              <a:ahLst/>
              <a:cxnLst/>
              <a:rect l="l" t="t" r="r" b="b"/>
              <a:pathLst>
                <a:path w="143510" h="933450">
                  <a:moveTo>
                    <a:pt x="143510" y="0"/>
                  </a:moveTo>
                  <a:lnTo>
                    <a:pt x="0" y="0"/>
                  </a:lnTo>
                  <a:lnTo>
                    <a:pt x="0" y="933450"/>
                  </a:lnTo>
                  <a:lnTo>
                    <a:pt x="72389" y="933450"/>
                  </a:lnTo>
                  <a:lnTo>
                    <a:pt x="143510" y="93345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8059" y="4321809"/>
              <a:ext cx="143510" cy="933450"/>
            </a:xfrm>
            <a:custGeom>
              <a:avLst/>
              <a:gdLst/>
              <a:ahLst/>
              <a:cxnLst/>
              <a:rect l="l" t="t" r="r" b="b"/>
              <a:pathLst>
                <a:path w="143510" h="933450">
                  <a:moveTo>
                    <a:pt x="72389" y="933450"/>
                  </a:moveTo>
                  <a:lnTo>
                    <a:pt x="0" y="93345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933450"/>
                  </a:lnTo>
                  <a:lnTo>
                    <a:pt x="72389" y="9334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64460" y="3601720"/>
            <a:ext cx="1882139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370"/>
              </a:spcBef>
            </a:pPr>
            <a:r>
              <a:rPr sz="1800" b="1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cat:Catalogue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3550" y="3601720"/>
            <a:ext cx="1871980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370"/>
              </a:spcBef>
            </a:pPr>
            <a:r>
              <a:rPr sz="1800" b="1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livre:Livre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8790" y="4246879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premierAuteur()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60270" y="4320540"/>
            <a:ext cx="4752975" cy="251460"/>
            <a:chOff x="2160270" y="4320540"/>
            <a:chExt cx="4752975" cy="251460"/>
          </a:xfrm>
        </p:grpSpPr>
        <p:sp>
          <p:nvSpPr>
            <p:cNvPr id="20" name="object 20"/>
            <p:cNvSpPr/>
            <p:nvPr/>
          </p:nvSpPr>
          <p:spPr>
            <a:xfrm>
              <a:off x="6410960" y="4347726"/>
              <a:ext cx="501650" cy="46990"/>
            </a:xfrm>
            <a:custGeom>
              <a:avLst/>
              <a:gdLst/>
              <a:ahLst/>
              <a:cxnLst/>
              <a:rect l="l" t="t" r="r" b="b"/>
              <a:pathLst>
                <a:path w="501650" h="46989">
                  <a:moveTo>
                    <a:pt x="0" y="46474"/>
                  </a:moveTo>
                  <a:lnTo>
                    <a:pt x="198933" y="0"/>
                  </a:lnTo>
                  <a:lnTo>
                    <a:pt x="357981" y="4246"/>
                  </a:lnTo>
                  <a:lnTo>
                    <a:pt x="463450" y="28971"/>
                  </a:lnTo>
                  <a:lnTo>
                    <a:pt x="501649" y="43934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71260" y="4344670"/>
              <a:ext cx="168910" cy="119380"/>
            </a:xfrm>
            <a:custGeom>
              <a:avLst/>
              <a:gdLst/>
              <a:ahLst/>
              <a:cxnLst/>
              <a:rect l="l" t="t" r="r" b="b"/>
              <a:pathLst>
                <a:path w="168910" h="119379">
                  <a:moveTo>
                    <a:pt x="121919" y="0"/>
                  </a:moveTo>
                  <a:lnTo>
                    <a:pt x="0" y="119379"/>
                  </a:lnTo>
                  <a:lnTo>
                    <a:pt x="168910" y="965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60270" y="4320540"/>
              <a:ext cx="1511300" cy="251460"/>
            </a:xfrm>
            <a:custGeom>
              <a:avLst/>
              <a:gdLst/>
              <a:ahLst/>
              <a:cxnLst/>
              <a:rect l="l" t="t" r="r" b="b"/>
              <a:pathLst>
                <a:path w="1511300" h="251460">
                  <a:moveTo>
                    <a:pt x="1511300" y="2514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569C1B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5759" y="3713479"/>
            <a:ext cx="1844039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100"/>
              </a:spcBef>
            </a:pPr>
            <a:r>
              <a:rPr sz="1800" spc="65" dirty="0">
                <a:solidFill>
                  <a:srgbClr val="569C1B"/>
                </a:solidFill>
                <a:latin typeface="Arial"/>
                <a:cs typeface="Arial"/>
              </a:rPr>
              <a:t>Pourchaque </a:t>
            </a:r>
            <a:r>
              <a:rPr sz="1800" spc="70" dirty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69C1B"/>
                </a:solidFill>
                <a:latin typeface="Arial"/>
                <a:cs typeface="Arial"/>
              </a:rPr>
              <a:t>li</a:t>
            </a:r>
            <a:r>
              <a:rPr sz="1800" spc="-75" dirty="0">
                <a:solidFill>
                  <a:srgbClr val="569C1B"/>
                </a:solidFill>
                <a:latin typeface="Arial"/>
                <a:cs typeface="Arial"/>
              </a:rPr>
              <a:t>v</a:t>
            </a:r>
            <a:r>
              <a:rPr sz="1800" spc="10" dirty="0">
                <a:solidFill>
                  <a:srgbClr val="569C1B"/>
                </a:solidFill>
                <a:latin typeface="Arial"/>
                <a:cs typeface="Arial"/>
              </a:rPr>
              <a:t>r</a:t>
            </a:r>
            <a:r>
              <a:rPr sz="1800" spc="390" dirty="0">
                <a:solidFill>
                  <a:srgbClr val="569C1B"/>
                </a:solidFill>
                <a:latin typeface="Arial"/>
                <a:cs typeface="Arial"/>
              </a:rPr>
              <a:t>e</a:t>
            </a:r>
            <a:r>
              <a:rPr sz="1800" spc="-70" dirty="0">
                <a:solidFill>
                  <a:srgbClr val="569C1B"/>
                </a:solidFill>
                <a:latin typeface="Arial"/>
                <a:cs typeface="Arial"/>
              </a:rPr>
              <a:t>d</a:t>
            </a:r>
            <a:r>
              <a:rPr sz="1800" spc="530" dirty="0">
                <a:solidFill>
                  <a:srgbClr val="569C1B"/>
                </a:solidFill>
                <a:latin typeface="Arial"/>
                <a:cs typeface="Arial"/>
              </a:rPr>
              <a:t>u</a:t>
            </a:r>
            <a:r>
              <a:rPr sz="1800" spc="-105" dirty="0">
                <a:solidFill>
                  <a:srgbClr val="569C1B"/>
                </a:solidFill>
                <a:latin typeface="Arial"/>
                <a:cs typeface="Arial"/>
              </a:rPr>
              <a:t>c</a:t>
            </a:r>
            <a:r>
              <a:rPr sz="1800" spc="-140" dirty="0">
                <a:solidFill>
                  <a:srgbClr val="569C1B"/>
                </a:solidFill>
                <a:latin typeface="Arial"/>
                <a:cs typeface="Arial"/>
              </a:rPr>
              <a:t>a</a:t>
            </a:r>
            <a:r>
              <a:rPr sz="1800" spc="135" dirty="0">
                <a:solidFill>
                  <a:srgbClr val="569C1B"/>
                </a:solidFill>
                <a:latin typeface="Arial"/>
                <a:cs typeface="Arial"/>
              </a:rPr>
              <a:t>t</a:t>
            </a:r>
            <a:r>
              <a:rPr sz="1800" spc="-140" dirty="0">
                <a:solidFill>
                  <a:srgbClr val="569C1B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569C1B"/>
                </a:solidFill>
                <a:latin typeface="Arial"/>
                <a:cs typeface="Arial"/>
              </a:rPr>
              <a:t>l</a:t>
            </a:r>
            <a:r>
              <a:rPr sz="1800" spc="-105" dirty="0">
                <a:solidFill>
                  <a:srgbClr val="569C1B"/>
                </a:solidFill>
                <a:latin typeface="Arial"/>
                <a:cs typeface="Arial"/>
              </a:rPr>
              <a:t>og</a:t>
            </a:r>
            <a:r>
              <a:rPr sz="1800" spc="-70" dirty="0">
                <a:solidFill>
                  <a:srgbClr val="569C1B"/>
                </a:solidFill>
                <a:latin typeface="Arial"/>
                <a:cs typeface="Arial"/>
              </a:rPr>
              <a:t>u</a:t>
            </a:r>
            <a:r>
              <a:rPr sz="1800" spc="795" dirty="0">
                <a:solidFill>
                  <a:srgbClr val="569C1B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8290" y="3705859"/>
            <a:ext cx="1866900" cy="758190"/>
          </a:xfrm>
          <a:custGeom>
            <a:avLst/>
            <a:gdLst/>
            <a:ahLst/>
            <a:cxnLst/>
            <a:rect l="l" t="t" r="r" b="b"/>
            <a:pathLst>
              <a:path w="1866900" h="758189">
                <a:moveTo>
                  <a:pt x="0" y="0"/>
                </a:moveTo>
                <a:lnTo>
                  <a:pt x="0" y="758189"/>
                </a:lnTo>
                <a:lnTo>
                  <a:pt x="1866900" y="758189"/>
                </a:lnTo>
                <a:lnTo>
                  <a:pt x="1866900" y="181610"/>
                </a:lnTo>
                <a:lnTo>
                  <a:pt x="1656080" y="0"/>
                </a:lnTo>
                <a:lnTo>
                  <a:pt x="1656080" y="181610"/>
                </a:lnTo>
                <a:lnTo>
                  <a:pt x="1866900" y="181610"/>
                </a:lnTo>
                <a:lnTo>
                  <a:pt x="16560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69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21830" y="4099559"/>
            <a:ext cx="204216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100"/>
              </a:spcBef>
            </a:pPr>
            <a:r>
              <a:rPr sz="1800" i="1" spc="30" dirty="0">
                <a:solidFill>
                  <a:srgbClr val="0083D0"/>
                </a:solidFill>
                <a:latin typeface="Arial"/>
                <a:cs typeface="Arial"/>
              </a:rPr>
              <a:t>opérationrépétée </a:t>
            </a:r>
            <a:r>
              <a:rPr sz="1800" i="1" spc="3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-30" dirty="0">
                <a:solidFill>
                  <a:srgbClr val="0083D0"/>
                </a:solidFill>
                <a:latin typeface="Arial"/>
                <a:cs typeface="Arial"/>
              </a:rPr>
              <a:t>p</a:t>
            </a:r>
            <a:r>
              <a:rPr sz="1800" i="1" spc="-105" dirty="0">
                <a:solidFill>
                  <a:srgbClr val="0083D0"/>
                </a:solidFill>
                <a:latin typeface="Arial"/>
                <a:cs typeface="Arial"/>
              </a:rPr>
              <a:t>o</a:t>
            </a:r>
            <a:r>
              <a:rPr sz="1800" i="1" spc="-70" dirty="0">
                <a:solidFill>
                  <a:srgbClr val="0083D0"/>
                </a:solidFill>
                <a:latin typeface="Arial"/>
                <a:cs typeface="Arial"/>
              </a:rPr>
              <a:t>u</a:t>
            </a:r>
            <a:r>
              <a:rPr sz="1800" i="1" spc="605" dirty="0">
                <a:solidFill>
                  <a:srgbClr val="0083D0"/>
                </a:solidFill>
                <a:latin typeface="Arial"/>
                <a:cs typeface="Arial"/>
              </a:rPr>
              <a:t>r</a:t>
            </a:r>
            <a:r>
              <a:rPr sz="1800" i="1" spc="140" dirty="0">
                <a:solidFill>
                  <a:srgbClr val="0083D0"/>
                </a:solidFill>
                <a:latin typeface="Arial"/>
                <a:cs typeface="Arial"/>
              </a:rPr>
              <a:t>t</a:t>
            </a:r>
            <a:r>
              <a:rPr sz="1800" i="1" spc="-105" dirty="0">
                <a:solidFill>
                  <a:srgbClr val="0083D0"/>
                </a:solidFill>
                <a:latin typeface="Arial"/>
                <a:cs typeface="Arial"/>
              </a:rPr>
              <a:t>o</a:t>
            </a:r>
            <a:r>
              <a:rPr sz="1800" i="1" spc="-70" dirty="0">
                <a:solidFill>
                  <a:srgbClr val="0083D0"/>
                </a:solidFill>
                <a:latin typeface="Arial"/>
                <a:cs typeface="Arial"/>
              </a:rPr>
              <a:t>u</a:t>
            </a:r>
            <a:r>
              <a:rPr sz="1800" i="1" spc="375" dirty="0">
                <a:solidFill>
                  <a:srgbClr val="0083D0"/>
                </a:solidFill>
                <a:latin typeface="Arial"/>
                <a:cs typeface="Arial"/>
              </a:rPr>
              <a:t>s</a:t>
            </a:r>
            <a:r>
              <a:rPr sz="1800" i="1" spc="30" dirty="0">
                <a:solidFill>
                  <a:srgbClr val="0083D0"/>
                </a:solidFill>
                <a:latin typeface="Arial"/>
                <a:cs typeface="Arial"/>
              </a:rPr>
              <a:t>l</a:t>
            </a:r>
            <a:r>
              <a:rPr sz="1800" i="1" spc="-200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1800" i="1" spc="375" dirty="0">
                <a:solidFill>
                  <a:srgbClr val="0083D0"/>
                </a:solidFill>
                <a:latin typeface="Arial"/>
                <a:cs typeface="Arial"/>
              </a:rPr>
              <a:t>s</a:t>
            </a:r>
            <a:r>
              <a:rPr sz="1800" i="1" spc="-105" dirty="0">
                <a:solidFill>
                  <a:srgbClr val="0083D0"/>
                </a:solidFill>
                <a:latin typeface="Arial"/>
                <a:cs typeface="Arial"/>
              </a:rPr>
              <a:t>o</a:t>
            </a:r>
            <a:r>
              <a:rPr sz="1800" i="1" spc="-75" dirty="0">
                <a:solidFill>
                  <a:srgbClr val="0083D0"/>
                </a:solidFill>
                <a:latin typeface="Arial"/>
                <a:cs typeface="Arial"/>
              </a:rPr>
              <a:t>b</a:t>
            </a:r>
            <a:r>
              <a:rPr sz="1800" i="1" spc="85" dirty="0">
                <a:solidFill>
                  <a:srgbClr val="0083D0"/>
                </a:solidFill>
                <a:latin typeface="Arial"/>
                <a:cs typeface="Arial"/>
              </a:rPr>
              <a:t>j</a:t>
            </a:r>
            <a:r>
              <a:rPr sz="1800" i="1" spc="-210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1800" i="1" spc="140" dirty="0">
                <a:solidFill>
                  <a:srgbClr val="0083D0"/>
                </a:solidFill>
                <a:latin typeface="Arial"/>
                <a:cs typeface="Arial"/>
              </a:rPr>
              <a:t>t</a:t>
            </a:r>
            <a:r>
              <a:rPr sz="1800" i="1" spc="900" dirty="0">
                <a:solidFill>
                  <a:srgbClr val="0083D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10</a:t>
            </a:fld>
            <a:endParaRPr spc="620" dirty="0"/>
          </a:p>
        </p:txBody>
      </p:sp>
      <p:sp>
        <p:nvSpPr>
          <p:cNvPr id="26" name="object 26"/>
          <p:cNvSpPr txBox="1"/>
          <p:nvPr/>
        </p:nvSpPr>
        <p:spPr>
          <a:xfrm>
            <a:off x="7021830" y="4834890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5" dirty="0">
                <a:solidFill>
                  <a:srgbClr val="0083D0"/>
                </a:solidFill>
                <a:latin typeface="Arial"/>
                <a:cs typeface="Arial"/>
              </a:rPr>
              <a:t>mentionnés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21859" y="4714240"/>
            <a:ext cx="78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a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135" dirty="0">
                <a:latin typeface="Arial"/>
                <a:cs typeface="Arial"/>
              </a:rPr>
              <a:t>t</a:t>
            </a:r>
            <a:r>
              <a:rPr sz="1800" spc="-200" dirty="0">
                <a:latin typeface="Arial"/>
                <a:cs typeface="Arial"/>
              </a:rPr>
              <a:t>e</a:t>
            </a:r>
            <a:r>
              <a:rPr sz="1800" spc="-75" dirty="0">
                <a:latin typeface="Arial"/>
                <a:cs typeface="Arial"/>
              </a:rPr>
              <a:t>u</a:t>
            </a:r>
            <a:r>
              <a:rPr sz="1800" spc="12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920" y="384809"/>
            <a:ext cx="1734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</a:t>
            </a:r>
            <a:r>
              <a:rPr spc="-225" dirty="0"/>
              <a:t>o</a:t>
            </a:r>
            <a:r>
              <a:rPr spc="-165" dirty="0"/>
              <a:t>u</a:t>
            </a:r>
            <a:r>
              <a:rPr spc="-225" dirty="0"/>
              <a:t>c</a:t>
            </a:r>
            <a:r>
              <a:rPr spc="65" dirty="0"/>
              <a:t>l</a:t>
            </a:r>
            <a:r>
              <a:rPr spc="17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177290"/>
            <a:ext cx="8512810" cy="152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sz="2800" spc="55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Principe</a:t>
            </a:r>
            <a:r>
              <a:rPr lang="fr-FR" sz="2800" spc="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5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800" spc="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5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Répéter</a:t>
            </a:r>
            <a:r>
              <a:rPr lang="fr-FR" sz="2800" spc="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5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fr-FR" sz="2800" spc="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5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enchaînement</a:t>
            </a:r>
            <a:r>
              <a:rPr lang="fr-FR" sz="2800" spc="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5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fr-FR" sz="2800" spc="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5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fr-FR" sz="2800" spc="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55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sage</a:t>
            </a:r>
            <a:r>
              <a:rPr lang="fr-FR" sz="2800" spc="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fr-FR" sz="2800" spc="-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fr-FR" sz="2800" spc="-7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2800" spc="8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fr-FR" sz="2800" spc="-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800" spc="13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800" spc="38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fr-FR" sz="2800" spc="-22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800" spc="-7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fr-FR" sz="2800" spc="605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fr-FR" sz="2800" spc="3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800" spc="-21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800" spc="-215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800" spc="-75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fr-FR" sz="2800" spc="-7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fr-FR" sz="2800" spc="-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800" spc="3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800" spc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</a:t>
            </a:r>
            <a:r>
              <a:rPr lang="fr-FR" sz="2800" spc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boucle est </a:t>
            </a:r>
            <a:r>
              <a:rPr lang="fr-FR" sz="2800" spc="7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répétée</a:t>
            </a:r>
            <a:endParaRPr lang="fr-FR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22200"/>
              </a:lnSpc>
              <a:spcBef>
                <a:spcPts val="100"/>
              </a:spcBef>
            </a:pP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28059" y="3962400"/>
            <a:ext cx="3023870" cy="1653539"/>
            <a:chOff x="3528059" y="3962400"/>
            <a:chExt cx="3023870" cy="1653539"/>
          </a:xfrm>
        </p:grpSpPr>
        <p:sp>
          <p:nvSpPr>
            <p:cNvPr id="7" name="object 7"/>
            <p:cNvSpPr/>
            <p:nvPr/>
          </p:nvSpPr>
          <p:spPr>
            <a:xfrm>
              <a:off x="3671569" y="457200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>
                  <a:moveTo>
                    <a:pt x="0" y="0"/>
                  </a:moveTo>
                  <a:lnTo>
                    <a:pt x="25819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5859" y="4517390"/>
              <a:ext cx="162560" cy="109220"/>
            </a:xfrm>
            <a:custGeom>
              <a:avLst/>
              <a:gdLst/>
              <a:ahLst/>
              <a:cxnLst/>
              <a:rect l="l" t="t" r="r" b="b"/>
              <a:pathLst>
                <a:path w="162560" h="109220">
                  <a:moveTo>
                    <a:pt x="0" y="0"/>
                  </a:moveTo>
                  <a:lnTo>
                    <a:pt x="0" y="10922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5719" y="5040630"/>
              <a:ext cx="2552700" cy="0"/>
            </a:xfrm>
            <a:custGeom>
              <a:avLst/>
              <a:gdLst/>
              <a:ahLst/>
              <a:cxnLst/>
              <a:rect l="l" t="t" r="r" b="b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6509" y="504063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126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1569" y="4986019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4609"/>
                  </a:lnTo>
                  <a:lnTo>
                    <a:pt x="162559" y="10794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9539" y="3962400"/>
              <a:ext cx="0" cy="1653539"/>
            </a:xfrm>
            <a:custGeom>
              <a:avLst/>
              <a:gdLst/>
              <a:ahLst/>
              <a:cxnLst/>
              <a:rect l="l" t="t" r="r" b="b"/>
              <a:pathLst>
                <a:path h="1653539">
                  <a:moveTo>
                    <a:pt x="0" y="0"/>
                  </a:moveTo>
                  <a:lnTo>
                    <a:pt x="0" y="165353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8419" y="4572000"/>
              <a:ext cx="143510" cy="468630"/>
            </a:xfrm>
            <a:custGeom>
              <a:avLst/>
              <a:gdLst/>
              <a:ahLst/>
              <a:cxnLst/>
              <a:rect l="l" t="t" r="r" b="b"/>
              <a:pathLst>
                <a:path w="143509" h="468629">
                  <a:moveTo>
                    <a:pt x="143509" y="0"/>
                  </a:moveTo>
                  <a:lnTo>
                    <a:pt x="0" y="0"/>
                  </a:lnTo>
                  <a:lnTo>
                    <a:pt x="0" y="468630"/>
                  </a:lnTo>
                  <a:lnTo>
                    <a:pt x="71119" y="468630"/>
                  </a:lnTo>
                  <a:lnTo>
                    <a:pt x="143509" y="46863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8419" y="4572000"/>
              <a:ext cx="143510" cy="468630"/>
            </a:xfrm>
            <a:custGeom>
              <a:avLst/>
              <a:gdLst/>
              <a:ahLst/>
              <a:cxnLst/>
              <a:rect l="l" t="t" r="r" b="b"/>
              <a:pathLst>
                <a:path w="143509" h="468629">
                  <a:moveTo>
                    <a:pt x="71119" y="468630"/>
                  </a:moveTo>
                  <a:lnTo>
                    <a:pt x="0" y="468630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468630"/>
                  </a:lnTo>
                  <a:lnTo>
                    <a:pt x="71119" y="4686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0449" y="3962400"/>
              <a:ext cx="0" cy="1653539"/>
            </a:xfrm>
            <a:custGeom>
              <a:avLst/>
              <a:gdLst/>
              <a:ahLst/>
              <a:cxnLst/>
              <a:rect l="l" t="t" r="r" b="b"/>
              <a:pathLst>
                <a:path h="1653539">
                  <a:moveTo>
                    <a:pt x="0" y="0"/>
                  </a:moveTo>
                  <a:lnTo>
                    <a:pt x="0" y="165353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28059" y="4321809"/>
              <a:ext cx="143510" cy="933450"/>
            </a:xfrm>
            <a:custGeom>
              <a:avLst/>
              <a:gdLst/>
              <a:ahLst/>
              <a:cxnLst/>
              <a:rect l="l" t="t" r="r" b="b"/>
              <a:pathLst>
                <a:path w="143510" h="933450">
                  <a:moveTo>
                    <a:pt x="143510" y="0"/>
                  </a:moveTo>
                  <a:lnTo>
                    <a:pt x="0" y="0"/>
                  </a:lnTo>
                  <a:lnTo>
                    <a:pt x="0" y="933450"/>
                  </a:lnTo>
                  <a:lnTo>
                    <a:pt x="72389" y="933450"/>
                  </a:lnTo>
                  <a:lnTo>
                    <a:pt x="143510" y="93345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8059" y="4321809"/>
              <a:ext cx="143510" cy="933450"/>
            </a:xfrm>
            <a:custGeom>
              <a:avLst/>
              <a:gdLst/>
              <a:ahLst/>
              <a:cxnLst/>
              <a:rect l="l" t="t" r="r" b="b"/>
              <a:pathLst>
                <a:path w="143510" h="933450">
                  <a:moveTo>
                    <a:pt x="72389" y="933450"/>
                  </a:moveTo>
                  <a:lnTo>
                    <a:pt x="0" y="93345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933450"/>
                  </a:lnTo>
                  <a:lnTo>
                    <a:pt x="72389" y="9334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64460" y="3601720"/>
            <a:ext cx="1882139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370"/>
              </a:spcBef>
            </a:pPr>
            <a:r>
              <a:rPr sz="1800" b="1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cat:Catalogue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3550" y="3601720"/>
            <a:ext cx="1871980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370"/>
              </a:spcBef>
            </a:pPr>
            <a:r>
              <a:rPr sz="1800" b="1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livre:Livre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8790" y="4246879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premierAuteur()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40180" y="4103370"/>
            <a:ext cx="5975350" cy="1369060"/>
          </a:xfrm>
          <a:custGeom>
            <a:avLst/>
            <a:gdLst/>
            <a:ahLst/>
            <a:cxnLst/>
            <a:rect l="l" t="t" r="r" b="b"/>
            <a:pathLst>
              <a:path w="5975350" h="1369060">
                <a:moveTo>
                  <a:pt x="2988310" y="1369059"/>
                </a:moveTo>
                <a:lnTo>
                  <a:pt x="0" y="1369059"/>
                </a:lnTo>
                <a:lnTo>
                  <a:pt x="0" y="0"/>
                </a:lnTo>
                <a:lnTo>
                  <a:pt x="5975350" y="0"/>
                </a:lnTo>
                <a:lnTo>
                  <a:pt x="5975350" y="1369059"/>
                </a:lnTo>
                <a:lnTo>
                  <a:pt x="2988310" y="1369059"/>
                </a:lnTo>
                <a:close/>
              </a:path>
            </a:pathLst>
          </a:custGeom>
          <a:ln w="3175">
            <a:solidFill>
              <a:srgbClr val="569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80819" y="4168140"/>
            <a:ext cx="1907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95" dirty="0">
                <a:solidFill>
                  <a:srgbClr val="569C1B"/>
                </a:solidFill>
                <a:latin typeface="Arial"/>
                <a:cs typeface="Arial"/>
              </a:rPr>
              <a:t>lop(livreincat)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40180" y="4103370"/>
            <a:ext cx="1892300" cy="1656714"/>
            <a:chOff x="1440180" y="4103370"/>
            <a:chExt cx="1892300" cy="1656714"/>
          </a:xfrm>
        </p:grpSpPr>
        <p:sp>
          <p:nvSpPr>
            <p:cNvPr id="24" name="object 24"/>
            <p:cNvSpPr/>
            <p:nvPr/>
          </p:nvSpPr>
          <p:spPr>
            <a:xfrm>
              <a:off x="1440180" y="4103370"/>
              <a:ext cx="1892300" cy="419100"/>
            </a:xfrm>
            <a:custGeom>
              <a:avLst/>
              <a:gdLst/>
              <a:ahLst/>
              <a:cxnLst/>
              <a:rect l="l" t="t" r="r" b="b"/>
              <a:pathLst>
                <a:path w="1892300" h="419100">
                  <a:moveTo>
                    <a:pt x="0" y="419099"/>
                  </a:moveTo>
                  <a:lnTo>
                    <a:pt x="1771650" y="419099"/>
                  </a:lnTo>
                  <a:lnTo>
                    <a:pt x="1892299" y="288289"/>
                  </a:lnTo>
                  <a:lnTo>
                    <a:pt x="1892299" y="0"/>
                  </a:lnTo>
                </a:path>
              </a:pathLst>
            </a:custGeom>
            <a:ln w="3175">
              <a:solidFill>
                <a:srgbClr val="569C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2960" y="4678680"/>
              <a:ext cx="426720" cy="1080770"/>
            </a:xfrm>
            <a:custGeom>
              <a:avLst/>
              <a:gdLst/>
              <a:ahLst/>
              <a:cxnLst/>
              <a:rect l="l" t="t" r="r" b="b"/>
              <a:pathLst>
                <a:path w="426719" h="1080770">
                  <a:moveTo>
                    <a:pt x="0" y="0"/>
                  </a:moveTo>
                  <a:lnTo>
                    <a:pt x="88106" y="466228"/>
                  </a:lnTo>
                  <a:lnTo>
                    <a:pt x="232410" y="804703"/>
                  </a:lnTo>
                  <a:lnTo>
                    <a:pt x="367188" y="1011019"/>
                  </a:lnTo>
                  <a:lnTo>
                    <a:pt x="426719" y="1080770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39620" y="4522470"/>
              <a:ext cx="107950" cy="163830"/>
            </a:xfrm>
            <a:custGeom>
              <a:avLst/>
              <a:gdLst/>
              <a:ahLst/>
              <a:cxnLst/>
              <a:rect l="l" t="t" r="r" b="b"/>
              <a:pathLst>
                <a:path w="107950" h="163829">
                  <a:moveTo>
                    <a:pt x="48260" y="0"/>
                  </a:moveTo>
                  <a:lnTo>
                    <a:pt x="0" y="163829"/>
                  </a:lnTo>
                  <a:lnTo>
                    <a:pt x="107950" y="160019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524760" y="4714240"/>
            <a:ext cx="2981960" cy="1287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Arial"/>
                <a:cs typeface="Arial"/>
              </a:rPr>
              <a:t>auteur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12700" marR="1092835">
              <a:lnSpc>
                <a:spcPct val="123100"/>
              </a:lnSpc>
              <a:spcBef>
                <a:spcPts val="1989"/>
              </a:spcBef>
            </a:pPr>
            <a:r>
              <a:rPr sz="1800" i="1" spc="75" smtClean="0">
                <a:solidFill>
                  <a:srgbClr val="0083D0"/>
                </a:solidFill>
                <a:latin typeface="Arial"/>
                <a:cs typeface="Arial"/>
              </a:rPr>
              <a:t>répéterlaboucle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11</a:t>
            </a:fld>
            <a:endParaRPr spc="62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260" y="384809"/>
            <a:ext cx="81178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smtClean="0"/>
              <a:t>Référence</a:t>
            </a:r>
            <a:r>
              <a:rPr lang="fr-FR" spc="85" dirty="0" smtClean="0"/>
              <a:t> </a:t>
            </a:r>
            <a:r>
              <a:rPr spc="85" smtClean="0"/>
              <a:t>à</a:t>
            </a:r>
            <a:r>
              <a:rPr lang="fr-FR" spc="85" dirty="0" smtClean="0"/>
              <a:t> </a:t>
            </a:r>
            <a:r>
              <a:rPr spc="85" smtClean="0"/>
              <a:t>un</a:t>
            </a:r>
            <a:r>
              <a:rPr lang="fr-FR" spc="85" dirty="0" smtClean="0"/>
              <a:t> </a:t>
            </a:r>
            <a:r>
              <a:rPr spc="85" smtClean="0"/>
              <a:t>autre</a:t>
            </a:r>
            <a:r>
              <a:rPr lang="fr-FR" spc="85" dirty="0" smtClean="0"/>
              <a:t> </a:t>
            </a:r>
            <a:r>
              <a:rPr spc="85" smtClean="0"/>
              <a:t>diagramme</a:t>
            </a:r>
            <a:endParaRPr spc="85" dirty="0"/>
          </a:p>
        </p:txBody>
      </p:sp>
      <p:sp>
        <p:nvSpPr>
          <p:cNvPr id="3" name="object 3"/>
          <p:cNvSpPr/>
          <p:nvPr/>
        </p:nvSpPr>
        <p:spPr>
          <a:xfrm>
            <a:off x="2160270" y="2519679"/>
            <a:ext cx="2880360" cy="2520950"/>
          </a:xfrm>
          <a:custGeom>
            <a:avLst/>
            <a:gdLst/>
            <a:ahLst/>
            <a:cxnLst/>
            <a:rect l="l" t="t" r="r" b="b"/>
            <a:pathLst>
              <a:path w="2880360" h="2520950">
                <a:moveTo>
                  <a:pt x="0" y="0"/>
                </a:moveTo>
                <a:lnTo>
                  <a:pt x="0" y="2520950"/>
                </a:lnTo>
              </a:path>
              <a:path w="2880360" h="2520950">
                <a:moveTo>
                  <a:pt x="2880360" y="0"/>
                </a:moveTo>
                <a:lnTo>
                  <a:pt x="2880360" y="252095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4280" y="2160270"/>
            <a:ext cx="1882139" cy="3594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370"/>
              </a:spcBef>
            </a:pPr>
            <a:r>
              <a:rPr sz="1800" b="1" u="heavy" spc="2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b:Banque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3370" y="2160270"/>
            <a:ext cx="1873250" cy="3594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370"/>
              </a:spcBef>
            </a:pPr>
            <a:r>
              <a:rPr sz="18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c:Compte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19719" y="2520950"/>
            <a:ext cx="0" cy="2519680"/>
          </a:xfrm>
          <a:custGeom>
            <a:avLst/>
            <a:gdLst/>
            <a:ahLst/>
            <a:cxnLst/>
            <a:rect l="l" t="t" r="r" b="b"/>
            <a:pathLst>
              <a:path h="2519679">
                <a:moveTo>
                  <a:pt x="0" y="0"/>
                </a:moveTo>
                <a:lnTo>
                  <a:pt x="0" y="251968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730" y="2160270"/>
            <a:ext cx="1871980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370"/>
              </a:spcBef>
            </a:pPr>
            <a:r>
              <a:rPr sz="1800" b="1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cl:Client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1979" y="2880360"/>
            <a:ext cx="3384550" cy="720090"/>
          </a:xfrm>
          <a:custGeom>
            <a:avLst/>
            <a:gdLst/>
            <a:ahLst/>
            <a:cxnLst/>
            <a:rect l="l" t="t" r="r" b="b"/>
            <a:pathLst>
              <a:path w="3384550" h="720089">
                <a:moveTo>
                  <a:pt x="3384550" y="0"/>
                </a:moveTo>
                <a:lnTo>
                  <a:pt x="0" y="0"/>
                </a:lnTo>
                <a:lnTo>
                  <a:pt x="0" y="720089"/>
                </a:lnTo>
                <a:lnTo>
                  <a:pt x="1691640" y="720089"/>
                </a:lnTo>
                <a:lnTo>
                  <a:pt x="3384550" y="720089"/>
                </a:lnTo>
                <a:lnTo>
                  <a:pt x="3384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1979" y="2880360"/>
            <a:ext cx="3384550" cy="720090"/>
          </a:xfrm>
          <a:prstGeom prst="rect">
            <a:avLst/>
          </a:prstGeom>
          <a:ln w="3175">
            <a:solidFill>
              <a:srgbClr val="569C1B"/>
            </a:solidFill>
          </a:ln>
        </p:spPr>
        <p:txBody>
          <a:bodyPr vert="horz" wrap="square" lIns="0" tIns="22732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789"/>
              </a:spcBef>
            </a:pPr>
            <a:r>
              <a:rPr sz="2700" b="1" spc="532" baseline="37037" dirty="0">
                <a:solidFill>
                  <a:srgbClr val="569C1B"/>
                </a:solidFill>
                <a:latin typeface="Arial"/>
                <a:cs typeface="Arial"/>
              </a:rPr>
              <a:t>ref</a:t>
            </a:r>
            <a:r>
              <a:rPr sz="2700" b="1" spc="209" baseline="37037" dirty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vérificationdusolde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1979" y="2880360"/>
            <a:ext cx="6336030" cy="1799589"/>
            <a:chOff x="1871979" y="2880360"/>
            <a:chExt cx="6336030" cy="1799589"/>
          </a:xfrm>
        </p:grpSpPr>
        <p:sp>
          <p:nvSpPr>
            <p:cNvPr id="11" name="object 11"/>
            <p:cNvSpPr/>
            <p:nvPr/>
          </p:nvSpPr>
          <p:spPr>
            <a:xfrm>
              <a:off x="1871979" y="2880360"/>
              <a:ext cx="504190" cy="417830"/>
            </a:xfrm>
            <a:custGeom>
              <a:avLst/>
              <a:gdLst/>
              <a:ahLst/>
              <a:cxnLst/>
              <a:rect l="l" t="t" r="r" b="b"/>
              <a:pathLst>
                <a:path w="504189" h="417829">
                  <a:moveTo>
                    <a:pt x="0" y="417829"/>
                  </a:moveTo>
                  <a:lnTo>
                    <a:pt x="359409" y="417829"/>
                  </a:lnTo>
                  <a:lnTo>
                    <a:pt x="504189" y="287019"/>
                  </a:lnTo>
                  <a:lnTo>
                    <a:pt x="504189" y="0"/>
                  </a:lnTo>
                </a:path>
              </a:pathLst>
            </a:custGeom>
            <a:ln w="3175">
              <a:solidFill>
                <a:srgbClr val="569C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71979" y="3959860"/>
              <a:ext cx="6336030" cy="720090"/>
            </a:xfrm>
            <a:custGeom>
              <a:avLst/>
              <a:gdLst/>
              <a:ahLst/>
              <a:cxnLst/>
              <a:rect l="l" t="t" r="r" b="b"/>
              <a:pathLst>
                <a:path w="6336030" h="720089">
                  <a:moveTo>
                    <a:pt x="6336030" y="0"/>
                  </a:moveTo>
                  <a:lnTo>
                    <a:pt x="0" y="0"/>
                  </a:lnTo>
                  <a:lnTo>
                    <a:pt x="0" y="720089"/>
                  </a:lnTo>
                  <a:lnTo>
                    <a:pt x="3168649" y="720089"/>
                  </a:lnTo>
                  <a:lnTo>
                    <a:pt x="6336030" y="720089"/>
                  </a:lnTo>
                  <a:lnTo>
                    <a:pt x="6336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1979" y="3959860"/>
              <a:ext cx="6336030" cy="720090"/>
            </a:xfrm>
            <a:custGeom>
              <a:avLst/>
              <a:gdLst/>
              <a:ahLst/>
              <a:cxnLst/>
              <a:rect l="l" t="t" r="r" b="b"/>
              <a:pathLst>
                <a:path w="6336030" h="720089">
                  <a:moveTo>
                    <a:pt x="3168649" y="720089"/>
                  </a:moveTo>
                  <a:lnTo>
                    <a:pt x="0" y="720089"/>
                  </a:lnTo>
                  <a:lnTo>
                    <a:pt x="0" y="0"/>
                  </a:lnTo>
                  <a:lnTo>
                    <a:pt x="6336030" y="0"/>
                  </a:lnTo>
                  <a:lnTo>
                    <a:pt x="6336030" y="720089"/>
                  </a:lnTo>
                  <a:lnTo>
                    <a:pt x="3168649" y="720089"/>
                  </a:lnTo>
                  <a:close/>
                </a:path>
              </a:pathLst>
            </a:custGeom>
            <a:ln w="3175">
              <a:solidFill>
                <a:srgbClr val="569C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39770" y="4174490"/>
            <a:ext cx="3748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Arial"/>
                <a:cs typeface="Arial"/>
              </a:rPr>
              <a:t>prélèvementagiosnotifiéauclient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2150" y="4024629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569C1B"/>
                </a:solidFill>
                <a:latin typeface="Arial"/>
                <a:cs typeface="Arial"/>
              </a:rPr>
              <a:t>r</a:t>
            </a:r>
            <a:r>
              <a:rPr sz="1800" b="1" spc="-90" dirty="0">
                <a:solidFill>
                  <a:srgbClr val="569C1B"/>
                </a:solidFill>
                <a:latin typeface="Arial"/>
                <a:cs typeface="Arial"/>
              </a:rPr>
              <a:t>e</a:t>
            </a:r>
            <a:r>
              <a:rPr sz="1800" b="1" spc="1200" dirty="0">
                <a:solidFill>
                  <a:srgbClr val="569C1B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71979" y="3959859"/>
            <a:ext cx="4465320" cy="1297305"/>
            <a:chOff x="1871979" y="3959859"/>
            <a:chExt cx="4465320" cy="1297305"/>
          </a:xfrm>
        </p:grpSpPr>
        <p:sp>
          <p:nvSpPr>
            <p:cNvPr id="17" name="object 17"/>
            <p:cNvSpPr/>
            <p:nvPr/>
          </p:nvSpPr>
          <p:spPr>
            <a:xfrm>
              <a:off x="1871979" y="3959859"/>
              <a:ext cx="504190" cy="417830"/>
            </a:xfrm>
            <a:custGeom>
              <a:avLst/>
              <a:gdLst/>
              <a:ahLst/>
              <a:cxnLst/>
              <a:rect l="l" t="t" r="r" b="b"/>
              <a:pathLst>
                <a:path w="504189" h="417829">
                  <a:moveTo>
                    <a:pt x="0" y="417829"/>
                  </a:moveTo>
                  <a:lnTo>
                    <a:pt x="359409" y="417829"/>
                  </a:lnTo>
                  <a:lnTo>
                    <a:pt x="504189" y="288289"/>
                  </a:lnTo>
                  <a:lnTo>
                    <a:pt x="504189" y="0"/>
                  </a:lnTo>
                </a:path>
              </a:pathLst>
            </a:custGeom>
            <a:ln w="3175">
              <a:solidFill>
                <a:srgbClr val="569C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33770" y="4904739"/>
              <a:ext cx="250190" cy="351790"/>
            </a:xfrm>
            <a:custGeom>
              <a:avLst/>
              <a:gdLst/>
              <a:ahLst/>
              <a:cxnLst/>
              <a:rect l="l" t="t" r="r" b="b"/>
              <a:pathLst>
                <a:path w="250189" h="351789">
                  <a:moveTo>
                    <a:pt x="250189" y="0"/>
                  </a:moveTo>
                  <a:lnTo>
                    <a:pt x="214312" y="159980"/>
                  </a:lnTo>
                  <a:lnTo>
                    <a:pt x="127952" y="269240"/>
                  </a:lnTo>
                  <a:lnTo>
                    <a:pt x="40163" y="331827"/>
                  </a:lnTo>
                  <a:lnTo>
                    <a:pt x="0" y="351790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0620" y="4752339"/>
              <a:ext cx="106680" cy="168910"/>
            </a:xfrm>
            <a:custGeom>
              <a:avLst/>
              <a:gdLst/>
              <a:ahLst/>
              <a:cxnLst/>
              <a:rect l="l" t="t" r="r" b="b"/>
              <a:pathLst>
                <a:path w="106679" h="168910">
                  <a:moveTo>
                    <a:pt x="20319" y="0"/>
                  </a:moveTo>
                  <a:lnTo>
                    <a:pt x="0" y="168910"/>
                  </a:lnTo>
                  <a:lnTo>
                    <a:pt x="106679" y="14732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05120" y="5151120"/>
            <a:ext cx="2566035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sz="1800" i="1" dirty="0">
                <a:solidFill>
                  <a:srgbClr val="0083D0"/>
                </a:solidFill>
                <a:latin typeface="Arial"/>
                <a:cs typeface="Arial"/>
              </a:rPr>
              <a:t>référenceàun </a:t>
            </a:r>
            <a:r>
              <a:rPr sz="1800" i="1" spc="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-70" dirty="0">
                <a:solidFill>
                  <a:srgbClr val="0083D0"/>
                </a:solidFill>
                <a:latin typeface="Arial"/>
                <a:cs typeface="Arial"/>
              </a:rPr>
              <a:t>d</a:t>
            </a:r>
            <a:r>
              <a:rPr sz="1800" i="1" spc="30" dirty="0">
                <a:solidFill>
                  <a:srgbClr val="0083D0"/>
                </a:solidFill>
                <a:latin typeface="Arial"/>
                <a:cs typeface="Arial"/>
              </a:rPr>
              <a:t>i</a:t>
            </a:r>
            <a:r>
              <a:rPr sz="1800" i="1" spc="-145" dirty="0">
                <a:solidFill>
                  <a:srgbClr val="0083D0"/>
                </a:solidFill>
                <a:latin typeface="Arial"/>
                <a:cs typeface="Arial"/>
              </a:rPr>
              <a:t>a</a:t>
            </a:r>
            <a:r>
              <a:rPr sz="1800" i="1" spc="-105" dirty="0">
                <a:solidFill>
                  <a:srgbClr val="0083D0"/>
                </a:solidFill>
                <a:latin typeface="Arial"/>
                <a:cs typeface="Arial"/>
              </a:rPr>
              <a:t>g</a:t>
            </a:r>
            <a:r>
              <a:rPr sz="1800" i="1" spc="15" dirty="0">
                <a:solidFill>
                  <a:srgbClr val="0083D0"/>
                </a:solidFill>
                <a:latin typeface="Arial"/>
                <a:cs typeface="Arial"/>
              </a:rPr>
              <a:t>r</a:t>
            </a:r>
            <a:r>
              <a:rPr sz="1800" i="1" spc="-145" dirty="0">
                <a:solidFill>
                  <a:srgbClr val="0083D0"/>
                </a:solidFill>
                <a:latin typeface="Arial"/>
                <a:cs typeface="Arial"/>
              </a:rPr>
              <a:t>a</a:t>
            </a:r>
            <a:r>
              <a:rPr sz="1800" i="1" spc="-75" dirty="0">
                <a:solidFill>
                  <a:srgbClr val="0083D0"/>
                </a:solidFill>
                <a:latin typeface="Arial"/>
                <a:cs typeface="Arial"/>
              </a:rPr>
              <a:t>mm</a:t>
            </a:r>
            <a:r>
              <a:rPr sz="1800" i="1" spc="390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1800" i="1" spc="-70" dirty="0">
                <a:solidFill>
                  <a:srgbClr val="0083D0"/>
                </a:solidFill>
                <a:latin typeface="Arial"/>
                <a:cs typeface="Arial"/>
              </a:rPr>
              <a:t>d</a:t>
            </a:r>
            <a:r>
              <a:rPr sz="1800" i="1" spc="-160" dirty="0">
                <a:solidFill>
                  <a:srgbClr val="0083D0"/>
                </a:solidFill>
                <a:latin typeface="Arial"/>
                <a:cs typeface="Arial"/>
              </a:rPr>
              <a:t>éc</a:t>
            </a:r>
            <a:r>
              <a:rPr sz="1800" i="1" spc="15" dirty="0">
                <a:solidFill>
                  <a:srgbClr val="0083D0"/>
                </a:solidFill>
                <a:latin typeface="Arial"/>
                <a:cs typeface="Arial"/>
              </a:rPr>
              <a:t>r</a:t>
            </a:r>
            <a:r>
              <a:rPr sz="1800" i="1" spc="30" dirty="0">
                <a:solidFill>
                  <a:srgbClr val="0083D0"/>
                </a:solidFill>
                <a:latin typeface="Arial"/>
                <a:cs typeface="Arial"/>
              </a:rPr>
              <a:t>i</a:t>
            </a:r>
            <a:r>
              <a:rPr sz="1800" i="1" spc="735" dirty="0">
                <a:solidFill>
                  <a:srgbClr val="0083D0"/>
                </a:solidFill>
                <a:latin typeface="Arial"/>
                <a:cs typeface="Arial"/>
              </a:rPr>
              <a:t>t</a:t>
            </a:r>
            <a:r>
              <a:rPr sz="1800" i="1" spc="-140" dirty="0">
                <a:solidFill>
                  <a:srgbClr val="0083D0"/>
                </a:solidFill>
                <a:latin typeface="Arial"/>
                <a:cs typeface="Arial"/>
              </a:rPr>
              <a:t>a</a:t>
            </a:r>
            <a:r>
              <a:rPr sz="1800" i="1" spc="30" dirty="0">
                <a:solidFill>
                  <a:srgbClr val="0083D0"/>
                </a:solidFill>
                <a:latin typeface="Arial"/>
                <a:cs typeface="Arial"/>
              </a:rPr>
              <a:t>ill</a:t>
            </a:r>
            <a:r>
              <a:rPr sz="1800" i="1" spc="-200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1800" i="1" spc="-75" dirty="0">
                <a:solidFill>
                  <a:srgbClr val="0083D0"/>
                </a:solidFill>
                <a:latin typeface="Arial"/>
                <a:cs typeface="Arial"/>
              </a:rPr>
              <a:t>u</a:t>
            </a:r>
            <a:r>
              <a:rPr sz="1800" i="1" spc="15" dirty="0">
                <a:solidFill>
                  <a:srgbClr val="0083D0"/>
                </a:solidFill>
                <a:latin typeface="Arial"/>
                <a:cs typeface="Arial"/>
              </a:rPr>
              <a:t>r</a:t>
            </a:r>
            <a:r>
              <a:rPr sz="1800" i="1" spc="900" dirty="0">
                <a:solidFill>
                  <a:srgbClr val="0083D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12</a:t>
            </a:fld>
            <a:endParaRPr spc="62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384809"/>
            <a:ext cx="57467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smtClean="0"/>
              <a:t>Exemple-</a:t>
            </a:r>
            <a:r>
              <a:rPr lang="fr-FR" spc="114" dirty="0" smtClean="0"/>
              <a:t>Etape </a:t>
            </a:r>
            <a:r>
              <a:rPr spc="114" smtClean="0"/>
              <a:t>Analyse</a:t>
            </a:r>
            <a:endParaRPr spc="114" dirty="0"/>
          </a:p>
        </p:txBody>
      </p:sp>
      <p:sp>
        <p:nvSpPr>
          <p:cNvPr id="3" name="object 3"/>
          <p:cNvSpPr txBox="1"/>
          <p:nvPr/>
        </p:nvSpPr>
        <p:spPr>
          <a:xfrm>
            <a:off x="5040629" y="1259839"/>
            <a:ext cx="1438910" cy="300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78790">
              <a:lnSpc>
                <a:spcPct val="100000"/>
              </a:lnSpc>
              <a:spcBef>
                <a:spcPts val="370"/>
              </a:spcBef>
            </a:pPr>
            <a:r>
              <a:rPr sz="1400" b="1" spc="114" dirty="0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0629" y="1560830"/>
            <a:ext cx="1438910" cy="4914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400" spc="30" dirty="0">
                <a:latin typeface="Arial"/>
                <a:cs typeface="Arial"/>
              </a:rPr>
              <a:t>nom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40" dirty="0">
                <a:latin typeface="Arial"/>
                <a:cs typeface="Arial"/>
              </a:rPr>
              <a:t>:string</a:t>
            </a:r>
            <a:endParaRPr sz="1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90"/>
              </a:spcBef>
            </a:pP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550" dirty="0">
                <a:latin typeface="Arial"/>
                <a:cs typeface="Arial"/>
              </a:rPr>
              <a:t>i</a:t>
            </a:r>
            <a:r>
              <a:rPr sz="1400" spc="-165" dirty="0">
                <a:latin typeface="Arial"/>
                <a:cs typeface="Arial"/>
              </a:rPr>
              <a:t>s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-75" dirty="0">
                <a:latin typeface="Arial"/>
                <a:cs typeface="Arial"/>
              </a:rPr>
              <a:t>c</a:t>
            </a:r>
            <a:r>
              <a:rPr sz="1400" spc="545" dirty="0">
                <a:latin typeface="Arial"/>
                <a:cs typeface="Arial"/>
              </a:rPr>
              <a:t>e</a:t>
            </a:r>
            <a:r>
              <a:rPr sz="1400" spc="475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14" dirty="0">
                <a:latin typeface="Arial"/>
                <a:cs typeface="Arial"/>
              </a:rPr>
              <a:t>t</a:t>
            </a:r>
            <a:r>
              <a:rPr sz="1400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0309" y="1259839"/>
            <a:ext cx="1440180" cy="300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370"/>
              </a:spcBef>
            </a:pPr>
            <a:r>
              <a:rPr sz="1400" b="1" spc="80" dirty="0">
                <a:latin typeface="Arial"/>
                <a:cs typeface="Arial"/>
              </a:rPr>
              <a:t>Compte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60309" y="1560830"/>
            <a:ext cx="1440180" cy="778510"/>
          </a:xfrm>
          <a:custGeom>
            <a:avLst/>
            <a:gdLst/>
            <a:ahLst/>
            <a:cxnLst/>
            <a:rect l="l" t="t" r="r" b="b"/>
            <a:pathLst>
              <a:path w="1440179" h="778510">
                <a:moveTo>
                  <a:pt x="720090" y="778510"/>
                </a:moveTo>
                <a:lnTo>
                  <a:pt x="0" y="778510"/>
                </a:lnTo>
                <a:lnTo>
                  <a:pt x="0" y="0"/>
                </a:lnTo>
                <a:lnTo>
                  <a:pt x="1440180" y="0"/>
                </a:lnTo>
                <a:lnTo>
                  <a:pt x="1440180" y="778510"/>
                </a:lnTo>
                <a:lnTo>
                  <a:pt x="720090" y="7785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37780" y="1784350"/>
            <a:ext cx="1215390" cy="55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v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165" dirty="0">
                <a:latin typeface="Arial"/>
                <a:cs typeface="Arial"/>
              </a:rPr>
              <a:t>s</a:t>
            </a:r>
            <a:r>
              <a:rPr sz="1400" spc="315" dirty="0">
                <a:latin typeface="Arial"/>
                <a:cs typeface="Arial"/>
              </a:rPr>
              <a:t>e</a:t>
            </a:r>
            <a:r>
              <a:rPr sz="1400" spc="465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v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65" dirty="0">
                <a:latin typeface="Arial"/>
                <a:cs typeface="Arial"/>
              </a:rPr>
              <a:t>s</a:t>
            </a:r>
            <a:r>
              <a:rPr sz="1400" spc="409" dirty="0">
                <a:latin typeface="Arial"/>
                <a:cs typeface="Arial"/>
              </a:rPr>
              <a:t>e  </a:t>
            </a:r>
            <a:r>
              <a:rPr sz="1400" spc="65" dirty="0">
                <a:latin typeface="Arial"/>
                <a:cs typeface="Arial"/>
              </a:rPr>
              <a:t>solde:float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0309" y="2340610"/>
            <a:ext cx="1440180" cy="71120"/>
          </a:xfrm>
          <a:custGeom>
            <a:avLst/>
            <a:gdLst/>
            <a:ahLst/>
            <a:cxnLst/>
            <a:rect l="l" t="t" r="r" b="b"/>
            <a:pathLst>
              <a:path w="1440179" h="71119">
                <a:moveTo>
                  <a:pt x="720090" y="71119"/>
                </a:moveTo>
                <a:lnTo>
                  <a:pt x="0" y="71119"/>
                </a:lnTo>
                <a:lnTo>
                  <a:pt x="0" y="0"/>
                </a:lnTo>
                <a:lnTo>
                  <a:pt x="1440180" y="0"/>
                </a:lnTo>
                <a:lnTo>
                  <a:pt x="1440180" y="71119"/>
                </a:lnTo>
                <a:lnTo>
                  <a:pt x="720090" y="711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60309" y="3059429"/>
            <a:ext cx="1440180" cy="300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70"/>
              </a:spcBef>
            </a:pPr>
            <a:r>
              <a:rPr sz="1400" b="1" spc="90" dirty="0">
                <a:latin typeface="Arial"/>
                <a:cs typeface="Arial"/>
              </a:rPr>
              <a:t>Virement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0309" y="3360420"/>
            <a:ext cx="1440180" cy="4914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0"/>
              </a:spcBef>
            </a:pPr>
            <a:r>
              <a:rPr sz="1400" spc="80" dirty="0">
                <a:latin typeface="Arial"/>
                <a:cs typeface="Arial"/>
              </a:rPr>
              <a:t>montant:float</a:t>
            </a:r>
            <a:endParaRPr sz="1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400" spc="145" dirty="0">
                <a:latin typeface="Arial"/>
                <a:cs typeface="Arial"/>
              </a:rPr>
              <a:t>date:Date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0309" y="3851909"/>
            <a:ext cx="1440180" cy="72390"/>
          </a:xfrm>
          <a:custGeom>
            <a:avLst/>
            <a:gdLst/>
            <a:ahLst/>
            <a:cxnLst/>
            <a:rect l="l" t="t" r="r" b="b"/>
            <a:pathLst>
              <a:path w="1440179" h="72389">
                <a:moveTo>
                  <a:pt x="720090" y="72389"/>
                </a:moveTo>
                <a:lnTo>
                  <a:pt x="0" y="72389"/>
                </a:lnTo>
                <a:lnTo>
                  <a:pt x="0" y="0"/>
                </a:lnTo>
                <a:lnTo>
                  <a:pt x="1440180" y="0"/>
                </a:lnTo>
                <a:lnTo>
                  <a:pt x="1440180" y="72389"/>
                </a:lnTo>
                <a:lnTo>
                  <a:pt x="720090" y="723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26300" y="1570990"/>
            <a:ext cx="1496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322" baseline="19841" dirty="0">
                <a:latin typeface="Arial"/>
                <a:cs typeface="Arial"/>
              </a:rPr>
              <a:t>1.*</a:t>
            </a:r>
            <a:r>
              <a:rPr sz="1400" spc="215" dirty="0">
                <a:latin typeface="Arial"/>
                <a:cs typeface="Arial"/>
              </a:rPr>
              <a:t>numéro:int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3830" y="1510029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2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0950" y="2401570"/>
            <a:ext cx="1484630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00"/>
              </a:spcBef>
              <a:tabLst>
                <a:tab pos="899794" algn="l"/>
              </a:tabLst>
            </a:pPr>
            <a:r>
              <a:rPr sz="1400" spc="62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090295" algn="l"/>
              </a:tabLst>
            </a:pPr>
            <a:r>
              <a:rPr sz="1400" spc="390" dirty="0">
                <a:latin typeface="Arial"/>
                <a:cs typeface="Arial"/>
              </a:rPr>
              <a:t>0.*	</a:t>
            </a:r>
            <a:r>
              <a:rPr sz="1400" spc="195" dirty="0">
                <a:latin typeface="Arial"/>
                <a:cs typeface="Arial"/>
              </a:rPr>
              <a:t>0..*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6580" y="1799589"/>
            <a:ext cx="143510" cy="431800"/>
            <a:chOff x="576580" y="1799589"/>
            <a:chExt cx="143510" cy="4318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580" y="1799589"/>
              <a:ext cx="143510" cy="1447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6580" y="1944369"/>
              <a:ext cx="143510" cy="287020"/>
            </a:xfrm>
            <a:custGeom>
              <a:avLst/>
              <a:gdLst/>
              <a:ahLst/>
              <a:cxnLst/>
              <a:rect l="l" t="t" r="r" b="b"/>
              <a:pathLst>
                <a:path w="143509" h="287019">
                  <a:moveTo>
                    <a:pt x="71120" y="0"/>
                  </a:moveTo>
                  <a:lnTo>
                    <a:pt x="71120" y="143509"/>
                  </a:lnTo>
                  <a:lnTo>
                    <a:pt x="0" y="287019"/>
                  </a:lnTo>
                </a:path>
                <a:path w="143509" h="287019">
                  <a:moveTo>
                    <a:pt x="71120" y="143509"/>
                  </a:moveTo>
                  <a:lnTo>
                    <a:pt x="143510" y="287019"/>
                  </a:lnTo>
                </a:path>
                <a:path w="143509" h="287019">
                  <a:moveTo>
                    <a:pt x="0" y="71119"/>
                  </a:moveTo>
                  <a:lnTo>
                    <a:pt x="143510" y="71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04670" y="1704340"/>
            <a:ext cx="156083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650">
              <a:lnSpc>
                <a:spcPct val="1232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Effectuerun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v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575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p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64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-155" dirty="0">
                <a:latin typeface="Arial"/>
                <a:cs typeface="Arial"/>
              </a:rPr>
              <a:t>e</a:t>
            </a:r>
            <a:r>
              <a:rPr sz="1400" spc="1085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2480" y="1259839"/>
            <a:ext cx="3023870" cy="1799589"/>
            <a:chOff x="792480" y="1259839"/>
            <a:chExt cx="3023870" cy="1799589"/>
          </a:xfrm>
        </p:grpSpPr>
        <p:sp>
          <p:nvSpPr>
            <p:cNvPr id="20" name="object 20"/>
            <p:cNvSpPr/>
            <p:nvPr/>
          </p:nvSpPr>
          <p:spPr>
            <a:xfrm>
              <a:off x="1620519" y="1656079"/>
              <a:ext cx="1727200" cy="720090"/>
            </a:xfrm>
            <a:custGeom>
              <a:avLst/>
              <a:gdLst/>
              <a:ahLst/>
              <a:cxnLst/>
              <a:rect l="l" t="t" r="r" b="b"/>
              <a:pathLst>
                <a:path w="1727200" h="720089">
                  <a:moveTo>
                    <a:pt x="863600" y="0"/>
                  </a:moveTo>
                  <a:lnTo>
                    <a:pt x="929699" y="950"/>
                  </a:lnTo>
                  <a:lnTo>
                    <a:pt x="994206" y="3762"/>
                  </a:lnTo>
                  <a:lnTo>
                    <a:pt x="1056976" y="8376"/>
                  </a:lnTo>
                  <a:lnTo>
                    <a:pt x="1117863" y="14732"/>
                  </a:lnTo>
                  <a:lnTo>
                    <a:pt x="1176723" y="22771"/>
                  </a:lnTo>
                  <a:lnTo>
                    <a:pt x="1233413" y="32435"/>
                  </a:lnTo>
                  <a:lnTo>
                    <a:pt x="1287786" y="43662"/>
                  </a:lnTo>
                  <a:lnTo>
                    <a:pt x="1339700" y="56395"/>
                  </a:lnTo>
                  <a:lnTo>
                    <a:pt x="1389008" y="70573"/>
                  </a:lnTo>
                  <a:lnTo>
                    <a:pt x="1435567" y="86137"/>
                  </a:lnTo>
                  <a:lnTo>
                    <a:pt x="1479232" y="103028"/>
                  </a:lnTo>
                  <a:lnTo>
                    <a:pt x="1519858" y="121187"/>
                  </a:lnTo>
                  <a:lnTo>
                    <a:pt x="1557302" y="140553"/>
                  </a:lnTo>
                  <a:lnTo>
                    <a:pt x="1591417" y="161068"/>
                  </a:lnTo>
                  <a:lnTo>
                    <a:pt x="1649087" y="205306"/>
                  </a:lnTo>
                  <a:lnTo>
                    <a:pt x="1691712" y="253426"/>
                  </a:lnTo>
                  <a:lnTo>
                    <a:pt x="1718135" y="304952"/>
                  </a:lnTo>
                  <a:lnTo>
                    <a:pt x="1727200" y="359410"/>
                  </a:lnTo>
                  <a:lnTo>
                    <a:pt x="1724909" y="386983"/>
                  </a:lnTo>
                  <a:lnTo>
                    <a:pt x="1707021" y="440090"/>
                  </a:lnTo>
                  <a:lnTo>
                    <a:pt x="1672353" y="490075"/>
                  </a:lnTo>
                  <a:lnTo>
                    <a:pt x="1622061" y="536451"/>
                  </a:lnTo>
                  <a:lnTo>
                    <a:pt x="1557302" y="578730"/>
                  </a:lnTo>
                  <a:lnTo>
                    <a:pt x="1519858" y="598181"/>
                  </a:lnTo>
                  <a:lnTo>
                    <a:pt x="1479232" y="616426"/>
                  </a:lnTo>
                  <a:lnTo>
                    <a:pt x="1435567" y="633403"/>
                  </a:lnTo>
                  <a:lnTo>
                    <a:pt x="1389008" y="649052"/>
                  </a:lnTo>
                  <a:lnTo>
                    <a:pt x="1339700" y="663313"/>
                  </a:lnTo>
                  <a:lnTo>
                    <a:pt x="1287786" y="676123"/>
                  </a:lnTo>
                  <a:lnTo>
                    <a:pt x="1233413" y="687423"/>
                  </a:lnTo>
                  <a:lnTo>
                    <a:pt x="1176723" y="697151"/>
                  </a:lnTo>
                  <a:lnTo>
                    <a:pt x="1117863" y="705246"/>
                  </a:lnTo>
                  <a:lnTo>
                    <a:pt x="1056976" y="711649"/>
                  </a:lnTo>
                  <a:lnTo>
                    <a:pt x="994206" y="716298"/>
                  </a:lnTo>
                  <a:lnTo>
                    <a:pt x="929699" y="719131"/>
                  </a:lnTo>
                  <a:lnTo>
                    <a:pt x="863600" y="720090"/>
                  </a:lnTo>
                  <a:lnTo>
                    <a:pt x="797500" y="719131"/>
                  </a:lnTo>
                  <a:lnTo>
                    <a:pt x="732993" y="716298"/>
                  </a:lnTo>
                  <a:lnTo>
                    <a:pt x="670223" y="711649"/>
                  </a:lnTo>
                  <a:lnTo>
                    <a:pt x="609336" y="705246"/>
                  </a:lnTo>
                  <a:lnTo>
                    <a:pt x="550476" y="697151"/>
                  </a:lnTo>
                  <a:lnTo>
                    <a:pt x="493786" y="687423"/>
                  </a:lnTo>
                  <a:lnTo>
                    <a:pt x="439413" y="676123"/>
                  </a:lnTo>
                  <a:lnTo>
                    <a:pt x="387499" y="663313"/>
                  </a:lnTo>
                  <a:lnTo>
                    <a:pt x="338191" y="649052"/>
                  </a:lnTo>
                  <a:lnTo>
                    <a:pt x="291632" y="633403"/>
                  </a:lnTo>
                  <a:lnTo>
                    <a:pt x="247967" y="616426"/>
                  </a:lnTo>
                  <a:lnTo>
                    <a:pt x="207341" y="598181"/>
                  </a:lnTo>
                  <a:lnTo>
                    <a:pt x="169897" y="578730"/>
                  </a:lnTo>
                  <a:lnTo>
                    <a:pt x="135782" y="558133"/>
                  </a:lnTo>
                  <a:lnTo>
                    <a:pt x="78112" y="513745"/>
                  </a:lnTo>
                  <a:lnTo>
                    <a:pt x="35487" y="465504"/>
                  </a:lnTo>
                  <a:lnTo>
                    <a:pt x="9064" y="413896"/>
                  </a:lnTo>
                  <a:lnTo>
                    <a:pt x="0" y="359410"/>
                  </a:lnTo>
                  <a:lnTo>
                    <a:pt x="2290" y="331844"/>
                  </a:lnTo>
                  <a:lnTo>
                    <a:pt x="20178" y="278793"/>
                  </a:lnTo>
                  <a:lnTo>
                    <a:pt x="54846" y="228911"/>
                  </a:lnTo>
                  <a:lnTo>
                    <a:pt x="105138" y="182672"/>
                  </a:lnTo>
                  <a:lnTo>
                    <a:pt x="169897" y="140553"/>
                  </a:lnTo>
                  <a:lnTo>
                    <a:pt x="207341" y="121187"/>
                  </a:lnTo>
                  <a:lnTo>
                    <a:pt x="247967" y="103028"/>
                  </a:lnTo>
                  <a:lnTo>
                    <a:pt x="291632" y="86137"/>
                  </a:lnTo>
                  <a:lnTo>
                    <a:pt x="338191" y="70573"/>
                  </a:lnTo>
                  <a:lnTo>
                    <a:pt x="387499" y="56395"/>
                  </a:lnTo>
                  <a:lnTo>
                    <a:pt x="439413" y="43662"/>
                  </a:lnTo>
                  <a:lnTo>
                    <a:pt x="493786" y="32435"/>
                  </a:lnTo>
                  <a:lnTo>
                    <a:pt x="550476" y="22771"/>
                  </a:lnTo>
                  <a:lnTo>
                    <a:pt x="609336" y="14732"/>
                  </a:lnTo>
                  <a:lnTo>
                    <a:pt x="670223" y="8376"/>
                  </a:lnTo>
                  <a:lnTo>
                    <a:pt x="732993" y="3762"/>
                  </a:lnTo>
                  <a:lnTo>
                    <a:pt x="797500" y="950"/>
                  </a:lnTo>
                  <a:lnTo>
                    <a:pt x="8636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2480" y="1259839"/>
              <a:ext cx="3023870" cy="1799589"/>
            </a:xfrm>
            <a:custGeom>
              <a:avLst/>
              <a:gdLst/>
              <a:ahLst/>
              <a:cxnLst/>
              <a:rect l="l" t="t" r="r" b="b"/>
              <a:pathLst>
                <a:path w="3023870" h="1799589">
                  <a:moveTo>
                    <a:pt x="0" y="720089"/>
                  </a:moveTo>
                  <a:lnTo>
                    <a:pt x="828039" y="720089"/>
                  </a:lnTo>
                </a:path>
                <a:path w="3023870" h="1799589">
                  <a:moveTo>
                    <a:pt x="1691639" y="1799589"/>
                  </a:moveTo>
                  <a:lnTo>
                    <a:pt x="359410" y="1799589"/>
                  </a:lnTo>
                  <a:lnTo>
                    <a:pt x="359410" y="0"/>
                  </a:lnTo>
                  <a:lnTo>
                    <a:pt x="3023870" y="0"/>
                  </a:lnTo>
                  <a:lnTo>
                    <a:pt x="3023870" y="1799589"/>
                  </a:lnTo>
                  <a:lnTo>
                    <a:pt x="1691639" y="17995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61160" y="2797809"/>
            <a:ext cx="2226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/>
                <a:cs typeface="Arial"/>
              </a:rPr>
              <a:t>Systèmedegestionbancaire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770" y="2266950"/>
            <a:ext cx="745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Arial"/>
                <a:cs typeface="Arial"/>
              </a:rPr>
              <a:t>Employé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40629" y="2052320"/>
            <a:ext cx="1438910" cy="71120"/>
          </a:xfrm>
          <a:custGeom>
            <a:avLst/>
            <a:gdLst/>
            <a:ahLst/>
            <a:cxnLst/>
            <a:rect l="l" t="t" r="r" b="b"/>
            <a:pathLst>
              <a:path w="1438910" h="71119">
                <a:moveTo>
                  <a:pt x="718820" y="71119"/>
                </a:moveTo>
                <a:lnTo>
                  <a:pt x="0" y="71119"/>
                </a:lnTo>
                <a:lnTo>
                  <a:pt x="0" y="0"/>
                </a:lnTo>
                <a:lnTo>
                  <a:pt x="1438910" y="0"/>
                </a:lnTo>
                <a:lnTo>
                  <a:pt x="1438910" y="71119"/>
                </a:lnTo>
                <a:lnTo>
                  <a:pt x="718820" y="711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80360" y="4499609"/>
            <a:ext cx="2987040" cy="2448560"/>
          </a:xfrm>
          <a:custGeom>
            <a:avLst/>
            <a:gdLst/>
            <a:ahLst/>
            <a:cxnLst/>
            <a:rect l="l" t="t" r="r" b="b"/>
            <a:pathLst>
              <a:path w="2987040" h="2448559">
                <a:moveTo>
                  <a:pt x="0" y="36829"/>
                </a:moveTo>
                <a:lnTo>
                  <a:pt x="0" y="2448560"/>
                </a:lnTo>
              </a:path>
              <a:path w="2987040" h="2448559">
                <a:moveTo>
                  <a:pt x="2987040" y="0"/>
                </a:moveTo>
                <a:lnTo>
                  <a:pt x="2987040" y="244856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2818129" y="3779520"/>
            <a:ext cx="144780" cy="433070"/>
            <a:chOff x="2818129" y="3779520"/>
            <a:chExt cx="144780" cy="43307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129" y="3779520"/>
              <a:ext cx="144780" cy="1447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18129" y="3924300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80" h="288289">
                  <a:moveTo>
                    <a:pt x="72389" y="0"/>
                  </a:moveTo>
                  <a:lnTo>
                    <a:pt x="72389" y="143510"/>
                  </a:lnTo>
                  <a:lnTo>
                    <a:pt x="0" y="288289"/>
                  </a:lnTo>
                </a:path>
                <a:path w="144780" h="288289">
                  <a:moveTo>
                    <a:pt x="72389" y="143510"/>
                  </a:moveTo>
                  <a:lnTo>
                    <a:pt x="144780" y="288289"/>
                  </a:lnTo>
                </a:path>
                <a:path w="144780" h="288289">
                  <a:moveTo>
                    <a:pt x="0" y="71120"/>
                  </a:moveTo>
                  <a:lnTo>
                    <a:pt x="144780" y="71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61589" y="4246879"/>
            <a:ext cx="745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Arial"/>
                <a:cs typeface="Arial"/>
              </a:rPr>
              <a:t>Employé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00040" y="4212590"/>
            <a:ext cx="935990" cy="2870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320"/>
              </a:spcBef>
            </a:pPr>
            <a:r>
              <a:rPr sz="1400" spc="45" dirty="0">
                <a:latin typeface="Arial"/>
                <a:cs typeface="Arial"/>
              </a:rPr>
              <a:t>SGB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90520" y="4805679"/>
            <a:ext cx="2976880" cy="2043430"/>
            <a:chOff x="2890520" y="4805679"/>
            <a:chExt cx="2976880" cy="2043430"/>
          </a:xfrm>
        </p:grpSpPr>
        <p:sp>
          <p:nvSpPr>
            <p:cNvPr id="32" name="object 32"/>
            <p:cNvSpPr/>
            <p:nvPr/>
          </p:nvSpPr>
          <p:spPr>
            <a:xfrm>
              <a:off x="2890520" y="4860289"/>
              <a:ext cx="2823210" cy="0"/>
            </a:xfrm>
            <a:custGeom>
              <a:avLst/>
              <a:gdLst/>
              <a:ahLst/>
              <a:cxnLst/>
              <a:rect l="l" t="t" r="r" b="b"/>
              <a:pathLst>
                <a:path w="2823210">
                  <a:moveTo>
                    <a:pt x="0" y="0"/>
                  </a:moveTo>
                  <a:lnTo>
                    <a:pt x="28232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6110" y="480567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5460" y="6794500"/>
              <a:ext cx="2821940" cy="0"/>
            </a:xfrm>
            <a:custGeom>
              <a:avLst/>
              <a:gdLst/>
              <a:ahLst/>
              <a:cxnLst/>
              <a:rect l="l" t="t" r="r" b="b"/>
              <a:pathLst>
                <a:path w="2821940">
                  <a:moveTo>
                    <a:pt x="0" y="0"/>
                  </a:moveTo>
                  <a:lnTo>
                    <a:pt x="282194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90520" y="674115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90" y="0"/>
                  </a:moveTo>
                  <a:lnTo>
                    <a:pt x="0" y="53340"/>
                  </a:lnTo>
                  <a:lnTo>
                    <a:pt x="161290" y="10795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7008" y="4510475"/>
            <a:ext cx="6663691" cy="19628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730500">
              <a:lnSpc>
                <a:spcPct val="100000"/>
              </a:lnSpc>
              <a:spcBef>
                <a:spcPts val="855"/>
              </a:spcBef>
            </a:pPr>
            <a:r>
              <a:rPr sz="1400" spc="-20" smtClean="0">
                <a:latin typeface="Arial"/>
                <a:cs typeface="Arial"/>
              </a:rPr>
              <a:t>effectuerVirementP</a:t>
            </a:r>
            <a:r>
              <a:rPr lang="fr-FR" sz="1400" spc="-20" dirty="0" smtClean="0">
                <a:latin typeface="Arial"/>
                <a:cs typeface="Arial"/>
              </a:rPr>
              <a:t> </a:t>
            </a:r>
            <a:r>
              <a:rPr sz="1400" spc="-20" smtClean="0">
                <a:latin typeface="Arial"/>
                <a:cs typeface="Arial"/>
              </a:rPr>
              <a:t>(</a:t>
            </a:r>
            <a:r>
              <a:rPr lang="fr-FR" sz="1400" spc="-20" dirty="0" smtClean="0">
                <a:latin typeface="Arial"/>
                <a:cs typeface="Arial"/>
              </a:rPr>
              <a:t> i</a:t>
            </a:r>
            <a:r>
              <a:rPr sz="1400" spc="-20" smtClean="0">
                <a:latin typeface="Arial"/>
                <a:cs typeface="Arial"/>
              </a:rPr>
              <a:t>d,noC1,noC2,mnt</a:t>
            </a:r>
            <a:r>
              <a:rPr sz="1400" spc="-2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3776345">
              <a:lnSpc>
                <a:spcPct val="122800"/>
              </a:lnSpc>
              <a:spcBef>
                <a:spcPts val="475"/>
              </a:spcBef>
            </a:pPr>
            <a:r>
              <a:rPr sz="1800" spc="50" dirty="0">
                <a:solidFill>
                  <a:srgbClr val="569C1B"/>
                </a:solidFill>
                <a:latin typeface="Arial"/>
                <a:cs typeface="Arial"/>
              </a:rPr>
              <a:t>Casd'utilisation </a:t>
            </a:r>
            <a:r>
              <a:rPr sz="1800" spc="55" dirty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i="1" spc="-75" dirty="0">
                <a:latin typeface="Arial"/>
                <a:cs typeface="Arial"/>
              </a:rPr>
              <a:t>Effectuerun 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95" dirty="0">
                <a:latin typeface="Arial"/>
                <a:cs typeface="Arial"/>
              </a:rPr>
              <a:t>virementperso</a:t>
            </a:r>
            <a:r>
              <a:rPr sz="1800" b="1" i="1" spc="95" dirty="0">
                <a:latin typeface="Arial"/>
                <a:cs typeface="Arial"/>
              </a:rPr>
              <a:t>n</a:t>
            </a:r>
            <a:r>
              <a:rPr sz="1800" i="1" spc="95" dirty="0">
                <a:latin typeface="Arial"/>
                <a:cs typeface="Arial"/>
              </a:rPr>
              <a:t>el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(niveauanalyse)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Arial"/>
              <a:cs typeface="Arial"/>
            </a:endParaRPr>
          </a:p>
          <a:p>
            <a:pPr marR="1276985" algn="r">
              <a:lnSpc>
                <a:spcPct val="100000"/>
              </a:lnSpc>
            </a:pPr>
            <a:r>
              <a:rPr sz="1400" spc="165" dirty="0"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79540" y="1728470"/>
            <a:ext cx="2160270" cy="1330960"/>
          </a:xfrm>
          <a:custGeom>
            <a:avLst/>
            <a:gdLst/>
            <a:ahLst/>
            <a:cxnLst/>
            <a:rect l="l" t="t" r="r" b="b"/>
            <a:pathLst>
              <a:path w="2160270" h="1330960">
                <a:moveTo>
                  <a:pt x="0" y="0"/>
                </a:moveTo>
                <a:lnTo>
                  <a:pt x="1080769" y="0"/>
                </a:lnTo>
              </a:path>
              <a:path w="2160270" h="1330960">
                <a:moveTo>
                  <a:pt x="1440180" y="683259"/>
                </a:moveTo>
                <a:lnTo>
                  <a:pt x="1440180" y="1330959"/>
                </a:lnTo>
              </a:path>
              <a:path w="2160270" h="1330960">
                <a:moveTo>
                  <a:pt x="2160269" y="683259"/>
                </a:moveTo>
                <a:lnTo>
                  <a:pt x="2160269" y="13309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13</a:t>
            </a:fld>
            <a:endParaRPr spc="6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384809"/>
            <a:ext cx="7238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smtClean="0"/>
              <a:t>Exemple-</a:t>
            </a:r>
            <a:r>
              <a:rPr lang="fr-FR" spc="75" dirty="0" smtClean="0"/>
              <a:t> Etape </a:t>
            </a:r>
            <a:r>
              <a:rPr spc="75" smtClean="0"/>
              <a:t>Conception</a:t>
            </a:r>
            <a:endParaRPr spc="75" dirty="0"/>
          </a:p>
        </p:txBody>
      </p:sp>
      <p:grpSp>
        <p:nvGrpSpPr>
          <p:cNvPr id="3" name="object 3"/>
          <p:cNvGrpSpPr/>
          <p:nvPr/>
        </p:nvGrpSpPr>
        <p:grpSpPr>
          <a:xfrm>
            <a:off x="576580" y="1799589"/>
            <a:ext cx="143510" cy="431800"/>
            <a:chOff x="576580" y="1799589"/>
            <a:chExt cx="143510" cy="431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580" y="1799589"/>
              <a:ext cx="143510" cy="1447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6580" y="1944369"/>
              <a:ext cx="143510" cy="287020"/>
            </a:xfrm>
            <a:custGeom>
              <a:avLst/>
              <a:gdLst/>
              <a:ahLst/>
              <a:cxnLst/>
              <a:rect l="l" t="t" r="r" b="b"/>
              <a:pathLst>
                <a:path w="143509" h="287019">
                  <a:moveTo>
                    <a:pt x="71120" y="0"/>
                  </a:moveTo>
                  <a:lnTo>
                    <a:pt x="71120" y="143509"/>
                  </a:lnTo>
                  <a:lnTo>
                    <a:pt x="0" y="287019"/>
                  </a:lnTo>
                </a:path>
                <a:path w="143509" h="287019">
                  <a:moveTo>
                    <a:pt x="71120" y="143509"/>
                  </a:moveTo>
                  <a:lnTo>
                    <a:pt x="143510" y="287019"/>
                  </a:lnTo>
                </a:path>
                <a:path w="143509" h="287019">
                  <a:moveTo>
                    <a:pt x="0" y="71119"/>
                  </a:moveTo>
                  <a:lnTo>
                    <a:pt x="143510" y="71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04670" y="1704340"/>
            <a:ext cx="156083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650">
              <a:lnSpc>
                <a:spcPct val="1232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Effectuerun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v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575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p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64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-155" dirty="0">
                <a:latin typeface="Arial"/>
                <a:cs typeface="Arial"/>
              </a:rPr>
              <a:t>e</a:t>
            </a:r>
            <a:r>
              <a:rPr sz="1400" spc="1085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2480" y="1259839"/>
            <a:ext cx="3023870" cy="1799589"/>
            <a:chOff x="792480" y="1259839"/>
            <a:chExt cx="3023870" cy="1799589"/>
          </a:xfrm>
        </p:grpSpPr>
        <p:sp>
          <p:nvSpPr>
            <p:cNvPr id="8" name="object 8"/>
            <p:cNvSpPr/>
            <p:nvPr/>
          </p:nvSpPr>
          <p:spPr>
            <a:xfrm>
              <a:off x="1620519" y="1656079"/>
              <a:ext cx="1727200" cy="720090"/>
            </a:xfrm>
            <a:custGeom>
              <a:avLst/>
              <a:gdLst/>
              <a:ahLst/>
              <a:cxnLst/>
              <a:rect l="l" t="t" r="r" b="b"/>
              <a:pathLst>
                <a:path w="1727200" h="720089">
                  <a:moveTo>
                    <a:pt x="863600" y="0"/>
                  </a:moveTo>
                  <a:lnTo>
                    <a:pt x="929699" y="950"/>
                  </a:lnTo>
                  <a:lnTo>
                    <a:pt x="994206" y="3762"/>
                  </a:lnTo>
                  <a:lnTo>
                    <a:pt x="1056976" y="8376"/>
                  </a:lnTo>
                  <a:lnTo>
                    <a:pt x="1117863" y="14732"/>
                  </a:lnTo>
                  <a:lnTo>
                    <a:pt x="1176723" y="22771"/>
                  </a:lnTo>
                  <a:lnTo>
                    <a:pt x="1233413" y="32435"/>
                  </a:lnTo>
                  <a:lnTo>
                    <a:pt x="1287786" y="43662"/>
                  </a:lnTo>
                  <a:lnTo>
                    <a:pt x="1339700" y="56395"/>
                  </a:lnTo>
                  <a:lnTo>
                    <a:pt x="1389008" y="70573"/>
                  </a:lnTo>
                  <a:lnTo>
                    <a:pt x="1435567" y="86137"/>
                  </a:lnTo>
                  <a:lnTo>
                    <a:pt x="1479232" y="103028"/>
                  </a:lnTo>
                  <a:lnTo>
                    <a:pt x="1519858" y="121187"/>
                  </a:lnTo>
                  <a:lnTo>
                    <a:pt x="1557302" y="140553"/>
                  </a:lnTo>
                  <a:lnTo>
                    <a:pt x="1591417" y="161068"/>
                  </a:lnTo>
                  <a:lnTo>
                    <a:pt x="1649087" y="205306"/>
                  </a:lnTo>
                  <a:lnTo>
                    <a:pt x="1691712" y="253426"/>
                  </a:lnTo>
                  <a:lnTo>
                    <a:pt x="1718135" y="304952"/>
                  </a:lnTo>
                  <a:lnTo>
                    <a:pt x="1727200" y="359410"/>
                  </a:lnTo>
                  <a:lnTo>
                    <a:pt x="1724909" y="386983"/>
                  </a:lnTo>
                  <a:lnTo>
                    <a:pt x="1707021" y="440090"/>
                  </a:lnTo>
                  <a:lnTo>
                    <a:pt x="1672353" y="490075"/>
                  </a:lnTo>
                  <a:lnTo>
                    <a:pt x="1622061" y="536451"/>
                  </a:lnTo>
                  <a:lnTo>
                    <a:pt x="1557302" y="578730"/>
                  </a:lnTo>
                  <a:lnTo>
                    <a:pt x="1519858" y="598181"/>
                  </a:lnTo>
                  <a:lnTo>
                    <a:pt x="1479232" y="616426"/>
                  </a:lnTo>
                  <a:lnTo>
                    <a:pt x="1435567" y="633403"/>
                  </a:lnTo>
                  <a:lnTo>
                    <a:pt x="1389008" y="649052"/>
                  </a:lnTo>
                  <a:lnTo>
                    <a:pt x="1339700" y="663313"/>
                  </a:lnTo>
                  <a:lnTo>
                    <a:pt x="1287786" y="676123"/>
                  </a:lnTo>
                  <a:lnTo>
                    <a:pt x="1233413" y="687423"/>
                  </a:lnTo>
                  <a:lnTo>
                    <a:pt x="1176723" y="697151"/>
                  </a:lnTo>
                  <a:lnTo>
                    <a:pt x="1117863" y="705246"/>
                  </a:lnTo>
                  <a:lnTo>
                    <a:pt x="1056976" y="711649"/>
                  </a:lnTo>
                  <a:lnTo>
                    <a:pt x="994206" y="716298"/>
                  </a:lnTo>
                  <a:lnTo>
                    <a:pt x="929699" y="719131"/>
                  </a:lnTo>
                  <a:lnTo>
                    <a:pt x="863600" y="720090"/>
                  </a:lnTo>
                  <a:lnTo>
                    <a:pt x="797500" y="719131"/>
                  </a:lnTo>
                  <a:lnTo>
                    <a:pt x="732993" y="716298"/>
                  </a:lnTo>
                  <a:lnTo>
                    <a:pt x="670223" y="711649"/>
                  </a:lnTo>
                  <a:lnTo>
                    <a:pt x="609336" y="705246"/>
                  </a:lnTo>
                  <a:lnTo>
                    <a:pt x="550476" y="697151"/>
                  </a:lnTo>
                  <a:lnTo>
                    <a:pt x="493786" y="687423"/>
                  </a:lnTo>
                  <a:lnTo>
                    <a:pt x="439413" y="676123"/>
                  </a:lnTo>
                  <a:lnTo>
                    <a:pt x="387499" y="663313"/>
                  </a:lnTo>
                  <a:lnTo>
                    <a:pt x="338191" y="649052"/>
                  </a:lnTo>
                  <a:lnTo>
                    <a:pt x="291632" y="633403"/>
                  </a:lnTo>
                  <a:lnTo>
                    <a:pt x="247967" y="616426"/>
                  </a:lnTo>
                  <a:lnTo>
                    <a:pt x="207341" y="598181"/>
                  </a:lnTo>
                  <a:lnTo>
                    <a:pt x="169897" y="578730"/>
                  </a:lnTo>
                  <a:lnTo>
                    <a:pt x="135782" y="558133"/>
                  </a:lnTo>
                  <a:lnTo>
                    <a:pt x="78112" y="513745"/>
                  </a:lnTo>
                  <a:lnTo>
                    <a:pt x="35487" y="465504"/>
                  </a:lnTo>
                  <a:lnTo>
                    <a:pt x="9064" y="413896"/>
                  </a:lnTo>
                  <a:lnTo>
                    <a:pt x="0" y="359410"/>
                  </a:lnTo>
                  <a:lnTo>
                    <a:pt x="2290" y="331844"/>
                  </a:lnTo>
                  <a:lnTo>
                    <a:pt x="20178" y="278793"/>
                  </a:lnTo>
                  <a:lnTo>
                    <a:pt x="54846" y="228911"/>
                  </a:lnTo>
                  <a:lnTo>
                    <a:pt x="105138" y="182672"/>
                  </a:lnTo>
                  <a:lnTo>
                    <a:pt x="169897" y="140553"/>
                  </a:lnTo>
                  <a:lnTo>
                    <a:pt x="207341" y="121187"/>
                  </a:lnTo>
                  <a:lnTo>
                    <a:pt x="247967" y="103028"/>
                  </a:lnTo>
                  <a:lnTo>
                    <a:pt x="291632" y="86137"/>
                  </a:lnTo>
                  <a:lnTo>
                    <a:pt x="338191" y="70573"/>
                  </a:lnTo>
                  <a:lnTo>
                    <a:pt x="387499" y="56395"/>
                  </a:lnTo>
                  <a:lnTo>
                    <a:pt x="439413" y="43662"/>
                  </a:lnTo>
                  <a:lnTo>
                    <a:pt x="493786" y="32435"/>
                  </a:lnTo>
                  <a:lnTo>
                    <a:pt x="550476" y="22771"/>
                  </a:lnTo>
                  <a:lnTo>
                    <a:pt x="609336" y="14732"/>
                  </a:lnTo>
                  <a:lnTo>
                    <a:pt x="670223" y="8376"/>
                  </a:lnTo>
                  <a:lnTo>
                    <a:pt x="732993" y="3762"/>
                  </a:lnTo>
                  <a:lnTo>
                    <a:pt x="797500" y="950"/>
                  </a:lnTo>
                  <a:lnTo>
                    <a:pt x="8636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480" y="1259839"/>
              <a:ext cx="3023870" cy="1799589"/>
            </a:xfrm>
            <a:custGeom>
              <a:avLst/>
              <a:gdLst/>
              <a:ahLst/>
              <a:cxnLst/>
              <a:rect l="l" t="t" r="r" b="b"/>
              <a:pathLst>
                <a:path w="3023870" h="1799589">
                  <a:moveTo>
                    <a:pt x="0" y="720089"/>
                  </a:moveTo>
                  <a:lnTo>
                    <a:pt x="828039" y="720089"/>
                  </a:lnTo>
                </a:path>
                <a:path w="3023870" h="1799589">
                  <a:moveTo>
                    <a:pt x="1691639" y="1799589"/>
                  </a:moveTo>
                  <a:lnTo>
                    <a:pt x="359410" y="1799589"/>
                  </a:lnTo>
                  <a:lnTo>
                    <a:pt x="359410" y="0"/>
                  </a:lnTo>
                  <a:lnTo>
                    <a:pt x="3023870" y="0"/>
                  </a:lnTo>
                  <a:lnTo>
                    <a:pt x="3023870" y="1799589"/>
                  </a:lnTo>
                  <a:lnTo>
                    <a:pt x="1691639" y="17995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1160" y="2797809"/>
            <a:ext cx="2226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/>
                <a:cs typeface="Arial"/>
              </a:rPr>
              <a:t>Systèmedegestionbancaire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770" y="2266950"/>
            <a:ext cx="745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Arial"/>
                <a:cs typeface="Arial"/>
              </a:rPr>
              <a:t>Employé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80360" y="4499609"/>
            <a:ext cx="2987040" cy="2448560"/>
          </a:xfrm>
          <a:custGeom>
            <a:avLst/>
            <a:gdLst/>
            <a:ahLst/>
            <a:cxnLst/>
            <a:rect l="l" t="t" r="r" b="b"/>
            <a:pathLst>
              <a:path w="2987040" h="2448559">
                <a:moveTo>
                  <a:pt x="0" y="36829"/>
                </a:moveTo>
                <a:lnTo>
                  <a:pt x="0" y="2448560"/>
                </a:lnTo>
              </a:path>
              <a:path w="2987040" h="2448559">
                <a:moveTo>
                  <a:pt x="2987040" y="0"/>
                </a:moveTo>
                <a:lnTo>
                  <a:pt x="2987040" y="244856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818129" y="3779520"/>
            <a:ext cx="144780" cy="433070"/>
            <a:chOff x="2818129" y="3779520"/>
            <a:chExt cx="144780" cy="43307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129" y="3779520"/>
              <a:ext cx="144780" cy="1447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18129" y="3924300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80" h="288289">
                  <a:moveTo>
                    <a:pt x="72389" y="0"/>
                  </a:moveTo>
                  <a:lnTo>
                    <a:pt x="72389" y="143510"/>
                  </a:lnTo>
                  <a:lnTo>
                    <a:pt x="0" y="288289"/>
                  </a:lnTo>
                </a:path>
                <a:path w="144780" h="288289">
                  <a:moveTo>
                    <a:pt x="72389" y="143510"/>
                  </a:moveTo>
                  <a:lnTo>
                    <a:pt x="144780" y="288289"/>
                  </a:lnTo>
                </a:path>
                <a:path w="144780" h="288289">
                  <a:moveTo>
                    <a:pt x="0" y="71120"/>
                  </a:moveTo>
                  <a:lnTo>
                    <a:pt x="144780" y="71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89200" y="4241800"/>
            <a:ext cx="9124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:Employé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00040" y="4212590"/>
            <a:ext cx="935990" cy="2870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320"/>
              </a:spcBef>
            </a:pPr>
            <a:r>
              <a:rPr sz="1400" b="1" u="heavy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:SGB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89885" y="4805679"/>
            <a:ext cx="2978150" cy="2043430"/>
            <a:chOff x="2889885" y="4805679"/>
            <a:chExt cx="2978150" cy="2043430"/>
          </a:xfrm>
        </p:grpSpPr>
        <p:sp>
          <p:nvSpPr>
            <p:cNvPr id="19" name="object 19"/>
            <p:cNvSpPr/>
            <p:nvPr/>
          </p:nvSpPr>
          <p:spPr>
            <a:xfrm>
              <a:off x="2890520" y="4860289"/>
              <a:ext cx="2823210" cy="0"/>
            </a:xfrm>
            <a:custGeom>
              <a:avLst/>
              <a:gdLst/>
              <a:ahLst/>
              <a:cxnLst/>
              <a:rect l="l" t="t" r="r" b="b"/>
              <a:pathLst>
                <a:path w="2823210">
                  <a:moveTo>
                    <a:pt x="0" y="0"/>
                  </a:moveTo>
                  <a:lnTo>
                    <a:pt x="28232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6110" y="480567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45460" y="6794500"/>
              <a:ext cx="2821940" cy="0"/>
            </a:xfrm>
            <a:custGeom>
              <a:avLst/>
              <a:gdLst/>
              <a:ahLst/>
              <a:cxnLst/>
              <a:rect l="l" t="t" r="r" b="b"/>
              <a:pathLst>
                <a:path w="2821940">
                  <a:moveTo>
                    <a:pt x="0" y="0"/>
                  </a:moveTo>
                  <a:lnTo>
                    <a:pt x="282194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0520" y="674115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90" y="0"/>
                  </a:moveTo>
                  <a:lnTo>
                    <a:pt x="0" y="53340"/>
                  </a:lnTo>
                  <a:lnTo>
                    <a:pt x="161290" y="10795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24810" y="4606290"/>
            <a:ext cx="3053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"/>
                <a:cs typeface="Arial"/>
              </a:rPr>
              <a:t>effectuerVirementP(id,noC1,noC2,mnt)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86250" y="6541769"/>
            <a:ext cx="419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4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u</a:t>
            </a:r>
            <a:r>
              <a:rPr sz="1400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89600" y="4968240"/>
            <a:ext cx="1510030" cy="323850"/>
            <a:chOff x="5689600" y="4968240"/>
            <a:chExt cx="1510030" cy="323850"/>
          </a:xfrm>
        </p:grpSpPr>
        <p:sp>
          <p:nvSpPr>
            <p:cNvPr id="26" name="object 26"/>
            <p:cNvSpPr/>
            <p:nvPr/>
          </p:nvSpPr>
          <p:spPr>
            <a:xfrm>
              <a:off x="5689600" y="4968240"/>
              <a:ext cx="1510030" cy="323850"/>
            </a:xfrm>
            <a:custGeom>
              <a:avLst/>
              <a:gdLst/>
              <a:ahLst/>
              <a:cxnLst/>
              <a:rect l="l" t="t" r="r" b="b"/>
              <a:pathLst>
                <a:path w="1510029" h="323850">
                  <a:moveTo>
                    <a:pt x="1510029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55650" y="323850"/>
                  </a:lnTo>
                  <a:lnTo>
                    <a:pt x="1510029" y="323850"/>
                  </a:lnTo>
                  <a:lnTo>
                    <a:pt x="15100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89600" y="4968240"/>
              <a:ext cx="1510030" cy="323850"/>
            </a:xfrm>
            <a:custGeom>
              <a:avLst/>
              <a:gdLst/>
              <a:ahLst/>
              <a:cxnLst/>
              <a:rect l="l" t="t" r="r" b="b"/>
              <a:pathLst>
                <a:path w="1510029" h="323850">
                  <a:moveTo>
                    <a:pt x="75565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510029" y="0"/>
                  </a:lnTo>
                  <a:lnTo>
                    <a:pt x="1510029" y="323850"/>
                  </a:lnTo>
                  <a:lnTo>
                    <a:pt x="755650" y="3238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03570" y="5015229"/>
            <a:ext cx="1558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97" baseline="19841" dirty="0">
                <a:latin typeface="Arial"/>
                <a:cs typeface="Arial"/>
              </a:rPr>
              <a:t>ref</a:t>
            </a:r>
            <a:r>
              <a:rPr sz="1400" spc="65" dirty="0">
                <a:latin typeface="Arial"/>
                <a:cs typeface="Arial"/>
              </a:rPr>
              <a:t>chercherclient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89600" y="4968240"/>
            <a:ext cx="2447290" cy="1187450"/>
            <a:chOff x="5689600" y="4968240"/>
            <a:chExt cx="2447290" cy="1187450"/>
          </a:xfrm>
        </p:grpSpPr>
        <p:sp>
          <p:nvSpPr>
            <p:cNvPr id="30" name="object 30"/>
            <p:cNvSpPr/>
            <p:nvPr/>
          </p:nvSpPr>
          <p:spPr>
            <a:xfrm>
              <a:off x="5689600" y="4968240"/>
              <a:ext cx="323850" cy="215900"/>
            </a:xfrm>
            <a:custGeom>
              <a:avLst/>
              <a:gdLst/>
              <a:ahLst/>
              <a:cxnLst/>
              <a:rect l="l" t="t" r="r" b="b"/>
              <a:pathLst>
                <a:path w="323850" h="215900">
                  <a:moveTo>
                    <a:pt x="0" y="215900"/>
                  </a:moveTo>
                  <a:lnTo>
                    <a:pt x="251460" y="215900"/>
                  </a:lnTo>
                  <a:lnTo>
                    <a:pt x="323850" y="143510"/>
                  </a:lnTo>
                  <a:lnTo>
                    <a:pt x="3238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89600" y="5831840"/>
              <a:ext cx="2447290" cy="323850"/>
            </a:xfrm>
            <a:custGeom>
              <a:avLst/>
              <a:gdLst/>
              <a:ahLst/>
              <a:cxnLst/>
              <a:rect l="l" t="t" r="r" b="b"/>
              <a:pathLst>
                <a:path w="2447290" h="323850">
                  <a:moveTo>
                    <a:pt x="244729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224279" y="323850"/>
                  </a:lnTo>
                  <a:lnTo>
                    <a:pt x="2447290" y="323850"/>
                  </a:lnTo>
                  <a:lnTo>
                    <a:pt x="2447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89600" y="5831840"/>
              <a:ext cx="2447290" cy="323850"/>
            </a:xfrm>
            <a:custGeom>
              <a:avLst/>
              <a:gdLst/>
              <a:ahLst/>
              <a:cxnLst/>
              <a:rect l="l" t="t" r="r" b="b"/>
              <a:pathLst>
                <a:path w="2447290" h="323850">
                  <a:moveTo>
                    <a:pt x="1224279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2447290" y="0"/>
                  </a:lnTo>
                  <a:lnTo>
                    <a:pt x="2447290" y="323850"/>
                  </a:lnTo>
                  <a:lnTo>
                    <a:pt x="1224279" y="3238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70320" y="5878829"/>
            <a:ext cx="1199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55" dirty="0">
                <a:latin typeface="Arial"/>
                <a:cs typeface="Arial"/>
              </a:rPr>
              <a:t>é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475" dirty="0">
                <a:latin typeface="Arial"/>
                <a:cs typeface="Arial"/>
              </a:rPr>
              <a:t>r</a:t>
            </a:r>
            <a:r>
              <a:rPr sz="1400" spc="-55" dirty="0">
                <a:latin typeface="Arial"/>
                <a:cs typeface="Arial"/>
              </a:rPr>
              <a:t>v</a:t>
            </a:r>
            <a:r>
              <a:rPr sz="1400" spc="15" dirty="0">
                <a:latin typeface="Arial"/>
                <a:cs typeface="Arial"/>
              </a:rPr>
              <a:t>ir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m</a:t>
            </a:r>
            <a:r>
              <a:rPr sz="1400" spc="-155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101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28970" y="5816600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spc="-65" dirty="0">
                <a:latin typeface="Arial"/>
                <a:cs typeface="Arial"/>
              </a:rPr>
              <a:t>e</a:t>
            </a:r>
            <a:r>
              <a:rPr sz="1400" b="1" spc="930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89600" y="5292090"/>
            <a:ext cx="2590800" cy="755650"/>
            <a:chOff x="5689600" y="5292090"/>
            <a:chExt cx="2590800" cy="755650"/>
          </a:xfrm>
        </p:grpSpPr>
        <p:sp>
          <p:nvSpPr>
            <p:cNvPr id="36" name="object 36"/>
            <p:cNvSpPr/>
            <p:nvPr/>
          </p:nvSpPr>
          <p:spPr>
            <a:xfrm>
              <a:off x="5689600" y="5831840"/>
              <a:ext cx="323850" cy="215900"/>
            </a:xfrm>
            <a:custGeom>
              <a:avLst/>
              <a:gdLst/>
              <a:ahLst/>
              <a:cxnLst/>
              <a:rect l="l" t="t" r="r" b="b"/>
              <a:pathLst>
                <a:path w="323850" h="215900">
                  <a:moveTo>
                    <a:pt x="0" y="215900"/>
                  </a:moveTo>
                  <a:lnTo>
                    <a:pt x="251460" y="215900"/>
                  </a:lnTo>
                  <a:lnTo>
                    <a:pt x="323850" y="144780"/>
                  </a:lnTo>
                  <a:lnTo>
                    <a:pt x="3238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80400" y="5292090"/>
              <a:ext cx="0" cy="504190"/>
            </a:xfrm>
            <a:custGeom>
              <a:avLst/>
              <a:gdLst/>
              <a:ahLst/>
              <a:cxnLst/>
              <a:rect l="l" t="t" r="r" b="b"/>
              <a:pathLst>
                <a:path h="504189">
                  <a:moveTo>
                    <a:pt x="0" y="0"/>
                  </a:moveTo>
                  <a:lnTo>
                    <a:pt x="0" y="50419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811769" y="4986020"/>
            <a:ext cx="961390" cy="3060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70"/>
              </a:spcBef>
            </a:pPr>
            <a:r>
              <a:rPr sz="1400" b="1" u="heavy" spc="4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400" b="1" u="heavy" spc="4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9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689600" y="5400040"/>
            <a:ext cx="2769870" cy="323850"/>
            <a:chOff x="5689600" y="5400040"/>
            <a:chExt cx="2769870" cy="323850"/>
          </a:xfrm>
        </p:grpSpPr>
        <p:sp>
          <p:nvSpPr>
            <p:cNvPr id="40" name="object 40"/>
            <p:cNvSpPr/>
            <p:nvPr/>
          </p:nvSpPr>
          <p:spPr>
            <a:xfrm>
              <a:off x="5689600" y="5400040"/>
              <a:ext cx="2769870" cy="323850"/>
            </a:xfrm>
            <a:custGeom>
              <a:avLst/>
              <a:gdLst/>
              <a:ahLst/>
              <a:cxnLst/>
              <a:rect l="l" t="t" r="r" b="b"/>
              <a:pathLst>
                <a:path w="2769870" h="323850">
                  <a:moveTo>
                    <a:pt x="276987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385570" y="323850"/>
                  </a:lnTo>
                  <a:lnTo>
                    <a:pt x="2769870" y="323850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89600" y="5400040"/>
              <a:ext cx="2769870" cy="323850"/>
            </a:xfrm>
            <a:custGeom>
              <a:avLst/>
              <a:gdLst/>
              <a:ahLst/>
              <a:cxnLst/>
              <a:rect l="l" t="t" r="r" b="b"/>
              <a:pathLst>
                <a:path w="2769870" h="323850">
                  <a:moveTo>
                    <a:pt x="138557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2769870" y="0"/>
                  </a:lnTo>
                  <a:lnTo>
                    <a:pt x="2769870" y="323850"/>
                  </a:lnTo>
                  <a:lnTo>
                    <a:pt x="1385570" y="3238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14770" y="5447029"/>
            <a:ext cx="1429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/>
                <a:cs typeface="Arial"/>
              </a:rPr>
              <a:t>cherchercomptes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89600" y="5400040"/>
            <a:ext cx="323850" cy="215900"/>
          </a:xfrm>
          <a:custGeom>
            <a:avLst/>
            <a:gdLst/>
            <a:ahLst/>
            <a:cxnLst/>
            <a:rect l="l" t="t" r="r" b="b"/>
            <a:pathLst>
              <a:path w="323850" h="215900">
                <a:moveTo>
                  <a:pt x="0" y="215900"/>
                </a:moveTo>
                <a:lnTo>
                  <a:pt x="251460" y="215900"/>
                </a:lnTo>
                <a:lnTo>
                  <a:pt x="323850" y="143510"/>
                </a:lnTo>
                <a:lnTo>
                  <a:pt x="3238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28970" y="5384800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spc="-65" dirty="0">
                <a:latin typeface="Arial"/>
                <a:cs typeface="Arial"/>
              </a:rPr>
              <a:t>e</a:t>
            </a:r>
            <a:r>
              <a:rPr sz="1400" b="1" spc="930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675369" y="5867400"/>
            <a:ext cx="1153160" cy="792480"/>
            <a:chOff x="8675369" y="5867400"/>
            <a:chExt cx="1153160" cy="792480"/>
          </a:xfrm>
        </p:grpSpPr>
        <p:sp>
          <p:nvSpPr>
            <p:cNvPr id="46" name="object 46"/>
            <p:cNvSpPr/>
            <p:nvPr/>
          </p:nvSpPr>
          <p:spPr>
            <a:xfrm>
              <a:off x="9287509" y="6155690"/>
              <a:ext cx="0" cy="504190"/>
            </a:xfrm>
            <a:custGeom>
              <a:avLst/>
              <a:gdLst/>
              <a:ahLst/>
              <a:cxnLst/>
              <a:rect l="l" t="t" r="r" b="b"/>
              <a:pathLst>
                <a:path h="504190">
                  <a:moveTo>
                    <a:pt x="0" y="0"/>
                  </a:moveTo>
                  <a:lnTo>
                    <a:pt x="0" y="50419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75369" y="5867400"/>
              <a:ext cx="1153160" cy="288290"/>
            </a:xfrm>
            <a:custGeom>
              <a:avLst/>
              <a:gdLst/>
              <a:ahLst/>
              <a:cxnLst/>
              <a:rect l="l" t="t" r="r" b="b"/>
              <a:pathLst>
                <a:path w="1153159" h="288289">
                  <a:moveTo>
                    <a:pt x="576579" y="288290"/>
                  </a:moveTo>
                  <a:lnTo>
                    <a:pt x="0" y="288290"/>
                  </a:lnTo>
                  <a:lnTo>
                    <a:pt x="0" y="0"/>
                  </a:lnTo>
                  <a:lnTo>
                    <a:pt x="1153159" y="0"/>
                  </a:lnTo>
                  <a:lnTo>
                    <a:pt x="1153159" y="288290"/>
                  </a:lnTo>
                  <a:lnTo>
                    <a:pt x="576579" y="2882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724900" y="5896609"/>
            <a:ext cx="1159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43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1400" b="1" u="heavy" spc="4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400" b="1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</a:t>
            </a:r>
            <a:r>
              <a:rPr sz="1400" b="1" u="heavy" spc="9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689600" y="6263640"/>
            <a:ext cx="3778250" cy="323850"/>
            <a:chOff x="5689600" y="6263640"/>
            <a:chExt cx="3778250" cy="323850"/>
          </a:xfrm>
        </p:grpSpPr>
        <p:sp>
          <p:nvSpPr>
            <p:cNvPr id="50" name="object 50"/>
            <p:cNvSpPr/>
            <p:nvPr/>
          </p:nvSpPr>
          <p:spPr>
            <a:xfrm>
              <a:off x="5689600" y="6263640"/>
              <a:ext cx="3778250" cy="323850"/>
            </a:xfrm>
            <a:custGeom>
              <a:avLst/>
              <a:gdLst/>
              <a:ahLst/>
              <a:cxnLst/>
              <a:rect l="l" t="t" r="r" b="b"/>
              <a:pathLst>
                <a:path w="3778250" h="323850">
                  <a:moveTo>
                    <a:pt x="37782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88490" y="323850"/>
                  </a:lnTo>
                  <a:lnTo>
                    <a:pt x="3778250" y="323850"/>
                  </a:lnTo>
                  <a:lnTo>
                    <a:pt x="3778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89600" y="6263640"/>
              <a:ext cx="3778250" cy="323850"/>
            </a:xfrm>
            <a:custGeom>
              <a:avLst/>
              <a:gdLst/>
              <a:ahLst/>
              <a:cxnLst/>
              <a:rect l="l" t="t" r="r" b="b"/>
              <a:pathLst>
                <a:path w="3778250" h="323850">
                  <a:moveTo>
                    <a:pt x="188849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3778250" y="0"/>
                  </a:lnTo>
                  <a:lnTo>
                    <a:pt x="3778250" y="323850"/>
                  </a:lnTo>
                  <a:lnTo>
                    <a:pt x="1888490" y="3238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97369" y="6310629"/>
            <a:ext cx="1476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effectuervirement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28970" y="6249670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spc="-65" dirty="0">
                <a:latin typeface="Arial"/>
                <a:cs typeface="Arial"/>
              </a:rPr>
              <a:t>e</a:t>
            </a:r>
            <a:r>
              <a:rPr sz="1400" b="1" spc="930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89600" y="6263640"/>
            <a:ext cx="323850" cy="215900"/>
          </a:xfrm>
          <a:custGeom>
            <a:avLst/>
            <a:gdLst/>
            <a:ahLst/>
            <a:cxnLst/>
            <a:rect l="l" t="t" r="r" b="b"/>
            <a:pathLst>
              <a:path w="323850" h="215900">
                <a:moveTo>
                  <a:pt x="0" y="215900"/>
                </a:moveTo>
                <a:lnTo>
                  <a:pt x="251460" y="215900"/>
                </a:lnTo>
                <a:lnTo>
                  <a:pt x="323850" y="144780"/>
                </a:lnTo>
                <a:lnTo>
                  <a:pt x="3238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040629" y="1259839"/>
            <a:ext cx="1438910" cy="300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78790">
              <a:lnSpc>
                <a:spcPct val="100000"/>
              </a:lnSpc>
              <a:spcBef>
                <a:spcPts val="370"/>
              </a:spcBef>
            </a:pPr>
            <a:r>
              <a:rPr sz="1400" b="1" spc="114" dirty="0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40629" y="1560830"/>
            <a:ext cx="1438910" cy="4914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400" spc="30" dirty="0">
                <a:latin typeface="Arial"/>
                <a:cs typeface="Arial"/>
              </a:rPr>
              <a:t>nom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40" dirty="0">
                <a:latin typeface="Arial"/>
                <a:cs typeface="Arial"/>
              </a:rPr>
              <a:t>:string</a:t>
            </a:r>
            <a:endParaRPr sz="1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90"/>
              </a:spcBef>
            </a:pP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550" dirty="0">
                <a:latin typeface="Arial"/>
                <a:cs typeface="Arial"/>
              </a:rPr>
              <a:t>i</a:t>
            </a:r>
            <a:r>
              <a:rPr sz="1400" spc="-165" dirty="0">
                <a:latin typeface="Arial"/>
                <a:cs typeface="Arial"/>
              </a:rPr>
              <a:t>s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-75" dirty="0">
                <a:latin typeface="Arial"/>
                <a:cs typeface="Arial"/>
              </a:rPr>
              <a:t>c</a:t>
            </a:r>
            <a:r>
              <a:rPr sz="1400" spc="545" dirty="0">
                <a:latin typeface="Arial"/>
                <a:cs typeface="Arial"/>
              </a:rPr>
              <a:t>e</a:t>
            </a:r>
            <a:r>
              <a:rPr sz="1400" spc="475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14" dirty="0">
                <a:latin typeface="Arial"/>
                <a:cs typeface="Arial"/>
              </a:rPr>
              <a:t>t</a:t>
            </a:r>
            <a:r>
              <a:rPr sz="1400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60309" y="1259839"/>
            <a:ext cx="1440180" cy="300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370"/>
              </a:spcBef>
            </a:pPr>
            <a:r>
              <a:rPr sz="1400" b="1" spc="80" dirty="0">
                <a:latin typeface="Arial"/>
                <a:cs typeface="Arial"/>
              </a:rPr>
              <a:t>Compte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560309" y="1560830"/>
            <a:ext cx="1440180" cy="778510"/>
          </a:xfrm>
          <a:custGeom>
            <a:avLst/>
            <a:gdLst/>
            <a:ahLst/>
            <a:cxnLst/>
            <a:rect l="l" t="t" r="r" b="b"/>
            <a:pathLst>
              <a:path w="1440179" h="778510">
                <a:moveTo>
                  <a:pt x="720090" y="778510"/>
                </a:moveTo>
                <a:lnTo>
                  <a:pt x="0" y="778510"/>
                </a:lnTo>
                <a:lnTo>
                  <a:pt x="0" y="0"/>
                </a:lnTo>
                <a:lnTo>
                  <a:pt x="1440180" y="0"/>
                </a:lnTo>
                <a:lnTo>
                  <a:pt x="1440180" y="778510"/>
                </a:lnTo>
                <a:lnTo>
                  <a:pt x="720090" y="7785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637780" y="1784350"/>
            <a:ext cx="1215390" cy="55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v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165" dirty="0">
                <a:latin typeface="Arial"/>
                <a:cs typeface="Arial"/>
              </a:rPr>
              <a:t>s</a:t>
            </a:r>
            <a:r>
              <a:rPr sz="1400" spc="315" dirty="0">
                <a:latin typeface="Arial"/>
                <a:cs typeface="Arial"/>
              </a:rPr>
              <a:t>e</a:t>
            </a:r>
            <a:r>
              <a:rPr sz="1400" spc="465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v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65" dirty="0">
                <a:latin typeface="Arial"/>
                <a:cs typeface="Arial"/>
              </a:rPr>
              <a:t>s</a:t>
            </a:r>
            <a:r>
              <a:rPr sz="1400" spc="409" dirty="0">
                <a:latin typeface="Arial"/>
                <a:cs typeface="Arial"/>
              </a:rPr>
              <a:t>e  </a:t>
            </a:r>
            <a:r>
              <a:rPr sz="1400" spc="65" dirty="0">
                <a:latin typeface="Arial"/>
                <a:cs typeface="Arial"/>
              </a:rPr>
              <a:t>solde:float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60309" y="2340610"/>
            <a:ext cx="1440180" cy="71120"/>
          </a:xfrm>
          <a:custGeom>
            <a:avLst/>
            <a:gdLst/>
            <a:ahLst/>
            <a:cxnLst/>
            <a:rect l="l" t="t" r="r" b="b"/>
            <a:pathLst>
              <a:path w="1440179" h="71119">
                <a:moveTo>
                  <a:pt x="720090" y="71119"/>
                </a:moveTo>
                <a:lnTo>
                  <a:pt x="0" y="71119"/>
                </a:lnTo>
                <a:lnTo>
                  <a:pt x="0" y="0"/>
                </a:lnTo>
                <a:lnTo>
                  <a:pt x="1440180" y="0"/>
                </a:lnTo>
                <a:lnTo>
                  <a:pt x="1440180" y="71119"/>
                </a:lnTo>
                <a:lnTo>
                  <a:pt x="720090" y="711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560309" y="3059429"/>
            <a:ext cx="1440180" cy="300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70"/>
              </a:spcBef>
            </a:pPr>
            <a:r>
              <a:rPr sz="1400" b="1" spc="90" dirty="0">
                <a:latin typeface="Arial"/>
                <a:cs typeface="Arial"/>
              </a:rPr>
              <a:t>Virement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60309" y="3360420"/>
            <a:ext cx="1440180" cy="4914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0"/>
              </a:spcBef>
            </a:pPr>
            <a:r>
              <a:rPr sz="1400" spc="80" dirty="0">
                <a:latin typeface="Arial"/>
                <a:cs typeface="Arial"/>
              </a:rPr>
              <a:t>montant:float</a:t>
            </a:r>
            <a:endParaRPr sz="1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400" spc="145" dirty="0">
                <a:latin typeface="Arial"/>
                <a:cs typeface="Arial"/>
              </a:rPr>
              <a:t>date:Date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60309" y="3851909"/>
            <a:ext cx="1440180" cy="72390"/>
          </a:xfrm>
          <a:custGeom>
            <a:avLst/>
            <a:gdLst/>
            <a:ahLst/>
            <a:cxnLst/>
            <a:rect l="l" t="t" r="r" b="b"/>
            <a:pathLst>
              <a:path w="1440179" h="72389">
                <a:moveTo>
                  <a:pt x="720090" y="72389"/>
                </a:moveTo>
                <a:lnTo>
                  <a:pt x="0" y="72389"/>
                </a:lnTo>
                <a:lnTo>
                  <a:pt x="0" y="0"/>
                </a:lnTo>
                <a:lnTo>
                  <a:pt x="1440180" y="0"/>
                </a:lnTo>
                <a:lnTo>
                  <a:pt x="1440180" y="72389"/>
                </a:lnTo>
                <a:lnTo>
                  <a:pt x="720090" y="723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226300" y="1570990"/>
            <a:ext cx="1496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322" baseline="19841" dirty="0">
                <a:latin typeface="Arial"/>
                <a:cs typeface="Arial"/>
              </a:rPr>
              <a:t>1.*</a:t>
            </a:r>
            <a:r>
              <a:rPr sz="1400" spc="215" dirty="0">
                <a:latin typeface="Arial"/>
                <a:cs typeface="Arial"/>
              </a:rPr>
              <a:t>numéro:int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13830" y="1510029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2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00950" y="2401570"/>
            <a:ext cx="1484630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00"/>
              </a:spcBef>
              <a:tabLst>
                <a:tab pos="899794" algn="l"/>
              </a:tabLst>
            </a:pPr>
            <a:r>
              <a:rPr sz="1400" spc="62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090295" algn="l"/>
              </a:tabLst>
            </a:pPr>
            <a:r>
              <a:rPr sz="1400" spc="390" dirty="0">
                <a:latin typeface="Arial"/>
                <a:cs typeface="Arial"/>
              </a:rPr>
              <a:t>0.*	</a:t>
            </a:r>
            <a:r>
              <a:rPr sz="1400" spc="195" dirty="0">
                <a:latin typeface="Arial"/>
                <a:cs typeface="Arial"/>
              </a:rPr>
              <a:t>0..*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40629" y="2052320"/>
            <a:ext cx="1438910" cy="71120"/>
          </a:xfrm>
          <a:custGeom>
            <a:avLst/>
            <a:gdLst/>
            <a:ahLst/>
            <a:cxnLst/>
            <a:rect l="l" t="t" r="r" b="b"/>
            <a:pathLst>
              <a:path w="1438910" h="71119">
                <a:moveTo>
                  <a:pt x="718820" y="71119"/>
                </a:moveTo>
                <a:lnTo>
                  <a:pt x="0" y="71119"/>
                </a:lnTo>
                <a:lnTo>
                  <a:pt x="0" y="0"/>
                </a:lnTo>
                <a:lnTo>
                  <a:pt x="1438910" y="0"/>
                </a:lnTo>
                <a:lnTo>
                  <a:pt x="1438910" y="71119"/>
                </a:lnTo>
                <a:lnTo>
                  <a:pt x="718820" y="711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79540" y="1728470"/>
            <a:ext cx="2160270" cy="1330960"/>
          </a:xfrm>
          <a:custGeom>
            <a:avLst/>
            <a:gdLst/>
            <a:ahLst/>
            <a:cxnLst/>
            <a:rect l="l" t="t" r="r" b="b"/>
            <a:pathLst>
              <a:path w="2160270" h="1330960">
                <a:moveTo>
                  <a:pt x="0" y="0"/>
                </a:moveTo>
                <a:lnTo>
                  <a:pt x="1080769" y="0"/>
                </a:lnTo>
              </a:path>
              <a:path w="2160270" h="1330960">
                <a:moveTo>
                  <a:pt x="1440180" y="683259"/>
                </a:moveTo>
                <a:lnTo>
                  <a:pt x="1440180" y="1330959"/>
                </a:lnTo>
              </a:path>
              <a:path w="2160270" h="1330960">
                <a:moveTo>
                  <a:pt x="2160269" y="683259"/>
                </a:moveTo>
                <a:lnTo>
                  <a:pt x="2160269" y="13309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07009" y="4542790"/>
            <a:ext cx="2056130" cy="170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sz="1800" spc="40" dirty="0">
                <a:solidFill>
                  <a:srgbClr val="569C1B"/>
                </a:solidFill>
                <a:latin typeface="Arial"/>
                <a:cs typeface="Arial"/>
              </a:rPr>
              <a:t>Réalisationdu </a:t>
            </a:r>
            <a:r>
              <a:rPr sz="1800" spc="45" dirty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69C1B"/>
                </a:solidFill>
                <a:latin typeface="Arial"/>
                <a:cs typeface="Arial"/>
              </a:rPr>
              <a:t>casd'utilisation </a:t>
            </a:r>
            <a:r>
              <a:rPr sz="1800" spc="60" dirty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i="1" spc="-75" dirty="0">
                <a:latin typeface="Arial"/>
                <a:cs typeface="Arial"/>
              </a:rPr>
              <a:t>Effectuerun 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95" dirty="0">
                <a:latin typeface="Arial"/>
                <a:cs typeface="Arial"/>
              </a:rPr>
              <a:t>virementperso</a:t>
            </a:r>
            <a:r>
              <a:rPr sz="1800" b="1" i="1" spc="95" dirty="0">
                <a:latin typeface="Arial"/>
                <a:cs typeface="Arial"/>
              </a:rPr>
              <a:t>n</a:t>
            </a:r>
            <a:r>
              <a:rPr sz="1800" i="1" spc="95" dirty="0">
                <a:latin typeface="Arial"/>
                <a:cs typeface="Arial"/>
              </a:rPr>
              <a:t>el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(</a:t>
            </a:r>
            <a:r>
              <a:rPr sz="1800" spc="-75" dirty="0">
                <a:latin typeface="Arial"/>
                <a:cs typeface="Arial"/>
              </a:rPr>
              <a:t>n</a:t>
            </a:r>
            <a:r>
              <a:rPr sz="1800" spc="35" dirty="0">
                <a:latin typeface="Arial"/>
                <a:cs typeface="Arial"/>
              </a:rPr>
              <a:t>i</a:t>
            </a:r>
            <a:r>
              <a:rPr sz="1800" spc="-80" dirty="0">
                <a:latin typeface="Arial"/>
                <a:cs typeface="Arial"/>
              </a:rPr>
              <a:t>v</a:t>
            </a:r>
            <a:r>
              <a:rPr sz="1800" spc="-200" dirty="0">
                <a:latin typeface="Arial"/>
                <a:cs typeface="Arial"/>
              </a:rPr>
              <a:t>e</a:t>
            </a:r>
            <a:r>
              <a:rPr sz="1800" spc="-145" dirty="0">
                <a:latin typeface="Arial"/>
                <a:cs typeface="Arial"/>
              </a:rPr>
              <a:t>a</a:t>
            </a:r>
            <a:r>
              <a:rPr sz="1800" spc="530" dirty="0">
                <a:latin typeface="Arial"/>
                <a:cs typeface="Arial"/>
              </a:rPr>
              <a:t>u</a:t>
            </a:r>
            <a:r>
              <a:rPr sz="1800" spc="-105" dirty="0">
                <a:latin typeface="Arial"/>
                <a:cs typeface="Arial"/>
              </a:rPr>
              <a:t>co</a:t>
            </a:r>
            <a:r>
              <a:rPr sz="1800" spc="-70" dirty="0">
                <a:latin typeface="Arial"/>
                <a:cs typeface="Arial"/>
              </a:rPr>
              <a:t>n</a:t>
            </a:r>
            <a:r>
              <a:rPr sz="1800" spc="-204" dirty="0">
                <a:latin typeface="Arial"/>
                <a:cs typeface="Arial"/>
              </a:rPr>
              <a:t>c</a:t>
            </a:r>
            <a:r>
              <a:rPr sz="1800" spc="-105" dirty="0">
                <a:latin typeface="Arial"/>
                <a:cs typeface="Arial"/>
              </a:rPr>
              <a:t>e</a:t>
            </a:r>
            <a:r>
              <a:rPr sz="1800" spc="-75" dirty="0">
                <a:latin typeface="Arial"/>
                <a:cs typeface="Arial"/>
              </a:rPr>
              <a:t>p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i</a:t>
            </a:r>
            <a:r>
              <a:rPr sz="1800" spc="-105" dirty="0">
                <a:latin typeface="Arial"/>
                <a:cs typeface="Arial"/>
              </a:rPr>
              <a:t>o</a:t>
            </a:r>
            <a:r>
              <a:rPr sz="1800" spc="-70" dirty="0">
                <a:latin typeface="Arial"/>
                <a:cs typeface="Arial"/>
              </a:rPr>
              <a:t>n</a:t>
            </a:r>
            <a:r>
              <a:rPr sz="1800" spc="12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14</a:t>
            </a:fld>
            <a:endParaRPr spc="6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989" y="1907539"/>
            <a:ext cx="8064500" cy="5148580"/>
          </a:xfrm>
          <a:custGeom>
            <a:avLst/>
            <a:gdLst/>
            <a:ahLst/>
            <a:cxnLst/>
            <a:rect l="l" t="t" r="r" b="b"/>
            <a:pathLst>
              <a:path w="8064500" h="5148580">
                <a:moveTo>
                  <a:pt x="8064500" y="3384550"/>
                </a:moveTo>
                <a:lnTo>
                  <a:pt x="8064500" y="3816350"/>
                </a:lnTo>
              </a:path>
              <a:path w="8064500" h="5148580">
                <a:moveTo>
                  <a:pt x="2540" y="0"/>
                </a:moveTo>
                <a:lnTo>
                  <a:pt x="0" y="5148580"/>
                </a:lnTo>
              </a:path>
              <a:path w="8064500" h="5148580">
                <a:moveTo>
                  <a:pt x="2988310" y="0"/>
                </a:moveTo>
                <a:lnTo>
                  <a:pt x="2988310" y="514858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7700" y="384809"/>
            <a:ext cx="67055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smtClean="0"/>
              <a:t>Exemple-</a:t>
            </a:r>
            <a:r>
              <a:rPr lang="fr-FR" spc="75" dirty="0" smtClean="0"/>
              <a:t>Etape </a:t>
            </a:r>
            <a:r>
              <a:rPr spc="75" smtClean="0"/>
              <a:t>Conception</a:t>
            </a:r>
            <a:endParaRPr spc="75" dirty="0"/>
          </a:p>
        </p:txBody>
      </p:sp>
      <p:grpSp>
        <p:nvGrpSpPr>
          <p:cNvPr id="4" name="object 4"/>
          <p:cNvGrpSpPr/>
          <p:nvPr/>
        </p:nvGrpSpPr>
        <p:grpSpPr>
          <a:xfrm>
            <a:off x="875030" y="1187450"/>
            <a:ext cx="143510" cy="433070"/>
            <a:chOff x="875030" y="1187450"/>
            <a:chExt cx="143510" cy="433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030" y="1187450"/>
              <a:ext cx="143509" cy="1447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5030" y="1332229"/>
              <a:ext cx="143510" cy="288290"/>
            </a:xfrm>
            <a:custGeom>
              <a:avLst/>
              <a:gdLst/>
              <a:ahLst/>
              <a:cxnLst/>
              <a:rect l="l" t="t" r="r" b="b"/>
              <a:pathLst>
                <a:path w="143509" h="288290">
                  <a:moveTo>
                    <a:pt x="71119" y="0"/>
                  </a:moveTo>
                  <a:lnTo>
                    <a:pt x="71119" y="143510"/>
                  </a:lnTo>
                  <a:lnTo>
                    <a:pt x="0" y="288290"/>
                  </a:lnTo>
                </a:path>
                <a:path w="143509" h="288290">
                  <a:moveTo>
                    <a:pt x="71119" y="143510"/>
                  </a:moveTo>
                  <a:lnTo>
                    <a:pt x="143509" y="288290"/>
                  </a:lnTo>
                </a:path>
                <a:path w="143509" h="288290">
                  <a:moveTo>
                    <a:pt x="0" y="72390"/>
                  </a:moveTo>
                  <a:lnTo>
                    <a:pt x="143509" y="723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9269" y="1649729"/>
            <a:ext cx="9124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:Employé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5670" y="1620519"/>
            <a:ext cx="935990" cy="2870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320"/>
              </a:spcBef>
            </a:pPr>
            <a:r>
              <a:rPr sz="1400" b="1" u="heavy" spc="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:SGB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38530" y="2213610"/>
            <a:ext cx="2939415" cy="4599940"/>
            <a:chOff x="938530" y="2213610"/>
            <a:chExt cx="2939415" cy="4599940"/>
          </a:xfrm>
        </p:grpSpPr>
        <p:sp>
          <p:nvSpPr>
            <p:cNvPr id="10" name="object 10"/>
            <p:cNvSpPr/>
            <p:nvPr/>
          </p:nvSpPr>
          <p:spPr>
            <a:xfrm>
              <a:off x="946150" y="2268220"/>
              <a:ext cx="2750820" cy="0"/>
            </a:xfrm>
            <a:custGeom>
              <a:avLst/>
              <a:gdLst/>
              <a:ahLst/>
              <a:cxnLst/>
              <a:rect l="l" t="t" r="r" b="b"/>
              <a:pathLst>
                <a:path w="2750820">
                  <a:moveTo>
                    <a:pt x="0" y="0"/>
                  </a:moveTo>
                  <a:lnTo>
                    <a:pt x="27508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0619" y="221361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2680" y="6758939"/>
              <a:ext cx="2754630" cy="0"/>
            </a:xfrm>
            <a:custGeom>
              <a:avLst/>
              <a:gdLst/>
              <a:ahLst/>
              <a:cxnLst/>
              <a:rect l="l" t="t" r="r" b="b"/>
              <a:pathLst>
                <a:path w="2754629">
                  <a:moveTo>
                    <a:pt x="0" y="0"/>
                  </a:moveTo>
                  <a:lnTo>
                    <a:pt x="275463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8530" y="670560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559" y="0"/>
                  </a:moveTo>
                  <a:lnTo>
                    <a:pt x="0" y="53340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96160" y="6506209"/>
            <a:ext cx="419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u</a:t>
            </a:r>
            <a:r>
              <a:rPr sz="1400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51909" y="2268220"/>
            <a:ext cx="3816350" cy="4490720"/>
            <a:chOff x="3851909" y="2268220"/>
            <a:chExt cx="3816350" cy="4490720"/>
          </a:xfrm>
        </p:grpSpPr>
        <p:sp>
          <p:nvSpPr>
            <p:cNvPr id="16" name="object 16"/>
            <p:cNvSpPr/>
            <p:nvPr/>
          </p:nvSpPr>
          <p:spPr>
            <a:xfrm>
              <a:off x="3851909" y="2268220"/>
              <a:ext cx="143510" cy="4490720"/>
            </a:xfrm>
            <a:custGeom>
              <a:avLst/>
              <a:gdLst/>
              <a:ahLst/>
              <a:cxnLst/>
              <a:rect l="l" t="t" r="r" b="b"/>
              <a:pathLst>
                <a:path w="143510" h="4490720">
                  <a:moveTo>
                    <a:pt x="143510" y="0"/>
                  </a:moveTo>
                  <a:lnTo>
                    <a:pt x="0" y="0"/>
                  </a:lnTo>
                  <a:lnTo>
                    <a:pt x="0" y="4490720"/>
                  </a:lnTo>
                  <a:lnTo>
                    <a:pt x="72389" y="4490720"/>
                  </a:lnTo>
                  <a:lnTo>
                    <a:pt x="143510" y="449072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51909" y="2268220"/>
              <a:ext cx="143510" cy="4490720"/>
            </a:xfrm>
            <a:custGeom>
              <a:avLst/>
              <a:gdLst/>
              <a:ahLst/>
              <a:cxnLst/>
              <a:rect l="l" t="t" r="r" b="b"/>
              <a:pathLst>
                <a:path w="143510" h="4490720">
                  <a:moveTo>
                    <a:pt x="72389" y="4490720"/>
                  </a:moveTo>
                  <a:lnTo>
                    <a:pt x="0" y="449072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4490720"/>
                  </a:lnTo>
                  <a:lnTo>
                    <a:pt x="72389" y="4490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0129" y="3312160"/>
              <a:ext cx="0" cy="1052830"/>
            </a:xfrm>
            <a:custGeom>
              <a:avLst/>
              <a:gdLst/>
              <a:ahLst/>
              <a:cxnLst/>
              <a:rect l="l" t="t" r="r" b="b"/>
              <a:pathLst>
                <a:path h="1052829">
                  <a:moveTo>
                    <a:pt x="0" y="0"/>
                  </a:moveTo>
                  <a:lnTo>
                    <a:pt x="0" y="105282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07989" y="3023870"/>
              <a:ext cx="1224280" cy="288290"/>
            </a:xfrm>
            <a:custGeom>
              <a:avLst/>
              <a:gdLst/>
              <a:ahLst/>
              <a:cxnLst/>
              <a:rect l="l" t="t" r="r" b="b"/>
              <a:pathLst>
                <a:path w="1224279" h="288289">
                  <a:moveTo>
                    <a:pt x="612139" y="288289"/>
                  </a:moveTo>
                  <a:lnTo>
                    <a:pt x="0" y="288289"/>
                  </a:lnTo>
                  <a:lnTo>
                    <a:pt x="0" y="0"/>
                  </a:lnTo>
                  <a:lnTo>
                    <a:pt x="1224280" y="0"/>
                  </a:lnTo>
                  <a:lnTo>
                    <a:pt x="1224280" y="288289"/>
                  </a:lnTo>
                  <a:lnTo>
                    <a:pt x="612139" y="288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50359" y="3662680"/>
              <a:ext cx="1934210" cy="0"/>
            </a:xfrm>
            <a:custGeom>
              <a:avLst/>
              <a:gdLst/>
              <a:ahLst/>
              <a:cxnLst/>
              <a:rect l="l" t="t" r="r" b="b"/>
              <a:pathLst>
                <a:path w="1934210">
                  <a:moveTo>
                    <a:pt x="0" y="0"/>
                  </a:moveTo>
                  <a:lnTo>
                    <a:pt x="19342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95419" y="360934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3339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47739" y="3411220"/>
              <a:ext cx="144780" cy="251460"/>
            </a:xfrm>
            <a:custGeom>
              <a:avLst/>
              <a:gdLst/>
              <a:ahLst/>
              <a:cxnLst/>
              <a:rect l="l" t="t" r="r" b="b"/>
              <a:pathLst>
                <a:path w="144779" h="251460">
                  <a:moveTo>
                    <a:pt x="144780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72389" y="251459"/>
                  </a:lnTo>
                  <a:lnTo>
                    <a:pt x="144780" y="25145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47739" y="3411220"/>
              <a:ext cx="144780" cy="251460"/>
            </a:xfrm>
            <a:custGeom>
              <a:avLst/>
              <a:gdLst/>
              <a:ahLst/>
              <a:cxnLst/>
              <a:rect l="l" t="t" r="r" b="b"/>
              <a:pathLst>
                <a:path w="144779" h="251460">
                  <a:moveTo>
                    <a:pt x="72389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144780" y="0"/>
                  </a:lnTo>
                  <a:lnTo>
                    <a:pt x="144780" y="251459"/>
                  </a:lnTo>
                  <a:lnTo>
                    <a:pt x="72389" y="2514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95419" y="3411220"/>
              <a:ext cx="1897380" cy="0"/>
            </a:xfrm>
            <a:custGeom>
              <a:avLst/>
              <a:gdLst/>
              <a:ahLst/>
              <a:cxnLst/>
              <a:rect l="l" t="t" r="r" b="b"/>
              <a:pathLst>
                <a:path w="1897379">
                  <a:moveTo>
                    <a:pt x="0" y="0"/>
                  </a:moveTo>
                  <a:lnTo>
                    <a:pt x="18973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86449" y="335661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50359" y="4166870"/>
              <a:ext cx="1934210" cy="0"/>
            </a:xfrm>
            <a:custGeom>
              <a:avLst/>
              <a:gdLst/>
              <a:ahLst/>
              <a:cxnLst/>
              <a:rect l="l" t="t" r="r" b="b"/>
              <a:pathLst>
                <a:path w="1934210">
                  <a:moveTo>
                    <a:pt x="0" y="0"/>
                  </a:moveTo>
                  <a:lnTo>
                    <a:pt x="19342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95419" y="411353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3340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47739" y="3915410"/>
              <a:ext cx="144780" cy="251460"/>
            </a:xfrm>
            <a:custGeom>
              <a:avLst/>
              <a:gdLst/>
              <a:ahLst/>
              <a:cxnLst/>
              <a:rect l="l" t="t" r="r" b="b"/>
              <a:pathLst>
                <a:path w="144779" h="251460">
                  <a:moveTo>
                    <a:pt x="14478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72389" y="251460"/>
                  </a:lnTo>
                  <a:lnTo>
                    <a:pt x="144780" y="25146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47739" y="3915410"/>
              <a:ext cx="144780" cy="251460"/>
            </a:xfrm>
            <a:custGeom>
              <a:avLst/>
              <a:gdLst/>
              <a:ahLst/>
              <a:cxnLst/>
              <a:rect l="l" t="t" r="r" b="b"/>
              <a:pathLst>
                <a:path w="144779" h="251460">
                  <a:moveTo>
                    <a:pt x="72389" y="251460"/>
                  </a:moveTo>
                  <a:lnTo>
                    <a:pt x="0" y="251460"/>
                  </a:lnTo>
                  <a:lnTo>
                    <a:pt x="0" y="0"/>
                  </a:lnTo>
                  <a:lnTo>
                    <a:pt x="144780" y="0"/>
                  </a:lnTo>
                  <a:lnTo>
                    <a:pt x="144780" y="251460"/>
                  </a:lnTo>
                  <a:lnTo>
                    <a:pt x="72389" y="2514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95419" y="3915410"/>
              <a:ext cx="1897380" cy="0"/>
            </a:xfrm>
            <a:custGeom>
              <a:avLst/>
              <a:gdLst/>
              <a:ahLst/>
              <a:cxnLst/>
              <a:rect l="l" t="t" r="r" b="b"/>
              <a:pathLst>
                <a:path w="1897379">
                  <a:moveTo>
                    <a:pt x="0" y="0"/>
                  </a:moveTo>
                  <a:lnTo>
                    <a:pt x="18973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86449" y="386080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95419" y="4643120"/>
              <a:ext cx="1795780" cy="0"/>
            </a:xfrm>
            <a:custGeom>
              <a:avLst/>
              <a:gdLst/>
              <a:ahLst/>
              <a:cxnLst/>
              <a:rect l="l" t="t" r="r" b="b"/>
              <a:pathLst>
                <a:path w="1795779">
                  <a:moveTo>
                    <a:pt x="0" y="0"/>
                  </a:moveTo>
                  <a:lnTo>
                    <a:pt x="17957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83579" y="458978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90" y="53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84649" y="4968240"/>
              <a:ext cx="2618740" cy="0"/>
            </a:xfrm>
            <a:custGeom>
              <a:avLst/>
              <a:gdLst/>
              <a:ahLst/>
              <a:cxnLst/>
              <a:rect l="l" t="t" r="r" b="b"/>
              <a:pathLst>
                <a:path w="2618740">
                  <a:moveTo>
                    <a:pt x="0" y="0"/>
                  </a:moveTo>
                  <a:lnTo>
                    <a:pt x="261874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50359" y="496824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507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95419" y="491363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4610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39789" y="4499610"/>
              <a:ext cx="1728470" cy="288290"/>
            </a:xfrm>
            <a:custGeom>
              <a:avLst/>
              <a:gdLst/>
              <a:ahLst/>
              <a:cxnLst/>
              <a:rect l="l" t="t" r="r" b="b"/>
              <a:pathLst>
                <a:path w="1728470" h="288289">
                  <a:moveTo>
                    <a:pt x="863600" y="288289"/>
                  </a:moveTo>
                  <a:lnTo>
                    <a:pt x="0" y="288289"/>
                  </a:lnTo>
                  <a:lnTo>
                    <a:pt x="0" y="0"/>
                  </a:lnTo>
                  <a:lnTo>
                    <a:pt x="1728469" y="0"/>
                  </a:lnTo>
                  <a:lnTo>
                    <a:pt x="1728469" y="288289"/>
                  </a:lnTo>
                  <a:lnTo>
                    <a:pt x="863600" y="288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16939" y="1941830"/>
            <a:ext cx="6879590" cy="30480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80"/>
              </a:spcBef>
            </a:pPr>
            <a:r>
              <a:rPr sz="1400" spc="-30" dirty="0">
                <a:latin typeface="Arial"/>
                <a:cs typeface="Arial"/>
              </a:rPr>
              <a:t>effectuerVirementP(id,noC1,noC2,mnt)</a:t>
            </a:r>
            <a:endParaRPr sz="1400">
              <a:latin typeface="Arial"/>
              <a:cs typeface="Arial"/>
            </a:endParaRPr>
          </a:p>
          <a:p>
            <a:pPr marL="3462020">
              <a:lnSpc>
                <a:spcPct val="100000"/>
              </a:lnSpc>
              <a:spcBef>
                <a:spcPts val="580"/>
              </a:spcBef>
            </a:pPr>
            <a:r>
              <a:rPr sz="1400" spc="10" dirty="0">
                <a:latin typeface="Arial"/>
                <a:cs typeface="Arial"/>
              </a:rPr>
              <a:t>chercherClient(id)</a:t>
            </a:r>
            <a:endParaRPr sz="1400">
              <a:latin typeface="Arial"/>
              <a:cs typeface="Arial"/>
            </a:endParaRPr>
          </a:p>
          <a:p>
            <a:pPr marL="3462020" marR="1010285" indent="1270">
              <a:lnSpc>
                <a:spcPct val="165500"/>
              </a:lnSpc>
              <a:spcBef>
                <a:spcPts val="340"/>
              </a:spcBef>
            </a:pPr>
            <a:r>
              <a:rPr sz="1400" spc="125" dirty="0">
                <a:latin typeface="Arial"/>
                <a:cs typeface="Arial"/>
              </a:rPr>
              <a:t>client 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2100" spc="112" baseline="-33730" dirty="0">
                <a:latin typeface="Arial"/>
                <a:cs typeface="Arial"/>
              </a:rPr>
              <a:t>compte(noC1)</a:t>
            </a:r>
            <a:r>
              <a:rPr sz="1400" b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client:Client</a:t>
            </a:r>
            <a:endParaRPr sz="1400">
              <a:latin typeface="Arial"/>
              <a:cs typeface="Arial"/>
            </a:endParaRPr>
          </a:p>
          <a:p>
            <a:pPr marL="3462020" marR="2230755" indent="613410">
              <a:lnSpc>
                <a:spcPct val="117900"/>
              </a:lnSpc>
              <a:spcBef>
                <a:spcPts val="835"/>
              </a:spcBef>
            </a:pPr>
            <a:r>
              <a:rPr sz="1400" spc="270" dirty="0">
                <a:latin typeface="Arial"/>
                <a:cs typeface="Arial"/>
              </a:rPr>
              <a:t>c1 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co</a:t>
            </a:r>
            <a:r>
              <a:rPr sz="1400" spc="-60" dirty="0">
                <a:latin typeface="Arial"/>
                <a:cs typeface="Arial"/>
              </a:rPr>
              <a:t>m</a:t>
            </a:r>
            <a:r>
              <a:rPr sz="1400" spc="-65" dirty="0">
                <a:latin typeface="Arial"/>
                <a:cs typeface="Arial"/>
              </a:rPr>
              <a:t>p</a:t>
            </a:r>
            <a:r>
              <a:rPr sz="1400" spc="105" dirty="0">
                <a:latin typeface="Arial"/>
                <a:cs typeface="Arial"/>
              </a:rPr>
              <a:t>t</a:t>
            </a:r>
            <a:r>
              <a:rPr sz="1400" spc="-155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(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120" dirty="0">
                <a:latin typeface="Arial"/>
                <a:cs typeface="Arial"/>
              </a:rPr>
              <a:t>C</a:t>
            </a:r>
            <a:r>
              <a:rPr sz="1400" spc="-75" dirty="0">
                <a:latin typeface="Arial"/>
                <a:cs typeface="Arial"/>
              </a:rPr>
              <a:t>2</a:t>
            </a:r>
            <a:r>
              <a:rPr sz="1400" spc="93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38600">
              <a:lnSpc>
                <a:spcPct val="100000"/>
              </a:lnSpc>
              <a:spcBef>
                <a:spcPts val="310"/>
              </a:spcBef>
            </a:pPr>
            <a:r>
              <a:rPr sz="1400" spc="27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  <a:p>
            <a:pPr marL="4177029" marR="55880" indent="-894080">
              <a:lnSpc>
                <a:spcPct val="169000"/>
              </a:lnSpc>
              <a:spcBef>
                <a:spcPts val="915"/>
              </a:spcBef>
            </a:pPr>
            <a:r>
              <a:rPr sz="1400" spc="20" dirty="0">
                <a:latin typeface="Arial"/>
                <a:cs typeface="Arial"/>
              </a:rPr>
              <a:t>Virement(c1,c2,mnt)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2100" b="1" u="heavy" spc="127" baseline="-436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virement:Virement </a:t>
            </a:r>
            <a:r>
              <a:rPr sz="2100" b="1" spc="-562" baseline="-4365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virement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03390" y="4787900"/>
            <a:ext cx="0" cy="1836420"/>
          </a:xfrm>
          <a:custGeom>
            <a:avLst/>
            <a:gdLst/>
            <a:ahLst/>
            <a:cxnLst/>
            <a:rect l="l" t="t" r="r" b="b"/>
            <a:pathLst>
              <a:path h="1836420">
                <a:moveTo>
                  <a:pt x="0" y="0"/>
                </a:moveTo>
                <a:lnTo>
                  <a:pt x="0" y="183642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50790" y="5002529"/>
            <a:ext cx="909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effectuer()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995420" y="6461759"/>
            <a:ext cx="2737485" cy="107950"/>
            <a:chOff x="3995420" y="6461759"/>
            <a:chExt cx="2737485" cy="107950"/>
          </a:xfrm>
        </p:grpSpPr>
        <p:sp>
          <p:nvSpPr>
            <p:cNvPr id="42" name="object 42"/>
            <p:cNvSpPr/>
            <p:nvPr/>
          </p:nvSpPr>
          <p:spPr>
            <a:xfrm>
              <a:off x="5402580" y="6516369"/>
              <a:ext cx="1329690" cy="0"/>
            </a:xfrm>
            <a:custGeom>
              <a:avLst/>
              <a:gdLst/>
              <a:ahLst/>
              <a:cxnLst/>
              <a:rect l="l" t="t" r="r" b="b"/>
              <a:pathLst>
                <a:path w="1329690">
                  <a:moveTo>
                    <a:pt x="0" y="0"/>
                  </a:moveTo>
                  <a:lnTo>
                    <a:pt x="132969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0840" y="6515734"/>
              <a:ext cx="1193165" cy="0"/>
            </a:xfrm>
            <a:custGeom>
              <a:avLst/>
              <a:gdLst/>
              <a:ahLst/>
              <a:cxnLst/>
              <a:rect l="l" t="t" r="r" b="b"/>
              <a:pathLst>
                <a:path w="1193164">
                  <a:moveTo>
                    <a:pt x="0" y="0"/>
                  </a:moveTo>
                  <a:lnTo>
                    <a:pt x="1193165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50360" y="651509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126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95420" y="6461759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3339"/>
                  </a:lnTo>
                  <a:lnTo>
                    <a:pt x="162559" y="10794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03520" y="6262370"/>
            <a:ext cx="419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u</a:t>
            </a:r>
            <a:r>
              <a:rPr sz="1400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994784" y="5003800"/>
            <a:ext cx="5545455" cy="1511300"/>
            <a:chOff x="3994784" y="5003800"/>
            <a:chExt cx="5545455" cy="1511300"/>
          </a:xfrm>
        </p:grpSpPr>
        <p:sp>
          <p:nvSpPr>
            <p:cNvPr id="48" name="object 48"/>
            <p:cNvSpPr/>
            <p:nvPr/>
          </p:nvSpPr>
          <p:spPr>
            <a:xfrm>
              <a:off x="8423909" y="5003800"/>
              <a:ext cx="1116330" cy="288290"/>
            </a:xfrm>
            <a:custGeom>
              <a:avLst/>
              <a:gdLst/>
              <a:ahLst/>
              <a:cxnLst/>
              <a:rect l="l" t="t" r="r" b="b"/>
              <a:pathLst>
                <a:path w="1116329" h="288289">
                  <a:moveTo>
                    <a:pt x="557530" y="288289"/>
                  </a:moveTo>
                  <a:lnTo>
                    <a:pt x="0" y="288289"/>
                  </a:lnTo>
                  <a:lnTo>
                    <a:pt x="0" y="0"/>
                  </a:lnTo>
                  <a:lnTo>
                    <a:pt x="1116330" y="0"/>
                  </a:lnTo>
                  <a:lnTo>
                    <a:pt x="1116330" y="288289"/>
                  </a:lnTo>
                  <a:lnTo>
                    <a:pt x="557530" y="288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32269" y="5255259"/>
              <a:ext cx="143510" cy="1259840"/>
            </a:xfrm>
            <a:custGeom>
              <a:avLst/>
              <a:gdLst/>
              <a:ahLst/>
              <a:cxnLst/>
              <a:rect l="l" t="t" r="r" b="b"/>
              <a:pathLst>
                <a:path w="143509" h="1259840">
                  <a:moveTo>
                    <a:pt x="143509" y="0"/>
                  </a:moveTo>
                  <a:lnTo>
                    <a:pt x="0" y="0"/>
                  </a:lnTo>
                  <a:lnTo>
                    <a:pt x="0" y="1259839"/>
                  </a:lnTo>
                  <a:lnTo>
                    <a:pt x="71120" y="1259839"/>
                  </a:lnTo>
                  <a:lnTo>
                    <a:pt x="143509" y="125983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32269" y="5255259"/>
              <a:ext cx="143510" cy="1259840"/>
            </a:xfrm>
            <a:custGeom>
              <a:avLst/>
              <a:gdLst/>
              <a:ahLst/>
              <a:cxnLst/>
              <a:rect l="l" t="t" r="r" b="b"/>
              <a:pathLst>
                <a:path w="143509" h="1259840">
                  <a:moveTo>
                    <a:pt x="71120" y="1259839"/>
                  </a:moveTo>
                  <a:lnTo>
                    <a:pt x="0" y="1259839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1259839"/>
                  </a:lnTo>
                  <a:lnTo>
                    <a:pt x="71120" y="12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95419" y="5255259"/>
              <a:ext cx="2581910" cy="1270"/>
            </a:xfrm>
            <a:custGeom>
              <a:avLst/>
              <a:gdLst/>
              <a:ahLst/>
              <a:cxnLst/>
              <a:rect l="l" t="t" r="r" b="b"/>
              <a:pathLst>
                <a:path w="2581909" h="1270">
                  <a:moveTo>
                    <a:pt x="0" y="0"/>
                  </a:moveTo>
                  <a:lnTo>
                    <a:pt x="2581909" y="12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69709" y="520192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49"/>
                  </a:lnTo>
                  <a:lnTo>
                    <a:pt x="162560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463280" y="5033009"/>
            <a:ext cx="1122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c1:Compte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46619" y="5138420"/>
            <a:ext cx="1017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Arial"/>
                <a:cs typeface="Arial"/>
              </a:rPr>
              <a:t>retirer(mnt)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875780" y="5589270"/>
            <a:ext cx="2088514" cy="107950"/>
            <a:chOff x="6875780" y="5589270"/>
            <a:chExt cx="2088514" cy="107950"/>
          </a:xfrm>
        </p:grpSpPr>
        <p:sp>
          <p:nvSpPr>
            <p:cNvPr id="56" name="object 56"/>
            <p:cNvSpPr/>
            <p:nvPr/>
          </p:nvSpPr>
          <p:spPr>
            <a:xfrm>
              <a:off x="7030720" y="5642610"/>
              <a:ext cx="1932939" cy="0"/>
            </a:xfrm>
            <a:custGeom>
              <a:avLst/>
              <a:gdLst/>
              <a:ahLst/>
              <a:cxnLst/>
              <a:rect l="l" t="t" r="r" b="b"/>
              <a:pathLst>
                <a:path w="1932940">
                  <a:moveTo>
                    <a:pt x="0" y="0"/>
                  </a:moveTo>
                  <a:lnTo>
                    <a:pt x="1932939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75780" y="558927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560" y="0"/>
                  </a:moveTo>
                  <a:lnTo>
                    <a:pt x="0" y="53339"/>
                  </a:lnTo>
                  <a:lnTo>
                    <a:pt x="162560" y="10794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607300" y="5426709"/>
            <a:ext cx="419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u</a:t>
            </a:r>
            <a:r>
              <a:rPr sz="1400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875144" y="5336540"/>
            <a:ext cx="2196465" cy="1143000"/>
            <a:chOff x="6875144" y="5336540"/>
            <a:chExt cx="2196465" cy="1143000"/>
          </a:xfrm>
        </p:grpSpPr>
        <p:sp>
          <p:nvSpPr>
            <p:cNvPr id="60" name="object 60"/>
            <p:cNvSpPr/>
            <p:nvPr/>
          </p:nvSpPr>
          <p:spPr>
            <a:xfrm>
              <a:off x="8928099" y="5391150"/>
              <a:ext cx="143510" cy="251460"/>
            </a:xfrm>
            <a:custGeom>
              <a:avLst/>
              <a:gdLst/>
              <a:ahLst/>
              <a:cxnLst/>
              <a:rect l="l" t="t" r="r" b="b"/>
              <a:pathLst>
                <a:path w="143509" h="251460">
                  <a:moveTo>
                    <a:pt x="14350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72390" y="251460"/>
                  </a:lnTo>
                  <a:lnTo>
                    <a:pt x="143509" y="25146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28099" y="5391150"/>
              <a:ext cx="143510" cy="251460"/>
            </a:xfrm>
            <a:custGeom>
              <a:avLst/>
              <a:gdLst/>
              <a:ahLst/>
              <a:cxnLst/>
              <a:rect l="l" t="t" r="r" b="b"/>
              <a:pathLst>
                <a:path w="143509" h="251460">
                  <a:moveTo>
                    <a:pt x="72390" y="251460"/>
                  </a:moveTo>
                  <a:lnTo>
                    <a:pt x="0" y="251460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251460"/>
                  </a:lnTo>
                  <a:lnTo>
                    <a:pt x="72390" y="2514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75779" y="5391150"/>
              <a:ext cx="1897380" cy="0"/>
            </a:xfrm>
            <a:custGeom>
              <a:avLst/>
              <a:gdLst/>
              <a:ahLst/>
              <a:cxnLst/>
              <a:rect l="l" t="t" r="r" b="b"/>
              <a:pathLst>
                <a:path w="1897379">
                  <a:moveTo>
                    <a:pt x="0" y="0"/>
                  </a:moveTo>
                  <a:lnTo>
                    <a:pt x="18973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65539" y="533654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00489" y="604774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423909" y="5759450"/>
            <a:ext cx="1177290" cy="288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330"/>
              </a:spcBef>
            </a:pPr>
            <a:r>
              <a:rPr sz="14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400" b="1" u="heavy" spc="4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1400" b="1" u="heavy" spc="4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4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1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400" b="1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6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46619" y="5894070"/>
            <a:ext cx="1136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Arial"/>
                <a:cs typeface="Arial"/>
              </a:rPr>
              <a:t>déposer(mnt)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875780" y="6344920"/>
            <a:ext cx="2088514" cy="107950"/>
            <a:chOff x="6875780" y="6344920"/>
            <a:chExt cx="2088514" cy="107950"/>
          </a:xfrm>
        </p:grpSpPr>
        <p:sp>
          <p:nvSpPr>
            <p:cNvPr id="68" name="object 68"/>
            <p:cNvSpPr/>
            <p:nvPr/>
          </p:nvSpPr>
          <p:spPr>
            <a:xfrm>
              <a:off x="7030720" y="6399530"/>
              <a:ext cx="1932939" cy="0"/>
            </a:xfrm>
            <a:custGeom>
              <a:avLst/>
              <a:gdLst/>
              <a:ahLst/>
              <a:cxnLst/>
              <a:rect l="l" t="t" r="r" b="b"/>
              <a:pathLst>
                <a:path w="1932940">
                  <a:moveTo>
                    <a:pt x="0" y="0"/>
                  </a:moveTo>
                  <a:lnTo>
                    <a:pt x="1932939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75780" y="634492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560" y="0"/>
                  </a:moveTo>
                  <a:lnTo>
                    <a:pt x="0" y="54609"/>
                  </a:lnTo>
                  <a:lnTo>
                    <a:pt x="162560" y="10794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607300" y="6182359"/>
            <a:ext cx="419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u</a:t>
            </a:r>
            <a:r>
              <a:rPr sz="1400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924300" y="2375535"/>
            <a:ext cx="5147310" cy="4023995"/>
            <a:chOff x="3924300" y="2375535"/>
            <a:chExt cx="5147310" cy="4023995"/>
          </a:xfrm>
        </p:grpSpPr>
        <p:sp>
          <p:nvSpPr>
            <p:cNvPr id="72" name="object 72"/>
            <p:cNvSpPr/>
            <p:nvPr/>
          </p:nvSpPr>
          <p:spPr>
            <a:xfrm>
              <a:off x="8928100" y="6146800"/>
              <a:ext cx="143510" cy="252729"/>
            </a:xfrm>
            <a:custGeom>
              <a:avLst/>
              <a:gdLst/>
              <a:ahLst/>
              <a:cxnLst/>
              <a:rect l="l" t="t" r="r" b="b"/>
              <a:pathLst>
                <a:path w="143509" h="252729">
                  <a:moveTo>
                    <a:pt x="143509" y="0"/>
                  </a:moveTo>
                  <a:lnTo>
                    <a:pt x="0" y="0"/>
                  </a:lnTo>
                  <a:lnTo>
                    <a:pt x="0" y="252730"/>
                  </a:lnTo>
                  <a:lnTo>
                    <a:pt x="72390" y="252730"/>
                  </a:lnTo>
                  <a:lnTo>
                    <a:pt x="143509" y="25273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28100" y="6146800"/>
              <a:ext cx="143510" cy="252729"/>
            </a:xfrm>
            <a:custGeom>
              <a:avLst/>
              <a:gdLst/>
              <a:ahLst/>
              <a:cxnLst/>
              <a:rect l="l" t="t" r="r" b="b"/>
              <a:pathLst>
                <a:path w="143509" h="252729">
                  <a:moveTo>
                    <a:pt x="72390" y="252730"/>
                  </a:moveTo>
                  <a:lnTo>
                    <a:pt x="0" y="252730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252730"/>
                  </a:lnTo>
                  <a:lnTo>
                    <a:pt x="72390" y="2527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75779" y="6146800"/>
              <a:ext cx="1897380" cy="0"/>
            </a:xfrm>
            <a:custGeom>
              <a:avLst/>
              <a:gdLst/>
              <a:ahLst/>
              <a:cxnLst/>
              <a:rect l="l" t="t" r="r" b="b"/>
              <a:pathLst>
                <a:path w="1897379">
                  <a:moveTo>
                    <a:pt x="0" y="0"/>
                  </a:moveTo>
                  <a:lnTo>
                    <a:pt x="18973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765540" y="609346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49"/>
                  </a:lnTo>
                  <a:lnTo>
                    <a:pt x="162559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32270" y="4787900"/>
              <a:ext cx="143510" cy="180340"/>
            </a:xfrm>
            <a:custGeom>
              <a:avLst/>
              <a:gdLst/>
              <a:ahLst/>
              <a:cxnLst/>
              <a:rect l="l" t="t" r="r" b="b"/>
              <a:pathLst>
                <a:path w="143509" h="180339">
                  <a:moveTo>
                    <a:pt x="143509" y="0"/>
                  </a:moveTo>
                  <a:lnTo>
                    <a:pt x="0" y="0"/>
                  </a:lnTo>
                  <a:lnTo>
                    <a:pt x="0" y="180339"/>
                  </a:lnTo>
                  <a:lnTo>
                    <a:pt x="71120" y="180339"/>
                  </a:lnTo>
                  <a:lnTo>
                    <a:pt x="143509" y="18033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32270" y="4787900"/>
              <a:ext cx="143510" cy="180340"/>
            </a:xfrm>
            <a:custGeom>
              <a:avLst/>
              <a:gdLst/>
              <a:ahLst/>
              <a:cxnLst/>
              <a:rect l="l" t="t" r="r" b="b"/>
              <a:pathLst>
                <a:path w="143509" h="180339">
                  <a:moveTo>
                    <a:pt x="71120" y="180339"/>
                  </a:moveTo>
                  <a:lnTo>
                    <a:pt x="0" y="180339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180339"/>
                  </a:lnTo>
                  <a:lnTo>
                    <a:pt x="71120" y="1803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95419" y="2376170"/>
              <a:ext cx="325120" cy="143510"/>
            </a:xfrm>
            <a:custGeom>
              <a:avLst/>
              <a:gdLst/>
              <a:ahLst/>
              <a:cxnLst/>
              <a:rect l="l" t="t" r="r" b="b"/>
              <a:pathLst>
                <a:path w="325120" h="143510">
                  <a:moveTo>
                    <a:pt x="0" y="0"/>
                  </a:moveTo>
                  <a:lnTo>
                    <a:pt x="325119" y="0"/>
                  </a:lnTo>
                  <a:lnTo>
                    <a:pt x="325119" y="143509"/>
                  </a:lnTo>
                  <a:lnTo>
                    <a:pt x="227329" y="1397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67810" y="2462530"/>
              <a:ext cx="163830" cy="107950"/>
            </a:xfrm>
            <a:custGeom>
              <a:avLst/>
              <a:gdLst/>
              <a:ahLst/>
              <a:cxnLst/>
              <a:rect l="l" t="t" r="r" b="b"/>
              <a:pathLst>
                <a:path w="163829" h="107950">
                  <a:moveTo>
                    <a:pt x="163829" y="0"/>
                  </a:moveTo>
                  <a:lnTo>
                    <a:pt x="0" y="48260"/>
                  </a:lnTo>
                  <a:lnTo>
                    <a:pt x="160019" y="107950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67810" y="2735580"/>
              <a:ext cx="252729" cy="144780"/>
            </a:xfrm>
            <a:custGeom>
              <a:avLst/>
              <a:gdLst/>
              <a:ahLst/>
              <a:cxnLst/>
              <a:rect l="l" t="t" r="r" b="b"/>
              <a:pathLst>
                <a:path w="252729" h="144780">
                  <a:moveTo>
                    <a:pt x="0" y="0"/>
                  </a:moveTo>
                  <a:lnTo>
                    <a:pt x="39369" y="0"/>
                  </a:lnTo>
                </a:path>
                <a:path w="252729" h="144780">
                  <a:moveTo>
                    <a:pt x="77469" y="0"/>
                  </a:moveTo>
                  <a:lnTo>
                    <a:pt x="116839" y="0"/>
                  </a:lnTo>
                </a:path>
                <a:path w="252729" h="144780">
                  <a:moveTo>
                    <a:pt x="154939" y="0"/>
                  </a:moveTo>
                  <a:lnTo>
                    <a:pt x="194310" y="0"/>
                  </a:lnTo>
                </a:path>
                <a:path w="252729" h="144780">
                  <a:moveTo>
                    <a:pt x="233679" y="0"/>
                  </a:moveTo>
                  <a:lnTo>
                    <a:pt x="252729" y="0"/>
                  </a:lnTo>
                  <a:lnTo>
                    <a:pt x="252729" y="20320"/>
                  </a:lnTo>
                </a:path>
                <a:path w="252729" h="144780">
                  <a:moveTo>
                    <a:pt x="252729" y="58420"/>
                  </a:moveTo>
                  <a:lnTo>
                    <a:pt x="252729" y="97790"/>
                  </a:lnTo>
                </a:path>
                <a:path w="252729" h="144780">
                  <a:moveTo>
                    <a:pt x="252729" y="135890"/>
                  </a:moveTo>
                  <a:lnTo>
                    <a:pt x="252729" y="144780"/>
                  </a:lnTo>
                  <a:lnTo>
                    <a:pt x="220979" y="144780"/>
                  </a:lnTo>
                </a:path>
                <a:path w="252729" h="144780">
                  <a:moveTo>
                    <a:pt x="182879" y="144780"/>
                  </a:moveTo>
                  <a:lnTo>
                    <a:pt x="143510" y="144780"/>
                  </a:lnTo>
                </a:path>
                <a:path w="252729" h="144780">
                  <a:moveTo>
                    <a:pt x="105410" y="144780"/>
                  </a:moveTo>
                  <a:lnTo>
                    <a:pt x="82550" y="1447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95419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4610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24300" y="2510790"/>
              <a:ext cx="143510" cy="224790"/>
            </a:xfrm>
            <a:custGeom>
              <a:avLst/>
              <a:gdLst/>
              <a:ahLst/>
              <a:cxnLst/>
              <a:rect l="l" t="t" r="r" b="b"/>
              <a:pathLst>
                <a:path w="143510" h="224789">
                  <a:moveTo>
                    <a:pt x="143510" y="0"/>
                  </a:moveTo>
                  <a:lnTo>
                    <a:pt x="0" y="0"/>
                  </a:lnTo>
                  <a:lnTo>
                    <a:pt x="0" y="224789"/>
                  </a:lnTo>
                  <a:lnTo>
                    <a:pt x="71120" y="224789"/>
                  </a:lnTo>
                  <a:lnTo>
                    <a:pt x="143510" y="224789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924300" y="2510790"/>
              <a:ext cx="143510" cy="224790"/>
            </a:xfrm>
            <a:custGeom>
              <a:avLst/>
              <a:gdLst/>
              <a:ahLst/>
              <a:cxnLst/>
              <a:rect l="l" t="t" r="r" b="b"/>
              <a:pathLst>
                <a:path w="143510" h="224789">
                  <a:moveTo>
                    <a:pt x="71120" y="224789"/>
                  </a:moveTo>
                  <a:lnTo>
                    <a:pt x="0" y="224789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224789"/>
                  </a:lnTo>
                  <a:lnTo>
                    <a:pt x="71120" y="2247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15</a:t>
            </a:fld>
            <a:endParaRPr spc="6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2</a:t>
            </a:fld>
            <a:endParaRPr spc="6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25450"/>
            <a:ext cx="93091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smtClean="0"/>
              <a:t>Diagramme</a:t>
            </a:r>
            <a:r>
              <a:rPr lang="fr-FR" spc="5" dirty="0" smtClean="0"/>
              <a:t> </a:t>
            </a:r>
            <a:r>
              <a:rPr spc="5" smtClean="0"/>
              <a:t>de</a:t>
            </a:r>
            <a:r>
              <a:rPr lang="fr-FR" spc="5" dirty="0" smtClean="0"/>
              <a:t> </a:t>
            </a:r>
            <a:r>
              <a:rPr spc="5" smtClean="0"/>
              <a:t>séquence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91490" y="1258570"/>
            <a:ext cx="8512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15" dirty="0" smtClean="0">
                <a:solidFill>
                  <a:srgbClr val="FF940D"/>
                </a:solidFill>
                <a:latin typeface="Arial"/>
                <a:cs typeface="Arial"/>
              </a:rPr>
              <a:t>Les </a:t>
            </a:r>
            <a:r>
              <a:rPr sz="2400" spc="15" smtClean="0">
                <a:solidFill>
                  <a:srgbClr val="FF940D"/>
                </a:solidFill>
                <a:latin typeface="Arial"/>
                <a:cs typeface="Arial"/>
              </a:rPr>
              <a:t>Éléments</a:t>
            </a:r>
            <a:r>
              <a:rPr lang="fr-FR" sz="2400" spc="15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15" smtClean="0">
                <a:solidFill>
                  <a:srgbClr val="FF940D"/>
                </a:solidFill>
                <a:latin typeface="Arial"/>
                <a:cs typeface="Arial"/>
              </a:rPr>
              <a:t>du</a:t>
            </a:r>
            <a:r>
              <a:rPr lang="fr-FR" sz="2400" spc="15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15" smtClean="0">
                <a:solidFill>
                  <a:srgbClr val="FF940D"/>
                </a:solidFill>
                <a:latin typeface="Arial"/>
                <a:cs typeface="Arial"/>
              </a:rPr>
              <a:t>diagramme</a:t>
            </a:r>
            <a:r>
              <a:rPr lang="fr-FR" sz="2400" spc="15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15" smtClean="0">
                <a:solidFill>
                  <a:srgbClr val="FF940D"/>
                </a:solidFill>
                <a:latin typeface="Arial"/>
                <a:cs typeface="Arial"/>
              </a:rPr>
              <a:t>de</a:t>
            </a:r>
            <a:r>
              <a:rPr lang="fr-FR" sz="2400" spc="15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15" smtClean="0">
                <a:solidFill>
                  <a:srgbClr val="FF940D"/>
                </a:solidFill>
                <a:latin typeface="Arial"/>
                <a:cs typeface="Arial"/>
              </a:rPr>
              <a:t>séquence</a:t>
            </a:r>
            <a:r>
              <a:rPr lang="fr-FR" sz="2400" spc="15" dirty="0" smtClean="0">
                <a:solidFill>
                  <a:srgbClr val="FF940D"/>
                </a:solidFill>
                <a:latin typeface="Arial"/>
                <a:cs typeface="Arial"/>
              </a:rPr>
              <a:t> sont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189" y="223138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189" y="267843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189" y="1625599"/>
            <a:ext cx="7179311" cy="135549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75" spc="330" baseline="37037" dirty="0">
                <a:latin typeface="Calibri"/>
                <a:cs typeface="Calibri"/>
              </a:rPr>
              <a:t>●</a:t>
            </a:r>
            <a:r>
              <a:rPr sz="1575" spc="817" baseline="37037" dirty="0">
                <a:latin typeface="Calibri"/>
                <a:cs typeface="Calibri"/>
              </a:rPr>
              <a:t> </a:t>
            </a:r>
            <a:r>
              <a:rPr sz="2400" spc="114" dirty="0">
                <a:latin typeface="Arial"/>
                <a:cs typeface="Arial"/>
              </a:rPr>
              <a:t>Acteurs</a:t>
            </a:r>
            <a:endParaRPr sz="2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630"/>
              </a:spcBef>
            </a:pPr>
            <a:r>
              <a:rPr sz="2400" spc="-30" smtClean="0">
                <a:latin typeface="Arial"/>
                <a:cs typeface="Arial"/>
              </a:rPr>
              <a:t>Objets</a:t>
            </a:r>
            <a:r>
              <a:rPr lang="fr-FR" sz="2400" spc="-30" dirty="0" smtClean="0">
                <a:latin typeface="Arial"/>
                <a:cs typeface="Arial"/>
              </a:rPr>
              <a:t> </a:t>
            </a:r>
            <a:r>
              <a:rPr sz="2400" spc="-30" smtClean="0">
                <a:latin typeface="Arial"/>
                <a:cs typeface="Arial"/>
              </a:rPr>
              <a:t>(</a:t>
            </a:r>
            <a:r>
              <a:rPr sz="2400" spc="-30" dirty="0">
                <a:latin typeface="Arial"/>
                <a:cs typeface="Arial"/>
              </a:rPr>
              <a:t>instances)</a:t>
            </a:r>
            <a:endParaRPr sz="2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630"/>
              </a:spcBef>
            </a:pPr>
            <a:r>
              <a:rPr sz="2400" spc="55" smtClean="0">
                <a:latin typeface="Arial"/>
                <a:cs typeface="Arial"/>
              </a:rPr>
              <a:t>Messages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(cas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d'utilisation,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ap</a:t>
            </a:r>
            <a:r>
              <a:rPr lang="fr-FR" sz="2400" spc="55" dirty="0" smtClean="0">
                <a:latin typeface="Arial"/>
                <a:cs typeface="Arial"/>
              </a:rPr>
              <a:t>p</a:t>
            </a:r>
            <a:r>
              <a:rPr sz="2400" spc="55" smtClean="0">
                <a:latin typeface="Arial"/>
                <a:cs typeface="Arial"/>
              </a:rPr>
              <a:t>els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d’opération</a:t>
            </a:r>
            <a:r>
              <a:rPr sz="2400" spc="5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300" y="3408679"/>
            <a:ext cx="9525000" cy="913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lang="fr-FR" sz="2400" spc="35" dirty="0" smtClean="0">
                <a:latin typeface="Arial"/>
                <a:cs typeface="Arial"/>
              </a:rPr>
              <a:t>C’est la </a:t>
            </a:r>
            <a:r>
              <a:rPr sz="2400" spc="35" smtClean="0">
                <a:latin typeface="Arial"/>
                <a:cs typeface="Arial"/>
              </a:rPr>
              <a:t>Représentation</a:t>
            </a:r>
            <a:r>
              <a:rPr lang="fr-FR" sz="2400" spc="35" dirty="0" smtClean="0">
                <a:latin typeface="Arial"/>
                <a:cs typeface="Arial"/>
              </a:rPr>
              <a:t> </a:t>
            </a:r>
            <a:r>
              <a:rPr sz="2400" spc="35" smtClean="0">
                <a:latin typeface="Arial"/>
                <a:cs typeface="Arial"/>
              </a:rPr>
              <a:t>graphique</a:t>
            </a:r>
            <a:r>
              <a:rPr lang="fr-FR" sz="2400" spc="35" dirty="0" smtClean="0">
                <a:latin typeface="Arial"/>
                <a:cs typeface="Arial"/>
              </a:rPr>
              <a:t> </a:t>
            </a:r>
            <a:r>
              <a:rPr sz="2400" spc="35" smtClean="0">
                <a:latin typeface="Arial"/>
                <a:cs typeface="Arial"/>
              </a:rPr>
              <a:t>de</a:t>
            </a:r>
            <a:r>
              <a:rPr lang="fr-FR" sz="2400" spc="35" dirty="0" smtClean="0">
                <a:latin typeface="Arial"/>
                <a:cs typeface="Arial"/>
              </a:rPr>
              <a:t> </a:t>
            </a:r>
            <a:r>
              <a:rPr sz="2400" spc="35" smtClean="0">
                <a:latin typeface="Arial"/>
                <a:cs typeface="Arial"/>
              </a:rPr>
              <a:t>la</a:t>
            </a:r>
            <a:r>
              <a:rPr lang="fr-FR" sz="2400" spc="35" dirty="0" smtClean="0">
                <a:latin typeface="Arial"/>
                <a:cs typeface="Arial"/>
              </a:rPr>
              <a:t> </a:t>
            </a:r>
            <a:r>
              <a:rPr sz="2400" spc="35" smtClean="0">
                <a:solidFill>
                  <a:srgbClr val="569C1B"/>
                </a:solidFill>
                <a:latin typeface="Arial"/>
                <a:cs typeface="Arial"/>
              </a:rPr>
              <a:t>chronologie</a:t>
            </a:r>
            <a:r>
              <a:rPr lang="fr-FR" sz="2400" spc="3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35" smtClean="0">
                <a:latin typeface="Arial"/>
                <a:cs typeface="Arial"/>
              </a:rPr>
              <a:t>des </a:t>
            </a:r>
            <a:r>
              <a:rPr sz="2400" spc="-655" smtClean="0">
                <a:latin typeface="Arial"/>
                <a:cs typeface="Arial"/>
              </a:rPr>
              <a:t> </a:t>
            </a:r>
            <a:r>
              <a:rPr sz="2400" spc="25" smtClean="0">
                <a:solidFill>
                  <a:srgbClr val="569C1B"/>
                </a:solidFill>
                <a:latin typeface="Arial"/>
                <a:cs typeface="Arial"/>
              </a:rPr>
              <a:t>échanges</a:t>
            </a:r>
            <a:r>
              <a:rPr lang="fr-FR" sz="2400" spc="2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25" smtClean="0">
                <a:solidFill>
                  <a:srgbClr val="569C1B"/>
                </a:solidFill>
                <a:latin typeface="Arial"/>
                <a:cs typeface="Arial"/>
              </a:rPr>
              <a:t>de</a:t>
            </a:r>
            <a:r>
              <a:rPr lang="fr-FR" sz="2400" spc="2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25" smtClean="0">
                <a:solidFill>
                  <a:srgbClr val="569C1B"/>
                </a:solidFill>
                <a:latin typeface="Arial"/>
                <a:cs typeface="Arial"/>
              </a:rPr>
              <a:t>messages</a:t>
            </a:r>
            <a:r>
              <a:rPr lang="fr-FR" sz="2400" spc="2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25" smtClean="0">
                <a:latin typeface="Arial"/>
                <a:cs typeface="Arial"/>
              </a:rPr>
              <a:t>avec</a:t>
            </a:r>
            <a:r>
              <a:rPr lang="fr-FR" sz="2400" spc="25" dirty="0" smtClean="0">
                <a:latin typeface="Arial"/>
                <a:cs typeface="Arial"/>
              </a:rPr>
              <a:t> </a:t>
            </a:r>
            <a:r>
              <a:rPr sz="2400" spc="25" smtClean="0">
                <a:latin typeface="Arial"/>
                <a:cs typeface="Arial"/>
              </a:rPr>
              <a:t>le</a:t>
            </a:r>
            <a:r>
              <a:rPr lang="fr-FR" sz="2400" spc="25" dirty="0">
                <a:latin typeface="Arial"/>
                <a:cs typeface="Arial"/>
              </a:rPr>
              <a:t> </a:t>
            </a:r>
            <a:r>
              <a:rPr sz="2400" spc="25" smtClean="0">
                <a:latin typeface="Arial"/>
                <a:cs typeface="Arial"/>
              </a:rPr>
              <a:t>système</a:t>
            </a:r>
            <a:r>
              <a:rPr lang="fr-FR" sz="2400" spc="25" dirty="0" smtClean="0">
                <a:latin typeface="Arial"/>
                <a:cs typeface="Arial"/>
              </a:rPr>
              <a:t> </a:t>
            </a:r>
            <a:r>
              <a:rPr sz="2400" spc="25" smtClean="0">
                <a:latin typeface="Arial"/>
                <a:cs typeface="Arial"/>
              </a:rPr>
              <a:t>ou</a:t>
            </a:r>
            <a:r>
              <a:rPr lang="fr-FR" sz="2400" spc="25" dirty="0" smtClean="0">
                <a:latin typeface="Arial"/>
                <a:cs typeface="Arial"/>
              </a:rPr>
              <a:t> </a:t>
            </a:r>
            <a:r>
              <a:rPr sz="2400" spc="25" smtClean="0">
                <a:latin typeface="Arial"/>
                <a:cs typeface="Arial"/>
              </a:rPr>
              <a:t>au</a:t>
            </a:r>
            <a:r>
              <a:rPr lang="fr-FR" sz="2400" spc="25" dirty="0" smtClean="0">
                <a:latin typeface="Arial"/>
                <a:cs typeface="Arial"/>
              </a:rPr>
              <a:t> </a:t>
            </a:r>
            <a:r>
              <a:rPr sz="2400" spc="25" smtClean="0">
                <a:latin typeface="Arial"/>
                <a:cs typeface="Arial"/>
              </a:rPr>
              <a:t>sein</a:t>
            </a:r>
            <a:r>
              <a:rPr lang="fr-FR" sz="2400" spc="25" dirty="0" smtClean="0">
                <a:latin typeface="Arial"/>
                <a:cs typeface="Arial"/>
              </a:rPr>
              <a:t> </a:t>
            </a:r>
            <a:r>
              <a:rPr sz="2400" spc="25" smtClean="0">
                <a:latin typeface="Arial"/>
                <a:cs typeface="Arial"/>
              </a:rPr>
              <a:t>du</a:t>
            </a:r>
            <a:r>
              <a:rPr lang="fr-FR" sz="2400" spc="25" dirty="0" smtClean="0">
                <a:latin typeface="Arial"/>
                <a:cs typeface="Arial"/>
              </a:rPr>
              <a:t> </a:t>
            </a:r>
            <a:r>
              <a:rPr sz="2400" spc="25" smtClean="0">
                <a:latin typeface="Arial"/>
                <a:cs typeface="Arial"/>
              </a:rPr>
              <a:t>système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00" y="4768850"/>
            <a:ext cx="9601200" cy="127983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31750" algn="l">
              <a:lnSpc>
                <a:spcPct val="100000"/>
              </a:lnSpc>
              <a:spcBef>
                <a:spcPts val="740"/>
              </a:spcBef>
            </a:pPr>
            <a:r>
              <a:rPr lang="fr-FR" sz="2400" spc="55" dirty="0" smtClean="0">
                <a:latin typeface="Arial"/>
                <a:cs typeface="Arial"/>
              </a:rPr>
              <a:t>La ligne de Vie est la </a:t>
            </a:r>
            <a:r>
              <a:rPr sz="2400" spc="55" smtClean="0">
                <a:latin typeface="Arial"/>
                <a:cs typeface="Arial"/>
              </a:rPr>
              <a:t>«</a:t>
            </a:r>
            <a:r>
              <a:rPr sz="2400" spc="55">
                <a:latin typeface="Arial"/>
                <a:cs typeface="Arial"/>
              </a:rPr>
              <a:t>Vie</a:t>
            </a:r>
            <a:r>
              <a:rPr sz="2400" spc="55" smtClean="0">
                <a:latin typeface="Arial"/>
                <a:cs typeface="Arial"/>
              </a:rPr>
              <a:t>»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de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chaque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entité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représentée</a:t>
            </a:r>
            <a:r>
              <a:rPr lang="fr-FR" sz="2400" spc="55" dirty="0" smtClean="0">
                <a:latin typeface="Arial"/>
                <a:cs typeface="Arial"/>
              </a:rPr>
              <a:t> </a:t>
            </a:r>
            <a:r>
              <a:rPr sz="2400" spc="55" smtClean="0">
                <a:latin typeface="Arial"/>
                <a:cs typeface="Arial"/>
              </a:rPr>
              <a:t>verticalement</a:t>
            </a:r>
            <a:endParaRPr sz="2400"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640"/>
              </a:spcBef>
            </a:pPr>
            <a:r>
              <a:rPr lang="fr-FR" sz="2400" spc="-15" dirty="0" smtClean="0">
                <a:latin typeface="Arial"/>
                <a:cs typeface="Arial"/>
              </a:rPr>
              <a:t>  </a:t>
            </a:r>
            <a:r>
              <a:rPr sz="2400" spc="-15" smtClean="0">
                <a:latin typeface="Arial"/>
                <a:cs typeface="Arial"/>
              </a:rPr>
              <a:t>Échanges</a:t>
            </a:r>
            <a:r>
              <a:rPr lang="fr-FR" sz="2400" spc="-15" dirty="0" smtClean="0">
                <a:latin typeface="Arial"/>
                <a:cs typeface="Arial"/>
              </a:rPr>
              <a:t> </a:t>
            </a:r>
            <a:r>
              <a:rPr sz="2400" spc="-15" smtClean="0">
                <a:latin typeface="Arial"/>
                <a:cs typeface="Arial"/>
              </a:rPr>
              <a:t>de</a:t>
            </a:r>
            <a:r>
              <a:rPr lang="fr-FR" sz="2400" spc="-15" dirty="0" smtClean="0">
                <a:latin typeface="Arial"/>
                <a:cs typeface="Arial"/>
              </a:rPr>
              <a:t> </a:t>
            </a:r>
            <a:r>
              <a:rPr sz="2400" spc="-15" smtClean="0">
                <a:latin typeface="Arial"/>
                <a:cs typeface="Arial"/>
              </a:rPr>
              <a:t>me</a:t>
            </a:r>
            <a:r>
              <a:rPr lang="fr-FR" sz="2400" spc="-15" dirty="0" smtClean="0">
                <a:latin typeface="Arial"/>
                <a:cs typeface="Arial"/>
              </a:rPr>
              <a:t>s</a:t>
            </a:r>
            <a:r>
              <a:rPr sz="2400" spc="-15" smtClean="0">
                <a:latin typeface="Arial"/>
                <a:cs typeface="Arial"/>
              </a:rPr>
              <a:t>sages</a:t>
            </a:r>
            <a:r>
              <a:rPr lang="fr-FR" sz="2400" spc="-15" dirty="0" smtClean="0">
                <a:latin typeface="Arial"/>
                <a:cs typeface="Arial"/>
              </a:rPr>
              <a:t> </a:t>
            </a:r>
            <a:r>
              <a:rPr sz="2400" spc="-15" smtClean="0">
                <a:latin typeface="Arial"/>
                <a:cs typeface="Arial"/>
              </a:rPr>
              <a:t>représentés</a:t>
            </a:r>
            <a:r>
              <a:rPr lang="fr-FR" sz="2400" spc="-15" dirty="0" smtClean="0">
                <a:latin typeface="Arial"/>
                <a:cs typeface="Arial"/>
              </a:rPr>
              <a:t> </a:t>
            </a:r>
            <a:r>
              <a:rPr sz="2400" spc="-15" smtClean="0">
                <a:latin typeface="Arial"/>
                <a:cs typeface="Arial"/>
              </a:rPr>
              <a:t>horizontalement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84809"/>
            <a:ext cx="8915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pc="85" smtClean="0"/>
              <a:t>Utilisation</a:t>
            </a:r>
            <a:r>
              <a:rPr lang="fr-FR" spc="85" dirty="0" smtClean="0"/>
              <a:t> </a:t>
            </a:r>
            <a:r>
              <a:rPr spc="85" smtClean="0"/>
              <a:t>en</a:t>
            </a:r>
            <a:r>
              <a:rPr lang="fr-FR" spc="85" dirty="0" smtClean="0"/>
              <a:t> </a:t>
            </a:r>
            <a:r>
              <a:rPr spc="85" smtClean="0"/>
              <a:t>phase</a:t>
            </a:r>
            <a:r>
              <a:rPr lang="fr-FR" spc="85" dirty="0" smtClean="0"/>
              <a:t> </a:t>
            </a:r>
            <a:r>
              <a:rPr spc="85" smtClean="0"/>
              <a:t>de</a:t>
            </a:r>
            <a:r>
              <a:rPr lang="fr-FR" spc="85" dirty="0" smtClean="0"/>
              <a:t> </a:t>
            </a:r>
            <a:r>
              <a:rPr spc="85" smtClean="0"/>
              <a:t>conception</a:t>
            </a:r>
            <a:endParaRPr spc="85" dirty="0"/>
          </a:p>
        </p:txBody>
      </p:sp>
      <p:grpSp>
        <p:nvGrpSpPr>
          <p:cNvPr id="3" name="object 3"/>
          <p:cNvGrpSpPr/>
          <p:nvPr/>
        </p:nvGrpSpPr>
        <p:grpSpPr>
          <a:xfrm>
            <a:off x="1360169" y="1440180"/>
            <a:ext cx="144780" cy="431800"/>
            <a:chOff x="1360169" y="1440180"/>
            <a:chExt cx="144780" cy="431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0169" y="1440180"/>
              <a:ext cx="144780" cy="1447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60169" y="1583690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80" h="288289">
                  <a:moveTo>
                    <a:pt x="72390" y="0"/>
                  </a:moveTo>
                  <a:lnTo>
                    <a:pt x="72390" y="144780"/>
                  </a:lnTo>
                  <a:lnTo>
                    <a:pt x="0" y="288289"/>
                  </a:lnTo>
                </a:path>
                <a:path w="144780" h="288289">
                  <a:moveTo>
                    <a:pt x="72390" y="144780"/>
                  </a:moveTo>
                  <a:lnTo>
                    <a:pt x="144780" y="288289"/>
                  </a:lnTo>
                </a:path>
                <a:path w="144780" h="288289">
                  <a:moveTo>
                    <a:pt x="0" y="72389"/>
                  </a:moveTo>
                  <a:lnTo>
                    <a:pt x="144780" y="723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6019" y="1870709"/>
            <a:ext cx="629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Arial"/>
                <a:cs typeface="Arial"/>
              </a:rPr>
              <a:t>A</a:t>
            </a:r>
            <a:r>
              <a:rPr sz="1400" spc="-75" dirty="0">
                <a:latin typeface="Arial"/>
                <a:cs typeface="Arial"/>
              </a:rPr>
              <a:t>c</a:t>
            </a:r>
            <a:r>
              <a:rPr sz="1400" spc="105" dirty="0">
                <a:latin typeface="Arial"/>
                <a:cs typeface="Arial"/>
              </a:rPr>
              <a:t>t</a:t>
            </a:r>
            <a:r>
              <a:rPr sz="1400" spc="-155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u</a:t>
            </a:r>
            <a:r>
              <a:rPr sz="1400" spc="93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9539" y="1537970"/>
            <a:ext cx="666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latin typeface="Arial"/>
                <a:cs typeface="Arial"/>
              </a:rPr>
              <a:t>Utiliser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56079" y="1224280"/>
            <a:ext cx="2447290" cy="935990"/>
            <a:chOff x="1656079" y="1224280"/>
            <a:chExt cx="2447290" cy="935990"/>
          </a:xfrm>
        </p:grpSpPr>
        <p:sp>
          <p:nvSpPr>
            <p:cNvPr id="9" name="object 9"/>
            <p:cNvSpPr/>
            <p:nvPr/>
          </p:nvSpPr>
          <p:spPr>
            <a:xfrm>
              <a:off x="2448559" y="1440180"/>
              <a:ext cx="935990" cy="431800"/>
            </a:xfrm>
            <a:custGeom>
              <a:avLst/>
              <a:gdLst/>
              <a:ahLst/>
              <a:cxnLst/>
              <a:rect l="l" t="t" r="r" b="b"/>
              <a:pathLst>
                <a:path w="935989" h="431800">
                  <a:moveTo>
                    <a:pt x="467359" y="0"/>
                  </a:moveTo>
                  <a:lnTo>
                    <a:pt x="532339" y="1919"/>
                  </a:lnTo>
                  <a:lnTo>
                    <a:pt x="594236" y="7525"/>
                  </a:lnTo>
                  <a:lnTo>
                    <a:pt x="652561" y="16589"/>
                  </a:lnTo>
                  <a:lnTo>
                    <a:pt x="706825" y="28880"/>
                  </a:lnTo>
                  <a:lnTo>
                    <a:pt x="756538" y="44170"/>
                  </a:lnTo>
                  <a:lnTo>
                    <a:pt x="801211" y="62230"/>
                  </a:lnTo>
                  <a:lnTo>
                    <a:pt x="840354" y="82829"/>
                  </a:lnTo>
                  <a:lnTo>
                    <a:pt x="873477" y="105739"/>
                  </a:lnTo>
                  <a:lnTo>
                    <a:pt x="919709" y="157574"/>
                  </a:lnTo>
                  <a:lnTo>
                    <a:pt x="935989" y="215900"/>
                  </a:lnTo>
                  <a:lnTo>
                    <a:pt x="931838" y="245759"/>
                  </a:lnTo>
                  <a:lnTo>
                    <a:pt x="900092" y="301069"/>
                  </a:lnTo>
                  <a:lnTo>
                    <a:pt x="840354" y="348970"/>
                  </a:lnTo>
                  <a:lnTo>
                    <a:pt x="801211" y="369570"/>
                  </a:lnTo>
                  <a:lnTo>
                    <a:pt x="756538" y="387629"/>
                  </a:lnTo>
                  <a:lnTo>
                    <a:pt x="706825" y="402919"/>
                  </a:lnTo>
                  <a:lnTo>
                    <a:pt x="652561" y="415210"/>
                  </a:lnTo>
                  <a:lnTo>
                    <a:pt x="594236" y="424274"/>
                  </a:lnTo>
                  <a:lnTo>
                    <a:pt x="532339" y="429880"/>
                  </a:lnTo>
                  <a:lnTo>
                    <a:pt x="467359" y="431800"/>
                  </a:lnTo>
                  <a:lnTo>
                    <a:pt x="402405" y="429880"/>
                  </a:lnTo>
                  <a:lnTo>
                    <a:pt x="340577" y="424274"/>
                  </a:lnTo>
                  <a:lnTo>
                    <a:pt x="282356" y="415210"/>
                  </a:lnTo>
                  <a:lnTo>
                    <a:pt x="228223" y="402919"/>
                  </a:lnTo>
                  <a:lnTo>
                    <a:pt x="178659" y="387629"/>
                  </a:lnTo>
                  <a:lnTo>
                    <a:pt x="134143" y="369569"/>
                  </a:lnTo>
                  <a:lnTo>
                    <a:pt x="95158" y="348970"/>
                  </a:lnTo>
                  <a:lnTo>
                    <a:pt x="62182" y="326060"/>
                  </a:lnTo>
                  <a:lnTo>
                    <a:pt x="16186" y="274225"/>
                  </a:lnTo>
                  <a:lnTo>
                    <a:pt x="0" y="215900"/>
                  </a:lnTo>
                  <a:lnTo>
                    <a:pt x="4126" y="186040"/>
                  </a:lnTo>
                  <a:lnTo>
                    <a:pt x="35698" y="130730"/>
                  </a:lnTo>
                  <a:lnTo>
                    <a:pt x="95158" y="82829"/>
                  </a:lnTo>
                  <a:lnTo>
                    <a:pt x="134143" y="62229"/>
                  </a:lnTo>
                  <a:lnTo>
                    <a:pt x="178659" y="44170"/>
                  </a:lnTo>
                  <a:lnTo>
                    <a:pt x="228223" y="28880"/>
                  </a:lnTo>
                  <a:lnTo>
                    <a:pt x="282356" y="16589"/>
                  </a:lnTo>
                  <a:lnTo>
                    <a:pt x="340577" y="7525"/>
                  </a:lnTo>
                  <a:lnTo>
                    <a:pt x="402405" y="1919"/>
                  </a:lnTo>
                  <a:lnTo>
                    <a:pt x="46735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6079" y="1224280"/>
              <a:ext cx="2447290" cy="935990"/>
            </a:xfrm>
            <a:custGeom>
              <a:avLst/>
              <a:gdLst/>
              <a:ahLst/>
              <a:cxnLst/>
              <a:rect l="l" t="t" r="r" b="b"/>
              <a:pathLst>
                <a:path w="2447290" h="935989">
                  <a:moveTo>
                    <a:pt x="0" y="431800"/>
                  </a:moveTo>
                  <a:lnTo>
                    <a:pt x="792480" y="431800"/>
                  </a:lnTo>
                </a:path>
                <a:path w="2447290" h="935989">
                  <a:moveTo>
                    <a:pt x="1475739" y="935990"/>
                  </a:moveTo>
                  <a:lnTo>
                    <a:pt x="504189" y="935990"/>
                  </a:lnTo>
                  <a:lnTo>
                    <a:pt x="504189" y="0"/>
                  </a:lnTo>
                  <a:lnTo>
                    <a:pt x="2447290" y="0"/>
                  </a:lnTo>
                  <a:lnTo>
                    <a:pt x="2447290" y="935990"/>
                  </a:lnTo>
                  <a:lnTo>
                    <a:pt x="1475739" y="935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9900" y="2330450"/>
            <a:ext cx="418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smtClean="0">
                <a:solidFill>
                  <a:srgbClr val="569C1B"/>
                </a:solidFill>
                <a:latin typeface="Arial"/>
                <a:cs typeface="Arial"/>
              </a:rPr>
              <a:t>Diagramme</a:t>
            </a:r>
            <a:r>
              <a:rPr lang="fr-FR" sz="1800" spc="4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40" smtClean="0">
                <a:solidFill>
                  <a:srgbClr val="569C1B"/>
                </a:solidFill>
                <a:latin typeface="Arial"/>
                <a:cs typeface="Arial"/>
              </a:rPr>
              <a:t>de</a:t>
            </a:r>
            <a:r>
              <a:rPr lang="fr-FR" sz="1800" spc="4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40" smtClean="0">
                <a:solidFill>
                  <a:srgbClr val="569C1B"/>
                </a:solidFill>
                <a:latin typeface="Arial"/>
                <a:cs typeface="Arial"/>
              </a:rPr>
              <a:t>cas</a:t>
            </a:r>
            <a:r>
              <a:rPr lang="fr-FR" sz="1800" spc="4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40" smtClean="0">
                <a:solidFill>
                  <a:srgbClr val="569C1B"/>
                </a:solidFill>
                <a:latin typeface="Arial"/>
                <a:cs typeface="Arial"/>
              </a:rPr>
              <a:t>d'utilisation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8100" y="2330450"/>
            <a:ext cx="41973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smtClean="0">
                <a:solidFill>
                  <a:srgbClr val="569C1B"/>
                </a:solidFill>
                <a:latin typeface="Arial"/>
                <a:cs typeface="Arial"/>
              </a:rPr>
              <a:t>Diagramme</a:t>
            </a:r>
            <a:r>
              <a:rPr lang="fr-FR" sz="1800" spc="4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45" smtClean="0">
                <a:solidFill>
                  <a:srgbClr val="569C1B"/>
                </a:solidFill>
                <a:latin typeface="Arial"/>
                <a:cs typeface="Arial"/>
              </a:rPr>
              <a:t>de</a:t>
            </a:r>
            <a:r>
              <a:rPr lang="fr-FR" sz="1800" spc="4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45" smtClean="0">
                <a:solidFill>
                  <a:srgbClr val="569C1B"/>
                </a:solidFill>
                <a:latin typeface="Arial"/>
                <a:cs typeface="Arial"/>
              </a:rPr>
              <a:t>clases</a:t>
            </a:r>
            <a:r>
              <a:rPr lang="fr-FR" sz="1800" spc="4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45" smtClean="0">
                <a:solidFill>
                  <a:srgbClr val="569C1B"/>
                </a:solidFill>
                <a:latin typeface="Arial"/>
                <a:cs typeface="Arial"/>
              </a:rPr>
              <a:t>du</a:t>
            </a:r>
            <a:r>
              <a:rPr lang="fr-FR" sz="1800" spc="4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45" smtClean="0">
                <a:solidFill>
                  <a:srgbClr val="569C1B"/>
                </a:solidFill>
                <a:latin typeface="Arial"/>
                <a:cs typeface="Arial"/>
              </a:rPr>
              <a:t>système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190" y="1906270"/>
            <a:ext cx="737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Arial"/>
                <a:cs typeface="Arial"/>
              </a:rPr>
              <a:t>S</a:t>
            </a:r>
            <a:r>
              <a:rPr sz="1400" spc="-55" dirty="0">
                <a:latin typeface="Arial"/>
                <a:cs typeface="Arial"/>
              </a:rPr>
              <a:t>y</a:t>
            </a:r>
            <a:r>
              <a:rPr sz="1400" spc="-165" dirty="0">
                <a:latin typeface="Arial"/>
                <a:cs typeface="Arial"/>
              </a:rPr>
              <a:t>s</a:t>
            </a:r>
            <a:r>
              <a:rPr sz="1400" spc="114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è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490" y="3408679"/>
            <a:ext cx="9274810" cy="2284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9580">
              <a:lnSpc>
                <a:spcPct val="122200"/>
              </a:lnSpc>
              <a:spcBef>
                <a:spcPts val="100"/>
              </a:spcBef>
            </a:pPr>
            <a:r>
              <a:rPr sz="2400" spc="90" smtClean="0">
                <a:solidFill>
                  <a:srgbClr val="FF940D"/>
                </a:solidFill>
                <a:latin typeface="Arial"/>
                <a:cs typeface="Arial"/>
              </a:rPr>
              <a:t>Objectif</a:t>
            </a:r>
            <a:r>
              <a:rPr lang="fr-FR" sz="2400" spc="90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90" smtClean="0">
                <a:latin typeface="Arial"/>
                <a:cs typeface="Arial"/>
              </a:rPr>
              <a:t>:</a:t>
            </a:r>
            <a:r>
              <a:rPr lang="fr-FR" sz="2400" spc="90" dirty="0" smtClean="0">
                <a:latin typeface="Arial"/>
                <a:cs typeface="Arial"/>
              </a:rPr>
              <a:t> </a:t>
            </a:r>
            <a:r>
              <a:rPr sz="2400" spc="90" smtClean="0">
                <a:latin typeface="Arial"/>
                <a:cs typeface="Arial"/>
              </a:rPr>
              <a:t>Description</a:t>
            </a:r>
            <a:r>
              <a:rPr lang="fr-FR" sz="2400" spc="90" dirty="0" smtClean="0">
                <a:latin typeface="Arial"/>
                <a:cs typeface="Arial"/>
              </a:rPr>
              <a:t> </a:t>
            </a:r>
            <a:r>
              <a:rPr sz="2400" spc="90" smtClean="0">
                <a:latin typeface="Arial"/>
                <a:cs typeface="Arial"/>
              </a:rPr>
              <a:t>de</a:t>
            </a:r>
            <a:r>
              <a:rPr lang="fr-FR" sz="2400" spc="90" dirty="0" smtClean="0">
                <a:latin typeface="Arial"/>
                <a:cs typeface="Arial"/>
              </a:rPr>
              <a:t> </a:t>
            </a:r>
            <a:r>
              <a:rPr sz="2400" spc="90" smtClean="0">
                <a:latin typeface="Arial"/>
                <a:cs typeface="Arial"/>
              </a:rPr>
              <a:t>la</a:t>
            </a:r>
            <a:r>
              <a:rPr lang="fr-FR" sz="2400" spc="90" dirty="0" smtClean="0">
                <a:latin typeface="Arial"/>
                <a:cs typeface="Arial"/>
              </a:rPr>
              <a:t> </a:t>
            </a:r>
            <a:r>
              <a:rPr sz="2400" spc="90" smtClean="0">
                <a:solidFill>
                  <a:srgbClr val="569C1B"/>
                </a:solidFill>
                <a:latin typeface="Arial"/>
                <a:cs typeface="Arial"/>
              </a:rPr>
              <a:t>réalisation</a:t>
            </a:r>
            <a:r>
              <a:rPr lang="fr-FR" sz="2400" spc="9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90" smtClean="0">
                <a:solidFill>
                  <a:srgbClr val="569C1B"/>
                </a:solidFill>
                <a:latin typeface="Arial"/>
                <a:cs typeface="Arial"/>
              </a:rPr>
              <a:t>d'un</a:t>
            </a:r>
            <a:r>
              <a:rPr lang="fr-FR" sz="2400" spc="9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90" smtClean="0">
                <a:solidFill>
                  <a:srgbClr val="569C1B"/>
                </a:solidFill>
                <a:latin typeface="Arial"/>
                <a:cs typeface="Arial"/>
              </a:rPr>
              <a:t>cas</a:t>
            </a:r>
            <a:r>
              <a:rPr lang="fr-FR" sz="2400" spc="9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90" smtClean="0">
                <a:solidFill>
                  <a:srgbClr val="569C1B"/>
                </a:solidFill>
                <a:latin typeface="Arial"/>
                <a:cs typeface="Arial"/>
              </a:rPr>
              <a:t>d'utilisation</a:t>
            </a:r>
            <a:r>
              <a:rPr lang="fr-FR" sz="2400" spc="9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90" smtClean="0">
                <a:latin typeface="Arial"/>
                <a:cs typeface="Arial"/>
              </a:rPr>
              <a:t>sur</a:t>
            </a:r>
            <a:r>
              <a:rPr lang="fr-FR" sz="2400" spc="90" dirty="0" smtClean="0">
                <a:latin typeface="Arial"/>
                <a:cs typeface="Arial"/>
              </a:rPr>
              <a:t> </a:t>
            </a:r>
            <a:r>
              <a:rPr sz="2400" spc="90" smtClean="0">
                <a:latin typeface="Arial"/>
                <a:cs typeface="Arial"/>
              </a:rPr>
              <a:t>le </a:t>
            </a:r>
            <a:r>
              <a:rPr sz="2400" spc="-655" smtClean="0">
                <a:latin typeface="Arial"/>
                <a:cs typeface="Arial"/>
              </a:rPr>
              <a:t> </a:t>
            </a:r>
            <a:r>
              <a:rPr sz="2400" spc="75" smtClean="0">
                <a:latin typeface="Arial"/>
                <a:cs typeface="Arial"/>
              </a:rPr>
              <a:t>système</a:t>
            </a:r>
            <a:r>
              <a:rPr lang="fr-FR" sz="2400" spc="75" dirty="0" smtClean="0">
                <a:latin typeface="Arial"/>
                <a:cs typeface="Arial"/>
              </a:rPr>
              <a:t> </a:t>
            </a:r>
            <a:r>
              <a:rPr sz="2400" spc="75" smtClean="0">
                <a:latin typeface="Arial"/>
                <a:cs typeface="Arial"/>
              </a:rPr>
              <a:t>décrit</a:t>
            </a:r>
            <a:r>
              <a:rPr lang="fr-FR" sz="2400" spc="75" dirty="0" smtClean="0">
                <a:latin typeface="Arial"/>
                <a:cs typeface="Arial"/>
              </a:rPr>
              <a:t> </a:t>
            </a:r>
            <a:r>
              <a:rPr sz="2400" spc="75" smtClean="0">
                <a:latin typeface="Arial"/>
                <a:cs typeface="Arial"/>
              </a:rPr>
              <a:t>par</a:t>
            </a:r>
            <a:r>
              <a:rPr lang="fr-FR" sz="2400" spc="75" dirty="0" smtClean="0">
                <a:latin typeface="Arial"/>
                <a:cs typeface="Arial"/>
              </a:rPr>
              <a:t> </a:t>
            </a:r>
            <a:r>
              <a:rPr sz="2400" spc="75" smtClean="0">
                <a:latin typeface="Arial"/>
                <a:cs typeface="Arial"/>
              </a:rPr>
              <a:t>le</a:t>
            </a:r>
            <a:r>
              <a:rPr lang="fr-FR" sz="2400" spc="75" dirty="0" smtClean="0">
                <a:latin typeface="Arial"/>
                <a:cs typeface="Arial"/>
              </a:rPr>
              <a:t> </a:t>
            </a:r>
            <a:r>
              <a:rPr sz="2400" spc="75" smtClean="0">
                <a:solidFill>
                  <a:srgbClr val="569C1B"/>
                </a:solidFill>
                <a:latin typeface="Arial"/>
                <a:cs typeface="Arial"/>
              </a:rPr>
              <a:t>diagramme</a:t>
            </a:r>
            <a:r>
              <a:rPr lang="fr-FR" sz="2400" spc="7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75" smtClean="0">
                <a:solidFill>
                  <a:srgbClr val="569C1B"/>
                </a:solidFill>
                <a:latin typeface="Arial"/>
                <a:cs typeface="Arial"/>
              </a:rPr>
              <a:t>de</a:t>
            </a:r>
            <a:r>
              <a:rPr lang="fr-FR" sz="2400" spc="7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75" smtClean="0">
                <a:solidFill>
                  <a:srgbClr val="569C1B"/>
                </a:solidFill>
                <a:latin typeface="Arial"/>
                <a:cs typeface="Arial"/>
              </a:rPr>
              <a:t>clas</a:t>
            </a:r>
            <a:r>
              <a:rPr lang="fr-FR" sz="2400" spc="75" dirty="0" smtClean="0">
                <a:solidFill>
                  <a:srgbClr val="569C1B"/>
                </a:solidFill>
                <a:latin typeface="Arial"/>
                <a:cs typeface="Arial"/>
              </a:rPr>
              <a:t>s</a:t>
            </a:r>
            <a:r>
              <a:rPr sz="2400" spc="75" smtClean="0">
                <a:solidFill>
                  <a:srgbClr val="569C1B"/>
                </a:solidFill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"/>
              <a:cs typeface="Arial"/>
            </a:endParaRPr>
          </a:p>
          <a:p>
            <a:pPr marL="12700" marR="5080">
              <a:lnSpc>
                <a:spcPct val="121900"/>
              </a:lnSpc>
            </a:pPr>
            <a:r>
              <a:rPr sz="2400" spc="60">
                <a:solidFill>
                  <a:srgbClr val="FF940D"/>
                </a:solidFill>
                <a:latin typeface="Arial"/>
                <a:cs typeface="Arial"/>
              </a:rPr>
              <a:t>Problème</a:t>
            </a:r>
            <a:r>
              <a:rPr sz="2400" spc="60" smtClean="0">
                <a:latin typeface="Arial"/>
                <a:cs typeface="Arial"/>
              </a:rPr>
              <a:t>:</a:t>
            </a:r>
            <a:r>
              <a:rPr lang="fr-FR" sz="2400" spc="60" dirty="0" smtClean="0">
                <a:latin typeface="Arial"/>
                <a:cs typeface="Arial"/>
              </a:rPr>
              <a:t>  </a:t>
            </a:r>
            <a:r>
              <a:rPr sz="2400" spc="60" smtClean="0">
                <a:solidFill>
                  <a:srgbClr val="569C1B"/>
                </a:solidFill>
                <a:latin typeface="Arial"/>
                <a:cs typeface="Arial"/>
              </a:rPr>
              <a:t>Communication</a:t>
            </a:r>
            <a:r>
              <a:rPr lang="fr-FR" sz="2400" spc="6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entre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les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acteurs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et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le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système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vu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comme </a:t>
            </a:r>
            <a:r>
              <a:rPr sz="2400" spc="-655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un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ensemble</a:t>
            </a:r>
            <a:r>
              <a:rPr lang="fr-FR" sz="2400" spc="60" dirty="0" smtClean="0">
                <a:latin typeface="Arial"/>
                <a:cs typeface="Arial"/>
              </a:rPr>
              <a:t> </a:t>
            </a:r>
            <a:r>
              <a:rPr sz="2400" spc="60" smtClean="0">
                <a:latin typeface="Arial"/>
                <a:cs typeface="Arial"/>
              </a:rPr>
              <a:t>d'objets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270499" y="1799589"/>
          <a:ext cx="3733800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352"/>
                <a:gridCol w="1601096"/>
                <a:gridCol w="1066352"/>
              </a:tblGrid>
              <a:tr h="179705"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135" smtClean="0">
                          <a:latin typeface="Arial"/>
                          <a:cs typeface="Arial"/>
                        </a:rPr>
                        <a:t>Clas</a:t>
                      </a:r>
                      <a:r>
                        <a:rPr lang="fr-FR" sz="1400" b="1" spc="13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135" smtClean="0">
                          <a:latin typeface="Arial"/>
                          <a:cs typeface="Arial"/>
                        </a:rPr>
                        <a:t>e1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135" smtClean="0">
                          <a:latin typeface="Arial"/>
                          <a:cs typeface="Arial"/>
                        </a:rPr>
                        <a:t>Cla</a:t>
                      </a:r>
                      <a:r>
                        <a:rPr lang="fr-FR" sz="1400" b="1" spc="13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135" smtClean="0">
                          <a:latin typeface="Arial"/>
                          <a:cs typeface="Arial"/>
                        </a:rPr>
                        <a:t>se3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7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565900" y="1079500"/>
            <a:ext cx="994409" cy="25776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30"/>
              </a:spcBef>
            </a:pPr>
            <a:r>
              <a:rPr sz="1400" b="1" spc="135" smtClean="0">
                <a:latin typeface="Arial"/>
                <a:cs typeface="Arial"/>
              </a:rPr>
              <a:t>Clas</a:t>
            </a:r>
            <a:r>
              <a:rPr lang="fr-FR" sz="1400" b="1" spc="135" dirty="0" smtClean="0">
                <a:latin typeface="Arial"/>
                <a:cs typeface="Arial"/>
              </a:rPr>
              <a:t>s</a:t>
            </a:r>
            <a:r>
              <a:rPr sz="1400" b="1" spc="135" smtClean="0">
                <a:latin typeface="Arial"/>
                <a:cs typeface="Arial"/>
              </a:rPr>
              <a:t>e2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20129" y="1259839"/>
            <a:ext cx="575310" cy="539750"/>
          </a:xfrm>
          <a:custGeom>
            <a:avLst/>
            <a:gdLst/>
            <a:ahLst/>
            <a:cxnLst/>
            <a:rect l="l" t="t" r="r" b="b"/>
            <a:pathLst>
              <a:path w="575309" h="539750">
                <a:moveTo>
                  <a:pt x="0" y="539750"/>
                </a:moveTo>
                <a:lnTo>
                  <a:pt x="575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0309" y="1259839"/>
            <a:ext cx="612140" cy="539750"/>
          </a:xfrm>
          <a:custGeom>
            <a:avLst/>
            <a:gdLst/>
            <a:ahLst/>
            <a:cxnLst/>
            <a:rect l="l" t="t" r="r" b="b"/>
            <a:pathLst>
              <a:path w="612140" h="539750">
                <a:moveTo>
                  <a:pt x="0" y="0"/>
                </a:moveTo>
                <a:lnTo>
                  <a:pt x="612140" y="539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3</a:t>
            </a:fld>
            <a:endParaRPr spc="6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0129" y="3347720"/>
            <a:ext cx="1440180" cy="3312160"/>
          </a:xfrm>
          <a:custGeom>
            <a:avLst/>
            <a:gdLst/>
            <a:ahLst/>
            <a:cxnLst/>
            <a:rect l="l" t="t" r="r" b="b"/>
            <a:pathLst>
              <a:path w="1440179" h="3312159">
                <a:moveTo>
                  <a:pt x="0" y="0"/>
                </a:moveTo>
                <a:lnTo>
                  <a:pt x="0" y="3312159"/>
                </a:lnTo>
              </a:path>
              <a:path w="1440179" h="3312159">
                <a:moveTo>
                  <a:pt x="1440179" y="0"/>
                </a:moveTo>
                <a:lnTo>
                  <a:pt x="1440179" y="3312159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6510" y="6836409"/>
            <a:ext cx="59143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smtClean="0">
                <a:solidFill>
                  <a:srgbClr val="569C1B"/>
                </a:solidFill>
                <a:latin typeface="Arial"/>
                <a:cs typeface="Arial"/>
              </a:rPr>
              <a:t>Diagramme</a:t>
            </a:r>
            <a:r>
              <a:rPr lang="fr-FR" sz="1800" spc="3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35" smtClean="0">
                <a:solidFill>
                  <a:srgbClr val="569C1B"/>
                </a:solidFill>
                <a:latin typeface="Arial"/>
                <a:cs typeface="Arial"/>
              </a:rPr>
              <a:t>de</a:t>
            </a:r>
            <a:r>
              <a:rPr lang="fr-FR" sz="1800" spc="3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35" smtClean="0">
                <a:solidFill>
                  <a:srgbClr val="569C1B"/>
                </a:solidFill>
                <a:latin typeface="Arial"/>
                <a:cs typeface="Arial"/>
              </a:rPr>
              <a:t>séquence</a:t>
            </a:r>
            <a:r>
              <a:rPr lang="fr-FR" sz="1800" spc="3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35" smtClean="0">
                <a:solidFill>
                  <a:srgbClr val="569C1B"/>
                </a:solidFill>
                <a:latin typeface="Arial"/>
                <a:cs typeface="Arial"/>
              </a:rPr>
              <a:t>du</a:t>
            </a:r>
            <a:r>
              <a:rPr lang="fr-FR" sz="1800" spc="3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35" smtClean="0">
                <a:solidFill>
                  <a:srgbClr val="569C1B"/>
                </a:solidFill>
                <a:latin typeface="Arial"/>
                <a:cs typeface="Arial"/>
              </a:rPr>
              <a:t>cas</a:t>
            </a:r>
            <a:r>
              <a:rPr lang="fr-FR" sz="1800" spc="3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35" smtClean="0">
                <a:solidFill>
                  <a:srgbClr val="569C1B"/>
                </a:solidFill>
                <a:latin typeface="Arial"/>
                <a:cs typeface="Arial"/>
              </a:rPr>
              <a:t>d'utilisation</a:t>
            </a:r>
            <a:r>
              <a:rPr lang="fr-FR" sz="1800" spc="3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1800" spc="35" smtClean="0">
                <a:solidFill>
                  <a:srgbClr val="569C1B"/>
                </a:solidFill>
                <a:latin typeface="Arial"/>
                <a:cs typeface="Arial"/>
              </a:rPr>
              <a:t>Utiliser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3700" y="273050"/>
            <a:ext cx="86112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lang="fr-FR" spc="85" dirty="0" smtClean="0"/>
              <a:t>Diagramme de séquence Exemple</a:t>
            </a:r>
            <a:endParaRPr spc="85" dirty="0"/>
          </a:p>
        </p:txBody>
      </p:sp>
      <p:grpSp>
        <p:nvGrpSpPr>
          <p:cNvPr id="5" name="object 5"/>
          <p:cNvGrpSpPr/>
          <p:nvPr/>
        </p:nvGrpSpPr>
        <p:grpSpPr>
          <a:xfrm>
            <a:off x="280670" y="2700020"/>
            <a:ext cx="143510" cy="431800"/>
            <a:chOff x="280670" y="2700020"/>
            <a:chExt cx="143510" cy="4318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670" y="2700020"/>
              <a:ext cx="143509" cy="1447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0670" y="2843530"/>
              <a:ext cx="143510" cy="288290"/>
            </a:xfrm>
            <a:custGeom>
              <a:avLst/>
              <a:gdLst/>
              <a:ahLst/>
              <a:cxnLst/>
              <a:rect l="l" t="t" r="r" b="b"/>
              <a:pathLst>
                <a:path w="143509" h="288289">
                  <a:moveTo>
                    <a:pt x="71119" y="0"/>
                  </a:moveTo>
                  <a:lnTo>
                    <a:pt x="71119" y="144780"/>
                  </a:lnTo>
                  <a:lnTo>
                    <a:pt x="0" y="288290"/>
                  </a:lnTo>
                </a:path>
                <a:path w="143509" h="288289">
                  <a:moveTo>
                    <a:pt x="71119" y="144780"/>
                  </a:moveTo>
                  <a:lnTo>
                    <a:pt x="143509" y="288290"/>
                  </a:lnTo>
                </a:path>
                <a:path w="143509" h="288289">
                  <a:moveTo>
                    <a:pt x="0" y="72390"/>
                  </a:moveTo>
                  <a:lnTo>
                    <a:pt x="143509" y="723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250" y="3126740"/>
            <a:ext cx="798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75" dirty="0">
                <a:latin typeface="Arial"/>
                <a:cs typeface="Arial"/>
              </a:rPr>
              <a:t>:</a:t>
            </a:r>
            <a:r>
              <a:rPr sz="1400" b="1" spc="-35" dirty="0">
                <a:latin typeface="Arial"/>
                <a:cs typeface="Arial"/>
              </a:rPr>
              <a:t>A</a:t>
            </a:r>
            <a:r>
              <a:rPr sz="1400" b="1" spc="-95" dirty="0">
                <a:latin typeface="Arial"/>
                <a:cs typeface="Arial"/>
              </a:rPr>
              <a:t>c</a:t>
            </a:r>
            <a:r>
              <a:rPr sz="1400" b="1" spc="90" dirty="0">
                <a:latin typeface="Arial"/>
                <a:cs typeface="Arial"/>
              </a:rPr>
              <a:t>t</a:t>
            </a:r>
            <a:r>
              <a:rPr sz="1400" b="1" spc="-65" dirty="0">
                <a:latin typeface="Arial"/>
                <a:cs typeface="Arial"/>
              </a:rPr>
              <a:t>e</a:t>
            </a:r>
            <a:r>
              <a:rPr sz="1400" b="1" spc="-75" dirty="0">
                <a:latin typeface="Arial"/>
                <a:cs typeface="Arial"/>
              </a:rPr>
              <a:t>u</a:t>
            </a:r>
            <a:r>
              <a:rPr sz="1400" b="1" spc="85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964" y="3331845"/>
            <a:ext cx="9511665" cy="3328035"/>
            <a:chOff x="100964" y="3331845"/>
            <a:chExt cx="9511665" cy="3328035"/>
          </a:xfrm>
        </p:grpSpPr>
        <p:sp>
          <p:nvSpPr>
            <p:cNvPr id="10" name="object 10"/>
            <p:cNvSpPr/>
            <p:nvPr/>
          </p:nvSpPr>
          <p:spPr>
            <a:xfrm>
              <a:off x="6120130" y="3851910"/>
              <a:ext cx="1205230" cy="0"/>
            </a:xfrm>
            <a:custGeom>
              <a:avLst/>
              <a:gdLst/>
              <a:ahLst/>
              <a:cxnLst/>
              <a:rect l="l" t="t" r="r" b="b"/>
              <a:pathLst>
                <a:path w="1205229">
                  <a:moveTo>
                    <a:pt x="0" y="0"/>
                  </a:moveTo>
                  <a:lnTo>
                    <a:pt x="12052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7739" y="379857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0299" y="3851910"/>
              <a:ext cx="143510" cy="504190"/>
            </a:xfrm>
            <a:custGeom>
              <a:avLst/>
              <a:gdLst/>
              <a:ahLst/>
              <a:cxnLst/>
              <a:rect l="l" t="t" r="r" b="b"/>
              <a:pathLst>
                <a:path w="143509" h="504189">
                  <a:moveTo>
                    <a:pt x="143509" y="0"/>
                  </a:moveTo>
                  <a:lnTo>
                    <a:pt x="0" y="0"/>
                  </a:lnTo>
                  <a:lnTo>
                    <a:pt x="0" y="504189"/>
                  </a:lnTo>
                  <a:lnTo>
                    <a:pt x="72390" y="504189"/>
                  </a:lnTo>
                  <a:lnTo>
                    <a:pt x="143509" y="50418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80299" y="3851910"/>
              <a:ext cx="143510" cy="504190"/>
            </a:xfrm>
            <a:custGeom>
              <a:avLst/>
              <a:gdLst/>
              <a:ahLst/>
              <a:cxnLst/>
              <a:rect l="l" t="t" r="r" b="b"/>
              <a:pathLst>
                <a:path w="143509" h="504189">
                  <a:moveTo>
                    <a:pt x="72390" y="504189"/>
                  </a:moveTo>
                  <a:lnTo>
                    <a:pt x="0" y="504189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504189"/>
                  </a:lnTo>
                  <a:lnTo>
                    <a:pt x="72390" y="5041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55080" y="4356100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22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2519" y="430149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89" y="0"/>
                  </a:moveTo>
                  <a:lnTo>
                    <a:pt x="0" y="54610"/>
                  </a:lnTo>
                  <a:lnTo>
                    <a:pt x="161289" y="10795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0130" y="4931410"/>
              <a:ext cx="1205230" cy="0"/>
            </a:xfrm>
            <a:custGeom>
              <a:avLst/>
              <a:gdLst/>
              <a:ahLst/>
              <a:cxnLst/>
              <a:rect l="l" t="t" r="r" b="b"/>
              <a:pathLst>
                <a:path w="1205229">
                  <a:moveTo>
                    <a:pt x="0" y="0"/>
                  </a:moveTo>
                  <a:lnTo>
                    <a:pt x="12052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7739" y="487807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49"/>
                  </a:lnTo>
                  <a:lnTo>
                    <a:pt x="162559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80299" y="4931410"/>
              <a:ext cx="143510" cy="1153160"/>
            </a:xfrm>
            <a:custGeom>
              <a:avLst/>
              <a:gdLst/>
              <a:ahLst/>
              <a:cxnLst/>
              <a:rect l="l" t="t" r="r" b="b"/>
              <a:pathLst>
                <a:path w="143509" h="1153160">
                  <a:moveTo>
                    <a:pt x="143509" y="0"/>
                  </a:moveTo>
                  <a:lnTo>
                    <a:pt x="0" y="0"/>
                  </a:lnTo>
                  <a:lnTo>
                    <a:pt x="0" y="1153159"/>
                  </a:lnTo>
                  <a:lnTo>
                    <a:pt x="72390" y="1153159"/>
                  </a:lnTo>
                  <a:lnTo>
                    <a:pt x="143509" y="115315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80299" y="4931410"/>
              <a:ext cx="143510" cy="1153160"/>
            </a:xfrm>
            <a:custGeom>
              <a:avLst/>
              <a:gdLst/>
              <a:ahLst/>
              <a:cxnLst/>
              <a:rect l="l" t="t" r="r" b="b"/>
              <a:pathLst>
                <a:path w="143509" h="1153160">
                  <a:moveTo>
                    <a:pt x="72390" y="1153159"/>
                  </a:moveTo>
                  <a:lnTo>
                    <a:pt x="0" y="1153159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1153159"/>
                  </a:lnTo>
                  <a:lnTo>
                    <a:pt x="72390" y="1153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5080" y="6084570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22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92519" y="602996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89" y="0"/>
                  </a:moveTo>
                  <a:lnTo>
                    <a:pt x="0" y="54609"/>
                  </a:lnTo>
                  <a:lnTo>
                    <a:pt x="161289" y="107949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31430" y="5076190"/>
              <a:ext cx="1289050" cy="0"/>
            </a:xfrm>
            <a:custGeom>
              <a:avLst/>
              <a:gdLst/>
              <a:ahLst/>
              <a:cxnLst/>
              <a:rect l="l" t="t" r="r" b="b"/>
              <a:pathLst>
                <a:path w="1289050">
                  <a:moveTo>
                    <a:pt x="0" y="0"/>
                  </a:moveTo>
                  <a:lnTo>
                    <a:pt x="12890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91599" y="4140200"/>
              <a:ext cx="8890" cy="2195830"/>
            </a:xfrm>
            <a:custGeom>
              <a:avLst/>
              <a:gdLst/>
              <a:ahLst/>
              <a:cxnLst/>
              <a:rect l="l" t="t" r="r" b="b"/>
              <a:pathLst>
                <a:path w="8890" h="2195829">
                  <a:moveTo>
                    <a:pt x="0" y="0"/>
                  </a:moveTo>
                  <a:lnTo>
                    <a:pt x="8890" y="219583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20480" y="5076190"/>
              <a:ext cx="143510" cy="539750"/>
            </a:xfrm>
            <a:custGeom>
              <a:avLst/>
              <a:gdLst/>
              <a:ahLst/>
              <a:cxnLst/>
              <a:rect l="l" t="t" r="r" b="b"/>
              <a:pathLst>
                <a:path w="143509" h="539750">
                  <a:moveTo>
                    <a:pt x="143510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71120" y="539750"/>
                  </a:lnTo>
                  <a:lnTo>
                    <a:pt x="143510" y="53975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75699" y="5003800"/>
              <a:ext cx="288290" cy="612140"/>
            </a:xfrm>
            <a:custGeom>
              <a:avLst/>
              <a:gdLst/>
              <a:ahLst/>
              <a:cxnLst/>
              <a:rect l="l" t="t" r="r" b="b"/>
              <a:pathLst>
                <a:path w="288290" h="612139">
                  <a:moveTo>
                    <a:pt x="215900" y="612139"/>
                  </a:moveTo>
                  <a:lnTo>
                    <a:pt x="144779" y="612139"/>
                  </a:lnTo>
                  <a:lnTo>
                    <a:pt x="144779" y="72389"/>
                  </a:lnTo>
                  <a:lnTo>
                    <a:pt x="288290" y="72389"/>
                  </a:lnTo>
                  <a:lnTo>
                    <a:pt x="288290" y="612139"/>
                  </a:lnTo>
                  <a:lnTo>
                    <a:pt x="215900" y="612139"/>
                  </a:lnTo>
                  <a:close/>
                </a:path>
                <a:path w="288290" h="612139">
                  <a:moveTo>
                    <a:pt x="0" y="0"/>
                  </a:moveTo>
                  <a:lnTo>
                    <a:pt x="144779" y="72389"/>
                  </a:lnTo>
                  <a:lnTo>
                    <a:pt x="0" y="1447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52689" y="5400040"/>
              <a:ext cx="143510" cy="359410"/>
            </a:xfrm>
            <a:custGeom>
              <a:avLst/>
              <a:gdLst/>
              <a:ahLst/>
              <a:cxnLst/>
              <a:rect l="l" t="t" r="r" b="b"/>
              <a:pathLst>
                <a:path w="143509" h="359410">
                  <a:moveTo>
                    <a:pt x="143509" y="0"/>
                  </a:moveTo>
                  <a:lnTo>
                    <a:pt x="0" y="0"/>
                  </a:lnTo>
                  <a:lnTo>
                    <a:pt x="0" y="359410"/>
                  </a:lnTo>
                  <a:lnTo>
                    <a:pt x="71119" y="359410"/>
                  </a:lnTo>
                  <a:lnTo>
                    <a:pt x="143509" y="35941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2689" y="5400040"/>
              <a:ext cx="143510" cy="359410"/>
            </a:xfrm>
            <a:custGeom>
              <a:avLst/>
              <a:gdLst/>
              <a:ahLst/>
              <a:cxnLst/>
              <a:rect l="l" t="t" r="r" b="b"/>
              <a:pathLst>
                <a:path w="143509" h="359410">
                  <a:moveTo>
                    <a:pt x="71119" y="359410"/>
                  </a:moveTo>
                  <a:lnTo>
                    <a:pt x="0" y="359410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359410"/>
                  </a:lnTo>
                  <a:lnTo>
                    <a:pt x="71119" y="3594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3809" y="5256530"/>
              <a:ext cx="288290" cy="143510"/>
            </a:xfrm>
            <a:custGeom>
              <a:avLst/>
              <a:gdLst/>
              <a:ahLst/>
              <a:cxnLst/>
              <a:rect l="l" t="t" r="r" b="b"/>
              <a:pathLst>
                <a:path w="288290" h="143510">
                  <a:moveTo>
                    <a:pt x="0" y="0"/>
                  </a:moveTo>
                  <a:lnTo>
                    <a:pt x="288290" y="0"/>
                  </a:lnTo>
                  <a:lnTo>
                    <a:pt x="288290" y="143510"/>
                  </a:lnTo>
                  <a:lnTo>
                    <a:pt x="227330" y="143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96199" y="534543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90" h="107950">
                  <a:moveTo>
                    <a:pt x="161290" y="0"/>
                  </a:moveTo>
                  <a:lnTo>
                    <a:pt x="0" y="54610"/>
                  </a:lnTo>
                  <a:lnTo>
                    <a:pt x="161290" y="10795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96199" y="5759450"/>
              <a:ext cx="215900" cy="144780"/>
            </a:xfrm>
            <a:custGeom>
              <a:avLst/>
              <a:gdLst/>
              <a:ahLst/>
              <a:cxnLst/>
              <a:rect l="l" t="t" r="r" b="b"/>
              <a:pathLst>
                <a:path w="215900" h="144779">
                  <a:moveTo>
                    <a:pt x="0" y="0"/>
                  </a:moveTo>
                  <a:lnTo>
                    <a:pt x="39370" y="0"/>
                  </a:lnTo>
                </a:path>
                <a:path w="215900" h="144779">
                  <a:moveTo>
                    <a:pt x="67309" y="0"/>
                  </a:moveTo>
                  <a:lnTo>
                    <a:pt x="106679" y="0"/>
                  </a:lnTo>
                </a:path>
                <a:path w="215900" h="144779">
                  <a:moveTo>
                    <a:pt x="135890" y="0"/>
                  </a:moveTo>
                  <a:lnTo>
                    <a:pt x="173990" y="0"/>
                  </a:lnTo>
                </a:path>
                <a:path w="215900" h="144779">
                  <a:moveTo>
                    <a:pt x="203200" y="0"/>
                  </a:moveTo>
                  <a:lnTo>
                    <a:pt x="215900" y="0"/>
                  </a:lnTo>
                  <a:lnTo>
                    <a:pt x="215900" y="26669"/>
                  </a:lnTo>
                </a:path>
                <a:path w="215900" h="144779">
                  <a:moveTo>
                    <a:pt x="215900" y="55880"/>
                  </a:moveTo>
                  <a:lnTo>
                    <a:pt x="215900" y="95250"/>
                  </a:lnTo>
                </a:path>
                <a:path w="215900" h="144779">
                  <a:moveTo>
                    <a:pt x="215900" y="124460"/>
                  </a:moveTo>
                  <a:lnTo>
                    <a:pt x="215900" y="144780"/>
                  </a:lnTo>
                  <a:lnTo>
                    <a:pt x="198120" y="144780"/>
                  </a:lnTo>
                </a:path>
                <a:path w="215900" h="144779">
                  <a:moveTo>
                    <a:pt x="168909" y="144780"/>
                  </a:moveTo>
                  <a:lnTo>
                    <a:pt x="129540" y="144780"/>
                  </a:lnTo>
                </a:path>
                <a:path w="215900" h="144779">
                  <a:moveTo>
                    <a:pt x="100329" y="144780"/>
                  </a:moveTo>
                  <a:lnTo>
                    <a:pt x="82550" y="1447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3809" y="584962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560" y="0"/>
                  </a:moveTo>
                  <a:lnTo>
                    <a:pt x="0" y="54609"/>
                  </a:lnTo>
                  <a:lnTo>
                    <a:pt x="162560" y="10794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31430" y="3924300"/>
              <a:ext cx="594360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43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79459" y="3779520"/>
              <a:ext cx="1233170" cy="288290"/>
            </a:xfrm>
            <a:custGeom>
              <a:avLst/>
              <a:gdLst/>
              <a:ahLst/>
              <a:cxnLst/>
              <a:rect l="l" t="t" r="r" b="b"/>
              <a:pathLst>
                <a:path w="1233170" h="288289">
                  <a:moveTo>
                    <a:pt x="615950" y="288289"/>
                  </a:moveTo>
                  <a:lnTo>
                    <a:pt x="0" y="288289"/>
                  </a:lnTo>
                  <a:lnTo>
                    <a:pt x="0" y="0"/>
                  </a:lnTo>
                  <a:lnTo>
                    <a:pt x="1233170" y="0"/>
                  </a:lnTo>
                  <a:lnTo>
                    <a:pt x="1233170" y="288289"/>
                  </a:lnTo>
                  <a:lnTo>
                    <a:pt x="615950" y="288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18170" y="386969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90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20480" y="4067810"/>
              <a:ext cx="143510" cy="215900"/>
            </a:xfrm>
            <a:custGeom>
              <a:avLst/>
              <a:gdLst/>
              <a:ahLst/>
              <a:cxnLst/>
              <a:rect l="l" t="t" r="r" b="b"/>
              <a:pathLst>
                <a:path w="143509" h="215900">
                  <a:moveTo>
                    <a:pt x="14351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71120" y="215900"/>
                  </a:lnTo>
                  <a:lnTo>
                    <a:pt x="143510" y="21590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20480" y="4067810"/>
              <a:ext cx="143510" cy="215900"/>
            </a:xfrm>
            <a:custGeom>
              <a:avLst/>
              <a:gdLst/>
              <a:ahLst/>
              <a:cxnLst/>
              <a:rect l="l" t="t" r="r" b="b"/>
              <a:pathLst>
                <a:path w="143509" h="215900">
                  <a:moveTo>
                    <a:pt x="71120" y="215900"/>
                  </a:moveTo>
                  <a:lnTo>
                    <a:pt x="0" y="21590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215900"/>
                  </a:lnTo>
                  <a:lnTo>
                    <a:pt x="71120" y="21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95259" y="4283710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22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31430" y="423037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560" y="0"/>
                  </a:moveTo>
                  <a:lnTo>
                    <a:pt x="0" y="53339"/>
                  </a:lnTo>
                  <a:lnTo>
                    <a:pt x="162560" y="10794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20130" y="6336030"/>
              <a:ext cx="2645410" cy="0"/>
            </a:xfrm>
            <a:custGeom>
              <a:avLst/>
              <a:gdLst/>
              <a:ahLst/>
              <a:cxnLst/>
              <a:rect l="l" t="t" r="r" b="b"/>
              <a:pathLst>
                <a:path w="2645409">
                  <a:moveTo>
                    <a:pt x="0" y="0"/>
                  </a:moveTo>
                  <a:lnTo>
                    <a:pt x="2645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57920" y="628142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49"/>
                  </a:lnTo>
                  <a:lnTo>
                    <a:pt x="162559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48089" y="6192520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90" h="287020">
                  <a:moveTo>
                    <a:pt x="0" y="0"/>
                  </a:moveTo>
                  <a:lnTo>
                    <a:pt x="288289" y="287019"/>
                  </a:lnTo>
                </a:path>
                <a:path w="288290" h="287020">
                  <a:moveTo>
                    <a:pt x="288289" y="0"/>
                  </a:moveTo>
                  <a:lnTo>
                    <a:pt x="0" y="28701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949" y="3338830"/>
              <a:ext cx="662940" cy="0"/>
            </a:xfrm>
            <a:custGeom>
              <a:avLst/>
              <a:gdLst/>
              <a:ahLst/>
              <a:cxnLst/>
              <a:rect l="l" t="t" r="r" b="b"/>
              <a:pathLst>
                <a:path w="662940">
                  <a:moveTo>
                    <a:pt x="0" y="0"/>
                  </a:moveTo>
                  <a:lnTo>
                    <a:pt x="662940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9410" y="3347720"/>
              <a:ext cx="0" cy="3312160"/>
            </a:xfrm>
            <a:custGeom>
              <a:avLst/>
              <a:gdLst/>
              <a:ahLst/>
              <a:cxnLst/>
              <a:rect l="l" t="t" r="r" b="b"/>
              <a:pathLst>
                <a:path h="3312159">
                  <a:moveTo>
                    <a:pt x="0" y="0"/>
                  </a:moveTo>
                  <a:lnTo>
                    <a:pt x="0" y="331215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1789" y="3636010"/>
              <a:ext cx="1221740" cy="0"/>
            </a:xfrm>
            <a:custGeom>
              <a:avLst/>
              <a:gdLst/>
              <a:ahLst/>
              <a:cxnLst/>
              <a:rect l="l" t="t" r="r" b="b"/>
              <a:pathLst>
                <a:path w="1221740">
                  <a:moveTo>
                    <a:pt x="0" y="0"/>
                  </a:moveTo>
                  <a:lnTo>
                    <a:pt x="12217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65909" y="3581400"/>
              <a:ext cx="162560" cy="109220"/>
            </a:xfrm>
            <a:custGeom>
              <a:avLst/>
              <a:gdLst/>
              <a:ahLst/>
              <a:cxnLst/>
              <a:rect l="l" t="t" r="r" b="b"/>
              <a:pathLst>
                <a:path w="162560" h="109220">
                  <a:moveTo>
                    <a:pt x="0" y="0"/>
                  </a:moveTo>
                  <a:lnTo>
                    <a:pt x="0" y="10922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9749" y="6551930"/>
              <a:ext cx="2620010" cy="0"/>
            </a:xfrm>
            <a:custGeom>
              <a:avLst/>
              <a:gdLst/>
              <a:ahLst/>
              <a:cxnLst/>
              <a:rect l="l" t="t" r="r" b="b"/>
              <a:pathLst>
                <a:path w="2620010">
                  <a:moveTo>
                    <a:pt x="0" y="0"/>
                  </a:moveTo>
                  <a:lnTo>
                    <a:pt x="26200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9410" y="649859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560" y="0"/>
                  </a:moveTo>
                  <a:lnTo>
                    <a:pt x="0" y="5334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212590" y="3023870"/>
            <a:ext cx="1009650" cy="288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320"/>
              </a:spcBef>
            </a:pPr>
            <a:r>
              <a:rPr sz="1400" b="1" u="heavy" spc="4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400" b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400" b="1" u="heavy" spc="6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40550" y="3023870"/>
            <a:ext cx="1270000" cy="288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20"/>
              </a:spcBef>
            </a:pPr>
            <a:r>
              <a:rPr sz="14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sz="1400" b="1" u="heavy" spc="4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400" b="1" u="heavy" spc="4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400" b="1" u="heavy" spc="5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6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7559" y="3409950"/>
            <a:ext cx="641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Arial"/>
                <a:cs typeface="Arial"/>
              </a:rPr>
              <a:t>saisir()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50940" y="3625850"/>
            <a:ext cx="34036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60"/>
              </a:lnSpc>
              <a:spcBef>
                <a:spcPts val="100"/>
              </a:spcBef>
              <a:tabLst>
                <a:tab pos="1390015" algn="l"/>
              </a:tabLst>
            </a:pPr>
            <a:r>
              <a:rPr sz="1400" spc="15" dirty="0">
                <a:latin typeface="Arial"/>
                <a:cs typeface="Arial"/>
              </a:rPr>
              <a:t>opération(args)	</a:t>
            </a:r>
            <a:r>
              <a:rPr sz="1400" spc="120" dirty="0">
                <a:latin typeface="Arial"/>
                <a:cs typeface="Arial"/>
              </a:rPr>
              <a:t>Clase2()</a:t>
            </a:r>
            <a:endParaRPr sz="1400">
              <a:latin typeface="Arial"/>
              <a:cs typeface="Arial"/>
            </a:endParaRPr>
          </a:p>
          <a:p>
            <a:pPr marL="2178050">
              <a:lnSpc>
                <a:spcPts val="1560"/>
              </a:lnSpc>
            </a:pPr>
            <a:r>
              <a:rPr sz="14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sz="1400" b="1" u="heavy" spc="4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1400" b="1" u="heavy" spc="4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</a:t>
            </a:r>
            <a:r>
              <a:rPr sz="1400" b="1" u="heavy" spc="5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6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24800" y="4048759"/>
            <a:ext cx="431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b</a:t>
            </a:r>
            <a:r>
              <a:rPr sz="1400" spc="50" dirty="0">
                <a:latin typeface="Arial"/>
                <a:cs typeface="Arial"/>
              </a:rPr>
              <a:t>j</a:t>
            </a:r>
            <a:r>
              <a:rPr sz="1400" spc="62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00190" y="4138929"/>
            <a:ext cx="5892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t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u</a:t>
            </a:r>
            <a:r>
              <a:rPr sz="1400" spc="93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01790" y="6109970"/>
            <a:ext cx="8426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Arial"/>
                <a:cs typeface="Arial"/>
              </a:rPr>
              <a:t>détruire()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27120" y="4237990"/>
            <a:ext cx="779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affichage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651500" y="3023870"/>
            <a:ext cx="985519" cy="288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320"/>
              </a:spcBef>
            </a:pPr>
            <a:r>
              <a:rPr sz="1400" b="1" u="heavy" spc="4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4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4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ô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400" b="1" u="heavy" spc="6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332230" y="3023870"/>
            <a:ext cx="971550" cy="288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20"/>
              </a:spcBef>
            </a:pPr>
            <a:r>
              <a:rPr sz="1400" b="1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:Clavier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72410" y="3023870"/>
            <a:ext cx="971550" cy="288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320"/>
              </a:spcBef>
            </a:pPr>
            <a:r>
              <a:rPr sz="1400" b="1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:Écran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51154" y="3636009"/>
            <a:ext cx="5832475" cy="1206500"/>
            <a:chOff x="351154" y="3636009"/>
            <a:chExt cx="5832475" cy="1206500"/>
          </a:xfrm>
        </p:grpSpPr>
        <p:sp>
          <p:nvSpPr>
            <p:cNvPr id="75" name="object 75"/>
            <p:cNvSpPr/>
            <p:nvPr/>
          </p:nvSpPr>
          <p:spPr>
            <a:xfrm>
              <a:off x="6040120" y="3779519"/>
              <a:ext cx="143510" cy="648970"/>
            </a:xfrm>
            <a:custGeom>
              <a:avLst/>
              <a:gdLst/>
              <a:ahLst/>
              <a:cxnLst/>
              <a:rect l="l" t="t" r="r" b="b"/>
              <a:pathLst>
                <a:path w="143510" h="648970">
                  <a:moveTo>
                    <a:pt x="143509" y="0"/>
                  </a:moveTo>
                  <a:lnTo>
                    <a:pt x="0" y="0"/>
                  </a:lnTo>
                  <a:lnTo>
                    <a:pt x="0" y="648969"/>
                  </a:lnTo>
                  <a:lnTo>
                    <a:pt x="72389" y="648969"/>
                  </a:lnTo>
                  <a:lnTo>
                    <a:pt x="143509" y="64896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19579" y="3636009"/>
              <a:ext cx="4464050" cy="792480"/>
            </a:xfrm>
            <a:custGeom>
              <a:avLst/>
              <a:gdLst/>
              <a:ahLst/>
              <a:cxnLst/>
              <a:rect l="l" t="t" r="r" b="b"/>
              <a:pathLst>
                <a:path w="4464050" h="792479">
                  <a:moveTo>
                    <a:pt x="4392930" y="792479"/>
                  </a:moveTo>
                  <a:lnTo>
                    <a:pt x="4320540" y="792479"/>
                  </a:lnTo>
                  <a:lnTo>
                    <a:pt x="4320540" y="143510"/>
                  </a:lnTo>
                  <a:lnTo>
                    <a:pt x="4464050" y="143510"/>
                  </a:lnTo>
                  <a:lnTo>
                    <a:pt x="4464050" y="792479"/>
                  </a:lnTo>
                  <a:lnTo>
                    <a:pt x="4392930" y="792479"/>
                  </a:lnTo>
                  <a:close/>
                </a:path>
                <a:path w="4464050" h="792479">
                  <a:moveTo>
                    <a:pt x="72389" y="72389"/>
                  </a:moveTo>
                  <a:lnTo>
                    <a:pt x="0" y="72389"/>
                  </a:lnTo>
                  <a:lnTo>
                    <a:pt x="0" y="0"/>
                  </a:lnTo>
                  <a:lnTo>
                    <a:pt x="144780" y="0"/>
                  </a:lnTo>
                  <a:lnTo>
                    <a:pt x="144780" y="72389"/>
                  </a:lnTo>
                  <a:lnTo>
                    <a:pt x="72389" y="723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64360" y="3708399"/>
              <a:ext cx="2588260" cy="0"/>
            </a:xfrm>
            <a:custGeom>
              <a:avLst/>
              <a:gdLst/>
              <a:ahLst/>
              <a:cxnLst/>
              <a:rect l="l" t="t" r="r" b="b"/>
              <a:pathLst>
                <a:path w="2588260">
                  <a:moveTo>
                    <a:pt x="0" y="0"/>
                  </a:moveTo>
                  <a:lnTo>
                    <a:pt x="25882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46270" y="365378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99939" y="3708399"/>
              <a:ext cx="143510" cy="71120"/>
            </a:xfrm>
            <a:custGeom>
              <a:avLst/>
              <a:gdLst/>
              <a:ahLst/>
              <a:cxnLst/>
              <a:rect l="l" t="t" r="r" b="b"/>
              <a:pathLst>
                <a:path w="143510" h="71120">
                  <a:moveTo>
                    <a:pt x="72389" y="71120"/>
                  </a:moveTo>
                  <a:lnTo>
                    <a:pt x="0" y="7112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71120"/>
                  </a:lnTo>
                  <a:lnTo>
                    <a:pt x="72389" y="71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43450" y="3779519"/>
              <a:ext cx="1149350" cy="0"/>
            </a:xfrm>
            <a:custGeom>
              <a:avLst/>
              <a:gdLst/>
              <a:ahLst/>
              <a:cxnLst/>
              <a:rect l="l" t="t" r="r" b="b"/>
              <a:pathLst>
                <a:path w="1149350">
                  <a:moveTo>
                    <a:pt x="0" y="0"/>
                  </a:moveTo>
                  <a:lnTo>
                    <a:pt x="11493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86450" y="372617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3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14900" y="4428489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22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52339" y="437387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89" y="0"/>
                  </a:moveTo>
                  <a:lnTo>
                    <a:pt x="0" y="54610"/>
                  </a:lnTo>
                  <a:lnTo>
                    <a:pt x="161289" y="10795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99939" y="4428489"/>
              <a:ext cx="143510" cy="71120"/>
            </a:xfrm>
            <a:custGeom>
              <a:avLst/>
              <a:gdLst/>
              <a:ahLst/>
              <a:cxnLst/>
              <a:rect l="l" t="t" r="r" b="b"/>
              <a:pathLst>
                <a:path w="143510" h="71120">
                  <a:moveTo>
                    <a:pt x="72389" y="71120"/>
                  </a:moveTo>
                  <a:lnTo>
                    <a:pt x="0" y="7112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71120"/>
                  </a:lnTo>
                  <a:lnTo>
                    <a:pt x="72389" y="71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74719" y="4499609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219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12159" y="444626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89" y="0"/>
                  </a:moveTo>
                  <a:lnTo>
                    <a:pt x="0" y="53339"/>
                  </a:lnTo>
                  <a:lnTo>
                    <a:pt x="161289" y="107949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59759" y="4499609"/>
              <a:ext cx="144780" cy="72390"/>
            </a:xfrm>
            <a:custGeom>
              <a:avLst/>
              <a:gdLst/>
              <a:ahLst/>
              <a:cxnLst/>
              <a:rect l="l" t="t" r="r" b="b"/>
              <a:pathLst>
                <a:path w="144779" h="72389">
                  <a:moveTo>
                    <a:pt x="72389" y="72389"/>
                  </a:moveTo>
                  <a:lnTo>
                    <a:pt x="0" y="72389"/>
                  </a:lnTo>
                  <a:lnTo>
                    <a:pt x="0" y="0"/>
                  </a:lnTo>
                  <a:lnTo>
                    <a:pt x="144779" y="0"/>
                  </a:lnTo>
                  <a:lnTo>
                    <a:pt x="144779" y="72389"/>
                  </a:lnTo>
                  <a:lnTo>
                    <a:pt x="72389" y="723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9750" y="4571999"/>
              <a:ext cx="2620010" cy="0"/>
            </a:xfrm>
            <a:custGeom>
              <a:avLst/>
              <a:gdLst/>
              <a:ahLst/>
              <a:cxnLst/>
              <a:rect l="l" t="t" r="r" b="b"/>
              <a:pathLst>
                <a:path w="2620010">
                  <a:moveTo>
                    <a:pt x="0" y="0"/>
                  </a:moveTo>
                  <a:lnTo>
                    <a:pt x="26200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9409" y="4517389"/>
              <a:ext cx="162560" cy="109220"/>
            </a:xfrm>
            <a:custGeom>
              <a:avLst/>
              <a:gdLst/>
              <a:ahLst/>
              <a:cxnLst/>
              <a:rect l="l" t="t" r="r" b="b"/>
              <a:pathLst>
                <a:path w="162559" h="109220">
                  <a:moveTo>
                    <a:pt x="162560" y="0"/>
                  </a:moveTo>
                  <a:lnTo>
                    <a:pt x="0" y="54610"/>
                  </a:lnTo>
                  <a:lnTo>
                    <a:pt x="162560" y="10922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1789" y="4787899"/>
              <a:ext cx="1221740" cy="0"/>
            </a:xfrm>
            <a:custGeom>
              <a:avLst/>
              <a:gdLst/>
              <a:ahLst/>
              <a:cxnLst/>
              <a:rect l="l" t="t" r="r" b="b"/>
              <a:pathLst>
                <a:path w="1221740">
                  <a:moveTo>
                    <a:pt x="0" y="0"/>
                  </a:moveTo>
                  <a:lnTo>
                    <a:pt x="12217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565910" y="4734559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797559" y="4561840"/>
            <a:ext cx="641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Arial"/>
                <a:cs typeface="Arial"/>
              </a:rPr>
              <a:t>saisir()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719579" y="4787900"/>
            <a:ext cx="4464050" cy="1620520"/>
            <a:chOff x="1719579" y="4787900"/>
            <a:chExt cx="4464050" cy="1620520"/>
          </a:xfrm>
        </p:grpSpPr>
        <p:sp>
          <p:nvSpPr>
            <p:cNvPr id="94" name="object 94"/>
            <p:cNvSpPr/>
            <p:nvPr/>
          </p:nvSpPr>
          <p:spPr>
            <a:xfrm>
              <a:off x="1719579" y="4787900"/>
              <a:ext cx="144780" cy="72390"/>
            </a:xfrm>
            <a:custGeom>
              <a:avLst/>
              <a:gdLst/>
              <a:ahLst/>
              <a:cxnLst/>
              <a:rect l="l" t="t" r="r" b="b"/>
              <a:pathLst>
                <a:path w="144780" h="72389">
                  <a:moveTo>
                    <a:pt x="72389" y="72389"/>
                  </a:moveTo>
                  <a:lnTo>
                    <a:pt x="0" y="72389"/>
                  </a:lnTo>
                  <a:lnTo>
                    <a:pt x="0" y="0"/>
                  </a:lnTo>
                  <a:lnTo>
                    <a:pt x="144780" y="0"/>
                  </a:lnTo>
                  <a:lnTo>
                    <a:pt x="144780" y="72389"/>
                  </a:lnTo>
                  <a:lnTo>
                    <a:pt x="72389" y="723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864359" y="4860289"/>
              <a:ext cx="2588260" cy="0"/>
            </a:xfrm>
            <a:custGeom>
              <a:avLst/>
              <a:gdLst/>
              <a:ahLst/>
              <a:cxnLst/>
              <a:rect l="l" t="t" r="r" b="b"/>
              <a:pathLst>
                <a:path w="2588260">
                  <a:moveTo>
                    <a:pt x="0" y="0"/>
                  </a:moveTo>
                  <a:lnTo>
                    <a:pt x="25882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446269" y="480567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99939" y="4860289"/>
              <a:ext cx="143510" cy="71120"/>
            </a:xfrm>
            <a:custGeom>
              <a:avLst/>
              <a:gdLst/>
              <a:ahLst/>
              <a:cxnLst/>
              <a:rect l="l" t="t" r="r" b="b"/>
              <a:pathLst>
                <a:path w="143510" h="71120">
                  <a:moveTo>
                    <a:pt x="72389" y="71120"/>
                  </a:moveTo>
                  <a:lnTo>
                    <a:pt x="0" y="7112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71120"/>
                  </a:lnTo>
                  <a:lnTo>
                    <a:pt x="72389" y="71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43450" y="4931410"/>
              <a:ext cx="1149350" cy="0"/>
            </a:xfrm>
            <a:custGeom>
              <a:avLst/>
              <a:gdLst/>
              <a:ahLst/>
              <a:cxnLst/>
              <a:rect l="l" t="t" r="r" b="b"/>
              <a:pathLst>
                <a:path w="1149350">
                  <a:moveTo>
                    <a:pt x="0" y="0"/>
                  </a:moveTo>
                  <a:lnTo>
                    <a:pt x="11493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886450" y="487806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49"/>
                  </a:lnTo>
                  <a:lnTo>
                    <a:pt x="161289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40120" y="4931410"/>
              <a:ext cx="143510" cy="1477010"/>
            </a:xfrm>
            <a:custGeom>
              <a:avLst/>
              <a:gdLst/>
              <a:ahLst/>
              <a:cxnLst/>
              <a:rect l="l" t="t" r="r" b="b"/>
              <a:pathLst>
                <a:path w="143510" h="1477010">
                  <a:moveTo>
                    <a:pt x="143509" y="0"/>
                  </a:moveTo>
                  <a:lnTo>
                    <a:pt x="0" y="0"/>
                  </a:lnTo>
                  <a:lnTo>
                    <a:pt x="0" y="1477009"/>
                  </a:lnTo>
                  <a:lnTo>
                    <a:pt x="72389" y="1477009"/>
                  </a:lnTo>
                  <a:lnTo>
                    <a:pt x="143509" y="147700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040120" y="4931410"/>
              <a:ext cx="143510" cy="1477010"/>
            </a:xfrm>
            <a:custGeom>
              <a:avLst/>
              <a:gdLst/>
              <a:ahLst/>
              <a:cxnLst/>
              <a:rect l="l" t="t" r="r" b="b"/>
              <a:pathLst>
                <a:path w="143510" h="1477010">
                  <a:moveTo>
                    <a:pt x="72389" y="1477009"/>
                  </a:moveTo>
                  <a:lnTo>
                    <a:pt x="0" y="1477009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1477009"/>
                  </a:lnTo>
                  <a:lnTo>
                    <a:pt x="72389" y="14770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186939" y="4345940"/>
            <a:ext cx="779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affichage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627120" y="6217920"/>
            <a:ext cx="779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affichage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1799589" y="3347720"/>
            <a:ext cx="4240530" cy="3312160"/>
            <a:chOff x="1799589" y="3347720"/>
            <a:chExt cx="4240530" cy="3312160"/>
          </a:xfrm>
        </p:grpSpPr>
        <p:sp>
          <p:nvSpPr>
            <p:cNvPr id="105" name="object 105"/>
            <p:cNvSpPr/>
            <p:nvPr/>
          </p:nvSpPr>
          <p:spPr>
            <a:xfrm>
              <a:off x="4914900" y="6408420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22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52339" y="635381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89" y="0"/>
                  </a:moveTo>
                  <a:lnTo>
                    <a:pt x="0" y="54609"/>
                  </a:lnTo>
                  <a:lnTo>
                    <a:pt x="161289" y="107949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99939" y="6408420"/>
              <a:ext cx="143510" cy="71120"/>
            </a:xfrm>
            <a:custGeom>
              <a:avLst/>
              <a:gdLst/>
              <a:ahLst/>
              <a:cxnLst/>
              <a:rect l="l" t="t" r="r" b="b"/>
              <a:pathLst>
                <a:path w="143510" h="71120">
                  <a:moveTo>
                    <a:pt x="72389" y="71119"/>
                  </a:moveTo>
                  <a:lnTo>
                    <a:pt x="0" y="71119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71119"/>
                  </a:lnTo>
                  <a:lnTo>
                    <a:pt x="72389" y="711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474719" y="6479540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219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312159" y="642620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89" y="0"/>
                  </a:moveTo>
                  <a:lnTo>
                    <a:pt x="0" y="53340"/>
                  </a:lnTo>
                  <a:lnTo>
                    <a:pt x="161289" y="10795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159759" y="6479540"/>
              <a:ext cx="144780" cy="72390"/>
            </a:xfrm>
            <a:custGeom>
              <a:avLst/>
              <a:gdLst/>
              <a:ahLst/>
              <a:cxnLst/>
              <a:rect l="l" t="t" r="r" b="b"/>
              <a:pathLst>
                <a:path w="144779" h="72390">
                  <a:moveTo>
                    <a:pt x="72389" y="72390"/>
                  </a:moveTo>
                  <a:lnTo>
                    <a:pt x="0" y="72390"/>
                  </a:lnTo>
                  <a:lnTo>
                    <a:pt x="0" y="0"/>
                  </a:lnTo>
                  <a:lnTo>
                    <a:pt x="144779" y="0"/>
                  </a:lnTo>
                  <a:lnTo>
                    <a:pt x="144779" y="72390"/>
                  </a:lnTo>
                  <a:lnTo>
                    <a:pt x="72389" y="723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99589" y="3347720"/>
              <a:ext cx="2880360" cy="3312160"/>
            </a:xfrm>
            <a:custGeom>
              <a:avLst/>
              <a:gdLst/>
              <a:ahLst/>
              <a:cxnLst/>
              <a:rect l="l" t="t" r="r" b="b"/>
              <a:pathLst>
                <a:path w="2880360" h="3312159">
                  <a:moveTo>
                    <a:pt x="0" y="0"/>
                  </a:moveTo>
                  <a:lnTo>
                    <a:pt x="0" y="3312159"/>
                  </a:lnTo>
                </a:path>
                <a:path w="2880360" h="3312159">
                  <a:moveTo>
                    <a:pt x="1440180" y="0"/>
                  </a:moveTo>
                  <a:lnTo>
                    <a:pt x="1440180" y="3312159"/>
                  </a:lnTo>
                </a:path>
                <a:path w="2880360" h="3312159">
                  <a:moveTo>
                    <a:pt x="2880360" y="0"/>
                  </a:moveTo>
                  <a:lnTo>
                    <a:pt x="2880360" y="331215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2186939" y="6327140"/>
            <a:ext cx="779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affichage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4</a:t>
            </a:fld>
            <a:endParaRPr spc="6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4809"/>
            <a:ext cx="10083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3600" spc="90" dirty="0" smtClean="0"/>
              <a:t>Les </a:t>
            </a:r>
            <a:r>
              <a:rPr sz="3600" spc="90" smtClean="0"/>
              <a:t>Éléments</a:t>
            </a:r>
            <a:r>
              <a:rPr lang="fr-FR" sz="3600" spc="90" dirty="0" smtClean="0"/>
              <a:t> d’un diagramme de séquence</a:t>
            </a:r>
            <a:endParaRPr sz="3600" spc="90" dirty="0"/>
          </a:p>
        </p:txBody>
      </p:sp>
      <p:grpSp>
        <p:nvGrpSpPr>
          <p:cNvPr id="3" name="object 3"/>
          <p:cNvGrpSpPr/>
          <p:nvPr/>
        </p:nvGrpSpPr>
        <p:grpSpPr>
          <a:xfrm>
            <a:off x="2098039" y="2627629"/>
            <a:ext cx="144780" cy="431800"/>
            <a:chOff x="2098039" y="2627629"/>
            <a:chExt cx="144780" cy="431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8039" y="2627629"/>
              <a:ext cx="144780" cy="1447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98039" y="2772409"/>
              <a:ext cx="143510" cy="287020"/>
            </a:xfrm>
            <a:custGeom>
              <a:avLst/>
              <a:gdLst/>
              <a:ahLst/>
              <a:cxnLst/>
              <a:rect l="l" t="t" r="r" b="b"/>
              <a:pathLst>
                <a:path w="143510" h="287019">
                  <a:moveTo>
                    <a:pt x="72390" y="0"/>
                  </a:moveTo>
                  <a:lnTo>
                    <a:pt x="72390" y="143510"/>
                  </a:lnTo>
                  <a:lnTo>
                    <a:pt x="0" y="287019"/>
                  </a:lnTo>
                </a:path>
                <a:path w="143510" h="287019">
                  <a:moveTo>
                    <a:pt x="72390" y="143510"/>
                  </a:moveTo>
                  <a:lnTo>
                    <a:pt x="143510" y="287019"/>
                  </a:lnTo>
                </a:path>
                <a:path w="143510" h="287019">
                  <a:moveTo>
                    <a:pt x="0" y="71119"/>
                  </a:moveTo>
                  <a:lnTo>
                    <a:pt x="143510" y="71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45260" y="3061970"/>
            <a:ext cx="158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Jean:Acteur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3370" y="2951479"/>
            <a:ext cx="1882139" cy="360680"/>
          </a:xfrm>
          <a:custGeom>
            <a:avLst/>
            <a:gdLst/>
            <a:ahLst/>
            <a:cxnLst/>
            <a:rect l="l" t="t" r="r" b="b"/>
            <a:pathLst>
              <a:path w="1882139" h="360679">
                <a:moveTo>
                  <a:pt x="941069" y="360680"/>
                </a:moveTo>
                <a:lnTo>
                  <a:pt x="0" y="360680"/>
                </a:lnTo>
                <a:lnTo>
                  <a:pt x="0" y="0"/>
                </a:lnTo>
                <a:lnTo>
                  <a:pt x="1882139" y="0"/>
                </a:lnTo>
                <a:lnTo>
                  <a:pt x="1882139" y="360680"/>
                </a:lnTo>
                <a:lnTo>
                  <a:pt x="941069" y="3606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7350" y="2987040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objet1:Classe1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83730" y="2951479"/>
            <a:ext cx="1871980" cy="360680"/>
          </a:xfrm>
          <a:custGeom>
            <a:avLst/>
            <a:gdLst/>
            <a:ahLst/>
            <a:cxnLst/>
            <a:rect l="l" t="t" r="r" b="b"/>
            <a:pathLst>
              <a:path w="1871979" h="360679">
                <a:moveTo>
                  <a:pt x="935990" y="360680"/>
                </a:moveTo>
                <a:lnTo>
                  <a:pt x="0" y="360680"/>
                </a:lnTo>
                <a:lnTo>
                  <a:pt x="0" y="0"/>
                </a:lnTo>
                <a:lnTo>
                  <a:pt x="1871979" y="0"/>
                </a:lnTo>
                <a:lnTo>
                  <a:pt x="1871979" y="360680"/>
                </a:lnTo>
                <a:lnTo>
                  <a:pt x="935990" y="3606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2630" y="2987040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objet2:Clase2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59635" y="3906520"/>
            <a:ext cx="5689600" cy="1187450"/>
            <a:chOff x="2159635" y="3906520"/>
            <a:chExt cx="5689600" cy="1187450"/>
          </a:xfrm>
        </p:grpSpPr>
        <p:sp>
          <p:nvSpPr>
            <p:cNvPr id="12" name="object 12"/>
            <p:cNvSpPr/>
            <p:nvPr/>
          </p:nvSpPr>
          <p:spPr>
            <a:xfrm>
              <a:off x="5111750" y="432054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09">
                  <a:moveTo>
                    <a:pt x="0" y="0"/>
                  </a:moveTo>
                  <a:lnTo>
                    <a:pt x="25819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86039" y="426593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5900" y="5040630"/>
              <a:ext cx="2552700" cy="0"/>
            </a:xfrm>
            <a:custGeom>
              <a:avLst/>
              <a:gdLst/>
              <a:ahLst/>
              <a:cxnLst/>
              <a:rect l="l" t="t" r="r" b="b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1750" y="4986020"/>
              <a:ext cx="162560" cy="107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60270" y="3959860"/>
              <a:ext cx="2653030" cy="0"/>
            </a:xfrm>
            <a:custGeom>
              <a:avLst/>
              <a:gdLst/>
              <a:ahLst/>
              <a:cxnLst/>
              <a:rect l="l" t="t" r="r" b="b"/>
              <a:pathLst>
                <a:path w="2653029">
                  <a:moveTo>
                    <a:pt x="0" y="0"/>
                  </a:moveTo>
                  <a:lnTo>
                    <a:pt x="26530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5680" y="390652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93389" y="3669029"/>
            <a:ext cx="134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opération1()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3409" y="4000500"/>
            <a:ext cx="172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opération2(args)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0" y="4748529"/>
            <a:ext cx="828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200" dirty="0">
                <a:latin typeface="Arial"/>
                <a:cs typeface="Arial"/>
              </a:rPr>
              <a:t>e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05" dirty="0">
                <a:latin typeface="Arial"/>
                <a:cs typeface="Arial"/>
              </a:rPr>
              <a:t>o</a:t>
            </a:r>
            <a:r>
              <a:rPr sz="1800" spc="-75" dirty="0">
                <a:latin typeface="Arial"/>
                <a:cs typeface="Arial"/>
              </a:rPr>
              <a:t>u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79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60270" y="3312159"/>
            <a:ext cx="5831840" cy="2447290"/>
            <a:chOff x="2160270" y="3312159"/>
            <a:chExt cx="5831840" cy="2447290"/>
          </a:xfrm>
        </p:grpSpPr>
        <p:sp>
          <p:nvSpPr>
            <p:cNvPr id="22" name="object 22"/>
            <p:cNvSpPr/>
            <p:nvPr/>
          </p:nvSpPr>
          <p:spPr>
            <a:xfrm>
              <a:off x="5040630" y="3312159"/>
              <a:ext cx="2879090" cy="2447290"/>
            </a:xfrm>
            <a:custGeom>
              <a:avLst/>
              <a:gdLst/>
              <a:ahLst/>
              <a:cxnLst/>
              <a:rect l="l" t="t" r="r" b="b"/>
              <a:pathLst>
                <a:path w="2879090" h="2447290">
                  <a:moveTo>
                    <a:pt x="0" y="0"/>
                  </a:moveTo>
                  <a:lnTo>
                    <a:pt x="0" y="2447290"/>
                  </a:lnTo>
                </a:path>
                <a:path w="2879090" h="2447290">
                  <a:moveTo>
                    <a:pt x="2879090" y="0"/>
                  </a:moveTo>
                  <a:lnTo>
                    <a:pt x="2879090" y="244729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48600" y="4320539"/>
              <a:ext cx="143510" cy="720090"/>
            </a:xfrm>
            <a:custGeom>
              <a:avLst/>
              <a:gdLst/>
              <a:ahLst/>
              <a:cxnLst/>
              <a:rect l="l" t="t" r="r" b="b"/>
              <a:pathLst>
                <a:path w="143509" h="720089">
                  <a:moveTo>
                    <a:pt x="143509" y="0"/>
                  </a:moveTo>
                  <a:lnTo>
                    <a:pt x="0" y="0"/>
                  </a:lnTo>
                  <a:lnTo>
                    <a:pt x="0" y="720090"/>
                  </a:lnTo>
                  <a:lnTo>
                    <a:pt x="71120" y="720090"/>
                  </a:lnTo>
                  <a:lnTo>
                    <a:pt x="143509" y="72009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48600" y="4320539"/>
              <a:ext cx="143510" cy="720090"/>
            </a:xfrm>
            <a:custGeom>
              <a:avLst/>
              <a:gdLst/>
              <a:ahLst/>
              <a:cxnLst/>
              <a:rect l="l" t="t" r="r" b="b"/>
              <a:pathLst>
                <a:path w="143509" h="720089">
                  <a:moveTo>
                    <a:pt x="71120" y="720090"/>
                  </a:moveTo>
                  <a:lnTo>
                    <a:pt x="0" y="720090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720090"/>
                  </a:lnTo>
                  <a:lnTo>
                    <a:pt x="71120" y="720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60270" y="3415029"/>
              <a:ext cx="0" cy="2344420"/>
            </a:xfrm>
            <a:custGeom>
              <a:avLst/>
              <a:gdLst/>
              <a:ahLst/>
              <a:cxnLst/>
              <a:rect l="l" t="t" r="r" b="b"/>
              <a:pathLst>
                <a:path h="2344420">
                  <a:moveTo>
                    <a:pt x="0" y="0"/>
                  </a:moveTo>
                  <a:lnTo>
                    <a:pt x="0" y="234442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68240" y="3959859"/>
              <a:ext cx="143510" cy="1475740"/>
            </a:xfrm>
            <a:custGeom>
              <a:avLst/>
              <a:gdLst/>
              <a:ahLst/>
              <a:cxnLst/>
              <a:rect l="l" t="t" r="r" b="b"/>
              <a:pathLst>
                <a:path w="143510" h="1475739">
                  <a:moveTo>
                    <a:pt x="143510" y="0"/>
                  </a:moveTo>
                  <a:lnTo>
                    <a:pt x="0" y="0"/>
                  </a:lnTo>
                  <a:lnTo>
                    <a:pt x="0" y="1475739"/>
                  </a:lnTo>
                  <a:lnTo>
                    <a:pt x="72389" y="1475739"/>
                  </a:lnTo>
                  <a:lnTo>
                    <a:pt x="143510" y="1475739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68240" y="3959859"/>
              <a:ext cx="143510" cy="1475740"/>
            </a:xfrm>
            <a:custGeom>
              <a:avLst/>
              <a:gdLst/>
              <a:ahLst/>
              <a:cxnLst/>
              <a:rect l="l" t="t" r="r" b="b"/>
              <a:pathLst>
                <a:path w="143510" h="1475739">
                  <a:moveTo>
                    <a:pt x="72389" y="1475739"/>
                  </a:moveTo>
                  <a:lnTo>
                    <a:pt x="0" y="1475739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1475739"/>
                  </a:lnTo>
                  <a:lnTo>
                    <a:pt x="72389" y="14757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58390" y="5435599"/>
              <a:ext cx="2620010" cy="0"/>
            </a:xfrm>
            <a:custGeom>
              <a:avLst/>
              <a:gdLst/>
              <a:ahLst/>
              <a:cxnLst/>
              <a:rect l="l" t="t" r="r" b="b"/>
              <a:pathLst>
                <a:path w="2620010">
                  <a:moveTo>
                    <a:pt x="0" y="0"/>
                  </a:moveTo>
                  <a:lnTo>
                    <a:pt x="26200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15210" y="5435599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69">
                  <a:moveTo>
                    <a:pt x="1396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60270" y="538225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90" y="0"/>
                  </a:moveTo>
                  <a:lnTo>
                    <a:pt x="0" y="53339"/>
                  </a:lnTo>
                  <a:lnTo>
                    <a:pt x="161290" y="10795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244850" y="5144770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-210" dirty="0">
                <a:latin typeface="Arial"/>
                <a:cs typeface="Arial"/>
              </a:rPr>
              <a:t>e</a:t>
            </a:r>
            <a:r>
              <a:rPr sz="1800" spc="140" dirty="0">
                <a:latin typeface="Arial"/>
                <a:cs typeface="Arial"/>
              </a:rPr>
              <a:t>t</a:t>
            </a:r>
            <a:r>
              <a:rPr sz="1800" spc="-105" dirty="0">
                <a:latin typeface="Arial"/>
                <a:cs typeface="Arial"/>
              </a:rPr>
              <a:t>o</a:t>
            </a:r>
            <a:r>
              <a:rPr sz="1800" spc="-75" dirty="0">
                <a:latin typeface="Arial"/>
                <a:cs typeface="Arial"/>
              </a:rPr>
              <a:t>u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79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09470" y="2087245"/>
            <a:ext cx="410845" cy="432434"/>
            <a:chOff x="2109470" y="2087245"/>
            <a:chExt cx="410845" cy="432434"/>
          </a:xfrm>
        </p:grpSpPr>
        <p:sp>
          <p:nvSpPr>
            <p:cNvPr id="33" name="object 33"/>
            <p:cNvSpPr/>
            <p:nvPr/>
          </p:nvSpPr>
          <p:spPr>
            <a:xfrm>
              <a:off x="2161540" y="2087880"/>
              <a:ext cx="358140" cy="276860"/>
            </a:xfrm>
            <a:custGeom>
              <a:avLst/>
              <a:gdLst/>
              <a:ahLst/>
              <a:cxnLst/>
              <a:rect l="l" t="t" r="r" b="b"/>
              <a:pathLst>
                <a:path w="358139" h="276860">
                  <a:moveTo>
                    <a:pt x="0" y="276860"/>
                  </a:moveTo>
                  <a:lnTo>
                    <a:pt x="80069" y="137695"/>
                  </a:lnTo>
                  <a:lnTo>
                    <a:pt x="200501" y="53181"/>
                  </a:lnTo>
                  <a:lnTo>
                    <a:pt x="310217" y="11291"/>
                  </a:lnTo>
                  <a:lnTo>
                    <a:pt x="358140" y="0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09470" y="235712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0800" y="162559"/>
                  </a:lnTo>
                  <a:lnTo>
                    <a:pt x="107950" y="2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623809" y="2375535"/>
            <a:ext cx="222885" cy="504825"/>
            <a:chOff x="7623809" y="2375535"/>
            <a:chExt cx="222885" cy="504825"/>
          </a:xfrm>
        </p:grpSpPr>
        <p:sp>
          <p:nvSpPr>
            <p:cNvPr id="36" name="object 36"/>
            <p:cNvSpPr/>
            <p:nvPr/>
          </p:nvSpPr>
          <p:spPr>
            <a:xfrm>
              <a:off x="7726679" y="2376170"/>
              <a:ext cx="119380" cy="384810"/>
            </a:xfrm>
            <a:custGeom>
              <a:avLst/>
              <a:gdLst/>
              <a:ahLst/>
              <a:cxnLst/>
              <a:rect l="l" t="t" r="r" b="b"/>
              <a:pathLst>
                <a:path w="119379" h="384810">
                  <a:moveTo>
                    <a:pt x="0" y="384809"/>
                  </a:moveTo>
                  <a:lnTo>
                    <a:pt x="87848" y="229314"/>
                  </a:lnTo>
                  <a:lnTo>
                    <a:pt x="118903" y="107632"/>
                  </a:lnTo>
                  <a:lnTo>
                    <a:pt x="118764" y="28336"/>
                  </a:lnTo>
                  <a:lnTo>
                    <a:pt x="113029" y="0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23809" y="2721610"/>
              <a:ext cx="147320" cy="158750"/>
            </a:xfrm>
            <a:custGeom>
              <a:avLst/>
              <a:gdLst/>
              <a:ahLst/>
              <a:cxnLst/>
              <a:rect l="l" t="t" r="r" b="b"/>
              <a:pathLst>
                <a:path w="147320" h="158750">
                  <a:moveTo>
                    <a:pt x="64770" y="0"/>
                  </a:moveTo>
                  <a:lnTo>
                    <a:pt x="0" y="158750"/>
                  </a:lnTo>
                  <a:lnTo>
                    <a:pt x="147320" y="71119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600450" y="4752340"/>
            <a:ext cx="4667885" cy="1152525"/>
            <a:chOff x="3600450" y="4752340"/>
            <a:chExt cx="4667885" cy="1152525"/>
          </a:xfrm>
        </p:grpSpPr>
        <p:sp>
          <p:nvSpPr>
            <p:cNvPr id="39" name="object 39"/>
            <p:cNvSpPr/>
            <p:nvPr/>
          </p:nvSpPr>
          <p:spPr>
            <a:xfrm>
              <a:off x="3680460" y="5633720"/>
              <a:ext cx="351790" cy="270510"/>
            </a:xfrm>
            <a:custGeom>
              <a:avLst/>
              <a:gdLst/>
              <a:ahLst/>
              <a:cxnLst/>
              <a:rect l="l" t="t" r="r" b="b"/>
              <a:pathLst>
                <a:path w="351789" h="270510">
                  <a:moveTo>
                    <a:pt x="0" y="0"/>
                  </a:moveTo>
                  <a:lnTo>
                    <a:pt x="133727" y="156388"/>
                  </a:lnTo>
                  <a:lnTo>
                    <a:pt x="245903" y="236696"/>
                  </a:lnTo>
                  <a:lnTo>
                    <a:pt x="323076" y="266283"/>
                  </a:lnTo>
                  <a:lnTo>
                    <a:pt x="351789" y="270509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00450" y="5500370"/>
              <a:ext cx="129539" cy="166370"/>
            </a:xfrm>
            <a:custGeom>
              <a:avLst/>
              <a:gdLst/>
              <a:ahLst/>
              <a:cxnLst/>
              <a:rect l="l" t="t" r="r" b="b"/>
              <a:pathLst>
                <a:path w="129539" h="166370">
                  <a:moveTo>
                    <a:pt x="0" y="0"/>
                  </a:moveTo>
                  <a:lnTo>
                    <a:pt x="38100" y="166369"/>
                  </a:lnTo>
                  <a:lnTo>
                    <a:pt x="129539" y="110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97850" y="4832350"/>
              <a:ext cx="69850" cy="351790"/>
            </a:xfrm>
            <a:custGeom>
              <a:avLst/>
              <a:gdLst/>
              <a:ahLst/>
              <a:cxnLst/>
              <a:rect l="l" t="t" r="r" b="b"/>
              <a:pathLst>
                <a:path w="69850" h="351789">
                  <a:moveTo>
                    <a:pt x="0" y="0"/>
                  </a:moveTo>
                  <a:lnTo>
                    <a:pt x="69631" y="118189"/>
                  </a:lnTo>
                  <a:lnTo>
                    <a:pt x="65563" y="232092"/>
                  </a:lnTo>
                  <a:lnTo>
                    <a:pt x="31253" y="317896"/>
                  </a:lnTo>
                  <a:lnTo>
                    <a:pt x="10159" y="351789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64500" y="4752340"/>
              <a:ext cx="166370" cy="130810"/>
            </a:xfrm>
            <a:custGeom>
              <a:avLst/>
              <a:gdLst/>
              <a:ahLst/>
              <a:cxnLst/>
              <a:rect l="l" t="t" r="r" b="b"/>
              <a:pathLst>
                <a:path w="166370" h="130810">
                  <a:moveTo>
                    <a:pt x="0" y="0"/>
                  </a:moveTo>
                  <a:lnTo>
                    <a:pt x="109220" y="130810"/>
                  </a:lnTo>
                  <a:lnTo>
                    <a:pt x="16637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578100" y="1877059"/>
            <a:ext cx="2235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i="1" spc="55" dirty="0" smtClean="0">
                <a:solidFill>
                  <a:srgbClr val="0083D0"/>
                </a:solidFill>
                <a:latin typeface="Arial"/>
                <a:cs typeface="Arial"/>
              </a:rPr>
              <a:t>I</a:t>
            </a:r>
            <a:r>
              <a:rPr sz="1800" i="1" spc="55" smtClean="0">
                <a:solidFill>
                  <a:srgbClr val="0083D0"/>
                </a:solidFill>
                <a:latin typeface="Arial"/>
                <a:cs typeface="Arial"/>
              </a:rPr>
              <a:t>nstance</a:t>
            </a:r>
            <a:r>
              <a:rPr lang="fr-FR" sz="1800" i="1" spc="55" dirty="0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55" smtClean="0">
                <a:solidFill>
                  <a:srgbClr val="0083D0"/>
                </a:solidFill>
                <a:latin typeface="Arial"/>
                <a:cs typeface="Arial"/>
              </a:rPr>
              <a:t>d'acteur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05120" y="1661159"/>
            <a:ext cx="352298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lang="fr-FR" sz="1800" i="1" spc="70" dirty="0" smtClean="0">
                <a:solidFill>
                  <a:srgbClr val="0083D0"/>
                </a:solidFill>
                <a:latin typeface="Arial"/>
                <a:cs typeface="Arial"/>
              </a:rPr>
              <a:t>I</a:t>
            </a:r>
            <a:r>
              <a:rPr sz="1800" i="1" spc="70" smtClean="0">
                <a:solidFill>
                  <a:srgbClr val="0083D0"/>
                </a:solidFill>
                <a:latin typeface="Arial"/>
                <a:cs typeface="Arial"/>
              </a:rPr>
              <a:t>nstance</a:t>
            </a:r>
            <a:r>
              <a:rPr lang="fr-FR" sz="1800" i="1" spc="70" dirty="0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70" smtClean="0">
                <a:solidFill>
                  <a:srgbClr val="0083D0"/>
                </a:solidFill>
                <a:latin typeface="Arial"/>
                <a:cs typeface="Arial"/>
              </a:rPr>
              <a:t>d'une</a:t>
            </a:r>
            <a:r>
              <a:rPr lang="fr-FR" sz="1800" i="1" spc="70" dirty="0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70" smtClean="0">
                <a:solidFill>
                  <a:srgbClr val="0083D0"/>
                </a:solidFill>
                <a:latin typeface="Arial"/>
                <a:cs typeface="Arial"/>
              </a:rPr>
              <a:t>cla</a:t>
            </a:r>
            <a:r>
              <a:rPr lang="fr-FR" sz="1800" i="1" spc="70" dirty="0" smtClean="0">
                <a:solidFill>
                  <a:srgbClr val="0083D0"/>
                </a:solidFill>
                <a:latin typeface="Arial"/>
                <a:cs typeface="Arial"/>
              </a:rPr>
              <a:t>s</a:t>
            </a:r>
            <a:r>
              <a:rPr sz="1800" b="1" i="1" spc="70" smtClean="0">
                <a:solidFill>
                  <a:srgbClr val="0083D0"/>
                </a:solidFill>
                <a:latin typeface="Arial"/>
                <a:cs typeface="Arial"/>
              </a:rPr>
              <a:t>s</a:t>
            </a:r>
            <a:r>
              <a:rPr sz="1800" i="1" spc="70" smtClean="0">
                <a:solidFill>
                  <a:srgbClr val="0083D0"/>
                </a:solidFill>
                <a:latin typeface="Arial"/>
                <a:cs typeface="Arial"/>
              </a:rPr>
              <a:t>e </a:t>
            </a:r>
            <a:r>
              <a:rPr sz="1800" i="1" spc="75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30" smtClean="0">
                <a:solidFill>
                  <a:srgbClr val="0083D0"/>
                </a:solidFill>
                <a:latin typeface="Arial"/>
                <a:cs typeface="Arial"/>
              </a:rPr>
              <a:t>du</a:t>
            </a:r>
            <a:r>
              <a:rPr lang="fr-FR" sz="1800" i="1" spc="30" dirty="0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30" smtClean="0">
                <a:solidFill>
                  <a:srgbClr val="0083D0"/>
                </a:solidFill>
                <a:latin typeface="Arial"/>
                <a:cs typeface="Arial"/>
              </a:rPr>
              <a:t>diagramme</a:t>
            </a:r>
            <a:r>
              <a:rPr lang="fr-FR" sz="1800" i="1" spc="30" dirty="0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30" smtClean="0">
                <a:solidFill>
                  <a:srgbClr val="0083D0"/>
                </a:solidFill>
                <a:latin typeface="Arial"/>
                <a:cs typeface="Arial"/>
              </a:rPr>
              <a:t>de</a:t>
            </a:r>
            <a:r>
              <a:rPr lang="fr-FR" sz="1800" i="1" spc="30" dirty="0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30" smtClean="0">
                <a:solidFill>
                  <a:srgbClr val="0083D0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56379" y="5764529"/>
            <a:ext cx="15957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i="1" spc="-65" dirty="0" smtClean="0">
                <a:solidFill>
                  <a:srgbClr val="0083D0"/>
                </a:solidFill>
                <a:latin typeface="Arial"/>
                <a:cs typeface="Arial"/>
              </a:rPr>
              <a:t>V</a:t>
            </a:r>
            <a:r>
              <a:rPr sz="1800" i="1" spc="-65" smtClean="0">
                <a:solidFill>
                  <a:srgbClr val="0083D0"/>
                </a:solidFill>
                <a:latin typeface="Arial"/>
                <a:cs typeface="Arial"/>
              </a:rPr>
              <a:t>aleur</a:t>
            </a:r>
            <a:r>
              <a:rPr lang="fr-FR" sz="1800" i="1" spc="-65" dirty="0" smtClean="0">
                <a:solidFill>
                  <a:srgbClr val="0083D0"/>
                </a:solidFill>
                <a:latin typeface="Arial"/>
                <a:cs typeface="Arial"/>
              </a:rPr>
              <a:t> en retour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40700" y="5116829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1800" i="1" spc="-75" dirty="0">
                <a:solidFill>
                  <a:srgbClr val="0083D0"/>
                </a:solidFill>
                <a:latin typeface="Arial"/>
                <a:cs typeface="Arial"/>
              </a:rPr>
              <a:t>x</a:t>
            </a:r>
            <a:r>
              <a:rPr sz="1800" i="1" spc="-160" dirty="0">
                <a:solidFill>
                  <a:srgbClr val="0083D0"/>
                </a:solidFill>
                <a:latin typeface="Arial"/>
                <a:cs typeface="Arial"/>
              </a:rPr>
              <a:t>éc</a:t>
            </a:r>
            <a:r>
              <a:rPr sz="1800" i="1" spc="-70" dirty="0">
                <a:solidFill>
                  <a:srgbClr val="0083D0"/>
                </a:solidFill>
                <a:latin typeface="Arial"/>
                <a:cs typeface="Arial"/>
              </a:rPr>
              <a:t>u</a:t>
            </a:r>
            <a:r>
              <a:rPr sz="1800" i="1" spc="140" dirty="0">
                <a:solidFill>
                  <a:srgbClr val="0083D0"/>
                </a:solidFill>
                <a:latin typeface="Arial"/>
                <a:cs typeface="Arial"/>
              </a:rPr>
              <a:t>t</a:t>
            </a:r>
            <a:r>
              <a:rPr sz="1800" i="1" spc="30" dirty="0">
                <a:solidFill>
                  <a:srgbClr val="0083D0"/>
                </a:solidFill>
                <a:latin typeface="Arial"/>
                <a:cs typeface="Arial"/>
              </a:rPr>
              <a:t>i</a:t>
            </a:r>
            <a:r>
              <a:rPr sz="1800" i="1" spc="-105" dirty="0">
                <a:solidFill>
                  <a:srgbClr val="0083D0"/>
                </a:solidFill>
                <a:latin typeface="Arial"/>
                <a:cs typeface="Arial"/>
              </a:rPr>
              <a:t>o</a:t>
            </a:r>
            <a:r>
              <a:rPr sz="1800" i="1" spc="795" dirty="0">
                <a:solidFill>
                  <a:srgbClr val="0083D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798954" y="3802379"/>
            <a:ext cx="649605" cy="158115"/>
            <a:chOff x="1798954" y="3802379"/>
            <a:chExt cx="649605" cy="158115"/>
          </a:xfrm>
        </p:grpSpPr>
        <p:sp>
          <p:nvSpPr>
            <p:cNvPr id="48" name="object 48"/>
            <p:cNvSpPr/>
            <p:nvPr/>
          </p:nvSpPr>
          <p:spPr>
            <a:xfrm>
              <a:off x="1799589" y="3841452"/>
              <a:ext cx="496570" cy="118745"/>
            </a:xfrm>
            <a:custGeom>
              <a:avLst/>
              <a:gdLst/>
              <a:ahLst/>
              <a:cxnLst/>
              <a:rect l="l" t="t" r="r" b="b"/>
              <a:pathLst>
                <a:path w="496569" h="118745">
                  <a:moveTo>
                    <a:pt x="496570" y="14267"/>
                  </a:moveTo>
                  <a:lnTo>
                    <a:pt x="234672" y="0"/>
                  </a:lnTo>
                  <a:lnTo>
                    <a:pt x="84455" y="39191"/>
                  </a:lnTo>
                  <a:lnTo>
                    <a:pt x="16152" y="91955"/>
                  </a:lnTo>
                  <a:lnTo>
                    <a:pt x="0" y="118407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78379" y="3802379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80" h="105410">
                  <a:moveTo>
                    <a:pt x="21589" y="0"/>
                  </a:moveTo>
                  <a:lnTo>
                    <a:pt x="0" y="105410"/>
                  </a:lnTo>
                  <a:lnTo>
                    <a:pt x="170180" y="8509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16610" y="3867150"/>
            <a:ext cx="125984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100"/>
              </a:spcBef>
            </a:pPr>
            <a:r>
              <a:rPr sz="1800" i="1" spc="-140" dirty="0">
                <a:solidFill>
                  <a:srgbClr val="0083D0"/>
                </a:solidFill>
                <a:latin typeface="Arial"/>
                <a:cs typeface="Arial"/>
              </a:rPr>
              <a:t>a</a:t>
            </a:r>
            <a:r>
              <a:rPr sz="1800" i="1" spc="-75" dirty="0">
                <a:solidFill>
                  <a:srgbClr val="0083D0"/>
                </a:solidFill>
                <a:latin typeface="Arial"/>
                <a:cs typeface="Arial"/>
              </a:rPr>
              <a:t>p</a:t>
            </a:r>
            <a:r>
              <a:rPr sz="1800" i="1" spc="-30" dirty="0">
                <a:solidFill>
                  <a:srgbClr val="0083D0"/>
                </a:solidFill>
                <a:latin typeface="Arial"/>
                <a:cs typeface="Arial"/>
              </a:rPr>
              <a:t>p</a:t>
            </a:r>
            <a:r>
              <a:rPr sz="1800" i="1" spc="-200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1800" i="1" spc="625" dirty="0">
                <a:solidFill>
                  <a:srgbClr val="0083D0"/>
                </a:solidFill>
                <a:latin typeface="Arial"/>
                <a:cs typeface="Arial"/>
              </a:rPr>
              <a:t>l</a:t>
            </a:r>
            <a:r>
              <a:rPr sz="1800" i="1" spc="-70" dirty="0">
                <a:solidFill>
                  <a:srgbClr val="0083D0"/>
                </a:solidFill>
                <a:latin typeface="Arial"/>
                <a:cs typeface="Arial"/>
              </a:rPr>
              <a:t>d</a:t>
            </a:r>
            <a:r>
              <a:rPr sz="1800" i="1" spc="155" dirty="0">
                <a:solidFill>
                  <a:srgbClr val="0083D0"/>
                </a:solidFill>
                <a:latin typeface="Arial"/>
                <a:cs typeface="Arial"/>
              </a:rPr>
              <a:t>'</a:t>
            </a:r>
            <a:r>
              <a:rPr sz="1800" i="1" spc="-70" dirty="0">
                <a:solidFill>
                  <a:srgbClr val="0083D0"/>
                </a:solidFill>
                <a:latin typeface="Arial"/>
                <a:cs typeface="Arial"/>
              </a:rPr>
              <a:t>u</a:t>
            </a:r>
            <a:r>
              <a:rPr sz="1800" i="1" spc="-75" dirty="0">
                <a:solidFill>
                  <a:srgbClr val="0083D0"/>
                </a:solidFill>
                <a:latin typeface="Arial"/>
                <a:cs typeface="Arial"/>
              </a:rPr>
              <a:t>n</a:t>
            </a:r>
            <a:r>
              <a:rPr sz="1800" i="1" spc="595" dirty="0">
                <a:solidFill>
                  <a:srgbClr val="0083D0"/>
                </a:solidFill>
                <a:latin typeface="Arial"/>
                <a:cs typeface="Arial"/>
              </a:rPr>
              <a:t>e </a:t>
            </a:r>
            <a:r>
              <a:rPr sz="1800" i="1" spc="39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45" dirty="0">
                <a:solidFill>
                  <a:srgbClr val="0083D0"/>
                </a:solidFill>
                <a:latin typeface="Arial"/>
                <a:cs typeface="Arial"/>
              </a:rPr>
              <a:t>opération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727835" y="4823459"/>
            <a:ext cx="360045" cy="433705"/>
            <a:chOff x="1727835" y="4823459"/>
            <a:chExt cx="360045" cy="433705"/>
          </a:xfrm>
        </p:grpSpPr>
        <p:sp>
          <p:nvSpPr>
            <p:cNvPr id="52" name="object 52"/>
            <p:cNvSpPr/>
            <p:nvPr/>
          </p:nvSpPr>
          <p:spPr>
            <a:xfrm>
              <a:off x="1728470" y="4908549"/>
              <a:ext cx="229870" cy="347980"/>
            </a:xfrm>
            <a:custGeom>
              <a:avLst/>
              <a:gdLst/>
              <a:ahLst/>
              <a:cxnLst/>
              <a:rect l="l" t="t" r="r" b="b"/>
              <a:pathLst>
                <a:path w="229869" h="347979">
                  <a:moveTo>
                    <a:pt x="229869" y="0"/>
                  </a:moveTo>
                  <a:lnTo>
                    <a:pt x="117336" y="117594"/>
                  </a:lnTo>
                  <a:lnTo>
                    <a:pt x="46831" y="230187"/>
                  </a:lnTo>
                  <a:lnTo>
                    <a:pt x="10378" y="314682"/>
                  </a:lnTo>
                  <a:lnTo>
                    <a:pt x="0" y="347980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22780" y="4823459"/>
              <a:ext cx="165100" cy="134620"/>
            </a:xfrm>
            <a:custGeom>
              <a:avLst/>
              <a:gdLst/>
              <a:ahLst/>
              <a:cxnLst/>
              <a:rect l="l" t="t" r="r" b="b"/>
              <a:pathLst>
                <a:path w="165100" h="134620">
                  <a:moveTo>
                    <a:pt x="165100" y="0"/>
                  </a:moveTo>
                  <a:lnTo>
                    <a:pt x="0" y="44450"/>
                  </a:lnTo>
                  <a:lnTo>
                    <a:pt x="59689" y="13461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97559" y="5224779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30" dirty="0">
                <a:solidFill>
                  <a:srgbClr val="0083D0"/>
                </a:solidFill>
                <a:latin typeface="Arial"/>
                <a:cs typeface="Arial"/>
              </a:rPr>
              <a:t>li</a:t>
            </a:r>
            <a:r>
              <a:rPr sz="1800" i="1" spc="-105" dirty="0">
                <a:solidFill>
                  <a:srgbClr val="0083D0"/>
                </a:solidFill>
                <a:latin typeface="Arial"/>
                <a:cs typeface="Arial"/>
              </a:rPr>
              <a:t>g</a:t>
            </a:r>
            <a:r>
              <a:rPr sz="1800" i="1" spc="-70" dirty="0">
                <a:solidFill>
                  <a:srgbClr val="0083D0"/>
                </a:solidFill>
                <a:latin typeface="Arial"/>
                <a:cs typeface="Arial"/>
              </a:rPr>
              <a:t>n</a:t>
            </a:r>
            <a:r>
              <a:rPr sz="1800" i="1" spc="390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1800" i="1" spc="-70" dirty="0">
                <a:solidFill>
                  <a:srgbClr val="0083D0"/>
                </a:solidFill>
                <a:latin typeface="Arial"/>
                <a:cs typeface="Arial"/>
              </a:rPr>
              <a:t>d</a:t>
            </a:r>
            <a:r>
              <a:rPr sz="1800" i="1" spc="390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1800" i="1" spc="-75" dirty="0">
                <a:solidFill>
                  <a:srgbClr val="0083D0"/>
                </a:solidFill>
                <a:latin typeface="Arial"/>
                <a:cs typeface="Arial"/>
              </a:rPr>
              <a:t>v</a:t>
            </a:r>
            <a:r>
              <a:rPr sz="1800" i="1" spc="30" dirty="0">
                <a:solidFill>
                  <a:srgbClr val="0083D0"/>
                </a:solidFill>
                <a:latin typeface="Arial"/>
                <a:cs typeface="Arial"/>
              </a:rPr>
              <a:t>i</a:t>
            </a:r>
            <a:r>
              <a:rPr sz="1800" i="1" spc="795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5</a:t>
            </a:fld>
            <a:endParaRPr spc="6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384809"/>
            <a:ext cx="55943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smtClean="0"/>
              <a:t>Types</a:t>
            </a:r>
            <a:r>
              <a:rPr lang="fr-FR" spc="160" dirty="0" smtClean="0"/>
              <a:t> </a:t>
            </a:r>
            <a:r>
              <a:rPr spc="160" smtClean="0"/>
              <a:t>de</a:t>
            </a:r>
            <a:r>
              <a:rPr lang="fr-FR" spc="160" dirty="0" smtClean="0"/>
              <a:t> </a:t>
            </a:r>
            <a:r>
              <a:rPr spc="160" smtClean="0"/>
              <a:t>me</a:t>
            </a:r>
            <a:r>
              <a:rPr lang="fr-FR" spc="160" dirty="0" smtClean="0"/>
              <a:t>s</a:t>
            </a:r>
            <a:r>
              <a:rPr spc="160" smtClean="0"/>
              <a:t>sages</a:t>
            </a:r>
            <a:endParaRPr spc="160" dirty="0"/>
          </a:p>
        </p:txBody>
      </p:sp>
      <p:sp>
        <p:nvSpPr>
          <p:cNvPr id="3" name="object 3"/>
          <p:cNvSpPr txBox="1"/>
          <p:nvPr/>
        </p:nvSpPr>
        <p:spPr>
          <a:xfrm>
            <a:off x="165100" y="1263650"/>
            <a:ext cx="9766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smtClean="0">
                <a:solidFill>
                  <a:srgbClr val="FF940D"/>
                </a:solidFill>
                <a:latin typeface="Arial"/>
                <a:cs typeface="Arial"/>
              </a:rPr>
              <a:t>Messagesynchrone</a:t>
            </a:r>
            <a:r>
              <a:rPr lang="fr-FR" sz="2400" spc="100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100" smtClean="0">
                <a:latin typeface="Arial"/>
                <a:cs typeface="Arial"/>
              </a:rPr>
              <a:t>:</a:t>
            </a:r>
            <a:r>
              <a:rPr lang="fr-FR" sz="2400" spc="100" dirty="0" smtClean="0">
                <a:latin typeface="Arial"/>
                <a:cs typeface="Arial"/>
              </a:rPr>
              <a:t> </a:t>
            </a:r>
            <a:r>
              <a:rPr lang="fr-FR" sz="2400" spc="100" dirty="0" smtClean="0">
                <a:latin typeface="Arial"/>
                <a:cs typeface="Arial"/>
              </a:rPr>
              <a:t>L’</a:t>
            </a:r>
            <a:r>
              <a:rPr sz="2400" spc="100" smtClean="0">
                <a:latin typeface="Arial"/>
                <a:cs typeface="Arial"/>
              </a:rPr>
              <a:t>Émeteur</a:t>
            </a:r>
            <a:r>
              <a:rPr lang="fr-FR" sz="2400" spc="100" dirty="0" smtClean="0">
                <a:latin typeface="Arial"/>
                <a:cs typeface="Arial"/>
              </a:rPr>
              <a:t> est </a:t>
            </a:r>
            <a:r>
              <a:rPr sz="2400" spc="100" smtClean="0">
                <a:solidFill>
                  <a:srgbClr val="569C1B"/>
                </a:solidFill>
                <a:latin typeface="Arial"/>
                <a:cs typeface="Arial"/>
              </a:rPr>
              <a:t>bloqué</a:t>
            </a:r>
            <a:r>
              <a:rPr lang="fr-FR" sz="2400" spc="10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100" smtClean="0">
                <a:latin typeface="Arial"/>
                <a:cs typeface="Arial"/>
              </a:rPr>
              <a:t>en</a:t>
            </a:r>
            <a:r>
              <a:rPr lang="fr-FR" sz="2400" spc="100" dirty="0" smtClean="0">
                <a:latin typeface="Arial"/>
                <a:cs typeface="Arial"/>
              </a:rPr>
              <a:t> </a:t>
            </a:r>
            <a:r>
              <a:rPr sz="2400" spc="100" smtClean="0">
                <a:latin typeface="Arial"/>
                <a:cs typeface="Arial"/>
              </a:rPr>
              <a:t>at</a:t>
            </a:r>
            <a:r>
              <a:rPr lang="fr-FR" sz="2400" spc="100" dirty="0" smtClean="0">
                <a:latin typeface="Arial"/>
                <a:cs typeface="Arial"/>
              </a:rPr>
              <a:t>t</a:t>
            </a:r>
            <a:r>
              <a:rPr sz="2400" spc="100" smtClean="0">
                <a:latin typeface="Arial"/>
                <a:cs typeface="Arial"/>
              </a:rPr>
              <a:t>ente</a:t>
            </a:r>
            <a:r>
              <a:rPr lang="fr-FR" sz="2400" spc="100" dirty="0" smtClean="0">
                <a:latin typeface="Arial"/>
                <a:cs typeface="Arial"/>
              </a:rPr>
              <a:t> </a:t>
            </a:r>
            <a:r>
              <a:rPr sz="2400" spc="100" smtClean="0">
                <a:latin typeface="Arial"/>
                <a:cs typeface="Arial"/>
              </a:rPr>
              <a:t>du</a:t>
            </a:r>
            <a:r>
              <a:rPr lang="fr-FR" sz="2400" spc="100" dirty="0" smtClean="0">
                <a:latin typeface="Arial"/>
                <a:cs typeface="Arial"/>
              </a:rPr>
              <a:t> </a:t>
            </a:r>
            <a:r>
              <a:rPr sz="2400" spc="100" smtClean="0">
                <a:latin typeface="Arial"/>
                <a:cs typeface="Arial"/>
              </a:rPr>
              <a:t>retour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4159250"/>
            <a:ext cx="98425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smtClean="0">
                <a:solidFill>
                  <a:srgbClr val="FF940D"/>
                </a:solidFill>
                <a:latin typeface="Arial"/>
                <a:cs typeface="Arial"/>
              </a:rPr>
              <a:t>Message</a:t>
            </a:r>
            <a:r>
              <a:rPr lang="fr-FR" sz="2400" spc="35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35" smtClean="0">
                <a:solidFill>
                  <a:srgbClr val="FF940D"/>
                </a:solidFill>
                <a:latin typeface="Arial"/>
                <a:cs typeface="Arial"/>
              </a:rPr>
              <a:t>asynchrone</a:t>
            </a:r>
            <a:r>
              <a:rPr lang="fr-FR" sz="2400" spc="35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35" smtClean="0">
                <a:latin typeface="Arial"/>
                <a:cs typeface="Arial"/>
              </a:rPr>
              <a:t>:</a:t>
            </a:r>
            <a:r>
              <a:rPr lang="fr-FR" sz="2400" spc="35" dirty="0" smtClean="0">
                <a:latin typeface="Arial"/>
                <a:cs typeface="Arial"/>
              </a:rPr>
              <a:t> L’</a:t>
            </a:r>
            <a:r>
              <a:rPr sz="2400" spc="35" smtClean="0">
                <a:latin typeface="Arial"/>
                <a:cs typeface="Arial"/>
              </a:rPr>
              <a:t>Émeteur</a:t>
            </a:r>
            <a:r>
              <a:rPr lang="fr-FR" sz="2400" spc="35" dirty="0" smtClean="0">
                <a:latin typeface="Arial"/>
                <a:cs typeface="Arial"/>
              </a:rPr>
              <a:t> est </a:t>
            </a:r>
            <a:r>
              <a:rPr sz="2400" spc="35" smtClean="0">
                <a:solidFill>
                  <a:srgbClr val="569C1B"/>
                </a:solidFill>
                <a:latin typeface="Arial"/>
                <a:cs typeface="Arial"/>
              </a:rPr>
              <a:t>non</a:t>
            </a:r>
            <a:r>
              <a:rPr lang="fr-FR" sz="2400" spc="35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35" smtClean="0">
                <a:solidFill>
                  <a:srgbClr val="569C1B"/>
                </a:solidFill>
                <a:latin typeface="Arial"/>
                <a:cs typeface="Arial"/>
              </a:rPr>
              <a:t>bloqué</a:t>
            </a:r>
            <a:r>
              <a:rPr sz="2400" spc="35" smtClean="0">
                <a:latin typeface="Arial"/>
                <a:cs typeface="Arial"/>
              </a:rPr>
              <a:t>,continues</a:t>
            </a:r>
            <a:r>
              <a:rPr lang="fr-FR" sz="2400" spc="35" dirty="0" smtClean="0">
                <a:latin typeface="Arial"/>
                <a:cs typeface="Arial"/>
              </a:rPr>
              <a:t> </a:t>
            </a:r>
            <a:r>
              <a:rPr lang="fr-FR" sz="2400" spc="35" dirty="0">
                <a:latin typeface="Arial"/>
                <a:cs typeface="Arial"/>
              </a:rPr>
              <a:t>e</a:t>
            </a:r>
            <a:r>
              <a:rPr sz="2400" spc="35" smtClean="0">
                <a:latin typeface="Arial"/>
                <a:cs typeface="Arial"/>
              </a:rPr>
              <a:t>n</a:t>
            </a:r>
            <a:r>
              <a:rPr lang="fr-FR" sz="2400" spc="35" dirty="0" smtClean="0">
                <a:latin typeface="Arial"/>
                <a:cs typeface="Arial"/>
              </a:rPr>
              <a:t> </a:t>
            </a:r>
            <a:r>
              <a:rPr sz="2400" spc="35" smtClean="0">
                <a:latin typeface="Arial"/>
                <a:cs typeface="Arial"/>
              </a:rPr>
              <a:t>exécution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8059" y="2376170"/>
            <a:ext cx="3023870" cy="1656080"/>
            <a:chOff x="3528059" y="2376170"/>
            <a:chExt cx="3023870" cy="1656080"/>
          </a:xfrm>
        </p:grpSpPr>
        <p:sp>
          <p:nvSpPr>
            <p:cNvPr id="6" name="object 6"/>
            <p:cNvSpPr/>
            <p:nvPr/>
          </p:nvSpPr>
          <p:spPr>
            <a:xfrm>
              <a:off x="3671569" y="280797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>
                  <a:moveTo>
                    <a:pt x="0" y="0"/>
                  </a:moveTo>
                  <a:lnTo>
                    <a:pt x="25819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45859" y="275463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3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5719" y="3600450"/>
              <a:ext cx="2552700" cy="0"/>
            </a:xfrm>
            <a:custGeom>
              <a:avLst/>
              <a:gdLst/>
              <a:ahLst/>
              <a:cxnLst/>
              <a:rect l="l" t="t" r="r" b="b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6509" y="360045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126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71569" y="354584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4610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9539" y="2376170"/>
              <a:ext cx="0" cy="1656080"/>
            </a:xfrm>
            <a:custGeom>
              <a:avLst/>
              <a:gdLst/>
              <a:ahLst/>
              <a:cxnLst/>
              <a:rect l="l" t="t" r="r" b="b"/>
              <a:pathLst>
                <a:path h="1656079">
                  <a:moveTo>
                    <a:pt x="0" y="0"/>
                  </a:moveTo>
                  <a:lnTo>
                    <a:pt x="0" y="165607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8419" y="2807970"/>
              <a:ext cx="143510" cy="792480"/>
            </a:xfrm>
            <a:custGeom>
              <a:avLst/>
              <a:gdLst/>
              <a:ahLst/>
              <a:cxnLst/>
              <a:rect l="l" t="t" r="r" b="b"/>
              <a:pathLst>
                <a:path w="143509" h="792479">
                  <a:moveTo>
                    <a:pt x="143509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71119" y="792479"/>
                  </a:lnTo>
                  <a:lnTo>
                    <a:pt x="143509" y="79247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8419" y="2807970"/>
              <a:ext cx="143510" cy="792480"/>
            </a:xfrm>
            <a:custGeom>
              <a:avLst/>
              <a:gdLst/>
              <a:ahLst/>
              <a:cxnLst/>
              <a:rect l="l" t="t" r="r" b="b"/>
              <a:pathLst>
                <a:path w="143509" h="792479">
                  <a:moveTo>
                    <a:pt x="71119" y="792479"/>
                  </a:moveTo>
                  <a:lnTo>
                    <a:pt x="0" y="792479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792479"/>
                  </a:lnTo>
                  <a:lnTo>
                    <a:pt x="71119" y="7924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449" y="2376170"/>
              <a:ext cx="0" cy="1656080"/>
            </a:xfrm>
            <a:custGeom>
              <a:avLst/>
              <a:gdLst/>
              <a:ahLst/>
              <a:cxnLst/>
              <a:rect l="l" t="t" r="r" b="b"/>
              <a:pathLst>
                <a:path h="1656079">
                  <a:moveTo>
                    <a:pt x="0" y="0"/>
                  </a:moveTo>
                  <a:lnTo>
                    <a:pt x="0" y="165607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8059" y="2592070"/>
              <a:ext cx="143510" cy="1295400"/>
            </a:xfrm>
            <a:custGeom>
              <a:avLst/>
              <a:gdLst/>
              <a:ahLst/>
              <a:cxnLst/>
              <a:rect l="l" t="t" r="r" b="b"/>
              <a:pathLst>
                <a:path w="143510" h="1295400">
                  <a:moveTo>
                    <a:pt x="14351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72389" y="1295400"/>
                  </a:lnTo>
                  <a:lnTo>
                    <a:pt x="143510" y="129540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28059" y="2592070"/>
              <a:ext cx="143510" cy="1295400"/>
            </a:xfrm>
            <a:custGeom>
              <a:avLst/>
              <a:gdLst/>
              <a:ahLst/>
              <a:cxnLst/>
              <a:rect l="l" t="t" r="r" b="b"/>
              <a:pathLst>
                <a:path w="143510" h="1295400">
                  <a:moveTo>
                    <a:pt x="72389" y="1295400"/>
                  </a:moveTo>
                  <a:lnTo>
                    <a:pt x="0" y="129540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1295400"/>
                  </a:lnTo>
                  <a:lnTo>
                    <a:pt x="72389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01770" y="2517140"/>
            <a:ext cx="219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vérifierSolde(compte)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9470" y="3309620"/>
            <a:ext cx="899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soldeOK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28059" y="2807970"/>
            <a:ext cx="143510" cy="792480"/>
          </a:xfrm>
          <a:custGeom>
            <a:avLst/>
            <a:gdLst/>
            <a:ahLst/>
            <a:cxnLst/>
            <a:rect l="l" t="t" r="r" b="b"/>
            <a:pathLst>
              <a:path w="143510" h="792479">
                <a:moveTo>
                  <a:pt x="143510" y="0"/>
                </a:moveTo>
                <a:lnTo>
                  <a:pt x="0" y="0"/>
                </a:lnTo>
                <a:lnTo>
                  <a:pt x="0" y="792479"/>
                </a:lnTo>
                <a:lnTo>
                  <a:pt x="72389" y="792479"/>
                </a:lnTo>
                <a:lnTo>
                  <a:pt x="143510" y="792479"/>
                </a:lnTo>
                <a:lnTo>
                  <a:pt x="143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528059" y="5400040"/>
            <a:ext cx="3023870" cy="1656080"/>
            <a:chOff x="3528059" y="5400040"/>
            <a:chExt cx="3023870" cy="1656080"/>
          </a:xfrm>
        </p:grpSpPr>
        <p:sp>
          <p:nvSpPr>
            <p:cNvPr id="29" name="object 29"/>
            <p:cNvSpPr/>
            <p:nvPr/>
          </p:nvSpPr>
          <p:spPr>
            <a:xfrm>
              <a:off x="3671569" y="5831840"/>
              <a:ext cx="2736850" cy="0"/>
            </a:xfrm>
            <a:custGeom>
              <a:avLst/>
              <a:gdLst/>
              <a:ahLst/>
              <a:cxnLst/>
              <a:rect l="l" t="t" r="r" b="b"/>
              <a:pathLst>
                <a:path w="2736850">
                  <a:moveTo>
                    <a:pt x="0" y="0"/>
                  </a:moveTo>
                  <a:lnTo>
                    <a:pt x="27368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9539" y="5400040"/>
              <a:ext cx="0" cy="1656080"/>
            </a:xfrm>
            <a:custGeom>
              <a:avLst/>
              <a:gdLst/>
              <a:ahLst/>
              <a:cxnLst/>
              <a:rect l="l" t="t" r="r" b="b"/>
              <a:pathLst>
                <a:path h="1656079">
                  <a:moveTo>
                    <a:pt x="0" y="0"/>
                  </a:moveTo>
                  <a:lnTo>
                    <a:pt x="0" y="165608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8419" y="5831840"/>
              <a:ext cx="143510" cy="792480"/>
            </a:xfrm>
            <a:custGeom>
              <a:avLst/>
              <a:gdLst/>
              <a:ahLst/>
              <a:cxnLst/>
              <a:rect l="l" t="t" r="r" b="b"/>
              <a:pathLst>
                <a:path w="143509" h="792479">
                  <a:moveTo>
                    <a:pt x="143509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71119" y="792480"/>
                  </a:lnTo>
                  <a:lnTo>
                    <a:pt x="143509" y="79248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8419" y="5831840"/>
              <a:ext cx="143510" cy="792480"/>
            </a:xfrm>
            <a:custGeom>
              <a:avLst/>
              <a:gdLst/>
              <a:ahLst/>
              <a:cxnLst/>
              <a:rect l="l" t="t" r="r" b="b"/>
              <a:pathLst>
                <a:path w="143509" h="792479">
                  <a:moveTo>
                    <a:pt x="71119" y="792480"/>
                  </a:moveTo>
                  <a:lnTo>
                    <a:pt x="0" y="792480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792480"/>
                  </a:lnTo>
                  <a:lnTo>
                    <a:pt x="71119" y="7924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0449" y="5400040"/>
              <a:ext cx="0" cy="1656080"/>
            </a:xfrm>
            <a:custGeom>
              <a:avLst/>
              <a:gdLst/>
              <a:ahLst/>
              <a:cxnLst/>
              <a:rect l="l" t="t" r="r" b="b"/>
              <a:pathLst>
                <a:path h="1656079">
                  <a:moveTo>
                    <a:pt x="0" y="0"/>
                  </a:moveTo>
                  <a:lnTo>
                    <a:pt x="0" y="165608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28059" y="5615940"/>
              <a:ext cx="143510" cy="1296670"/>
            </a:xfrm>
            <a:custGeom>
              <a:avLst/>
              <a:gdLst/>
              <a:ahLst/>
              <a:cxnLst/>
              <a:rect l="l" t="t" r="r" b="b"/>
              <a:pathLst>
                <a:path w="143510" h="1296670">
                  <a:moveTo>
                    <a:pt x="143510" y="0"/>
                  </a:moveTo>
                  <a:lnTo>
                    <a:pt x="0" y="0"/>
                  </a:lnTo>
                  <a:lnTo>
                    <a:pt x="0" y="1296670"/>
                  </a:lnTo>
                  <a:lnTo>
                    <a:pt x="72389" y="1296670"/>
                  </a:lnTo>
                  <a:lnTo>
                    <a:pt x="143510" y="129667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28059" y="5615940"/>
              <a:ext cx="143510" cy="1296670"/>
            </a:xfrm>
            <a:custGeom>
              <a:avLst/>
              <a:gdLst/>
              <a:ahLst/>
              <a:cxnLst/>
              <a:rect l="l" t="t" r="r" b="b"/>
              <a:pathLst>
                <a:path w="143510" h="1296670">
                  <a:moveTo>
                    <a:pt x="72389" y="1296670"/>
                  </a:moveTo>
                  <a:lnTo>
                    <a:pt x="0" y="129667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1296670"/>
                  </a:lnTo>
                  <a:lnTo>
                    <a:pt x="72389" y="1296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13909" y="5541009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allumer()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80360" y="5040629"/>
            <a:ext cx="1440180" cy="359410"/>
          </a:xfrm>
          <a:custGeom>
            <a:avLst/>
            <a:gdLst/>
            <a:ahLst/>
            <a:cxnLst/>
            <a:rect l="l" t="t" r="r" b="b"/>
            <a:pathLst>
              <a:path w="1440179" h="359410">
                <a:moveTo>
                  <a:pt x="720089" y="359410"/>
                </a:moveTo>
                <a:lnTo>
                  <a:pt x="0" y="359410"/>
                </a:lnTo>
                <a:lnTo>
                  <a:pt x="0" y="0"/>
                </a:lnTo>
                <a:lnTo>
                  <a:pt x="1440179" y="0"/>
                </a:lnTo>
                <a:lnTo>
                  <a:pt x="1440179" y="359410"/>
                </a:lnTo>
                <a:lnTo>
                  <a:pt x="720089" y="3594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6</a:t>
            </a:fld>
            <a:endParaRPr spc="620" dirty="0"/>
          </a:p>
        </p:txBody>
      </p:sp>
      <p:sp>
        <p:nvSpPr>
          <p:cNvPr id="56" name="object 56"/>
          <p:cNvSpPr txBox="1"/>
          <p:nvPr/>
        </p:nvSpPr>
        <p:spPr>
          <a:xfrm>
            <a:off x="2880360" y="2015489"/>
            <a:ext cx="1440180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380"/>
              </a:spcBef>
            </a:pPr>
            <a:r>
              <a:rPr sz="1800" b="1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:GAB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59450" y="2015489"/>
            <a:ext cx="1440180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80"/>
              </a:spcBef>
            </a:pPr>
            <a:r>
              <a:rPr sz="1800"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:Banque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87039" y="5074920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:Ascenseur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59450" y="5040629"/>
            <a:ext cx="1440180" cy="3594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370"/>
              </a:spcBef>
            </a:pPr>
            <a:r>
              <a:rPr sz="1800" b="1" u="heavy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:Voyant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384809"/>
            <a:ext cx="785621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smtClean="0"/>
              <a:t>Création</a:t>
            </a:r>
            <a:r>
              <a:rPr lang="fr-FR" spc="145" dirty="0" smtClean="0"/>
              <a:t> </a:t>
            </a:r>
            <a:r>
              <a:rPr spc="145" smtClean="0"/>
              <a:t>et</a:t>
            </a:r>
            <a:r>
              <a:rPr lang="fr-FR" spc="145" dirty="0" smtClean="0"/>
              <a:t> </a:t>
            </a:r>
            <a:r>
              <a:rPr spc="145" smtClean="0"/>
              <a:t>destruction</a:t>
            </a:r>
            <a:r>
              <a:rPr lang="fr-FR" spc="145" dirty="0" smtClean="0"/>
              <a:t> </a:t>
            </a:r>
            <a:r>
              <a:rPr spc="145" smtClean="0"/>
              <a:t>d'objet</a:t>
            </a:r>
            <a:endParaRPr spc="145" dirty="0"/>
          </a:p>
        </p:txBody>
      </p:sp>
      <p:grpSp>
        <p:nvGrpSpPr>
          <p:cNvPr id="3" name="object 3"/>
          <p:cNvGrpSpPr/>
          <p:nvPr/>
        </p:nvGrpSpPr>
        <p:grpSpPr>
          <a:xfrm>
            <a:off x="3167379" y="2522220"/>
            <a:ext cx="3745229" cy="3167380"/>
            <a:chOff x="3167379" y="2522220"/>
            <a:chExt cx="3745229" cy="3167380"/>
          </a:xfrm>
        </p:grpSpPr>
        <p:sp>
          <p:nvSpPr>
            <p:cNvPr id="4" name="object 4"/>
            <p:cNvSpPr/>
            <p:nvPr/>
          </p:nvSpPr>
          <p:spPr>
            <a:xfrm>
              <a:off x="3312159" y="3134360"/>
              <a:ext cx="2148840" cy="0"/>
            </a:xfrm>
            <a:custGeom>
              <a:avLst/>
              <a:gdLst/>
              <a:ahLst/>
              <a:cxnLst/>
              <a:rect l="l" t="t" r="r" b="b"/>
              <a:pathLst>
                <a:path w="2148840">
                  <a:moveTo>
                    <a:pt x="0" y="0"/>
                  </a:moveTo>
                  <a:lnTo>
                    <a:pt x="21488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3379" y="3079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69639" y="4033520"/>
              <a:ext cx="3298190" cy="0"/>
            </a:xfrm>
            <a:custGeom>
              <a:avLst/>
              <a:gdLst/>
              <a:ahLst/>
              <a:cxnLst/>
              <a:rect l="l" t="t" r="r" b="b"/>
              <a:pathLst>
                <a:path w="3298190">
                  <a:moveTo>
                    <a:pt x="0" y="0"/>
                  </a:moveTo>
                  <a:lnTo>
                    <a:pt x="329819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2159" y="398018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89" y="0"/>
                  </a:moveTo>
                  <a:lnTo>
                    <a:pt x="0" y="53340"/>
                  </a:lnTo>
                  <a:lnTo>
                    <a:pt x="161289" y="10795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40220" y="3313430"/>
              <a:ext cx="0" cy="1656080"/>
            </a:xfrm>
            <a:custGeom>
              <a:avLst/>
              <a:gdLst/>
              <a:ahLst/>
              <a:cxnLst/>
              <a:rect l="l" t="t" r="r" b="b"/>
              <a:pathLst>
                <a:path h="1656079">
                  <a:moveTo>
                    <a:pt x="0" y="0"/>
                  </a:moveTo>
                  <a:lnTo>
                    <a:pt x="0" y="165608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7829" y="3313430"/>
              <a:ext cx="144780" cy="720090"/>
            </a:xfrm>
            <a:custGeom>
              <a:avLst/>
              <a:gdLst/>
              <a:ahLst/>
              <a:cxnLst/>
              <a:rect l="l" t="t" r="r" b="b"/>
              <a:pathLst>
                <a:path w="144779" h="720089">
                  <a:moveTo>
                    <a:pt x="144779" y="0"/>
                  </a:moveTo>
                  <a:lnTo>
                    <a:pt x="0" y="0"/>
                  </a:lnTo>
                  <a:lnTo>
                    <a:pt x="0" y="720090"/>
                  </a:lnTo>
                  <a:lnTo>
                    <a:pt x="72390" y="720090"/>
                  </a:lnTo>
                  <a:lnTo>
                    <a:pt x="144779" y="72009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7829" y="3313430"/>
              <a:ext cx="144780" cy="720090"/>
            </a:xfrm>
            <a:custGeom>
              <a:avLst/>
              <a:gdLst/>
              <a:ahLst/>
              <a:cxnLst/>
              <a:rect l="l" t="t" r="r" b="b"/>
              <a:pathLst>
                <a:path w="144779" h="720089">
                  <a:moveTo>
                    <a:pt x="72390" y="720090"/>
                  </a:moveTo>
                  <a:lnTo>
                    <a:pt x="0" y="720090"/>
                  </a:lnTo>
                  <a:lnTo>
                    <a:pt x="0" y="0"/>
                  </a:lnTo>
                  <a:lnTo>
                    <a:pt x="144779" y="0"/>
                  </a:lnTo>
                  <a:lnTo>
                    <a:pt x="144779" y="720090"/>
                  </a:lnTo>
                  <a:lnTo>
                    <a:pt x="72390" y="720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9769" y="2522220"/>
              <a:ext cx="0" cy="3167380"/>
            </a:xfrm>
            <a:custGeom>
              <a:avLst/>
              <a:gdLst/>
              <a:ahLst/>
              <a:cxnLst/>
              <a:rect l="l" t="t" r="r" b="b"/>
              <a:pathLst>
                <a:path h="3167379">
                  <a:moveTo>
                    <a:pt x="0" y="0"/>
                  </a:moveTo>
                  <a:lnTo>
                    <a:pt x="0" y="316737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7379" y="2881630"/>
              <a:ext cx="144780" cy="2160270"/>
            </a:xfrm>
            <a:custGeom>
              <a:avLst/>
              <a:gdLst/>
              <a:ahLst/>
              <a:cxnLst/>
              <a:rect l="l" t="t" r="r" b="b"/>
              <a:pathLst>
                <a:path w="144779" h="2160270">
                  <a:moveTo>
                    <a:pt x="144780" y="0"/>
                  </a:moveTo>
                  <a:lnTo>
                    <a:pt x="0" y="0"/>
                  </a:lnTo>
                  <a:lnTo>
                    <a:pt x="0" y="2160270"/>
                  </a:lnTo>
                  <a:lnTo>
                    <a:pt x="72389" y="2160270"/>
                  </a:lnTo>
                  <a:lnTo>
                    <a:pt x="144780" y="216027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7379" y="2881630"/>
              <a:ext cx="144780" cy="2160270"/>
            </a:xfrm>
            <a:custGeom>
              <a:avLst/>
              <a:gdLst/>
              <a:ahLst/>
              <a:cxnLst/>
              <a:rect l="l" t="t" r="r" b="b"/>
              <a:pathLst>
                <a:path w="144779" h="2160270">
                  <a:moveTo>
                    <a:pt x="72389" y="2160270"/>
                  </a:moveTo>
                  <a:lnTo>
                    <a:pt x="0" y="2160270"/>
                  </a:lnTo>
                  <a:lnTo>
                    <a:pt x="0" y="0"/>
                  </a:lnTo>
                  <a:lnTo>
                    <a:pt x="144780" y="0"/>
                  </a:lnTo>
                  <a:lnTo>
                    <a:pt x="144780" y="2160270"/>
                  </a:lnTo>
                  <a:lnTo>
                    <a:pt x="72389" y="21602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03779" y="2161539"/>
            <a:ext cx="1882139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380"/>
              </a:spcBef>
            </a:pPr>
            <a:r>
              <a:rPr sz="1800" b="1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:PageWeb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5940" y="2954020"/>
            <a:ext cx="2461260" cy="3594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70"/>
              </a:spcBef>
            </a:pP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6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800" b="1" u="heavy" spc="-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800" b="1" u="heavy" spc="5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b="1" u="heavy" spc="6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6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800" b="1" u="heavy" spc="-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800" b="1" u="heavy" spc="7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0079" y="374269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Arial"/>
                <a:cs typeface="Arial"/>
              </a:rPr>
              <a:t>nouvSesion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0840" y="2806700"/>
            <a:ext cx="103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/>
                <a:cs typeface="Arial"/>
              </a:rPr>
              <a:t>Session()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11525" y="4771072"/>
            <a:ext cx="3690620" cy="324485"/>
            <a:chOff x="3311525" y="4771072"/>
            <a:chExt cx="3690620" cy="324485"/>
          </a:xfrm>
        </p:grpSpPr>
        <p:sp>
          <p:nvSpPr>
            <p:cNvPr id="19" name="object 19"/>
            <p:cNvSpPr/>
            <p:nvPr/>
          </p:nvSpPr>
          <p:spPr>
            <a:xfrm>
              <a:off x="6695440" y="478916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0"/>
                  </a:moveTo>
                  <a:lnTo>
                    <a:pt x="288289" y="288289"/>
                  </a:lnTo>
                </a:path>
                <a:path w="288290" h="288289">
                  <a:moveTo>
                    <a:pt x="288289" y="0"/>
                  </a:moveTo>
                  <a:lnTo>
                    <a:pt x="0" y="28828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2160" y="4933949"/>
              <a:ext cx="3300729" cy="0"/>
            </a:xfrm>
            <a:custGeom>
              <a:avLst/>
              <a:gdLst/>
              <a:ahLst/>
              <a:cxnLst/>
              <a:rect l="l" t="t" r="r" b="b"/>
              <a:pathLst>
                <a:path w="3300729">
                  <a:moveTo>
                    <a:pt x="0" y="0"/>
                  </a:moveTo>
                  <a:lnTo>
                    <a:pt x="3300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06540" y="487933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90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93590" y="460629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destroy()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7</a:t>
            </a:fld>
            <a:endParaRPr spc="6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384809"/>
            <a:ext cx="42862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smtClean="0"/>
              <a:t>Mes</a:t>
            </a:r>
            <a:r>
              <a:rPr lang="fr-FR" spc="95" dirty="0" smtClean="0"/>
              <a:t>s</a:t>
            </a:r>
            <a:r>
              <a:rPr spc="95" smtClean="0"/>
              <a:t>age</a:t>
            </a:r>
            <a:r>
              <a:rPr lang="fr-FR" spc="95" dirty="0" smtClean="0"/>
              <a:t> </a:t>
            </a:r>
            <a:r>
              <a:rPr spc="95" smtClean="0"/>
              <a:t>réflexif</a:t>
            </a:r>
            <a:endParaRPr spc="95" dirty="0"/>
          </a:p>
        </p:txBody>
      </p:sp>
      <p:grpSp>
        <p:nvGrpSpPr>
          <p:cNvPr id="3" name="object 3"/>
          <p:cNvGrpSpPr/>
          <p:nvPr/>
        </p:nvGrpSpPr>
        <p:grpSpPr>
          <a:xfrm>
            <a:off x="3528059" y="2522220"/>
            <a:ext cx="3023870" cy="3167380"/>
            <a:chOff x="3528059" y="2522220"/>
            <a:chExt cx="3023870" cy="3167380"/>
          </a:xfrm>
        </p:grpSpPr>
        <p:sp>
          <p:nvSpPr>
            <p:cNvPr id="4" name="object 4"/>
            <p:cNvSpPr/>
            <p:nvPr/>
          </p:nvSpPr>
          <p:spPr>
            <a:xfrm>
              <a:off x="3671569" y="313182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>
                  <a:moveTo>
                    <a:pt x="0" y="0"/>
                  </a:moveTo>
                  <a:lnTo>
                    <a:pt x="25819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5859" y="307848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3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5719" y="5040630"/>
              <a:ext cx="2552700" cy="0"/>
            </a:xfrm>
            <a:custGeom>
              <a:avLst/>
              <a:gdLst/>
              <a:ahLst/>
              <a:cxnLst/>
              <a:rect l="l" t="t" r="r" b="b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6509" y="504063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126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1569" y="498602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4609"/>
                  </a:lnTo>
                  <a:lnTo>
                    <a:pt x="162559" y="10794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9539" y="2522220"/>
              <a:ext cx="0" cy="3166110"/>
            </a:xfrm>
            <a:custGeom>
              <a:avLst/>
              <a:gdLst/>
              <a:ahLst/>
              <a:cxnLst/>
              <a:rect l="l" t="t" r="r" b="b"/>
              <a:pathLst>
                <a:path h="3166110">
                  <a:moveTo>
                    <a:pt x="0" y="0"/>
                  </a:moveTo>
                  <a:lnTo>
                    <a:pt x="0" y="316611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8419" y="3131820"/>
              <a:ext cx="143510" cy="1908810"/>
            </a:xfrm>
            <a:custGeom>
              <a:avLst/>
              <a:gdLst/>
              <a:ahLst/>
              <a:cxnLst/>
              <a:rect l="l" t="t" r="r" b="b"/>
              <a:pathLst>
                <a:path w="143509" h="1908810">
                  <a:moveTo>
                    <a:pt x="143509" y="0"/>
                  </a:moveTo>
                  <a:lnTo>
                    <a:pt x="0" y="0"/>
                  </a:lnTo>
                  <a:lnTo>
                    <a:pt x="0" y="1908809"/>
                  </a:lnTo>
                  <a:lnTo>
                    <a:pt x="71119" y="1908809"/>
                  </a:lnTo>
                  <a:lnTo>
                    <a:pt x="143509" y="190880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8419" y="3131820"/>
              <a:ext cx="143510" cy="1908810"/>
            </a:xfrm>
            <a:custGeom>
              <a:avLst/>
              <a:gdLst/>
              <a:ahLst/>
              <a:cxnLst/>
              <a:rect l="l" t="t" r="r" b="b"/>
              <a:pathLst>
                <a:path w="143509" h="1908810">
                  <a:moveTo>
                    <a:pt x="71119" y="1908809"/>
                  </a:moveTo>
                  <a:lnTo>
                    <a:pt x="0" y="1908809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1908809"/>
                  </a:lnTo>
                  <a:lnTo>
                    <a:pt x="71119" y="19088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0449" y="2522220"/>
              <a:ext cx="0" cy="3167380"/>
            </a:xfrm>
            <a:custGeom>
              <a:avLst/>
              <a:gdLst/>
              <a:ahLst/>
              <a:cxnLst/>
              <a:rect l="l" t="t" r="r" b="b"/>
              <a:pathLst>
                <a:path h="3167379">
                  <a:moveTo>
                    <a:pt x="0" y="0"/>
                  </a:moveTo>
                  <a:lnTo>
                    <a:pt x="0" y="316737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8059" y="2881630"/>
              <a:ext cx="143510" cy="2518410"/>
            </a:xfrm>
            <a:custGeom>
              <a:avLst/>
              <a:gdLst/>
              <a:ahLst/>
              <a:cxnLst/>
              <a:rect l="l" t="t" r="r" b="b"/>
              <a:pathLst>
                <a:path w="143510" h="2518410">
                  <a:moveTo>
                    <a:pt x="143510" y="0"/>
                  </a:moveTo>
                  <a:lnTo>
                    <a:pt x="0" y="0"/>
                  </a:lnTo>
                  <a:lnTo>
                    <a:pt x="0" y="2518410"/>
                  </a:lnTo>
                  <a:lnTo>
                    <a:pt x="72389" y="2518410"/>
                  </a:lnTo>
                  <a:lnTo>
                    <a:pt x="143510" y="251841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8059" y="2881630"/>
              <a:ext cx="143510" cy="2518410"/>
            </a:xfrm>
            <a:custGeom>
              <a:avLst/>
              <a:gdLst/>
              <a:ahLst/>
              <a:cxnLst/>
              <a:rect l="l" t="t" r="r" b="b"/>
              <a:pathLst>
                <a:path w="143510" h="2518410">
                  <a:moveTo>
                    <a:pt x="72389" y="2518410"/>
                  </a:moveTo>
                  <a:lnTo>
                    <a:pt x="0" y="2518410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2518410"/>
                  </a:lnTo>
                  <a:lnTo>
                    <a:pt x="72389" y="25184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64460" y="2161539"/>
            <a:ext cx="1882139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380"/>
              </a:spcBef>
            </a:pPr>
            <a:r>
              <a:rPr sz="1800" b="1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:Catalogue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00040" y="2161539"/>
            <a:ext cx="2160270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380"/>
              </a:spcBef>
            </a:pPr>
            <a:r>
              <a:rPr sz="18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livres:Ensemble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01890" y="2807335"/>
            <a:ext cx="418465" cy="584835"/>
            <a:chOff x="7501890" y="2807335"/>
            <a:chExt cx="418465" cy="584835"/>
          </a:xfrm>
        </p:grpSpPr>
        <p:sp>
          <p:nvSpPr>
            <p:cNvPr id="18" name="object 18"/>
            <p:cNvSpPr/>
            <p:nvPr/>
          </p:nvSpPr>
          <p:spPr>
            <a:xfrm>
              <a:off x="7555230" y="2807970"/>
              <a:ext cx="364490" cy="427990"/>
            </a:xfrm>
            <a:custGeom>
              <a:avLst/>
              <a:gdLst/>
              <a:ahLst/>
              <a:cxnLst/>
              <a:rect l="l" t="t" r="r" b="b"/>
              <a:pathLst>
                <a:path w="364490" h="427989">
                  <a:moveTo>
                    <a:pt x="0" y="427989"/>
                  </a:moveTo>
                  <a:lnTo>
                    <a:pt x="72489" y="226635"/>
                  </a:lnTo>
                  <a:lnTo>
                    <a:pt x="196056" y="94456"/>
                  </a:lnTo>
                  <a:lnTo>
                    <a:pt x="312717" y="22046"/>
                  </a:lnTo>
                  <a:lnTo>
                    <a:pt x="364490" y="0"/>
                  </a:lnTo>
                </a:path>
              </a:pathLst>
            </a:custGeom>
            <a:ln w="3175">
              <a:solidFill>
                <a:srgbClr val="008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01890" y="3228340"/>
              <a:ext cx="107950" cy="163830"/>
            </a:xfrm>
            <a:custGeom>
              <a:avLst/>
              <a:gdLst/>
              <a:ahLst/>
              <a:cxnLst/>
              <a:rect l="l" t="t" r="r" b="b"/>
              <a:pathLst>
                <a:path w="107950" h="163829">
                  <a:moveTo>
                    <a:pt x="107950" y="0"/>
                  </a:moveTo>
                  <a:lnTo>
                    <a:pt x="0" y="2539"/>
                  </a:lnTo>
                  <a:lnTo>
                    <a:pt x="58419" y="16383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8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479540" y="3527425"/>
            <a:ext cx="433705" cy="1207135"/>
            <a:chOff x="6479540" y="3527425"/>
            <a:chExt cx="433705" cy="1207135"/>
          </a:xfrm>
        </p:grpSpPr>
        <p:sp>
          <p:nvSpPr>
            <p:cNvPr id="21" name="object 21"/>
            <p:cNvSpPr/>
            <p:nvPr/>
          </p:nvSpPr>
          <p:spPr>
            <a:xfrm>
              <a:off x="6479540" y="3743959"/>
              <a:ext cx="144780" cy="720090"/>
            </a:xfrm>
            <a:custGeom>
              <a:avLst/>
              <a:gdLst/>
              <a:ahLst/>
              <a:cxnLst/>
              <a:rect l="l" t="t" r="r" b="b"/>
              <a:pathLst>
                <a:path w="144779" h="720089">
                  <a:moveTo>
                    <a:pt x="144780" y="0"/>
                  </a:moveTo>
                  <a:lnTo>
                    <a:pt x="0" y="0"/>
                  </a:lnTo>
                  <a:lnTo>
                    <a:pt x="0" y="720089"/>
                  </a:lnTo>
                  <a:lnTo>
                    <a:pt x="72389" y="720089"/>
                  </a:lnTo>
                  <a:lnTo>
                    <a:pt x="144780" y="72008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9540" y="3743959"/>
              <a:ext cx="144780" cy="720090"/>
            </a:xfrm>
            <a:custGeom>
              <a:avLst/>
              <a:gdLst/>
              <a:ahLst/>
              <a:cxnLst/>
              <a:rect l="l" t="t" r="r" b="b"/>
              <a:pathLst>
                <a:path w="144779" h="720089">
                  <a:moveTo>
                    <a:pt x="72389" y="720089"/>
                  </a:moveTo>
                  <a:lnTo>
                    <a:pt x="0" y="720089"/>
                  </a:lnTo>
                  <a:lnTo>
                    <a:pt x="0" y="0"/>
                  </a:lnTo>
                  <a:lnTo>
                    <a:pt x="144780" y="0"/>
                  </a:lnTo>
                  <a:lnTo>
                    <a:pt x="144780" y="720089"/>
                  </a:lnTo>
                  <a:lnTo>
                    <a:pt x="72389" y="720089"/>
                  </a:lnTo>
                  <a:close/>
                </a:path>
              </a:pathLst>
            </a:custGeom>
            <a:ln w="3175">
              <a:solidFill>
                <a:srgbClr val="569C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51930" y="3528060"/>
              <a:ext cx="360680" cy="215900"/>
            </a:xfrm>
            <a:custGeom>
              <a:avLst/>
              <a:gdLst/>
              <a:ahLst/>
              <a:cxnLst/>
              <a:rect l="l" t="t" r="r" b="b"/>
              <a:pathLst>
                <a:path w="360679" h="215900">
                  <a:moveTo>
                    <a:pt x="0" y="0"/>
                  </a:moveTo>
                  <a:lnTo>
                    <a:pt x="360679" y="0"/>
                  </a:lnTo>
                  <a:lnTo>
                    <a:pt x="360679" y="215900"/>
                  </a:lnTo>
                  <a:lnTo>
                    <a:pt x="227329" y="215900"/>
                  </a:lnTo>
                </a:path>
              </a:pathLst>
            </a:custGeom>
            <a:ln w="3175">
              <a:solidFill>
                <a:srgbClr val="569C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24320" y="369062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90" h="107950">
                  <a:moveTo>
                    <a:pt x="161289" y="0"/>
                  </a:moveTo>
                  <a:lnTo>
                    <a:pt x="0" y="53339"/>
                  </a:lnTo>
                  <a:lnTo>
                    <a:pt x="161289" y="10795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4320" y="4464050"/>
              <a:ext cx="288290" cy="215900"/>
            </a:xfrm>
            <a:custGeom>
              <a:avLst/>
              <a:gdLst/>
              <a:ahLst/>
              <a:cxnLst/>
              <a:rect l="l" t="t" r="r" b="b"/>
              <a:pathLst>
                <a:path w="288290" h="215900">
                  <a:moveTo>
                    <a:pt x="0" y="0"/>
                  </a:moveTo>
                  <a:lnTo>
                    <a:pt x="38100" y="0"/>
                  </a:lnTo>
                </a:path>
                <a:path w="288290" h="215900">
                  <a:moveTo>
                    <a:pt x="67309" y="0"/>
                  </a:moveTo>
                  <a:lnTo>
                    <a:pt x="106679" y="0"/>
                  </a:lnTo>
                </a:path>
                <a:path w="288290" h="215900">
                  <a:moveTo>
                    <a:pt x="135889" y="0"/>
                  </a:moveTo>
                  <a:lnTo>
                    <a:pt x="173989" y="0"/>
                  </a:lnTo>
                </a:path>
                <a:path w="288290" h="215900">
                  <a:moveTo>
                    <a:pt x="203200" y="0"/>
                  </a:moveTo>
                  <a:lnTo>
                    <a:pt x="242570" y="0"/>
                  </a:lnTo>
                </a:path>
                <a:path w="288290" h="215900">
                  <a:moveTo>
                    <a:pt x="271779" y="0"/>
                  </a:moveTo>
                  <a:lnTo>
                    <a:pt x="288289" y="0"/>
                  </a:lnTo>
                  <a:lnTo>
                    <a:pt x="288289" y="22860"/>
                  </a:lnTo>
                </a:path>
                <a:path w="288290" h="215900">
                  <a:moveTo>
                    <a:pt x="288289" y="50800"/>
                  </a:moveTo>
                  <a:lnTo>
                    <a:pt x="288289" y="90169"/>
                  </a:lnTo>
                </a:path>
                <a:path w="288290" h="215900">
                  <a:moveTo>
                    <a:pt x="288289" y="119380"/>
                  </a:moveTo>
                  <a:lnTo>
                    <a:pt x="288289" y="158750"/>
                  </a:lnTo>
                </a:path>
                <a:path w="288290" h="215900">
                  <a:moveTo>
                    <a:pt x="288289" y="187960"/>
                  </a:moveTo>
                  <a:lnTo>
                    <a:pt x="288289" y="215900"/>
                  </a:lnTo>
                  <a:lnTo>
                    <a:pt x="278129" y="215900"/>
                  </a:lnTo>
                </a:path>
                <a:path w="288290" h="215900">
                  <a:moveTo>
                    <a:pt x="248920" y="215900"/>
                  </a:moveTo>
                  <a:lnTo>
                    <a:pt x="209550" y="215900"/>
                  </a:lnTo>
                </a:path>
                <a:path w="288290" h="215900">
                  <a:moveTo>
                    <a:pt x="180339" y="215900"/>
                  </a:moveTo>
                  <a:lnTo>
                    <a:pt x="140970" y="215900"/>
                  </a:lnTo>
                </a:path>
                <a:path w="288290" h="215900">
                  <a:moveTo>
                    <a:pt x="111759" y="215900"/>
                  </a:moveTo>
                  <a:lnTo>
                    <a:pt x="82550" y="215900"/>
                  </a:lnTo>
                </a:path>
              </a:pathLst>
            </a:custGeom>
            <a:ln w="3175">
              <a:solidFill>
                <a:srgbClr val="569C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51930" y="462661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560" y="0"/>
                  </a:moveTo>
                  <a:lnTo>
                    <a:pt x="0" y="53339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01770" y="4720590"/>
            <a:ext cx="2186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listeLivresAuteurTriée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72726" y="7117638"/>
            <a:ext cx="203200" cy="2857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spc="62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3229" y="2806700"/>
            <a:ext cx="3460750" cy="953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chercher(auteur)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131445" algn="r">
              <a:lnSpc>
                <a:spcPct val="100000"/>
              </a:lnSpc>
            </a:pPr>
            <a:r>
              <a:rPr sz="1800" spc="25" dirty="0">
                <a:solidFill>
                  <a:srgbClr val="569C1B"/>
                </a:solidFill>
                <a:latin typeface="Arial"/>
                <a:cs typeface="Arial"/>
              </a:rPr>
              <a:t>trier()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87030" y="2200910"/>
            <a:ext cx="2096770" cy="694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100"/>
              </a:spcBef>
            </a:pPr>
            <a:r>
              <a:rPr lang="fr-FR" sz="1800" i="1" spc="95" dirty="0" smtClean="0">
                <a:solidFill>
                  <a:srgbClr val="0083D0"/>
                </a:solidFill>
                <a:latin typeface="Arial"/>
                <a:cs typeface="Arial"/>
              </a:rPr>
              <a:t>A</a:t>
            </a:r>
            <a:r>
              <a:rPr sz="1800" i="1" spc="95" smtClean="0">
                <a:solidFill>
                  <a:srgbClr val="0083D0"/>
                </a:solidFill>
                <a:latin typeface="Arial"/>
                <a:cs typeface="Arial"/>
              </a:rPr>
              <a:t>ppel</a:t>
            </a:r>
            <a:r>
              <a:rPr lang="fr-FR" sz="1800" i="1" spc="95" dirty="0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95" smtClean="0">
                <a:solidFill>
                  <a:srgbClr val="0083D0"/>
                </a:solidFill>
                <a:latin typeface="Arial"/>
                <a:cs typeface="Arial"/>
              </a:rPr>
              <a:t>d'une </a:t>
            </a:r>
            <a:r>
              <a:rPr sz="1800" i="1" spc="100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45" smtClean="0">
                <a:solidFill>
                  <a:srgbClr val="0083D0"/>
                </a:solidFill>
                <a:latin typeface="Arial"/>
                <a:cs typeface="Arial"/>
              </a:rPr>
              <a:t>opérationi</a:t>
            </a:r>
            <a:r>
              <a:rPr lang="fr-FR" sz="1800" i="1" spc="45" dirty="0" smtClean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800" i="1" spc="45" smtClean="0">
                <a:solidFill>
                  <a:srgbClr val="0083D0"/>
                </a:solidFill>
                <a:latin typeface="Arial"/>
                <a:cs typeface="Arial"/>
              </a:rPr>
              <a:t>nterne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959" y="384809"/>
            <a:ext cx="2619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Alternative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0270" y="3962400"/>
            <a:ext cx="3312160" cy="1365250"/>
            <a:chOff x="2160270" y="3962400"/>
            <a:chExt cx="3312160" cy="1365250"/>
          </a:xfrm>
        </p:grpSpPr>
        <p:sp>
          <p:nvSpPr>
            <p:cNvPr id="4" name="object 4"/>
            <p:cNvSpPr/>
            <p:nvPr/>
          </p:nvSpPr>
          <p:spPr>
            <a:xfrm>
              <a:off x="2231390" y="4572000"/>
              <a:ext cx="2941320" cy="0"/>
            </a:xfrm>
            <a:custGeom>
              <a:avLst/>
              <a:gdLst/>
              <a:ahLst/>
              <a:cxnLst/>
              <a:rect l="l" t="t" r="r" b="b"/>
              <a:pathLst>
                <a:path w="2941320">
                  <a:moveTo>
                    <a:pt x="0" y="0"/>
                  </a:moveTo>
                  <a:lnTo>
                    <a:pt x="2941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66360" y="4517390"/>
              <a:ext cx="161290" cy="109220"/>
            </a:xfrm>
            <a:custGeom>
              <a:avLst/>
              <a:gdLst/>
              <a:ahLst/>
              <a:cxnLst/>
              <a:rect l="l" t="t" r="r" b="b"/>
              <a:pathLst>
                <a:path w="161289" h="109220">
                  <a:moveTo>
                    <a:pt x="0" y="0"/>
                  </a:moveTo>
                  <a:lnTo>
                    <a:pt x="0" y="10922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6330" y="5040630"/>
              <a:ext cx="2941320" cy="0"/>
            </a:xfrm>
            <a:custGeom>
              <a:avLst/>
              <a:gdLst/>
              <a:ahLst/>
              <a:cxnLst/>
              <a:rect l="l" t="t" r="r" b="b"/>
              <a:pathLst>
                <a:path w="2941320">
                  <a:moveTo>
                    <a:pt x="0" y="0"/>
                  </a:moveTo>
                  <a:lnTo>
                    <a:pt x="294132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1390" y="4986019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60" y="0"/>
                  </a:moveTo>
                  <a:lnTo>
                    <a:pt x="0" y="54609"/>
                  </a:lnTo>
                  <a:lnTo>
                    <a:pt x="162560" y="10794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0040" y="3962400"/>
              <a:ext cx="0" cy="1365250"/>
            </a:xfrm>
            <a:custGeom>
              <a:avLst/>
              <a:gdLst/>
              <a:ahLst/>
              <a:cxnLst/>
              <a:rect l="l" t="t" r="r" b="b"/>
              <a:pathLst>
                <a:path h="1365250">
                  <a:moveTo>
                    <a:pt x="0" y="0"/>
                  </a:moveTo>
                  <a:lnTo>
                    <a:pt x="0" y="136525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7650" y="4572000"/>
              <a:ext cx="144780" cy="468630"/>
            </a:xfrm>
            <a:custGeom>
              <a:avLst/>
              <a:gdLst/>
              <a:ahLst/>
              <a:cxnLst/>
              <a:rect l="l" t="t" r="r" b="b"/>
              <a:pathLst>
                <a:path w="144779" h="468629">
                  <a:moveTo>
                    <a:pt x="144779" y="0"/>
                  </a:moveTo>
                  <a:lnTo>
                    <a:pt x="0" y="0"/>
                  </a:lnTo>
                  <a:lnTo>
                    <a:pt x="0" y="468630"/>
                  </a:lnTo>
                  <a:lnTo>
                    <a:pt x="72389" y="468630"/>
                  </a:lnTo>
                  <a:lnTo>
                    <a:pt x="144779" y="46863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7650" y="4572000"/>
              <a:ext cx="144780" cy="468630"/>
            </a:xfrm>
            <a:custGeom>
              <a:avLst/>
              <a:gdLst/>
              <a:ahLst/>
              <a:cxnLst/>
              <a:rect l="l" t="t" r="r" b="b"/>
              <a:pathLst>
                <a:path w="144779" h="468629">
                  <a:moveTo>
                    <a:pt x="72389" y="468630"/>
                  </a:moveTo>
                  <a:lnTo>
                    <a:pt x="0" y="468630"/>
                  </a:lnTo>
                  <a:lnTo>
                    <a:pt x="0" y="0"/>
                  </a:lnTo>
                  <a:lnTo>
                    <a:pt x="144779" y="0"/>
                  </a:lnTo>
                  <a:lnTo>
                    <a:pt x="144779" y="468630"/>
                  </a:lnTo>
                  <a:lnTo>
                    <a:pt x="72389" y="4686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0270" y="3962400"/>
              <a:ext cx="0" cy="1365250"/>
            </a:xfrm>
            <a:custGeom>
              <a:avLst/>
              <a:gdLst/>
              <a:ahLst/>
              <a:cxnLst/>
              <a:rect l="l" t="t" r="r" b="b"/>
              <a:pathLst>
                <a:path h="1365250">
                  <a:moveTo>
                    <a:pt x="0" y="0"/>
                  </a:moveTo>
                  <a:lnTo>
                    <a:pt x="0" y="136525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4119" y="3601720"/>
            <a:ext cx="1882139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370"/>
              </a:spcBef>
            </a:pPr>
            <a:r>
              <a:rPr sz="1800" b="1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a:Ascenseur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4050" y="3601720"/>
            <a:ext cx="1871980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370"/>
              </a:spcBef>
            </a:pPr>
            <a:r>
              <a:rPr sz="18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p:Portes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4246879"/>
            <a:ext cx="87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ouvrir()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87879" y="5184140"/>
            <a:ext cx="6120765" cy="1728470"/>
            <a:chOff x="2087879" y="5184140"/>
            <a:chExt cx="6120765" cy="1728470"/>
          </a:xfrm>
        </p:grpSpPr>
        <p:sp>
          <p:nvSpPr>
            <p:cNvPr id="16" name="object 16"/>
            <p:cNvSpPr/>
            <p:nvPr/>
          </p:nvSpPr>
          <p:spPr>
            <a:xfrm>
              <a:off x="2231389" y="5938520"/>
              <a:ext cx="5821680" cy="0"/>
            </a:xfrm>
            <a:custGeom>
              <a:avLst/>
              <a:gdLst/>
              <a:ahLst/>
              <a:cxnLst/>
              <a:rect l="l" t="t" r="r" b="b"/>
              <a:pathLst>
                <a:path w="5821680">
                  <a:moveTo>
                    <a:pt x="0" y="0"/>
                  </a:moveTo>
                  <a:lnTo>
                    <a:pt x="58216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5450" y="588391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49"/>
                  </a:lnTo>
                  <a:lnTo>
                    <a:pt x="162559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96489" y="6405880"/>
              <a:ext cx="5811520" cy="0"/>
            </a:xfrm>
            <a:custGeom>
              <a:avLst/>
              <a:gdLst/>
              <a:ahLst/>
              <a:cxnLst/>
              <a:rect l="l" t="t" r="r" b="b"/>
              <a:pathLst>
                <a:path w="5811520">
                  <a:moveTo>
                    <a:pt x="0" y="0"/>
                  </a:moveTo>
                  <a:lnTo>
                    <a:pt x="581152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31389" y="635254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60" y="0"/>
                  </a:moveTo>
                  <a:lnTo>
                    <a:pt x="0" y="5334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60269" y="5184140"/>
              <a:ext cx="3239770" cy="1728470"/>
            </a:xfrm>
            <a:custGeom>
              <a:avLst/>
              <a:gdLst/>
              <a:ahLst/>
              <a:cxnLst/>
              <a:rect l="l" t="t" r="r" b="b"/>
              <a:pathLst>
                <a:path w="3239770" h="1728470">
                  <a:moveTo>
                    <a:pt x="3239770" y="143510"/>
                  </a:moveTo>
                  <a:lnTo>
                    <a:pt x="3239770" y="1728470"/>
                  </a:lnTo>
                </a:path>
                <a:path w="3239770" h="1728470">
                  <a:moveTo>
                    <a:pt x="0" y="0"/>
                  </a:moveTo>
                  <a:lnTo>
                    <a:pt x="0" y="172847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87879" y="5687060"/>
              <a:ext cx="143510" cy="934719"/>
            </a:xfrm>
            <a:custGeom>
              <a:avLst/>
              <a:gdLst/>
              <a:ahLst/>
              <a:cxnLst/>
              <a:rect l="l" t="t" r="r" b="b"/>
              <a:pathLst>
                <a:path w="143510" h="934720">
                  <a:moveTo>
                    <a:pt x="143509" y="0"/>
                  </a:moveTo>
                  <a:lnTo>
                    <a:pt x="0" y="0"/>
                  </a:lnTo>
                  <a:lnTo>
                    <a:pt x="0" y="934719"/>
                  </a:lnTo>
                  <a:lnTo>
                    <a:pt x="72389" y="934719"/>
                  </a:lnTo>
                  <a:lnTo>
                    <a:pt x="143509" y="93471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87879" y="5687060"/>
              <a:ext cx="143510" cy="934719"/>
            </a:xfrm>
            <a:custGeom>
              <a:avLst/>
              <a:gdLst/>
              <a:ahLst/>
              <a:cxnLst/>
              <a:rect l="l" t="t" r="r" b="b"/>
              <a:pathLst>
                <a:path w="143510" h="934720">
                  <a:moveTo>
                    <a:pt x="72389" y="934719"/>
                  </a:moveTo>
                  <a:lnTo>
                    <a:pt x="0" y="934719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934719"/>
                  </a:lnTo>
                  <a:lnTo>
                    <a:pt x="72389" y="9347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49470" y="5613400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déplacer(étage)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80400" y="3962400"/>
            <a:ext cx="0" cy="1366520"/>
          </a:xfrm>
          <a:custGeom>
            <a:avLst/>
            <a:gdLst/>
            <a:ahLst/>
            <a:cxnLst/>
            <a:rect l="l" t="t" r="r" b="b"/>
            <a:pathLst>
              <a:path h="1366520">
                <a:moveTo>
                  <a:pt x="0" y="0"/>
                </a:moveTo>
                <a:lnTo>
                  <a:pt x="0" y="136652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44409" y="3601720"/>
            <a:ext cx="1871980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80"/>
              </a:spcBef>
            </a:pPr>
            <a:r>
              <a:rPr sz="1800" b="1" u="heavy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c:Cabine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1800" y="4103370"/>
            <a:ext cx="8423910" cy="2809240"/>
            <a:chOff x="431800" y="4103370"/>
            <a:chExt cx="8423910" cy="2809240"/>
          </a:xfrm>
        </p:grpSpPr>
        <p:sp>
          <p:nvSpPr>
            <p:cNvPr id="27" name="object 27"/>
            <p:cNvSpPr/>
            <p:nvPr/>
          </p:nvSpPr>
          <p:spPr>
            <a:xfrm>
              <a:off x="8280400" y="5111750"/>
              <a:ext cx="0" cy="1800860"/>
            </a:xfrm>
            <a:custGeom>
              <a:avLst/>
              <a:gdLst/>
              <a:ahLst/>
              <a:cxnLst/>
              <a:rect l="l" t="t" r="r" b="b"/>
              <a:pathLst>
                <a:path h="1800859">
                  <a:moveTo>
                    <a:pt x="0" y="0"/>
                  </a:moveTo>
                  <a:lnTo>
                    <a:pt x="0" y="180086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08009" y="5938520"/>
              <a:ext cx="143510" cy="467359"/>
            </a:xfrm>
            <a:custGeom>
              <a:avLst/>
              <a:gdLst/>
              <a:ahLst/>
              <a:cxnLst/>
              <a:rect l="l" t="t" r="r" b="b"/>
              <a:pathLst>
                <a:path w="143509" h="467360">
                  <a:moveTo>
                    <a:pt x="143510" y="0"/>
                  </a:moveTo>
                  <a:lnTo>
                    <a:pt x="0" y="0"/>
                  </a:lnTo>
                  <a:lnTo>
                    <a:pt x="0" y="467359"/>
                  </a:lnTo>
                  <a:lnTo>
                    <a:pt x="72390" y="467359"/>
                  </a:lnTo>
                  <a:lnTo>
                    <a:pt x="143510" y="467359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08009" y="5938520"/>
              <a:ext cx="143510" cy="467359"/>
            </a:xfrm>
            <a:custGeom>
              <a:avLst/>
              <a:gdLst/>
              <a:ahLst/>
              <a:cxnLst/>
              <a:rect l="l" t="t" r="r" b="b"/>
              <a:pathLst>
                <a:path w="143509" h="467360">
                  <a:moveTo>
                    <a:pt x="72390" y="467359"/>
                  </a:moveTo>
                  <a:lnTo>
                    <a:pt x="0" y="467359"/>
                  </a:lnTo>
                  <a:lnTo>
                    <a:pt x="0" y="0"/>
                  </a:lnTo>
                  <a:lnTo>
                    <a:pt x="143510" y="0"/>
                  </a:lnTo>
                  <a:lnTo>
                    <a:pt x="143510" y="467359"/>
                  </a:lnTo>
                  <a:lnTo>
                    <a:pt x="72390" y="4673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1800" y="4103370"/>
              <a:ext cx="8423910" cy="2664460"/>
            </a:xfrm>
            <a:custGeom>
              <a:avLst/>
              <a:gdLst/>
              <a:ahLst/>
              <a:cxnLst/>
              <a:rect l="l" t="t" r="r" b="b"/>
              <a:pathLst>
                <a:path w="8423910" h="2664459">
                  <a:moveTo>
                    <a:pt x="4212590" y="2664460"/>
                  </a:moveTo>
                  <a:lnTo>
                    <a:pt x="0" y="2664460"/>
                  </a:lnTo>
                  <a:lnTo>
                    <a:pt x="0" y="0"/>
                  </a:lnTo>
                  <a:lnTo>
                    <a:pt x="8423910" y="0"/>
                  </a:lnTo>
                  <a:lnTo>
                    <a:pt x="8423910" y="2664460"/>
                  </a:lnTo>
                  <a:lnTo>
                    <a:pt x="4212590" y="2664460"/>
                  </a:lnTo>
                  <a:close/>
                </a:path>
              </a:pathLst>
            </a:custGeom>
            <a:ln w="3175">
              <a:solidFill>
                <a:srgbClr val="569C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1800" y="5472430"/>
              <a:ext cx="8423910" cy="0"/>
            </a:xfrm>
            <a:custGeom>
              <a:avLst/>
              <a:gdLst/>
              <a:ahLst/>
              <a:cxnLst/>
              <a:rect l="l" t="t" r="r" b="b"/>
              <a:pathLst>
                <a:path w="8423910">
                  <a:moveTo>
                    <a:pt x="0" y="0"/>
                  </a:moveTo>
                  <a:lnTo>
                    <a:pt x="8423910" y="0"/>
                  </a:lnTo>
                </a:path>
              </a:pathLst>
            </a:custGeom>
            <a:ln w="3175">
              <a:solidFill>
                <a:srgbClr val="569C1B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91490" y="1177290"/>
            <a:ext cx="7827010" cy="926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sz="2400" spc="80" smtClean="0">
                <a:solidFill>
                  <a:srgbClr val="FF940D"/>
                </a:solidFill>
                <a:latin typeface="Arial"/>
                <a:cs typeface="Arial"/>
              </a:rPr>
              <a:t>Principe</a:t>
            </a:r>
            <a:r>
              <a:rPr lang="fr-FR" sz="2400" spc="80" dirty="0" smtClean="0">
                <a:solidFill>
                  <a:srgbClr val="FF940D"/>
                </a:solidFill>
                <a:latin typeface="Arial"/>
                <a:cs typeface="Arial"/>
              </a:rPr>
              <a:t> </a:t>
            </a:r>
            <a:r>
              <a:rPr sz="2400" spc="80" smtClean="0">
                <a:latin typeface="Arial"/>
                <a:cs typeface="Arial"/>
              </a:rPr>
              <a:t>:</a:t>
            </a:r>
            <a:r>
              <a:rPr lang="fr-FR" sz="2400" spc="80" dirty="0" smtClean="0">
                <a:latin typeface="Arial"/>
                <a:cs typeface="Arial"/>
              </a:rPr>
              <a:t> </a:t>
            </a:r>
            <a:r>
              <a:rPr sz="2400" spc="80" smtClean="0">
                <a:solidFill>
                  <a:srgbClr val="569C1B"/>
                </a:solidFill>
                <a:latin typeface="Arial"/>
                <a:cs typeface="Arial"/>
              </a:rPr>
              <a:t>Condition</a:t>
            </a:r>
            <a:r>
              <a:rPr lang="fr-FR" sz="2400" spc="80" dirty="0" smtClean="0">
                <a:solidFill>
                  <a:srgbClr val="569C1B"/>
                </a:solidFill>
                <a:latin typeface="Arial"/>
                <a:cs typeface="Arial"/>
              </a:rPr>
              <a:t> </a:t>
            </a:r>
            <a:r>
              <a:rPr sz="2400" spc="80" smtClean="0">
                <a:latin typeface="Arial"/>
                <a:cs typeface="Arial"/>
              </a:rPr>
              <a:t>à</a:t>
            </a:r>
            <a:r>
              <a:rPr lang="fr-FR" sz="2400" spc="80" dirty="0" smtClean="0">
                <a:latin typeface="Arial"/>
                <a:cs typeface="Arial"/>
              </a:rPr>
              <a:t> </a:t>
            </a:r>
            <a:r>
              <a:rPr sz="2400" spc="80" smtClean="0">
                <a:latin typeface="Arial"/>
                <a:cs typeface="Arial"/>
              </a:rPr>
              <a:t>l'envoi</a:t>
            </a:r>
            <a:r>
              <a:rPr lang="fr-FR" sz="2400" spc="80" dirty="0" smtClean="0">
                <a:latin typeface="Arial"/>
                <a:cs typeface="Arial"/>
              </a:rPr>
              <a:t> </a:t>
            </a:r>
            <a:r>
              <a:rPr sz="2400" spc="80" smtClean="0">
                <a:latin typeface="Arial"/>
                <a:cs typeface="Arial"/>
              </a:rPr>
              <a:t>d'un</a:t>
            </a:r>
            <a:r>
              <a:rPr lang="fr-FR" sz="2400" spc="80" dirty="0" smtClean="0">
                <a:latin typeface="Arial"/>
                <a:cs typeface="Arial"/>
              </a:rPr>
              <a:t> </a:t>
            </a:r>
            <a:r>
              <a:rPr sz="2400" spc="80" smtClean="0">
                <a:latin typeface="Arial"/>
                <a:cs typeface="Arial"/>
              </a:rPr>
              <a:t>message </a:t>
            </a:r>
            <a:r>
              <a:rPr sz="2400" spc="-655" smtClean="0">
                <a:latin typeface="Arial"/>
                <a:cs typeface="Arial"/>
              </a:rPr>
              <a:t> </a:t>
            </a:r>
            <a:endParaRPr lang="fr-FR" sz="2400" spc="-655" dirty="0" smtClean="0">
              <a:latin typeface="Arial"/>
              <a:cs typeface="Arial"/>
            </a:endParaRPr>
          </a:p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sz="2400" spc="260" smtClean="0">
                <a:solidFill>
                  <a:srgbClr val="FF940D"/>
                </a:solidFill>
                <a:latin typeface="Arial"/>
                <a:cs typeface="Arial"/>
              </a:rPr>
              <a:t>Notation</a:t>
            </a:r>
            <a:r>
              <a:rPr sz="2400" spc="26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9189" y="267843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9188" y="2071369"/>
            <a:ext cx="3826511" cy="90922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75" spc="330" baseline="37037">
                <a:latin typeface="Calibri"/>
                <a:cs typeface="Calibri"/>
              </a:rPr>
              <a:t>●</a:t>
            </a:r>
            <a:r>
              <a:rPr sz="1575" spc="817" baseline="37037">
                <a:latin typeface="Calibri"/>
                <a:cs typeface="Calibri"/>
              </a:rPr>
              <a:t> </a:t>
            </a:r>
            <a:r>
              <a:rPr sz="2400" spc="35" smtClean="0">
                <a:latin typeface="Arial"/>
                <a:cs typeface="Arial"/>
              </a:rPr>
              <a:t>Deux</a:t>
            </a:r>
            <a:r>
              <a:rPr lang="fr-FR" sz="2400" spc="35" dirty="0" smtClean="0">
                <a:latin typeface="Arial"/>
                <a:cs typeface="Arial"/>
              </a:rPr>
              <a:t> </a:t>
            </a:r>
            <a:r>
              <a:rPr sz="2400" spc="35" smtClean="0">
                <a:latin typeface="Arial"/>
                <a:cs typeface="Arial"/>
              </a:rPr>
              <a:t>diagrammes</a:t>
            </a:r>
            <a:endParaRPr sz="2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630"/>
              </a:spcBef>
            </a:pPr>
            <a:r>
              <a:rPr sz="2400" spc="114" smtClean="0">
                <a:latin typeface="Arial"/>
                <a:cs typeface="Arial"/>
              </a:rPr>
              <a:t>Bloc</a:t>
            </a:r>
            <a:r>
              <a:rPr lang="fr-FR" sz="2400" spc="114" dirty="0" smtClean="0">
                <a:latin typeface="Arial"/>
                <a:cs typeface="Arial"/>
              </a:rPr>
              <a:t> </a:t>
            </a:r>
            <a:r>
              <a:rPr sz="2400" spc="114" smtClean="0">
                <a:latin typeface="Arial"/>
                <a:cs typeface="Arial"/>
              </a:rPr>
              <a:t>d'alternative</a:t>
            </a:r>
            <a:r>
              <a:rPr lang="fr-FR" sz="2400" spc="114" dirty="0" smtClean="0">
                <a:latin typeface="Arial"/>
                <a:cs typeface="Arial"/>
              </a:rPr>
              <a:t> </a:t>
            </a:r>
            <a:r>
              <a:rPr sz="2400" b="1" spc="114" smtClean="0">
                <a:latin typeface="Arial"/>
                <a:cs typeface="Arial"/>
              </a:rPr>
              <a:t>alt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269" y="4168140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569C1B"/>
                </a:solidFill>
                <a:latin typeface="Arial"/>
                <a:cs typeface="Arial"/>
              </a:rPr>
              <a:t>a</a:t>
            </a:r>
            <a:r>
              <a:rPr sz="1800" b="1" spc="-55" dirty="0">
                <a:solidFill>
                  <a:srgbClr val="569C1B"/>
                </a:solidFill>
                <a:latin typeface="Arial"/>
                <a:cs typeface="Arial"/>
              </a:rPr>
              <a:t>l</a:t>
            </a:r>
            <a:r>
              <a:rPr sz="1800" b="1" spc="1200" dirty="0">
                <a:solidFill>
                  <a:srgbClr val="569C1B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1800" y="4103370"/>
            <a:ext cx="504190" cy="419100"/>
          </a:xfrm>
          <a:custGeom>
            <a:avLst/>
            <a:gdLst/>
            <a:ahLst/>
            <a:cxnLst/>
            <a:rect l="l" t="t" r="r" b="b"/>
            <a:pathLst>
              <a:path w="504190" h="419100">
                <a:moveTo>
                  <a:pt x="0" y="419099"/>
                </a:moveTo>
                <a:lnTo>
                  <a:pt x="360680" y="419099"/>
                </a:lnTo>
                <a:lnTo>
                  <a:pt x="504190" y="288289"/>
                </a:lnTo>
                <a:lnTo>
                  <a:pt x="504190" y="0"/>
                </a:lnTo>
              </a:path>
            </a:pathLst>
          </a:custGeom>
          <a:ln w="3175">
            <a:solidFill>
              <a:srgbClr val="569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77519" y="4479290"/>
            <a:ext cx="1624330" cy="6985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55" dirty="0">
                <a:solidFill>
                  <a:srgbClr val="569C1B"/>
                </a:solidFill>
                <a:latin typeface="Arial"/>
                <a:cs typeface="Arial"/>
              </a:rPr>
              <a:t>[démandé=</a:t>
            </a:r>
            <a:endParaRPr sz="18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490"/>
              </a:spcBef>
            </a:pPr>
            <a:r>
              <a:rPr sz="1800" spc="-95" dirty="0">
                <a:solidFill>
                  <a:srgbClr val="569C1B"/>
                </a:solidFill>
                <a:latin typeface="Arial"/>
                <a:cs typeface="Arial"/>
              </a:rPr>
              <a:t>c</a:t>
            </a:r>
            <a:r>
              <a:rPr sz="1800" spc="-105" dirty="0">
                <a:solidFill>
                  <a:srgbClr val="569C1B"/>
                </a:solidFill>
                <a:latin typeface="Arial"/>
                <a:cs typeface="Arial"/>
              </a:rPr>
              <a:t>o</a:t>
            </a:r>
            <a:r>
              <a:rPr sz="1800" spc="-75" dirty="0">
                <a:solidFill>
                  <a:srgbClr val="569C1B"/>
                </a:solidFill>
                <a:latin typeface="Arial"/>
                <a:cs typeface="Arial"/>
              </a:rPr>
              <a:t>u</a:t>
            </a:r>
            <a:r>
              <a:rPr sz="1800" spc="10" dirty="0">
                <a:solidFill>
                  <a:srgbClr val="569C1B"/>
                </a:solidFill>
                <a:latin typeface="Arial"/>
                <a:cs typeface="Arial"/>
              </a:rPr>
              <a:t>r</a:t>
            </a:r>
            <a:r>
              <a:rPr sz="1800" spc="-140" dirty="0">
                <a:solidFill>
                  <a:srgbClr val="569C1B"/>
                </a:solidFill>
                <a:latin typeface="Arial"/>
                <a:cs typeface="Arial"/>
              </a:rPr>
              <a:t>a</a:t>
            </a:r>
            <a:r>
              <a:rPr sz="1800" spc="-75" dirty="0">
                <a:solidFill>
                  <a:srgbClr val="569C1B"/>
                </a:solidFill>
                <a:latin typeface="Arial"/>
                <a:cs typeface="Arial"/>
              </a:rPr>
              <a:t>n</a:t>
            </a:r>
            <a:r>
              <a:rPr sz="1800" spc="140" dirty="0">
                <a:solidFill>
                  <a:srgbClr val="569C1B"/>
                </a:solidFill>
                <a:latin typeface="Arial"/>
                <a:cs typeface="Arial"/>
              </a:rPr>
              <a:t>t</a:t>
            </a:r>
            <a:r>
              <a:rPr sz="1800" spc="1295" dirty="0">
                <a:solidFill>
                  <a:srgbClr val="569C1B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7519" y="5756909"/>
            <a:ext cx="121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569C1B"/>
                </a:solidFill>
                <a:latin typeface="Arial"/>
                <a:cs typeface="Arial"/>
              </a:rPr>
              <a:t>[</a:t>
            </a:r>
            <a:r>
              <a:rPr sz="1800" spc="-75" dirty="0">
                <a:solidFill>
                  <a:srgbClr val="569C1B"/>
                </a:solidFill>
                <a:latin typeface="Arial"/>
                <a:cs typeface="Arial"/>
              </a:rPr>
              <a:t>d</a:t>
            </a:r>
            <a:r>
              <a:rPr sz="1800" spc="-200" dirty="0">
                <a:solidFill>
                  <a:srgbClr val="569C1B"/>
                </a:solidFill>
                <a:latin typeface="Arial"/>
                <a:cs typeface="Arial"/>
              </a:rPr>
              <a:t>e</a:t>
            </a:r>
            <a:r>
              <a:rPr sz="1800" spc="-75" dirty="0">
                <a:solidFill>
                  <a:srgbClr val="569C1B"/>
                </a:solidFill>
                <a:latin typeface="Arial"/>
                <a:cs typeface="Arial"/>
              </a:rPr>
              <a:t>m</a:t>
            </a:r>
            <a:r>
              <a:rPr sz="1800" spc="-145" dirty="0">
                <a:solidFill>
                  <a:srgbClr val="569C1B"/>
                </a:solidFill>
                <a:latin typeface="Arial"/>
                <a:cs typeface="Arial"/>
              </a:rPr>
              <a:t>a</a:t>
            </a:r>
            <a:r>
              <a:rPr sz="1800" spc="-70" dirty="0">
                <a:solidFill>
                  <a:srgbClr val="569C1B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569C1B"/>
                </a:solidFill>
                <a:latin typeface="Arial"/>
                <a:cs typeface="Arial"/>
              </a:rPr>
              <a:t>d</a:t>
            </a:r>
            <a:r>
              <a:rPr sz="1800" spc="405" dirty="0">
                <a:solidFill>
                  <a:srgbClr val="569C1B"/>
                </a:solidFill>
                <a:latin typeface="Arial"/>
                <a:cs typeface="Arial"/>
              </a:rPr>
              <a:t>é</a:t>
            </a:r>
            <a:r>
              <a:rPr sz="1800" spc="420" dirty="0">
                <a:solidFill>
                  <a:srgbClr val="569C1B"/>
                </a:solidFill>
                <a:latin typeface="Lucida Console"/>
                <a:cs typeface="Lucida Console"/>
              </a:rPr>
              <a:t>≠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3950" y="6093459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569C1B"/>
                </a:solidFill>
                <a:latin typeface="Arial"/>
                <a:cs typeface="Arial"/>
              </a:rPr>
              <a:t>c</a:t>
            </a:r>
            <a:r>
              <a:rPr sz="1800" spc="-105" dirty="0">
                <a:solidFill>
                  <a:srgbClr val="569C1B"/>
                </a:solidFill>
                <a:latin typeface="Arial"/>
                <a:cs typeface="Arial"/>
              </a:rPr>
              <a:t>o</a:t>
            </a:r>
            <a:r>
              <a:rPr sz="1800" spc="-75" dirty="0">
                <a:solidFill>
                  <a:srgbClr val="569C1B"/>
                </a:solidFill>
                <a:latin typeface="Arial"/>
                <a:cs typeface="Arial"/>
              </a:rPr>
              <a:t>u</a:t>
            </a:r>
            <a:r>
              <a:rPr sz="1800" spc="10" dirty="0">
                <a:solidFill>
                  <a:srgbClr val="569C1B"/>
                </a:solidFill>
                <a:latin typeface="Arial"/>
                <a:cs typeface="Arial"/>
              </a:rPr>
              <a:t>r</a:t>
            </a:r>
            <a:r>
              <a:rPr sz="1800" spc="-140" dirty="0">
                <a:solidFill>
                  <a:srgbClr val="569C1B"/>
                </a:solidFill>
                <a:latin typeface="Arial"/>
                <a:cs typeface="Arial"/>
              </a:rPr>
              <a:t>a</a:t>
            </a:r>
            <a:r>
              <a:rPr sz="1800" spc="-75" dirty="0">
                <a:solidFill>
                  <a:srgbClr val="569C1B"/>
                </a:solidFill>
                <a:latin typeface="Arial"/>
                <a:cs typeface="Arial"/>
              </a:rPr>
              <a:t>n</a:t>
            </a:r>
            <a:r>
              <a:rPr sz="1800" spc="140" dirty="0">
                <a:solidFill>
                  <a:srgbClr val="569C1B"/>
                </a:solidFill>
                <a:latin typeface="Arial"/>
                <a:cs typeface="Arial"/>
              </a:rPr>
              <a:t>t</a:t>
            </a:r>
            <a:r>
              <a:rPr sz="1800" spc="1295" dirty="0">
                <a:solidFill>
                  <a:srgbClr val="569C1B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087879" y="4321809"/>
            <a:ext cx="143510" cy="933450"/>
            <a:chOff x="2087879" y="4321809"/>
            <a:chExt cx="143510" cy="933450"/>
          </a:xfrm>
        </p:grpSpPr>
        <p:sp>
          <p:nvSpPr>
            <p:cNvPr id="41" name="object 41"/>
            <p:cNvSpPr/>
            <p:nvPr/>
          </p:nvSpPr>
          <p:spPr>
            <a:xfrm>
              <a:off x="2087879" y="4321809"/>
              <a:ext cx="143510" cy="933450"/>
            </a:xfrm>
            <a:custGeom>
              <a:avLst/>
              <a:gdLst/>
              <a:ahLst/>
              <a:cxnLst/>
              <a:rect l="l" t="t" r="r" b="b"/>
              <a:pathLst>
                <a:path w="143510" h="933450">
                  <a:moveTo>
                    <a:pt x="143509" y="0"/>
                  </a:moveTo>
                  <a:lnTo>
                    <a:pt x="0" y="0"/>
                  </a:lnTo>
                  <a:lnTo>
                    <a:pt x="0" y="933450"/>
                  </a:lnTo>
                  <a:lnTo>
                    <a:pt x="72389" y="933450"/>
                  </a:lnTo>
                  <a:lnTo>
                    <a:pt x="143509" y="93345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87879" y="4321809"/>
              <a:ext cx="143510" cy="933450"/>
            </a:xfrm>
            <a:custGeom>
              <a:avLst/>
              <a:gdLst/>
              <a:ahLst/>
              <a:cxnLst/>
              <a:rect l="l" t="t" r="r" b="b"/>
              <a:pathLst>
                <a:path w="143510" h="933450">
                  <a:moveTo>
                    <a:pt x="72389" y="933450"/>
                  </a:moveTo>
                  <a:lnTo>
                    <a:pt x="0" y="933450"/>
                  </a:lnTo>
                  <a:lnTo>
                    <a:pt x="0" y="0"/>
                  </a:lnTo>
                  <a:lnTo>
                    <a:pt x="143509" y="0"/>
                  </a:lnTo>
                  <a:lnTo>
                    <a:pt x="143509" y="933450"/>
                  </a:lnTo>
                  <a:lnTo>
                    <a:pt x="72389" y="9334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spc="620" dirty="0"/>
              <a:pPr marL="38100">
                <a:lnSpc>
                  <a:spcPct val="100000"/>
                </a:lnSpc>
                <a:spcBef>
                  <a:spcPts val="315"/>
                </a:spcBef>
              </a:pPr>
              <a:t>9</a:t>
            </a:fld>
            <a:endParaRPr spc="6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9C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Words>612</Words>
  <Application>Microsoft Office PowerPoint</Application>
  <PresentationFormat>Personnalisé</PresentationFormat>
  <Paragraphs>214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Diagrammes de séquence (Boite Noir (Analyse)  Blanche Blanche (Conception)</vt:lpstr>
      <vt:lpstr>Diagramme de séquence</vt:lpstr>
      <vt:lpstr>Utilisation en phase de conception</vt:lpstr>
      <vt:lpstr>Diagramme de séquence Exemple</vt:lpstr>
      <vt:lpstr>Les Éléments d’un diagramme de séquence</vt:lpstr>
      <vt:lpstr>Types de messages</vt:lpstr>
      <vt:lpstr>Création et destruction d'objet</vt:lpstr>
      <vt:lpstr>Message réflexif</vt:lpstr>
      <vt:lpstr>Alternative</vt:lpstr>
      <vt:lpstr>Boucle</vt:lpstr>
      <vt:lpstr>Boucle</vt:lpstr>
      <vt:lpstr>Référence à un autre diagramme</vt:lpstr>
      <vt:lpstr>Exemple-Etape Analyse</vt:lpstr>
      <vt:lpstr>Exemple- Etape Conception</vt:lpstr>
      <vt:lpstr>Exemple-Etape Conception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SlidesCours</dc:title>
  <dc:creator>Delphine</dc:creator>
  <cp:lastModifiedBy>DELL</cp:lastModifiedBy>
  <cp:revision>7</cp:revision>
  <dcterms:created xsi:type="dcterms:W3CDTF">2021-10-24T06:08:32Z</dcterms:created>
  <dcterms:modified xsi:type="dcterms:W3CDTF">2021-11-07T05:59:57Z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2017-03-09T00:00:00Z</vt:filetime>
  </property>
  <property fmtid="{D5CDD505-2E9C-101B-9397-08002B2CF9AE}" pid="3" name="Creator">
    <vt:lpwstr>Impress</vt:lpwstr>
  </property>
  <property fmtid="{D5CDD505-2E9C-101B-9397-08002B2CF9AE}" pid="4" name="LastSaved">
    <vt:filetime>2017-03-09T00:00:00Z</vt:filetime>
  </property>
</Properties>
</file>