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7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80" r:id="rId13"/>
    <p:sldId id="284" r:id="rId14"/>
    <p:sldId id="285" r:id="rId15"/>
    <p:sldId id="286" r:id="rId16"/>
    <p:sldId id="287" r:id="rId17"/>
    <p:sldId id="295" r:id="rId18"/>
    <p:sldId id="298" r:id="rId19"/>
    <p:sldId id="291" r:id="rId20"/>
    <p:sldId id="294" r:id="rId21"/>
    <p:sldId id="300" r:id="rId22"/>
    <p:sldId id="292" r:id="rId23"/>
    <p:sldId id="301" r:id="rId24"/>
    <p:sldId id="293" r:id="rId25"/>
    <p:sldId id="302" r:id="rId26"/>
    <p:sldId id="296" r:id="rId27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48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‹N°›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‹N°›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‹N°›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‹N°›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‹N°›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844" y="160285"/>
            <a:ext cx="435841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5047" y="1071370"/>
            <a:ext cx="2980004" cy="1224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312" y="3331252"/>
            <a:ext cx="102870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7852" y="3331252"/>
            <a:ext cx="28321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‹N°›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0" y="0"/>
            <a:ext cx="4608195" cy="165100"/>
            <a:chOff x="0" y="0"/>
            <a:chExt cx="4608195" cy="165100"/>
          </a:xfrm>
        </p:grpSpPr>
        <p:sp>
          <p:nvSpPr>
            <p:cNvPr id="22" name="object 22"/>
            <p:cNvSpPr/>
            <p:nvPr/>
          </p:nvSpPr>
          <p:spPr>
            <a:xfrm>
              <a:off x="0" y="0"/>
              <a:ext cx="2304415" cy="165100"/>
            </a:xfrm>
            <a:custGeom>
              <a:avLst/>
              <a:gdLst/>
              <a:ahLst/>
              <a:cxnLst/>
              <a:rect l="l" t="t" r="r" b="b"/>
              <a:pathLst>
                <a:path w="2304415" h="165100">
                  <a:moveTo>
                    <a:pt x="2303995" y="0"/>
                  </a:moveTo>
                  <a:lnTo>
                    <a:pt x="0" y="0"/>
                  </a:lnTo>
                  <a:lnTo>
                    <a:pt x="0" y="164769"/>
                  </a:lnTo>
                  <a:lnTo>
                    <a:pt x="2303995" y="16476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03995" y="0"/>
              <a:ext cx="2304415" cy="165100"/>
            </a:xfrm>
            <a:custGeom>
              <a:avLst/>
              <a:gdLst/>
              <a:ahLst/>
              <a:cxnLst/>
              <a:rect l="l" t="t" r="r" b="b"/>
              <a:pathLst>
                <a:path w="2304415" h="165100">
                  <a:moveTo>
                    <a:pt x="2303995" y="0"/>
                  </a:moveTo>
                  <a:lnTo>
                    <a:pt x="0" y="0"/>
                  </a:lnTo>
                  <a:lnTo>
                    <a:pt x="0" y="164769"/>
                  </a:lnTo>
                  <a:lnTo>
                    <a:pt x="2303995" y="16476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7743" y="406620"/>
            <a:ext cx="4483735" cy="501015"/>
            <a:chOff x="87743" y="406620"/>
            <a:chExt cx="4483316" cy="500617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805637"/>
              <a:ext cx="101600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792937"/>
              <a:ext cx="4381715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412762"/>
              <a:ext cx="50749" cy="39287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7743" y="406620"/>
              <a:ext cx="4432935" cy="450215"/>
            </a:xfrm>
            <a:custGeom>
              <a:avLst/>
              <a:gdLst/>
              <a:ahLst/>
              <a:cxnLst/>
              <a:rect l="l" t="t" r="r" b="b"/>
              <a:pathLst>
                <a:path w="4432935" h="450215">
                  <a:moveTo>
                    <a:pt x="4432566" y="0"/>
                  </a:moveTo>
                  <a:lnTo>
                    <a:pt x="0" y="0"/>
                  </a:lnTo>
                  <a:lnTo>
                    <a:pt x="0" y="399017"/>
                  </a:lnTo>
                  <a:lnTo>
                    <a:pt x="4008" y="418741"/>
                  </a:lnTo>
                  <a:lnTo>
                    <a:pt x="14922" y="434894"/>
                  </a:lnTo>
                  <a:lnTo>
                    <a:pt x="31075" y="445808"/>
                  </a:lnTo>
                  <a:lnTo>
                    <a:pt x="50800" y="449817"/>
                  </a:lnTo>
                  <a:lnTo>
                    <a:pt x="4381765" y="449817"/>
                  </a:lnTo>
                  <a:lnTo>
                    <a:pt x="4401490" y="445808"/>
                  </a:lnTo>
                  <a:lnTo>
                    <a:pt x="4417643" y="434894"/>
                  </a:lnTo>
                  <a:lnTo>
                    <a:pt x="4428558" y="418741"/>
                  </a:lnTo>
                  <a:lnTo>
                    <a:pt x="4432566" y="39901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0" y="450857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h="374015">
                  <a:moveTo>
                    <a:pt x="0" y="3738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10" y="4381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10" y="4254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10" y="4127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139012" y="475345"/>
            <a:ext cx="23304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</a:rPr>
              <a:t>UML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b="0" spc="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r-FR" sz="1400" b="0" spc="-1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0" spc="15" smtClean="0">
                <a:solidFill>
                  <a:srgbClr val="FFFFFF"/>
                </a:solidFill>
                <a:latin typeface="Arial"/>
                <a:cs typeface="Arial"/>
              </a:rPr>
              <a:t>iagramme</a:t>
            </a:r>
            <a:r>
              <a:rPr sz="1400" b="0" spc="-1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smtClean="0">
                <a:solidFill>
                  <a:srgbClr val="FFFFFF"/>
                </a:solidFill>
                <a:latin typeface="Arial"/>
                <a:cs typeface="Arial"/>
              </a:rPr>
              <a:t>d’activit</a:t>
            </a:r>
            <a:r>
              <a:rPr lang="fr-FR" sz="1400" b="0" spc="-30" dirty="0" smtClean="0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sz="1400" b="0" spc="-3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300067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pPr marL="38100">
                <a:lnSpc>
                  <a:spcPct val="100000"/>
                </a:lnSpc>
                <a:spcBef>
                  <a:spcPts val="70"/>
                </a:spcBef>
              </a:pPr>
              <a:t>1</a:t>
            </a:fld>
            <a:r>
              <a:rPr sz="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495" y="3228087"/>
            <a:ext cx="4608195" cy="227965"/>
            <a:chOff x="-495" y="3228087"/>
            <a:chExt cx="4608195" cy="227965"/>
          </a:xfrm>
        </p:grpSpPr>
        <p:sp>
          <p:nvSpPr>
            <p:cNvPr id="7" name="object 7"/>
            <p:cNvSpPr/>
            <p:nvPr/>
          </p:nvSpPr>
          <p:spPr>
            <a:xfrm>
              <a:off x="3339032" y="323188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1883" y="324458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495" y="3326968"/>
              <a:ext cx="3686810" cy="129539"/>
            </a:xfrm>
            <a:custGeom>
              <a:avLst/>
              <a:gdLst/>
              <a:ahLst/>
              <a:cxnLst/>
              <a:rect l="l" t="t" r="r" b="b"/>
              <a:pathLst>
                <a:path w="3686810" h="129539">
                  <a:moveTo>
                    <a:pt x="368641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3686416" y="129032"/>
                  </a:lnTo>
                  <a:lnTo>
                    <a:pt x="368641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302" y="323188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26998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3434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623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3586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3188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5921" y="3326968"/>
              <a:ext cx="922019" cy="129539"/>
            </a:xfrm>
            <a:custGeom>
              <a:avLst/>
              <a:gdLst/>
              <a:ahLst/>
              <a:cxnLst/>
              <a:rect l="l" t="t" r="r" b="b"/>
              <a:pathLst>
                <a:path w="922020" h="129539">
                  <a:moveTo>
                    <a:pt x="921588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921588" y="129032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5948" y="126146"/>
            <a:ext cx="41020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UML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1196975"/>
            <a:ext cx="4483735" cy="1104265"/>
            <a:chOff x="87743" y="1197812"/>
            <a:chExt cx="4483735" cy="1104265"/>
          </a:xfrm>
        </p:grpSpPr>
        <p:sp>
          <p:nvSpPr>
            <p:cNvPr id="28" name="object 28"/>
            <p:cNvSpPr/>
            <p:nvPr/>
          </p:nvSpPr>
          <p:spPr>
            <a:xfrm>
              <a:off x="87743" y="1197812"/>
              <a:ext cx="4432935" cy="184150"/>
            </a:xfrm>
            <a:custGeom>
              <a:avLst/>
              <a:gdLst/>
              <a:ahLst/>
              <a:cxnLst/>
              <a:rect l="l" t="t" r="r" b="b"/>
              <a:pathLst>
                <a:path w="4432935" h="1841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3592"/>
                  </a:lnTo>
                  <a:lnTo>
                    <a:pt x="4432566" y="18359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68742"/>
              <a:ext cx="4432565" cy="5060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00262"/>
              <a:ext cx="101600" cy="101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87562"/>
              <a:ext cx="4381715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0" y="1242047"/>
              <a:ext cx="50749" cy="95821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7743" y="1413022"/>
              <a:ext cx="4432935" cy="838200"/>
            </a:xfrm>
            <a:custGeom>
              <a:avLst/>
              <a:gdLst/>
              <a:ahLst/>
              <a:cxnLst/>
              <a:rect l="l" t="t" r="r" b="b"/>
              <a:pathLst>
                <a:path w="4432935" h="838200">
                  <a:moveTo>
                    <a:pt x="4432566" y="0"/>
                  </a:moveTo>
                  <a:lnTo>
                    <a:pt x="0" y="0"/>
                  </a:lnTo>
                  <a:lnTo>
                    <a:pt x="0" y="787239"/>
                  </a:lnTo>
                  <a:lnTo>
                    <a:pt x="4008" y="806964"/>
                  </a:lnTo>
                  <a:lnTo>
                    <a:pt x="14922" y="823117"/>
                  </a:lnTo>
                  <a:lnTo>
                    <a:pt x="31075" y="834031"/>
                  </a:lnTo>
                  <a:lnTo>
                    <a:pt x="50800" y="838040"/>
                  </a:lnTo>
                  <a:lnTo>
                    <a:pt x="4381765" y="838040"/>
                  </a:lnTo>
                  <a:lnTo>
                    <a:pt x="4401490" y="834031"/>
                  </a:lnTo>
                  <a:lnTo>
                    <a:pt x="4417643" y="823117"/>
                  </a:lnTo>
                  <a:lnTo>
                    <a:pt x="4428558" y="806964"/>
                  </a:lnTo>
                  <a:lnTo>
                    <a:pt x="4432566" y="78723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10" y="1280135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9391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10" y="12674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10" y="12547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10" y="12420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557" y="1526514"/>
              <a:ext cx="76809" cy="768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557" y="1799806"/>
              <a:ext cx="76809" cy="76809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25844" y="1185873"/>
            <a:ext cx="4121785" cy="9061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Nœud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fusion</a:t>
            </a:r>
            <a:r>
              <a:rPr sz="11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795"/>
              </a:spcBef>
            </a:pPr>
            <a:r>
              <a:rPr sz="1100" spc="-65" smtClean="0">
                <a:latin typeface="Arial"/>
                <a:cs typeface="Arial"/>
              </a:rPr>
              <a:t>sch</a:t>
            </a:r>
            <a:r>
              <a:rPr lang="fr-FR" sz="1100" spc="-65" dirty="0" smtClean="0">
                <a:latin typeface="Arial"/>
                <a:cs typeface="Arial"/>
              </a:rPr>
              <a:t>é</a:t>
            </a:r>
            <a:r>
              <a:rPr sz="1100" spc="-65" smtClean="0">
                <a:latin typeface="Arial"/>
                <a:cs typeface="Arial"/>
              </a:rPr>
              <a:t>matis</a:t>
            </a:r>
            <a:r>
              <a:rPr lang="fr-FR" sz="1100" spc="-65" dirty="0" smtClean="0">
                <a:latin typeface="Arial"/>
                <a:cs typeface="Arial"/>
              </a:rPr>
              <a:t>é</a:t>
            </a:r>
            <a:r>
              <a:rPr sz="1100" spc="-65" smtClean="0">
                <a:latin typeface="Arial"/>
                <a:cs typeface="Arial"/>
              </a:rPr>
              <a:t>e</a:t>
            </a:r>
            <a:r>
              <a:rPr sz="1100" spc="-10" smtClean="0">
                <a:latin typeface="Arial"/>
                <a:cs typeface="Arial"/>
              </a:rPr>
              <a:t> </a:t>
            </a:r>
            <a:r>
              <a:rPr sz="1100" spc="-5" smtClean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UML</a:t>
            </a:r>
            <a:r>
              <a:rPr sz="1100" spc="-5" dirty="0">
                <a:latin typeface="Arial"/>
                <a:cs typeface="Arial"/>
              </a:rPr>
              <a:t> par </a:t>
            </a:r>
            <a:r>
              <a:rPr sz="1100" spc="-10" dirty="0">
                <a:latin typeface="Arial"/>
                <a:cs typeface="Arial"/>
              </a:rPr>
              <a:t>un </a:t>
            </a:r>
            <a:r>
              <a:rPr sz="1100" spc="-5" dirty="0">
                <a:latin typeface="Arial"/>
                <a:cs typeface="Arial"/>
              </a:rPr>
              <a:t>losange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795"/>
              </a:spcBef>
            </a:pPr>
            <a:r>
              <a:rPr sz="1100" spc="-5" dirty="0">
                <a:latin typeface="Arial"/>
                <a:cs typeface="Arial"/>
              </a:rPr>
              <a:t>permettant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fusionner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>
                <a:latin typeface="Arial"/>
                <a:cs typeface="Arial"/>
              </a:rPr>
              <a:t>plusieurs</a:t>
            </a:r>
            <a:r>
              <a:rPr sz="1100">
                <a:latin typeface="Arial"/>
                <a:cs typeface="Arial"/>
              </a:rPr>
              <a:t> </a:t>
            </a:r>
            <a:r>
              <a:rPr sz="1100" spc="-55" smtClean="0">
                <a:latin typeface="Arial"/>
                <a:cs typeface="Arial"/>
              </a:rPr>
              <a:t>entr</a:t>
            </a:r>
            <a:r>
              <a:rPr lang="fr-FR" sz="1100" spc="-55" dirty="0" smtClean="0">
                <a:latin typeface="Arial"/>
                <a:cs typeface="Arial"/>
              </a:rPr>
              <a:t>é</a:t>
            </a:r>
            <a:r>
              <a:rPr sz="1100" spc="-55" smtClean="0">
                <a:latin typeface="Arial"/>
                <a:cs typeface="Arial"/>
              </a:rPr>
              <a:t>es</a:t>
            </a:r>
            <a:r>
              <a:rPr sz="1100" smtClean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</a:t>
            </a:r>
            <a:r>
              <a:rPr sz="1100" spc="-5">
                <a:latin typeface="Arial"/>
                <a:cs typeface="Arial"/>
              </a:rPr>
              <a:t>plusieurs</a:t>
            </a:r>
            <a:r>
              <a:rPr sz="1100">
                <a:latin typeface="Arial"/>
                <a:cs typeface="Arial"/>
              </a:rPr>
              <a:t> </a:t>
            </a:r>
            <a:r>
              <a:rPr sz="1100" spc="-55" smtClean="0">
                <a:latin typeface="Arial"/>
                <a:cs typeface="Arial"/>
              </a:rPr>
              <a:t>entre</a:t>
            </a:r>
            <a:r>
              <a:rPr lang="fr-FR" sz="1100" spc="-55" dirty="0" smtClean="0">
                <a:latin typeface="Arial"/>
                <a:cs typeface="Arial"/>
              </a:rPr>
              <a:t>é</a:t>
            </a:r>
            <a:r>
              <a:rPr sz="1100" spc="-55" smtClean="0">
                <a:latin typeface="Arial"/>
                <a:cs typeface="Arial"/>
              </a:rPr>
              <a:t>es</a:t>
            </a:r>
            <a:r>
              <a:rPr sz="1100" spc="5" smtClean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+ </a:t>
            </a:r>
            <a:r>
              <a:rPr sz="1100" spc="-2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une </a:t>
            </a:r>
            <a:r>
              <a:rPr sz="1100" dirty="0">
                <a:latin typeface="Arial"/>
                <a:cs typeface="Arial"/>
              </a:rPr>
              <a:t>sortie)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17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2304415" cy="139700"/>
          </a:xfrm>
          <a:custGeom>
            <a:avLst/>
            <a:gdLst/>
            <a:ahLst/>
            <a:cxnLst/>
            <a:rect l="l" t="t" r="r" b="b"/>
            <a:pathLst>
              <a:path w="2304415" h="139700">
                <a:moveTo>
                  <a:pt x="0" y="139456"/>
                </a:moveTo>
                <a:lnTo>
                  <a:pt x="2303995" y="139456"/>
                </a:lnTo>
                <a:lnTo>
                  <a:pt x="2303995" y="0"/>
                </a:lnTo>
                <a:lnTo>
                  <a:pt x="0" y="0"/>
                </a:lnTo>
                <a:lnTo>
                  <a:pt x="0" y="13945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71840" y="16591"/>
            <a:ext cx="565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Nœud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fusion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0"/>
            <a:ext cx="4608195" cy="437515"/>
            <a:chOff x="0" y="0"/>
            <a:chExt cx="4608195" cy="437515"/>
          </a:xfrm>
        </p:grpSpPr>
        <p:sp>
          <p:nvSpPr>
            <p:cNvPr id="24" name="object 24"/>
            <p:cNvSpPr/>
            <p:nvPr/>
          </p:nvSpPr>
          <p:spPr>
            <a:xfrm>
              <a:off x="2303995" y="0"/>
              <a:ext cx="2304415" cy="139700"/>
            </a:xfrm>
            <a:custGeom>
              <a:avLst/>
              <a:gdLst/>
              <a:ahLst/>
              <a:cxnLst/>
              <a:rect l="l" t="t" r="r" b="b"/>
              <a:pathLst>
                <a:path w="2304415" h="139700">
                  <a:moveTo>
                    <a:pt x="0" y="139456"/>
                  </a:moveTo>
                  <a:lnTo>
                    <a:pt x="2303995" y="13945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945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9456"/>
              <a:ext cx="4608004" cy="29799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45948" y="126146"/>
            <a:ext cx="41020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UML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44" y="712367"/>
            <a:ext cx="1080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Nœud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fusion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02011" y="1323710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4">
                <a:moveTo>
                  <a:pt x="0" y="180002"/>
                </a:move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684006" y="360004"/>
                </a:lnTo>
                <a:lnTo>
                  <a:pt x="731858" y="353574"/>
                </a:lnTo>
                <a:lnTo>
                  <a:pt x="774857" y="335429"/>
                </a:lnTo>
                <a:lnTo>
                  <a:pt x="811287" y="307283"/>
                </a:lnTo>
                <a:lnTo>
                  <a:pt x="839433" y="270853"/>
                </a:lnTo>
                <a:lnTo>
                  <a:pt x="857578" y="227854"/>
                </a:lnTo>
                <a:lnTo>
                  <a:pt x="864008" y="180002"/>
                </a:lnTo>
                <a:lnTo>
                  <a:pt x="857578" y="132150"/>
                </a:lnTo>
                <a:lnTo>
                  <a:pt x="839433" y="89151"/>
                </a:lnTo>
                <a:lnTo>
                  <a:pt x="811287" y="52721"/>
                </a:lnTo>
                <a:lnTo>
                  <a:pt x="774857" y="24575"/>
                </a:lnTo>
                <a:lnTo>
                  <a:pt x="731858" y="6429"/>
                </a:lnTo>
                <a:lnTo>
                  <a:pt x="684006" y="0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1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662974" y="1408447"/>
            <a:ext cx="541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smtClean="0">
                <a:latin typeface="PMingLiU"/>
                <a:cs typeface="PMingLiU"/>
              </a:rPr>
              <a:t>activit</a:t>
            </a:r>
            <a:r>
              <a:rPr lang="fr-FR" sz="1000" spc="15" dirty="0" smtClean="0">
                <a:latin typeface="PMingLiU"/>
                <a:cs typeface="PMingLiU"/>
              </a:rPr>
              <a:t>é</a:t>
            </a:r>
            <a:r>
              <a:rPr sz="1000" spc="10" smtClean="0">
                <a:latin typeface="PMingLiU"/>
                <a:cs typeface="PMingLiU"/>
              </a:rPr>
              <a:t> </a:t>
            </a:r>
            <a:r>
              <a:rPr sz="1000" spc="25" dirty="0">
                <a:latin typeface="PMingLiU"/>
                <a:cs typeface="PMingLiU"/>
              </a:rPr>
              <a:t>2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41995" y="1323710"/>
            <a:ext cx="1512570" cy="1800225"/>
          </a:xfrm>
          <a:custGeom>
            <a:avLst/>
            <a:gdLst/>
            <a:ahLst/>
            <a:cxnLst/>
            <a:rect l="l" t="t" r="r" b="b"/>
            <a:pathLst>
              <a:path w="1512570" h="1800225">
                <a:moveTo>
                  <a:pt x="792008" y="1620020"/>
                </a:moveTo>
                <a:lnTo>
                  <a:pt x="798438" y="1667872"/>
                </a:lnTo>
                <a:lnTo>
                  <a:pt x="816583" y="1710871"/>
                </a:lnTo>
                <a:lnTo>
                  <a:pt x="844729" y="1747301"/>
                </a:lnTo>
                <a:lnTo>
                  <a:pt x="881159" y="1775447"/>
                </a:lnTo>
                <a:lnTo>
                  <a:pt x="924158" y="1793592"/>
                </a:lnTo>
                <a:lnTo>
                  <a:pt x="972010" y="1800022"/>
                </a:lnTo>
                <a:lnTo>
                  <a:pt x="1332015" y="1800022"/>
                </a:lnTo>
                <a:lnTo>
                  <a:pt x="1379867" y="1793592"/>
                </a:lnTo>
                <a:lnTo>
                  <a:pt x="1422866" y="1775447"/>
                </a:lnTo>
                <a:lnTo>
                  <a:pt x="1459296" y="1747301"/>
                </a:lnTo>
                <a:lnTo>
                  <a:pt x="1487442" y="1710871"/>
                </a:lnTo>
                <a:lnTo>
                  <a:pt x="1505587" y="1667872"/>
                </a:lnTo>
                <a:lnTo>
                  <a:pt x="1512017" y="1620020"/>
                </a:lnTo>
                <a:lnTo>
                  <a:pt x="1505587" y="1572167"/>
                </a:lnTo>
                <a:lnTo>
                  <a:pt x="1487442" y="1529169"/>
                </a:lnTo>
                <a:lnTo>
                  <a:pt x="1459296" y="1492738"/>
                </a:lnTo>
                <a:lnTo>
                  <a:pt x="1422866" y="1464593"/>
                </a:lnTo>
                <a:lnTo>
                  <a:pt x="1379867" y="1446447"/>
                </a:lnTo>
                <a:lnTo>
                  <a:pt x="1332015" y="1440017"/>
                </a:lnTo>
                <a:lnTo>
                  <a:pt x="972010" y="1440017"/>
                </a:lnTo>
                <a:lnTo>
                  <a:pt x="924158" y="1446447"/>
                </a:lnTo>
                <a:lnTo>
                  <a:pt x="881159" y="1464593"/>
                </a:lnTo>
                <a:lnTo>
                  <a:pt x="844729" y="1492738"/>
                </a:lnTo>
                <a:lnTo>
                  <a:pt x="816583" y="1529169"/>
                </a:lnTo>
                <a:lnTo>
                  <a:pt x="798438" y="1572167"/>
                </a:lnTo>
                <a:lnTo>
                  <a:pt x="792008" y="1620020"/>
                </a:lnTo>
                <a:close/>
              </a:path>
              <a:path w="1512570" h="1800225">
                <a:moveTo>
                  <a:pt x="0" y="180002"/>
                </a:moveTo>
                <a:lnTo>
                  <a:pt x="6429" y="132150"/>
                </a:lnTo>
                <a:lnTo>
                  <a:pt x="24575" y="89151"/>
                </a:lnTo>
                <a:lnTo>
                  <a:pt x="52720" y="52721"/>
                </a:lnTo>
                <a:lnTo>
                  <a:pt x="89151" y="24575"/>
                </a:lnTo>
                <a:lnTo>
                  <a:pt x="132150" y="6429"/>
                </a:lnTo>
                <a:lnTo>
                  <a:pt x="180002" y="0"/>
                </a:lnTo>
                <a:lnTo>
                  <a:pt x="684006" y="0"/>
                </a:lnTo>
                <a:lnTo>
                  <a:pt x="731858" y="6429"/>
                </a:lnTo>
                <a:lnTo>
                  <a:pt x="774857" y="24575"/>
                </a:lnTo>
                <a:lnTo>
                  <a:pt x="811287" y="52721"/>
                </a:lnTo>
                <a:lnTo>
                  <a:pt x="839433" y="89151"/>
                </a:lnTo>
                <a:lnTo>
                  <a:pt x="857578" y="132150"/>
                </a:lnTo>
                <a:lnTo>
                  <a:pt x="864008" y="180002"/>
                </a:lnTo>
                <a:lnTo>
                  <a:pt x="857578" y="227854"/>
                </a:lnTo>
                <a:lnTo>
                  <a:pt x="839433" y="270853"/>
                </a:lnTo>
                <a:lnTo>
                  <a:pt x="811287" y="307283"/>
                </a:lnTo>
                <a:lnTo>
                  <a:pt x="774857" y="335429"/>
                </a:lnTo>
                <a:lnTo>
                  <a:pt x="731858" y="353574"/>
                </a:lnTo>
                <a:lnTo>
                  <a:pt x="684006" y="360004"/>
                </a:lnTo>
                <a:lnTo>
                  <a:pt x="180002" y="360004"/>
                </a:lnTo>
                <a:lnTo>
                  <a:pt x="132150" y="353574"/>
                </a:lnTo>
                <a:lnTo>
                  <a:pt x="89151" y="335429"/>
                </a:lnTo>
                <a:lnTo>
                  <a:pt x="52720" y="307283"/>
                </a:lnTo>
                <a:lnTo>
                  <a:pt x="24575" y="270853"/>
                </a:lnTo>
                <a:lnTo>
                  <a:pt x="6429" y="227854"/>
                </a:lnTo>
                <a:lnTo>
                  <a:pt x="0" y="180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02981" y="1408447"/>
            <a:ext cx="541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smtClean="0">
                <a:latin typeface="PMingLiU"/>
                <a:cs typeface="PMingLiU"/>
              </a:rPr>
              <a:t>activit</a:t>
            </a:r>
            <a:r>
              <a:rPr lang="fr-FR" sz="1000" spc="15" dirty="0" smtClean="0">
                <a:latin typeface="PMingLiU"/>
                <a:cs typeface="PMingLiU"/>
              </a:rPr>
              <a:t>é</a:t>
            </a:r>
            <a:r>
              <a:rPr sz="1000" spc="10" smtClean="0">
                <a:latin typeface="PMingLiU"/>
                <a:cs typeface="PMingLiU"/>
              </a:rPr>
              <a:t> </a:t>
            </a:r>
            <a:r>
              <a:rPr sz="1000" spc="25" dirty="0">
                <a:latin typeface="PMingLiU"/>
                <a:cs typeface="PMingLiU"/>
              </a:rPr>
              <a:t>1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668938" y="1683714"/>
            <a:ext cx="1270635" cy="1080135"/>
            <a:chOff x="1668938" y="1683714"/>
            <a:chExt cx="1270635" cy="1080135"/>
          </a:xfrm>
        </p:grpSpPr>
        <p:sp>
          <p:nvSpPr>
            <p:cNvPr id="33" name="object 33"/>
            <p:cNvSpPr/>
            <p:nvPr/>
          </p:nvSpPr>
          <p:spPr>
            <a:xfrm>
              <a:off x="2394008" y="1683714"/>
              <a:ext cx="540385" cy="1071245"/>
            </a:xfrm>
            <a:custGeom>
              <a:avLst/>
              <a:gdLst/>
              <a:ahLst/>
              <a:cxnLst/>
              <a:rect l="l" t="t" r="r" b="b"/>
              <a:pathLst>
                <a:path w="540385" h="1071245">
                  <a:moveTo>
                    <a:pt x="540006" y="0"/>
                  </a:moveTo>
                  <a:lnTo>
                    <a:pt x="540006" y="540006"/>
                  </a:lnTo>
                </a:path>
                <a:path w="540385" h="1071245">
                  <a:moveTo>
                    <a:pt x="0" y="1071029"/>
                  </a:moveTo>
                  <a:lnTo>
                    <a:pt x="0" y="7200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67691" y="2735007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14006" y="2043719"/>
              <a:ext cx="720090" cy="360045"/>
            </a:xfrm>
            <a:custGeom>
              <a:avLst/>
              <a:gdLst/>
              <a:ahLst/>
              <a:cxnLst/>
              <a:rect l="l" t="t" r="r" b="b"/>
              <a:pathLst>
                <a:path w="720089" h="360044">
                  <a:moveTo>
                    <a:pt x="180002" y="360004"/>
                  </a:moveTo>
                  <a:lnTo>
                    <a:pt x="0" y="180002"/>
                  </a:lnTo>
                </a:path>
                <a:path w="720089" h="360044">
                  <a:moveTo>
                    <a:pt x="180002" y="360004"/>
                  </a:moveTo>
                  <a:lnTo>
                    <a:pt x="360004" y="180002"/>
                  </a:lnTo>
                </a:path>
                <a:path w="720089" h="360044">
                  <a:moveTo>
                    <a:pt x="180002" y="0"/>
                  </a:moveTo>
                  <a:lnTo>
                    <a:pt x="0" y="180002"/>
                  </a:lnTo>
                </a:path>
                <a:path w="720089" h="360044">
                  <a:moveTo>
                    <a:pt x="180002" y="0"/>
                  </a:moveTo>
                  <a:lnTo>
                    <a:pt x="360004" y="180002"/>
                  </a:lnTo>
                </a:path>
                <a:path w="720089" h="360044">
                  <a:moveTo>
                    <a:pt x="720008" y="180002"/>
                  </a:moveTo>
                  <a:lnTo>
                    <a:pt x="368987" y="18000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78059" y="2197404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24671" y="52633"/>
                  </a:moveTo>
                  <a:lnTo>
                    <a:pt x="20816" y="44589"/>
                  </a:lnTo>
                  <a:lnTo>
                    <a:pt x="13569" y="36391"/>
                  </a:lnTo>
                  <a:lnTo>
                    <a:pt x="5705" y="29734"/>
                  </a:lnTo>
                  <a:lnTo>
                    <a:pt x="0" y="26316"/>
                  </a:lnTo>
                  <a:lnTo>
                    <a:pt x="5705" y="22898"/>
                  </a:lnTo>
                  <a:lnTo>
                    <a:pt x="13569" y="16242"/>
                  </a:lnTo>
                  <a:lnTo>
                    <a:pt x="20816" y="8044"/>
                  </a:lnTo>
                  <a:lnTo>
                    <a:pt x="24671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73999" y="1683714"/>
              <a:ext cx="531495" cy="540385"/>
            </a:xfrm>
            <a:custGeom>
              <a:avLst/>
              <a:gdLst/>
              <a:ahLst/>
              <a:cxnLst/>
              <a:rect l="l" t="t" r="r" b="b"/>
              <a:pathLst>
                <a:path w="531494" h="540385">
                  <a:moveTo>
                    <a:pt x="0" y="540006"/>
                  </a:moveTo>
                  <a:lnTo>
                    <a:pt x="0" y="0"/>
                  </a:lnTo>
                </a:path>
                <a:path w="531494" h="540385">
                  <a:moveTo>
                    <a:pt x="0" y="540006"/>
                  </a:moveTo>
                  <a:lnTo>
                    <a:pt x="531023" y="54000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85285" y="2197404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122982" y="2880081"/>
            <a:ext cx="54165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15" smtClean="0">
                <a:latin typeface="PMingLiU"/>
                <a:cs typeface="PMingLiU"/>
              </a:rPr>
              <a:t>activit</a:t>
            </a:r>
            <a:r>
              <a:rPr lang="fr-FR" sz="1000" spc="15" dirty="0" smtClean="0">
                <a:latin typeface="PMingLiU"/>
                <a:cs typeface="PMingLiU"/>
              </a:rPr>
              <a:t>é</a:t>
            </a:r>
            <a:r>
              <a:rPr sz="1000" spc="10" smtClean="0">
                <a:latin typeface="PMingLiU"/>
                <a:cs typeface="PMingLiU"/>
              </a:rPr>
              <a:t> </a:t>
            </a:r>
            <a:r>
              <a:rPr sz="1000" spc="25" dirty="0">
                <a:latin typeface="PMingLiU"/>
                <a:cs typeface="PMingLiU"/>
              </a:rPr>
              <a:t>3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283252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5844" y="160285"/>
            <a:ext cx="2224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Exemple </a:t>
            </a:r>
            <a:r>
              <a:rPr spc="-15" dirty="0"/>
              <a:t>avec</a:t>
            </a:r>
            <a:r>
              <a:rPr spc="-10" dirty="0"/>
              <a:t> un nœud de </a:t>
            </a:r>
            <a:r>
              <a:rPr spc="-5" dirty="0"/>
              <a:t>fusion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638932" y="456608"/>
            <a:ext cx="656718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55" dirty="0">
                <a:latin typeface="PMingLiU"/>
                <a:cs typeface="PMingLiU"/>
              </a:rPr>
              <a:t>lire</a:t>
            </a:r>
            <a:r>
              <a:rPr sz="900" spc="120" dirty="0">
                <a:latin typeface="PMingLiU"/>
                <a:cs typeface="PMingLiU"/>
              </a:rPr>
              <a:t> </a:t>
            </a:r>
            <a:r>
              <a:rPr sz="900" spc="210" dirty="0">
                <a:latin typeface="PMingLiU"/>
                <a:cs typeface="PMingLiU"/>
              </a:rPr>
              <a:t>carte</a:t>
            </a:r>
            <a:endParaRPr sz="900">
              <a:latin typeface="PMingLiU"/>
              <a:cs typeface="PMingLiU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05051" y="1274847"/>
            <a:ext cx="1025204" cy="216535"/>
          </a:xfrm>
          <a:custGeom>
            <a:avLst/>
            <a:gdLst/>
            <a:ahLst/>
            <a:cxnLst/>
            <a:rect l="l" t="t" r="r" b="b"/>
            <a:pathLst>
              <a:path w="864235" h="216534">
                <a:moveTo>
                  <a:pt x="0" y="108001"/>
                </a:moveTo>
                <a:lnTo>
                  <a:pt x="9176" y="142138"/>
                </a:lnTo>
                <a:lnTo>
                  <a:pt x="34729" y="171785"/>
                </a:lnTo>
                <a:lnTo>
                  <a:pt x="73694" y="195165"/>
                </a:lnTo>
                <a:lnTo>
                  <a:pt x="123107" y="210496"/>
                </a:lnTo>
                <a:lnTo>
                  <a:pt x="180002" y="216002"/>
                </a:lnTo>
                <a:lnTo>
                  <a:pt x="684006" y="216002"/>
                </a:lnTo>
                <a:lnTo>
                  <a:pt x="740901" y="210496"/>
                </a:lnTo>
                <a:lnTo>
                  <a:pt x="790313" y="195165"/>
                </a:lnTo>
                <a:lnTo>
                  <a:pt x="829278" y="171785"/>
                </a:lnTo>
                <a:lnTo>
                  <a:pt x="854831" y="142138"/>
                </a:lnTo>
                <a:lnTo>
                  <a:pt x="864008" y="108001"/>
                </a:lnTo>
                <a:lnTo>
                  <a:pt x="829278" y="44216"/>
                </a:lnTo>
                <a:lnTo>
                  <a:pt x="790313" y="20837"/>
                </a:lnTo>
                <a:lnTo>
                  <a:pt x="740901" y="5505"/>
                </a:lnTo>
                <a:lnTo>
                  <a:pt x="684006" y="0"/>
                </a:lnTo>
                <a:lnTo>
                  <a:pt x="180002" y="0"/>
                </a:lnTo>
                <a:lnTo>
                  <a:pt x="123107" y="5505"/>
                </a:lnTo>
                <a:lnTo>
                  <a:pt x="73694" y="20837"/>
                </a:lnTo>
                <a:lnTo>
                  <a:pt x="34729" y="44216"/>
                </a:lnTo>
                <a:lnTo>
                  <a:pt x="9176" y="73864"/>
                </a:lnTo>
                <a:lnTo>
                  <a:pt x="0" y="108001"/>
                </a:lnTo>
                <a:close/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381250" y="1273175"/>
            <a:ext cx="10668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4" dirty="0">
                <a:latin typeface="PMingLiU"/>
                <a:cs typeface="PMingLiU"/>
              </a:rPr>
              <a:t>chercher</a:t>
            </a:r>
            <a:r>
              <a:rPr sz="900" spc="105" dirty="0">
                <a:latin typeface="PMingLiU"/>
                <a:cs typeface="PMingLiU"/>
              </a:rPr>
              <a:t> </a:t>
            </a:r>
            <a:r>
              <a:rPr sz="900" spc="175" dirty="0">
                <a:latin typeface="PMingLiU"/>
                <a:cs typeface="PMingLiU"/>
              </a:rPr>
              <a:t>livre</a:t>
            </a:r>
            <a:endParaRPr sz="900">
              <a:latin typeface="PMingLiU"/>
              <a:cs typeface="PMingLiU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86016" y="2138858"/>
            <a:ext cx="1543034" cy="216535"/>
          </a:xfrm>
          <a:custGeom>
            <a:avLst/>
            <a:gdLst/>
            <a:ahLst/>
            <a:cxnLst/>
            <a:rect l="l" t="t" r="r" b="b"/>
            <a:pathLst>
              <a:path w="1224279" h="216535">
                <a:moveTo>
                  <a:pt x="0" y="108001"/>
                </a:moveTo>
                <a:lnTo>
                  <a:pt x="9176" y="142138"/>
                </a:lnTo>
                <a:lnTo>
                  <a:pt x="34729" y="171785"/>
                </a:lnTo>
                <a:lnTo>
                  <a:pt x="73694" y="195165"/>
                </a:lnTo>
                <a:lnTo>
                  <a:pt x="123107" y="210496"/>
                </a:lnTo>
                <a:lnTo>
                  <a:pt x="180002" y="216002"/>
                </a:lnTo>
                <a:lnTo>
                  <a:pt x="1044011" y="216002"/>
                </a:lnTo>
                <a:lnTo>
                  <a:pt x="1100906" y="210496"/>
                </a:lnTo>
                <a:lnTo>
                  <a:pt x="1150318" y="195165"/>
                </a:lnTo>
                <a:lnTo>
                  <a:pt x="1189283" y="171785"/>
                </a:lnTo>
                <a:lnTo>
                  <a:pt x="1214836" y="142138"/>
                </a:lnTo>
                <a:lnTo>
                  <a:pt x="1224013" y="108001"/>
                </a:lnTo>
                <a:lnTo>
                  <a:pt x="1189283" y="44216"/>
                </a:lnTo>
                <a:lnTo>
                  <a:pt x="1150318" y="20837"/>
                </a:lnTo>
                <a:lnTo>
                  <a:pt x="1100906" y="5505"/>
                </a:lnTo>
                <a:lnTo>
                  <a:pt x="1044011" y="0"/>
                </a:lnTo>
                <a:lnTo>
                  <a:pt x="180002" y="0"/>
                </a:lnTo>
                <a:lnTo>
                  <a:pt x="123107" y="5505"/>
                </a:lnTo>
                <a:lnTo>
                  <a:pt x="73694" y="20837"/>
                </a:lnTo>
                <a:lnTo>
                  <a:pt x="34729" y="44216"/>
                </a:lnTo>
                <a:lnTo>
                  <a:pt x="9176" y="73864"/>
                </a:lnTo>
                <a:lnTo>
                  <a:pt x="0" y="108001"/>
                </a:lnTo>
                <a:close/>
              </a:path>
            </a:pathLst>
          </a:custGeom>
          <a:ln w="6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37727" y="2176221"/>
            <a:ext cx="1415123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95" dirty="0">
                <a:latin typeface="PMingLiU"/>
                <a:cs typeface="PMingLiU"/>
              </a:rPr>
              <a:t>enregistrer</a:t>
            </a:r>
            <a:r>
              <a:rPr sz="900" spc="145" dirty="0">
                <a:latin typeface="PMingLiU"/>
                <a:cs typeface="PMingLiU"/>
              </a:rPr>
              <a:t> </a:t>
            </a:r>
            <a:r>
              <a:rPr sz="900" spc="254" dirty="0">
                <a:latin typeface="PMingLiU"/>
                <a:cs typeface="PMingLiU"/>
              </a:rPr>
              <a:t>emprunt</a:t>
            </a:r>
            <a:endParaRPr sz="900">
              <a:latin typeface="PMingLiU"/>
              <a:cs typeface="PMingLiU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86016" y="3002869"/>
            <a:ext cx="1466834" cy="216535"/>
          </a:xfrm>
          <a:custGeom>
            <a:avLst/>
            <a:gdLst/>
            <a:ahLst/>
            <a:cxnLst/>
            <a:rect l="l" t="t" r="r" b="b"/>
            <a:pathLst>
              <a:path w="1224279" h="216535">
                <a:moveTo>
                  <a:pt x="0" y="108001"/>
                </a:moveTo>
                <a:lnTo>
                  <a:pt x="9176" y="142138"/>
                </a:lnTo>
                <a:lnTo>
                  <a:pt x="34729" y="171785"/>
                </a:lnTo>
                <a:lnTo>
                  <a:pt x="73694" y="195164"/>
                </a:lnTo>
                <a:lnTo>
                  <a:pt x="123107" y="210496"/>
                </a:lnTo>
                <a:lnTo>
                  <a:pt x="180002" y="216002"/>
                </a:lnTo>
                <a:lnTo>
                  <a:pt x="1044011" y="216002"/>
                </a:lnTo>
                <a:lnTo>
                  <a:pt x="1100906" y="210496"/>
                </a:lnTo>
                <a:lnTo>
                  <a:pt x="1150318" y="195164"/>
                </a:lnTo>
                <a:lnTo>
                  <a:pt x="1189283" y="171785"/>
                </a:lnTo>
                <a:lnTo>
                  <a:pt x="1214836" y="142138"/>
                </a:lnTo>
                <a:lnTo>
                  <a:pt x="1224013" y="108001"/>
                </a:lnTo>
                <a:lnTo>
                  <a:pt x="1189283" y="44216"/>
                </a:lnTo>
                <a:lnTo>
                  <a:pt x="1150318" y="20837"/>
                </a:lnTo>
                <a:lnTo>
                  <a:pt x="1100906" y="5505"/>
                </a:lnTo>
                <a:lnTo>
                  <a:pt x="1044011" y="0"/>
                </a:lnTo>
                <a:lnTo>
                  <a:pt x="180002" y="0"/>
                </a:lnTo>
                <a:lnTo>
                  <a:pt x="123107" y="5505"/>
                </a:lnTo>
                <a:lnTo>
                  <a:pt x="73694" y="20837"/>
                </a:lnTo>
                <a:lnTo>
                  <a:pt x="34729" y="44216"/>
                </a:lnTo>
                <a:lnTo>
                  <a:pt x="9176" y="73864"/>
                </a:lnTo>
                <a:lnTo>
                  <a:pt x="0" y="108001"/>
                </a:lnTo>
                <a:close/>
              </a:path>
            </a:pathLst>
          </a:custGeom>
          <a:ln w="6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81250" y="3025775"/>
            <a:ext cx="14478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70" dirty="0">
                <a:latin typeface="PMingLiU"/>
                <a:cs typeface="PMingLiU"/>
              </a:rPr>
              <a:t>afficher</a:t>
            </a:r>
            <a:r>
              <a:rPr sz="900" spc="145" dirty="0">
                <a:latin typeface="PMingLiU"/>
                <a:cs typeface="PMingLiU"/>
              </a:rPr>
              <a:t> </a:t>
            </a:r>
            <a:r>
              <a:rPr sz="900" spc="235" dirty="0">
                <a:latin typeface="PMingLiU"/>
                <a:cs typeface="PMingLiU"/>
              </a:rPr>
              <a:t>date</a:t>
            </a:r>
            <a:r>
              <a:rPr sz="900" spc="150" dirty="0">
                <a:latin typeface="PMingLiU"/>
                <a:cs typeface="PMingLiU"/>
              </a:rPr>
              <a:t> </a:t>
            </a:r>
            <a:r>
              <a:rPr sz="900" spc="215" dirty="0">
                <a:latin typeface="PMingLiU"/>
                <a:cs typeface="PMingLiU"/>
              </a:rPr>
              <a:t>retour</a:t>
            </a:r>
            <a:endParaRPr sz="900">
              <a:latin typeface="PMingLiU"/>
              <a:cs typeface="PMingLiU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09651" y="2138858"/>
            <a:ext cx="1168486" cy="216535"/>
          </a:xfrm>
          <a:custGeom>
            <a:avLst/>
            <a:gdLst/>
            <a:ahLst/>
            <a:cxnLst/>
            <a:rect l="l" t="t" r="r" b="b"/>
            <a:pathLst>
              <a:path w="1080135" h="216535">
                <a:moveTo>
                  <a:pt x="0" y="108001"/>
                </a:moveTo>
                <a:lnTo>
                  <a:pt x="9176" y="73864"/>
                </a:lnTo>
                <a:lnTo>
                  <a:pt x="34729" y="44216"/>
                </a:lnTo>
                <a:lnTo>
                  <a:pt x="73694" y="20837"/>
                </a:lnTo>
                <a:lnTo>
                  <a:pt x="123107" y="5505"/>
                </a:lnTo>
                <a:lnTo>
                  <a:pt x="180002" y="0"/>
                </a:lnTo>
                <a:lnTo>
                  <a:pt x="900010" y="0"/>
                </a:lnTo>
                <a:lnTo>
                  <a:pt x="956905" y="5505"/>
                </a:lnTo>
                <a:lnTo>
                  <a:pt x="1006318" y="20837"/>
                </a:lnTo>
                <a:lnTo>
                  <a:pt x="1045283" y="44216"/>
                </a:lnTo>
                <a:lnTo>
                  <a:pt x="1070836" y="73864"/>
                </a:lnTo>
                <a:lnTo>
                  <a:pt x="1080013" y="108001"/>
                </a:lnTo>
                <a:lnTo>
                  <a:pt x="1045283" y="171785"/>
                </a:lnTo>
                <a:lnTo>
                  <a:pt x="1006318" y="195165"/>
                </a:lnTo>
                <a:lnTo>
                  <a:pt x="956905" y="210496"/>
                </a:lnTo>
                <a:lnTo>
                  <a:pt x="900010" y="216002"/>
                </a:lnTo>
                <a:lnTo>
                  <a:pt x="180002" y="216002"/>
                </a:lnTo>
                <a:lnTo>
                  <a:pt x="123107" y="210496"/>
                </a:lnTo>
                <a:lnTo>
                  <a:pt x="73694" y="195165"/>
                </a:lnTo>
                <a:lnTo>
                  <a:pt x="34729" y="171785"/>
                </a:lnTo>
                <a:lnTo>
                  <a:pt x="9176" y="142138"/>
                </a:lnTo>
                <a:lnTo>
                  <a:pt x="0" y="108001"/>
                </a:lnTo>
                <a:close/>
              </a:path>
            </a:pathLst>
          </a:custGeom>
          <a:ln w="6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85850" y="2187575"/>
            <a:ext cx="1006881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70">
                <a:latin typeface="PMingLiU"/>
                <a:cs typeface="PMingLiU"/>
              </a:rPr>
              <a:t>afficher</a:t>
            </a:r>
            <a:r>
              <a:rPr sz="900" spc="85">
                <a:latin typeface="PMingLiU"/>
                <a:cs typeface="PMingLiU"/>
              </a:rPr>
              <a:t> </a:t>
            </a:r>
            <a:r>
              <a:rPr lang="fr-FR" sz="900" spc="140" dirty="0" smtClean="0">
                <a:latin typeface="PMingLiU"/>
                <a:cs typeface="PMingLiU"/>
              </a:rPr>
              <a:t>E</a:t>
            </a:r>
            <a:r>
              <a:rPr sz="900" spc="140" smtClean="0">
                <a:latin typeface="PMingLiU"/>
                <a:cs typeface="PMingLiU"/>
              </a:rPr>
              <a:t>chec</a:t>
            </a:r>
            <a:endParaRPr sz="900">
              <a:latin typeface="PMingLiU"/>
              <a:cs typeface="PMingLiU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608833" y="621759"/>
            <a:ext cx="1473835" cy="2425065"/>
            <a:chOff x="1608833" y="621759"/>
            <a:chExt cx="1473835" cy="2425065"/>
          </a:xfrm>
        </p:grpSpPr>
        <p:sp>
          <p:nvSpPr>
            <p:cNvPr id="33" name="object 33"/>
            <p:cNvSpPr/>
            <p:nvPr/>
          </p:nvSpPr>
          <p:spPr>
            <a:xfrm>
              <a:off x="2898023" y="1922855"/>
              <a:ext cx="0" cy="210820"/>
            </a:xfrm>
            <a:custGeom>
              <a:avLst/>
              <a:gdLst/>
              <a:ahLst/>
              <a:cxnLst/>
              <a:rect l="l" t="t" r="r" b="b"/>
              <a:pathLst>
                <a:path h="210819">
                  <a:moveTo>
                    <a:pt x="0" y="0"/>
                  </a:moveTo>
                  <a:lnTo>
                    <a:pt x="0" y="21061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71706" y="2121625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98023" y="2354860"/>
              <a:ext cx="0" cy="642620"/>
            </a:xfrm>
            <a:custGeom>
              <a:avLst/>
              <a:gdLst/>
              <a:ahLst/>
              <a:cxnLst/>
              <a:rect l="l" t="t" r="r" b="b"/>
              <a:pathLst>
                <a:path h="642619">
                  <a:moveTo>
                    <a:pt x="0" y="0"/>
                  </a:moveTo>
                  <a:lnTo>
                    <a:pt x="0" y="64261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71706" y="2985636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98023" y="626839"/>
              <a:ext cx="0" cy="210820"/>
            </a:xfrm>
            <a:custGeom>
              <a:avLst/>
              <a:gdLst/>
              <a:ahLst/>
              <a:cxnLst/>
              <a:rect l="l" t="t" r="r" b="b"/>
              <a:pathLst>
                <a:path h="210819">
                  <a:moveTo>
                    <a:pt x="0" y="0"/>
                  </a:moveTo>
                  <a:lnTo>
                    <a:pt x="0" y="21061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71706" y="825609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40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98023" y="1058844"/>
              <a:ext cx="0" cy="210820"/>
            </a:xfrm>
            <a:custGeom>
              <a:avLst/>
              <a:gdLst/>
              <a:ahLst/>
              <a:cxnLst/>
              <a:rect l="l" t="t" r="r" b="b"/>
              <a:pathLst>
                <a:path h="210819">
                  <a:moveTo>
                    <a:pt x="0" y="0"/>
                  </a:moveTo>
                  <a:lnTo>
                    <a:pt x="0" y="21061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71706" y="1257614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40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98023" y="1490850"/>
              <a:ext cx="0" cy="210820"/>
            </a:xfrm>
            <a:custGeom>
              <a:avLst/>
              <a:gdLst/>
              <a:ahLst/>
              <a:cxnLst/>
              <a:rect l="l" t="t" r="r" b="b"/>
              <a:pathLst>
                <a:path h="210819">
                  <a:moveTo>
                    <a:pt x="0" y="0"/>
                  </a:moveTo>
                  <a:lnTo>
                    <a:pt x="0" y="21061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71706" y="1689620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38007" y="842842"/>
              <a:ext cx="1440180" cy="859155"/>
            </a:xfrm>
            <a:custGeom>
              <a:avLst/>
              <a:gdLst/>
              <a:ahLst/>
              <a:cxnLst/>
              <a:rect l="l" t="t" r="r" b="b"/>
              <a:pathLst>
                <a:path w="1440180" h="859155">
                  <a:moveTo>
                    <a:pt x="1260015" y="216002"/>
                  </a:moveTo>
                  <a:lnTo>
                    <a:pt x="1080013" y="108001"/>
                  </a:lnTo>
                </a:path>
                <a:path w="1440180" h="859155">
                  <a:moveTo>
                    <a:pt x="1260015" y="216002"/>
                  </a:moveTo>
                  <a:lnTo>
                    <a:pt x="1440017" y="108001"/>
                  </a:lnTo>
                </a:path>
                <a:path w="1440180" h="859155">
                  <a:moveTo>
                    <a:pt x="1260015" y="0"/>
                  </a:moveTo>
                  <a:lnTo>
                    <a:pt x="1080013" y="108001"/>
                  </a:lnTo>
                </a:path>
                <a:path w="1440180" h="859155">
                  <a:moveTo>
                    <a:pt x="1260015" y="0"/>
                  </a:moveTo>
                  <a:lnTo>
                    <a:pt x="1440017" y="108001"/>
                  </a:lnTo>
                </a:path>
                <a:path w="1440180" h="859155">
                  <a:moveTo>
                    <a:pt x="1080013" y="108001"/>
                  </a:moveTo>
                  <a:lnTo>
                    <a:pt x="0" y="108001"/>
                  </a:lnTo>
                </a:path>
                <a:path w="1440180" h="859155">
                  <a:moveTo>
                    <a:pt x="0" y="858620"/>
                  </a:moveTo>
                  <a:lnTo>
                    <a:pt x="0" y="10800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11690" y="1689620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6596" y="899378"/>
              <a:ext cx="41275" cy="2857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638007" y="1922855"/>
              <a:ext cx="0" cy="210820"/>
            </a:xfrm>
            <a:custGeom>
              <a:avLst/>
              <a:gdLst/>
              <a:ahLst/>
              <a:cxnLst/>
              <a:rect l="l" t="t" r="r" b="b"/>
              <a:pathLst>
                <a:path h="210819">
                  <a:moveTo>
                    <a:pt x="0" y="21061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11690" y="2121625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38007" y="2354860"/>
              <a:ext cx="0" cy="686435"/>
            </a:xfrm>
            <a:custGeom>
              <a:avLst/>
              <a:gdLst/>
              <a:ahLst/>
              <a:cxnLst/>
              <a:rect l="l" t="t" r="r" b="b"/>
              <a:pathLst>
                <a:path h="686435">
                  <a:moveTo>
                    <a:pt x="0" y="685817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11690" y="3028836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62050" y="587375"/>
            <a:ext cx="1600200" cy="406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>
              <a:lnSpc>
                <a:spcPct val="141700"/>
              </a:lnSpc>
              <a:spcBef>
                <a:spcPts val="100"/>
              </a:spcBef>
            </a:pPr>
            <a:r>
              <a:rPr sz="900" spc="170" dirty="0">
                <a:latin typeface="PMingLiU"/>
                <a:cs typeface="PMingLiU"/>
              </a:rPr>
              <a:t>[carte </a:t>
            </a:r>
            <a:r>
              <a:rPr sz="900" spc="220">
                <a:latin typeface="PMingLiU"/>
                <a:cs typeface="PMingLiU"/>
              </a:rPr>
              <a:t>non  </a:t>
            </a:r>
            <a:r>
              <a:rPr lang="fr-FR" sz="900" spc="220" dirty="0" smtClean="0">
                <a:latin typeface="PMingLiU"/>
                <a:cs typeface="PMingLiU"/>
              </a:rPr>
              <a:t>v</a:t>
            </a:r>
            <a:r>
              <a:rPr sz="900" spc="170" smtClean="0">
                <a:latin typeface="PMingLiU"/>
                <a:cs typeface="PMingLiU"/>
              </a:rPr>
              <a:t>alide </a:t>
            </a:r>
            <a:r>
              <a:rPr sz="900" spc="215" dirty="0">
                <a:latin typeface="PMingLiU"/>
                <a:cs typeface="PMingLiU"/>
              </a:rPr>
              <a:t>ou </a:t>
            </a:r>
            <a:r>
              <a:rPr sz="900" spc="-65" dirty="0">
                <a:latin typeface="PMingLiU"/>
                <a:cs typeface="PMingLiU"/>
              </a:rPr>
              <a:t> </a:t>
            </a:r>
            <a:r>
              <a:rPr sz="900" spc="229" dirty="0">
                <a:latin typeface="PMingLiU"/>
                <a:cs typeface="PMingLiU"/>
              </a:rPr>
              <a:t>membre</a:t>
            </a:r>
            <a:r>
              <a:rPr sz="900" spc="135" dirty="0">
                <a:latin typeface="PMingLiU"/>
                <a:cs typeface="PMingLiU"/>
              </a:rPr>
              <a:t> </a:t>
            </a:r>
            <a:r>
              <a:rPr sz="900" spc="220">
                <a:latin typeface="PMingLiU"/>
                <a:cs typeface="PMingLiU"/>
              </a:rPr>
              <a:t>non</a:t>
            </a:r>
            <a:r>
              <a:rPr sz="900" spc="135">
                <a:latin typeface="PMingLiU"/>
                <a:cs typeface="PMingLiU"/>
              </a:rPr>
              <a:t> </a:t>
            </a:r>
            <a:r>
              <a:rPr sz="900" spc="145" smtClean="0">
                <a:latin typeface="PMingLiU"/>
                <a:cs typeface="PMingLiU"/>
              </a:rPr>
              <a:t>autor</a:t>
            </a:r>
            <a:r>
              <a:rPr lang="fr-FR" sz="900" spc="145" dirty="0" err="1" smtClean="0">
                <a:latin typeface="PMingLiU"/>
                <a:cs typeface="PMingLiU"/>
              </a:rPr>
              <a:t>isé</a:t>
            </a:r>
            <a:r>
              <a:rPr sz="900" spc="145" smtClean="0">
                <a:latin typeface="PMingLiU"/>
                <a:cs typeface="PMingLiU"/>
              </a:rPr>
              <a:t>]</a:t>
            </a:r>
            <a:endParaRPr sz="900">
              <a:latin typeface="PMingLiU"/>
              <a:cs typeface="PMingLiU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67050" y="1120775"/>
            <a:ext cx="213995" cy="58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140" dirty="0">
                <a:latin typeface="PMingLiU"/>
                <a:cs typeface="PMingLiU"/>
              </a:rPr>
              <a:t>[else]</a:t>
            </a:r>
            <a:endParaRPr sz="300">
              <a:latin typeface="PMingLiU"/>
              <a:cs typeface="PMingLiU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453878" y="1702725"/>
            <a:ext cx="1878330" cy="316230"/>
            <a:chOff x="1453878" y="1702725"/>
            <a:chExt cx="1878330" cy="316230"/>
          </a:xfrm>
        </p:grpSpPr>
        <p:sp>
          <p:nvSpPr>
            <p:cNvPr id="53" name="object 53"/>
            <p:cNvSpPr/>
            <p:nvPr/>
          </p:nvSpPr>
          <p:spPr>
            <a:xfrm>
              <a:off x="1458005" y="1706852"/>
              <a:ext cx="1620520" cy="216535"/>
            </a:xfrm>
            <a:custGeom>
              <a:avLst/>
              <a:gdLst/>
              <a:ahLst/>
              <a:cxnLst/>
              <a:rect l="l" t="t" r="r" b="b"/>
              <a:pathLst>
                <a:path w="1620520" h="216535">
                  <a:moveTo>
                    <a:pt x="180002" y="216002"/>
                  </a:moveTo>
                  <a:lnTo>
                    <a:pt x="0" y="108001"/>
                  </a:lnTo>
                </a:path>
                <a:path w="1620520" h="216535">
                  <a:moveTo>
                    <a:pt x="180002" y="216002"/>
                  </a:moveTo>
                  <a:lnTo>
                    <a:pt x="360004" y="108001"/>
                  </a:lnTo>
                </a:path>
                <a:path w="1620520" h="216535">
                  <a:moveTo>
                    <a:pt x="180002" y="0"/>
                  </a:moveTo>
                  <a:lnTo>
                    <a:pt x="0" y="108001"/>
                  </a:lnTo>
                </a:path>
                <a:path w="1620520" h="216535">
                  <a:moveTo>
                    <a:pt x="180002" y="0"/>
                  </a:moveTo>
                  <a:lnTo>
                    <a:pt x="360004" y="108001"/>
                  </a:lnTo>
                </a:path>
                <a:path w="1620520" h="216535">
                  <a:moveTo>
                    <a:pt x="1440017" y="216002"/>
                  </a:moveTo>
                  <a:lnTo>
                    <a:pt x="1260015" y="108001"/>
                  </a:lnTo>
                </a:path>
                <a:path w="1620520" h="216535">
                  <a:moveTo>
                    <a:pt x="1440017" y="216002"/>
                  </a:moveTo>
                  <a:lnTo>
                    <a:pt x="1620020" y="108001"/>
                  </a:lnTo>
                </a:path>
                <a:path w="1620520" h="216535">
                  <a:moveTo>
                    <a:pt x="1440017" y="0"/>
                  </a:moveTo>
                  <a:lnTo>
                    <a:pt x="1260015" y="108001"/>
                  </a:lnTo>
                </a:path>
                <a:path w="1620520" h="216535">
                  <a:moveTo>
                    <a:pt x="1440017" y="0"/>
                  </a:moveTo>
                  <a:lnTo>
                    <a:pt x="1620020" y="108001"/>
                  </a:lnTo>
                </a:path>
                <a:path w="1620520" h="216535">
                  <a:moveTo>
                    <a:pt x="1260015" y="108001"/>
                  </a:moveTo>
                  <a:lnTo>
                    <a:pt x="368987" y="10800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22059" y="1799064"/>
              <a:ext cx="24765" cy="31750"/>
            </a:xfrm>
            <a:custGeom>
              <a:avLst/>
              <a:gdLst/>
              <a:ahLst/>
              <a:cxnLst/>
              <a:rect l="l" t="t" r="r" b="b"/>
              <a:pathLst>
                <a:path w="24764" h="31750">
                  <a:moveTo>
                    <a:pt x="24671" y="31580"/>
                  </a:moveTo>
                  <a:lnTo>
                    <a:pt x="20816" y="26753"/>
                  </a:lnTo>
                  <a:lnTo>
                    <a:pt x="13569" y="21834"/>
                  </a:lnTo>
                  <a:lnTo>
                    <a:pt x="5705" y="17840"/>
                  </a:lnTo>
                  <a:lnTo>
                    <a:pt x="0" y="15790"/>
                  </a:lnTo>
                  <a:lnTo>
                    <a:pt x="5705" y="13739"/>
                  </a:lnTo>
                  <a:lnTo>
                    <a:pt x="13569" y="9745"/>
                  </a:lnTo>
                  <a:lnTo>
                    <a:pt x="20816" y="4826"/>
                  </a:lnTo>
                  <a:lnTo>
                    <a:pt x="24671" y="0"/>
                  </a:lnTo>
                </a:path>
              </a:pathLst>
            </a:custGeom>
            <a:ln w="6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3310" y="1990181"/>
              <a:ext cx="41275" cy="2857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0500" y="1990181"/>
              <a:ext cx="41275" cy="28574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3067050" y="1958975"/>
            <a:ext cx="1090613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14" smtClean="0">
                <a:latin typeface="PMingLiU"/>
                <a:cs typeface="PMingLiU"/>
              </a:rPr>
              <a:t>[</a:t>
            </a:r>
            <a:r>
              <a:rPr lang="fr-FR" sz="900" spc="114" dirty="0" smtClean="0">
                <a:latin typeface="PMingLiU"/>
                <a:cs typeface="PMingLiU"/>
              </a:rPr>
              <a:t>livre </a:t>
            </a:r>
            <a:r>
              <a:rPr sz="900" spc="135" smtClean="0">
                <a:latin typeface="PMingLiU"/>
                <a:cs typeface="PMingLiU"/>
              </a:rPr>
              <a:t> </a:t>
            </a:r>
            <a:r>
              <a:rPr sz="900" spc="135">
                <a:latin typeface="PMingLiU"/>
                <a:cs typeface="PMingLiU"/>
              </a:rPr>
              <a:t>trou</a:t>
            </a:r>
            <a:r>
              <a:rPr sz="900" spc="135" smtClean="0">
                <a:latin typeface="PMingLiU"/>
                <a:cs typeface="PMingLiU"/>
              </a:rPr>
              <a:t></a:t>
            </a:r>
            <a:r>
              <a:rPr lang="fr-FR" sz="900" spc="135" dirty="0" smtClean="0">
                <a:latin typeface="PMingLiU"/>
                <a:cs typeface="PMingLiU"/>
              </a:rPr>
              <a:t>vé</a:t>
            </a:r>
            <a:r>
              <a:rPr sz="300" spc="135" smtClean="0">
                <a:latin typeface="PMingLiU"/>
                <a:cs typeface="PMingLiU"/>
              </a:rPr>
              <a:t>]</a:t>
            </a:r>
            <a:endParaRPr sz="300">
              <a:latin typeface="PMingLiU"/>
              <a:cs typeface="PMingLiU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05050" y="1577975"/>
            <a:ext cx="34422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40" dirty="0">
                <a:latin typeface="PMingLiU"/>
                <a:cs typeface="PMingLiU"/>
              </a:rPr>
              <a:t>[else</a:t>
            </a:r>
            <a:r>
              <a:rPr sz="300" spc="140" dirty="0">
                <a:latin typeface="PMingLiU"/>
                <a:cs typeface="PMingLiU"/>
              </a:rPr>
              <a:t>]</a:t>
            </a:r>
            <a:endParaRPr sz="300">
              <a:latin typeface="PMingLiU"/>
              <a:cs typeface="PMingLiU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527981" y="473613"/>
            <a:ext cx="1006081" cy="2704082"/>
            <a:chOff x="1527981" y="473613"/>
            <a:chExt cx="1006081" cy="2704082"/>
          </a:xfrm>
        </p:grpSpPr>
        <p:sp>
          <p:nvSpPr>
            <p:cNvPr id="60" name="object 60"/>
            <p:cNvSpPr/>
            <p:nvPr/>
          </p:nvSpPr>
          <p:spPr>
            <a:xfrm>
              <a:off x="1754993" y="3110870"/>
              <a:ext cx="531495" cy="0"/>
            </a:xfrm>
            <a:custGeom>
              <a:avLst/>
              <a:gdLst/>
              <a:ahLst/>
              <a:cxnLst/>
              <a:rect l="l" t="t" r="r" b="b"/>
              <a:pathLst>
                <a:path w="531494">
                  <a:moveTo>
                    <a:pt x="0" y="0"/>
                  </a:moveTo>
                  <a:lnTo>
                    <a:pt x="531023" y="0"/>
                  </a:lnTo>
                </a:path>
              </a:pathLst>
            </a:custGeom>
            <a:ln w="6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50059" y="3095079"/>
              <a:ext cx="24765" cy="31750"/>
            </a:xfrm>
            <a:custGeom>
              <a:avLst/>
              <a:gdLst/>
              <a:ahLst/>
              <a:cxnLst/>
              <a:rect l="l" t="t" r="r" b="b"/>
              <a:pathLst>
                <a:path w="24764" h="31750">
                  <a:moveTo>
                    <a:pt x="24671" y="31580"/>
                  </a:moveTo>
                  <a:lnTo>
                    <a:pt x="20816" y="26753"/>
                  </a:lnTo>
                  <a:lnTo>
                    <a:pt x="13569" y="21834"/>
                  </a:lnTo>
                  <a:lnTo>
                    <a:pt x="5705" y="17840"/>
                  </a:lnTo>
                  <a:lnTo>
                    <a:pt x="0" y="15790"/>
                  </a:lnTo>
                  <a:lnTo>
                    <a:pt x="5705" y="13739"/>
                  </a:lnTo>
                  <a:lnTo>
                    <a:pt x="13569" y="9745"/>
                  </a:lnTo>
                  <a:lnTo>
                    <a:pt x="20816" y="4826"/>
                  </a:lnTo>
                  <a:lnTo>
                    <a:pt x="24671" y="0"/>
                  </a:lnTo>
                </a:path>
              </a:pathLst>
            </a:custGeom>
            <a:ln w="6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10007" y="518838"/>
              <a:ext cx="819150" cy="0"/>
            </a:xfrm>
            <a:custGeom>
              <a:avLst/>
              <a:gdLst/>
              <a:ahLst/>
              <a:cxnLst/>
              <a:rect l="l" t="t" r="r" b="b"/>
              <a:pathLst>
                <a:path w="819150">
                  <a:moveTo>
                    <a:pt x="0" y="0"/>
                  </a:moveTo>
                  <a:lnTo>
                    <a:pt x="819027" y="0"/>
                  </a:lnTo>
                </a:path>
              </a:pathLst>
            </a:custGeom>
            <a:ln w="6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09297" y="503047"/>
              <a:ext cx="24765" cy="31750"/>
            </a:xfrm>
            <a:custGeom>
              <a:avLst/>
              <a:gdLst/>
              <a:ahLst/>
              <a:cxnLst/>
              <a:rect l="l" t="t" r="r" b="b"/>
              <a:pathLst>
                <a:path w="24764" h="31750">
                  <a:moveTo>
                    <a:pt x="0" y="0"/>
                  </a:moveTo>
                  <a:lnTo>
                    <a:pt x="3855" y="4826"/>
                  </a:lnTo>
                  <a:lnTo>
                    <a:pt x="11102" y="9745"/>
                  </a:lnTo>
                  <a:lnTo>
                    <a:pt x="18966" y="13739"/>
                  </a:lnTo>
                  <a:lnTo>
                    <a:pt x="24671" y="15790"/>
                  </a:lnTo>
                  <a:lnTo>
                    <a:pt x="18966" y="17840"/>
                  </a:lnTo>
                  <a:lnTo>
                    <a:pt x="11102" y="21834"/>
                  </a:lnTo>
                  <a:lnTo>
                    <a:pt x="3855" y="26753"/>
                  </a:lnTo>
                  <a:lnTo>
                    <a:pt x="0" y="31580"/>
                  </a:lnTo>
                </a:path>
              </a:pathLst>
            </a:custGeom>
            <a:ln w="6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981" y="3044044"/>
              <a:ext cx="220053" cy="13365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3983" y="473613"/>
              <a:ext cx="148048" cy="90448"/>
            </a:xfrm>
            <a:prstGeom prst="rect">
              <a:avLst/>
            </a:prstGeom>
          </p:spPr>
        </p:pic>
      </p:grp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19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25</a:t>
            </a:r>
          </a:p>
        </p:txBody>
      </p:sp>
      <p:sp>
        <p:nvSpPr>
          <p:cNvPr id="70" name="object 24"/>
          <p:cNvSpPr/>
          <p:nvPr/>
        </p:nvSpPr>
        <p:spPr>
          <a:xfrm>
            <a:off x="2533650" y="434975"/>
            <a:ext cx="1025204" cy="216535"/>
          </a:xfrm>
          <a:custGeom>
            <a:avLst/>
            <a:gdLst/>
            <a:ahLst/>
            <a:cxnLst/>
            <a:rect l="l" t="t" r="r" b="b"/>
            <a:pathLst>
              <a:path w="864235" h="216534">
                <a:moveTo>
                  <a:pt x="0" y="108001"/>
                </a:moveTo>
                <a:lnTo>
                  <a:pt x="9176" y="142138"/>
                </a:lnTo>
                <a:lnTo>
                  <a:pt x="34729" y="171785"/>
                </a:lnTo>
                <a:lnTo>
                  <a:pt x="73694" y="195165"/>
                </a:lnTo>
                <a:lnTo>
                  <a:pt x="123107" y="210496"/>
                </a:lnTo>
                <a:lnTo>
                  <a:pt x="180002" y="216002"/>
                </a:lnTo>
                <a:lnTo>
                  <a:pt x="684006" y="216002"/>
                </a:lnTo>
                <a:lnTo>
                  <a:pt x="740901" y="210496"/>
                </a:lnTo>
                <a:lnTo>
                  <a:pt x="790313" y="195165"/>
                </a:lnTo>
                <a:lnTo>
                  <a:pt x="829278" y="171785"/>
                </a:lnTo>
                <a:lnTo>
                  <a:pt x="854831" y="142138"/>
                </a:lnTo>
                <a:lnTo>
                  <a:pt x="864008" y="108001"/>
                </a:lnTo>
                <a:lnTo>
                  <a:pt x="829278" y="44216"/>
                </a:lnTo>
                <a:lnTo>
                  <a:pt x="790313" y="20837"/>
                </a:lnTo>
                <a:lnTo>
                  <a:pt x="740901" y="5505"/>
                </a:lnTo>
                <a:lnTo>
                  <a:pt x="684006" y="0"/>
                </a:lnTo>
                <a:lnTo>
                  <a:pt x="180002" y="0"/>
                </a:lnTo>
                <a:lnTo>
                  <a:pt x="123107" y="5505"/>
                </a:lnTo>
                <a:lnTo>
                  <a:pt x="73694" y="20837"/>
                </a:lnTo>
                <a:lnTo>
                  <a:pt x="34729" y="44216"/>
                </a:lnTo>
                <a:lnTo>
                  <a:pt x="9176" y="73864"/>
                </a:lnTo>
                <a:lnTo>
                  <a:pt x="0" y="108001"/>
                </a:lnTo>
                <a:close/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2304415" cy="139700"/>
          </a:xfrm>
          <a:custGeom>
            <a:avLst/>
            <a:gdLst/>
            <a:ahLst/>
            <a:cxnLst/>
            <a:rect l="l" t="t" r="r" b="b"/>
            <a:pathLst>
              <a:path w="2304415" h="139700">
                <a:moveTo>
                  <a:pt x="0" y="139456"/>
                </a:moveTo>
                <a:lnTo>
                  <a:pt x="2303995" y="139456"/>
                </a:lnTo>
                <a:lnTo>
                  <a:pt x="2303995" y="0"/>
                </a:lnTo>
                <a:lnTo>
                  <a:pt x="0" y="0"/>
                </a:lnTo>
                <a:lnTo>
                  <a:pt x="0" y="13945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743" y="1970798"/>
            <a:ext cx="4483735" cy="1315720"/>
            <a:chOff x="87743" y="1970798"/>
            <a:chExt cx="4483735" cy="1315720"/>
          </a:xfrm>
        </p:grpSpPr>
        <p:sp>
          <p:nvSpPr>
            <p:cNvPr id="5" name="object 5"/>
            <p:cNvSpPr/>
            <p:nvPr/>
          </p:nvSpPr>
          <p:spPr>
            <a:xfrm>
              <a:off x="3088361" y="3242195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79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8744" y="3238233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39032" y="323188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1883" y="324458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302" y="323188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0101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302" y="326998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3434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1033" y="32623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23970" y="323586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29112" y="323188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3182175"/>
              <a:ext cx="101600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3169475"/>
              <a:ext cx="4381715" cy="1143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1970798"/>
              <a:ext cx="4432935" cy="182880"/>
            </a:xfrm>
            <a:custGeom>
              <a:avLst/>
              <a:gdLst/>
              <a:ahLst/>
              <a:cxnLst/>
              <a:rect l="l" t="t" r="r" b="b"/>
              <a:pathLst>
                <a:path w="4432935" h="18288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2483"/>
                  </a:lnTo>
                  <a:lnTo>
                    <a:pt x="4432566" y="182483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2140623"/>
              <a:ext cx="4432565" cy="506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0" y="2015032"/>
              <a:ext cx="50749" cy="11671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7743" y="2184900"/>
              <a:ext cx="4432935" cy="1048385"/>
            </a:xfrm>
            <a:custGeom>
              <a:avLst/>
              <a:gdLst/>
              <a:ahLst/>
              <a:cxnLst/>
              <a:rect l="l" t="t" r="r" b="b"/>
              <a:pathLst>
                <a:path w="4432935" h="1048385">
                  <a:moveTo>
                    <a:pt x="4432566" y="0"/>
                  </a:moveTo>
                  <a:lnTo>
                    <a:pt x="0" y="0"/>
                  </a:lnTo>
                  <a:lnTo>
                    <a:pt x="0" y="997275"/>
                  </a:lnTo>
                  <a:lnTo>
                    <a:pt x="4008" y="1016999"/>
                  </a:lnTo>
                  <a:lnTo>
                    <a:pt x="14922" y="1033152"/>
                  </a:lnTo>
                  <a:lnTo>
                    <a:pt x="31075" y="1044067"/>
                  </a:lnTo>
                  <a:lnTo>
                    <a:pt x="50800" y="1048075"/>
                  </a:lnTo>
                  <a:lnTo>
                    <a:pt x="4381765" y="1048075"/>
                  </a:lnTo>
                  <a:lnTo>
                    <a:pt x="4401490" y="1044067"/>
                  </a:lnTo>
                  <a:lnTo>
                    <a:pt x="4417643" y="1033152"/>
                  </a:lnTo>
                  <a:lnTo>
                    <a:pt x="4428558" y="1016999"/>
                  </a:lnTo>
                  <a:lnTo>
                    <a:pt x="4432566" y="99727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10" y="2053122"/>
              <a:ext cx="0" cy="1148715"/>
            </a:xfrm>
            <a:custGeom>
              <a:avLst/>
              <a:gdLst/>
              <a:ahLst/>
              <a:cxnLst/>
              <a:rect l="l" t="t" r="r" b="b"/>
              <a:pathLst>
                <a:path h="1148714">
                  <a:moveTo>
                    <a:pt x="0" y="114810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10" y="20404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0" y="20277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0" y="20150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557" y="2298395"/>
              <a:ext cx="76809" cy="7680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557" y="2743758"/>
              <a:ext cx="76809" cy="768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9557" y="3017063"/>
              <a:ext cx="76809" cy="76809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0" y="0"/>
            <a:ext cx="4608195" cy="437515"/>
            <a:chOff x="0" y="0"/>
            <a:chExt cx="4608195" cy="437515"/>
          </a:xfrm>
        </p:grpSpPr>
        <p:sp>
          <p:nvSpPr>
            <p:cNvPr id="34" name="object 34"/>
            <p:cNvSpPr/>
            <p:nvPr/>
          </p:nvSpPr>
          <p:spPr>
            <a:xfrm>
              <a:off x="2303995" y="0"/>
              <a:ext cx="2304415" cy="139700"/>
            </a:xfrm>
            <a:custGeom>
              <a:avLst/>
              <a:gdLst/>
              <a:ahLst/>
              <a:cxnLst/>
              <a:rect l="l" t="t" r="r" b="b"/>
              <a:pathLst>
                <a:path w="2304415" h="139700">
                  <a:moveTo>
                    <a:pt x="0" y="139456"/>
                  </a:moveTo>
                  <a:lnTo>
                    <a:pt x="2303995" y="13945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945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39456"/>
              <a:ext cx="4608004" cy="29799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7743" y="533488"/>
            <a:ext cx="4483735" cy="1142365"/>
            <a:chOff x="87743" y="533488"/>
            <a:chExt cx="4483735" cy="1142365"/>
          </a:xfrm>
        </p:grpSpPr>
        <p:sp>
          <p:nvSpPr>
            <p:cNvPr id="37" name="object 37"/>
            <p:cNvSpPr/>
            <p:nvPr/>
          </p:nvSpPr>
          <p:spPr>
            <a:xfrm>
              <a:off x="87743" y="533488"/>
              <a:ext cx="4432935" cy="184150"/>
            </a:xfrm>
            <a:custGeom>
              <a:avLst/>
              <a:gdLst/>
              <a:ahLst/>
              <a:cxnLst/>
              <a:rect l="l" t="t" r="r" b="b"/>
              <a:pathLst>
                <a:path w="4432935" h="1841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3592"/>
                  </a:lnTo>
                  <a:lnTo>
                    <a:pt x="4432566" y="18359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744" y="704430"/>
              <a:ext cx="4432565" cy="506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573898"/>
              <a:ext cx="101600" cy="1016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561198"/>
              <a:ext cx="4381715" cy="1143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0" y="577735"/>
              <a:ext cx="50749" cy="99616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7743" y="748700"/>
              <a:ext cx="4432935" cy="876300"/>
            </a:xfrm>
            <a:custGeom>
              <a:avLst/>
              <a:gdLst/>
              <a:ahLst/>
              <a:cxnLst/>
              <a:rect l="l" t="t" r="r" b="b"/>
              <a:pathLst>
                <a:path w="4432935" h="876300">
                  <a:moveTo>
                    <a:pt x="4432566" y="0"/>
                  </a:moveTo>
                  <a:lnTo>
                    <a:pt x="0" y="0"/>
                  </a:lnTo>
                  <a:lnTo>
                    <a:pt x="0" y="825198"/>
                  </a:lnTo>
                  <a:lnTo>
                    <a:pt x="4008" y="844922"/>
                  </a:lnTo>
                  <a:lnTo>
                    <a:pt x="14922" y="861075"/>
                  </a:lnTo>
                  <a:lnTo>
                    <a:pt x="31075" y="871990"/>
                  </a:lnTo>
                  <a:lnTo>
                    <a:pt x="50800" y="875998"/>
                  </a:lnTo>
                  <a:lnTo>
                    <a:pt x="4381765" y="875998"/>
                  </a:lnTo>
                  <a:lnTo>
                    <a:pt x="4401490" y="871990"/>
                  </a:lnTo>
                  <a:lnTo>
                    <a:pt x="4417643" y="861075"/>
                  </a:lnTo>
                  <a:lnTo>
                    <a:pt x="4428558" y="844922"/>
                  </a:lnTo>
                  <a:lnTo>
                    <a:pt x="4432566" y="82519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20310" y="615813"/>
              <a:ext cx="0" cy="977265"/>
            </a:xfrm>
            <a:custGeom>
              <a:avLst/>
              <a:gdLst/>
              <a:ahLst/>
              <a:cxnLst/>
              <a:rect l="l" t="t" r="r" b="b"/>
              <a:pathLst>
                <a:path h="977265">
                  <a:moveTo>
                    <a:pt x="0" y="9771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20310" y="6031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0310" y="5904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20310" y="5777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9557" y="862203"/>
              <a:ext cx="76809" cy="7680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9557" y="1135494"/>
              <a:ext cx="76809" cy="7680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9557" y="1408785"/>
              <a:ext cx="76809" cy="76809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25844" y="126146"/>
            <a:ext cx="3938904" cy="141769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35"/>
              </a:spcBef>
            </a:pPr>
            <a:r>
              <a:rPr lang="fr-FR" sz="1400" spc="20" dirty="0" smtClean="0">
                <a:solidFill>
                  <a:srgbClr val="FFFFFF"/>
                </a:solidFill>
                <a:latin typeface="Arial"/>
                <a:cs typeface="Arial"/>
              </a:rPr>
              <a:t>Diagramme d’Activité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Nœuds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smtClean="0">
                <a:solidFill>
                  <a:srgbClr val="FFFFFF"/>
                </a:solidFill>
                <a:latin typeface="Arial"/>
                <a:cs typeface="Arial"/>
              </a:rPr>
              <a:t>bifurcation</a:t>
            </a:r>
            <a:endParaRPr sz="1100" smtClean="0">
              <a:latin typeface="Arial"/>
              <a:cs typeface="Arial"/>
            </a:endParaRPr>
          </a:p>
          <a:p>
            <a:pPr marL="289560" marR="5080">
              <a:lnSpc>
                <a:spcPts val="2150"/>
              </a:lnSpc>
              <a:spcBef>
                <a:spcPts val="175"/>
              </a:spcBef>
            </a:pPr>
            <a:r>
              <a:rPr sz="1100" spc="-5" smtClean="0">
                <a:latin typeface="Arial"/>
                <a:cs typeface="Arial"/>
              </a:rPr>
              <a:t>permettant </a:t>
            </a:r>
            <a:r>
              <a:rPr sz="1100" spc="-10" smtClean="0">
                <a:latin typeface="Arial"/>
                <a:cs typeface="Arial"/>
              </a:rPr>
              <a:t>de</a:t>
            </a:r>
            <a:r>
              <a:rPr sz="1100" smtClean="0">
                <a:latin typeface="Arial"/>
                <a:cs typeface="Arial"/>
              </a:rPr>
              <a:t> </a:t>
            </a:r>
            <a:r>
              <a:rPr sz="1100" spc="-5" smtClean="0">
                <a:latin typeface="Arial"/>
                <a:cs typeface="Arial"/>
              </a:rPr>
              <a:t>lancer des</a:t>
            </a:r>
            <a:r>
              <a:rPr sz="1100" smtClean="0">
                <a:latin typeface="Arial"/>
                <a:cs typeface="Arial"/>
              </a:rPr>
              <a:t> </a:t>
            </a:r>
            <a:r>
              <a:rPr sz="1100" spc="-45" smtClean="0">
                <a:latin typeface="Arial"/>
                <a:cs typeface="Arial"/>
              </a:rPr>
              <a:t>activit</a:t>
            </a:r>
            <a:r>
              <a:rPr lang="fr-FR" sz="1100" spc="-45" dirty="0" smtClean="0">
                <a:latin typeface="Arial"/>
                <a:cs typeface="Arial"/>
              </a:rPr>
              <a:t>é</a:t>
            </a:r>
            <a:r>
              <a:rPr sz="1100" spc="-45" smtClean="0">
                <a:latin typeface="Arial"/>
                <a:cs typeface="Arial"/>
              </a:rPr>
              <a:t>s</a:t>
            </a:r>
            <a:r>
              <a:rPr sz="1100" spc="-5" smtClean="0">
                <a:latin typeface="Arial"/>
                <a:cs typeface="Arial"/>
              </a:rPr>
              <a:t> concurrentes</a:t>
            </a:r>
            <a:r>
              <a:rPr sz="1100" smtClean="0">
                <a:latin typeface="Arial"/>
                <a:cs typeface="Arial"/>
              </a:rPr>
              <a:t> </a:t>
            </a:r>
            <a:r>
              <a:rPr sz="1100" spc="-35" smtClean="0">
                <a:latin typeface="Arial"/>
                <a:cs typeface="Arial"/>
              </a:rPr>
              <a:t>(parall</a:t>
            </a:r>
            <a:r>
              <a:rPr lang="fr-FR" sz="1100" spc="-35" dirty="0" smtClean="0">
                <a:latin typeface="Arial"/>
                <a:cs typeface="Arial"/>
              </a:rPr>
              <a:t>e</a:t>
            </a:r>
            <a:r>
              <a:rPr sz="1100" spc="-35" smtClean="0">
                <a:latin typeface="Arial"/>
                <a:cs typeface="Arial"/>
              </a:rPr>
              <a:t>les) </a:t>
            </a:r>
            <a:r>
              <a:rPr sz="1100" spc="-290" smtClean="0">
                <a:latin typeface="Arial"/>
                <a:cs typeface="Arial"/>
              </a:rPr>
              <a:t> </a:t>
            </a:r>
            <a:r>
              <a:rPr sz="1100" spc="-65" smtClean="0">
                <a:latin typeface="Arial"/>
                <a:cs typeface="Arial"/>
              </a:rPr>
              <a:t>sch</a:t>
            </a:r>
            <a:r>
              <a:rPr lang="fr-FR" sz="1100" spc="-65" dirty="0" smtClean="0">
                <a:latin typeface="Arial"/>
                <a:cs typeface="Arial"/>
              </a:rPr>
              <a:t>é</a:t>
            </a:r>
            <a:r>
              <a:rPr sz="1100" spc="-65" smtClean="0">
                <a:latin typeface="Arial"/>
                <a:cs typeface="Arial"/>
              </a:rPr>
              <a:t>matis</a:t>
            </a:r>
            <a:r>
              <a:rPr lang="fr-FR" sz="1100" spc="-65" dirty="0" smtClean="0">
                <a:latin typeface="Arial"/>
                <a:cs typeface="Arial"/>
              </a:rPr>
              <a:t>é</a:t>
            </a:r>
            <a:r>
              <a:rPr sz="1100" spc="-65" smtClean="0">
                <a:latin typeface="Arial"/>
                <a:cs typeface="Arial"/>
              </a:rPr>
              <a:t>e</a:t>
            </a:r>
            <a:r>
              <a:rPr sz="1100" spc="-5" smtClean="0">
                <a:latin typeface="Arial"/>
                <a:cs typeface="Arial"/>
              </a:rPr>
              <a:t> </a:t>
            </a:r>
            <a:r>
              <a:rPr sz="1100" spc="-10" smtClean="0">
                <a:latin typeface="Arial"/>
                <a:cs typeface="Arial"/>
              </a:rPr>
              <a:t>en</a:t>
            </a:r>
            <a:r>
              <a:rPr sz="1100" spc="-5" smtClean="0">
                <a:latin typeface="Arial"/>
                <a:cs typeface="Arial"/>
              </a:rPr>
              <a:t> </a:t>
            </a:r>
            <a:r>
              <a:rPr sz="1100" spc="-10" smtClean="0">
                <a:latin typeface="Arial"/>
                <a:cs typeface="Arial"/>
              </a:rPr>
              <a:t>UML</a:t>
            </a:r>
            <a:r>
              <a:rPr sz="1100" spc="-5" smtClean="0">
                <a:latin typeface="Arial"/>
                <a:cs typeface="Arial"/>
              </a:rPr>
              <a:t> par </a:t>
            </a:r>
            <a:r>
              <a:rPr sz="1100" spc="-10" smtClean="0">
                <a:latin typeface="Arial"/>
                <a:cs typeface="Arial"/>
              </a:rPr>
              <a:t>un</a:t>
            </a:r>
            <a:r>
              <a:rPr sz="1100" spc="-5" smtClean="0">
                <a:latin typeface="Arial"/>
                <a:cs typeface="Arial"/>
              </a:rPr>
              <a:t> </a:t>
            </a:r>
            <a:r>
              <a:rPr sz="1100" spc="-10" smtClean="0">
                <a:latin typeface="Arial"/>
                <a:cs typeface="Arial"/>
              </a:rPr>
              <a:t>trait</a:t>
            </a:r>
            <a:r>
              <a:rPr sz="1100" spc="-5" smtClean="0">
                <a:latin typeface="Arial"/>
                <a:cs typeface="Arial"/>
              </a:rPr>
              <a:t> plein</a:t>
            </a:r>
            <a:endParaRPr sz="1100" smtClean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625"/>
              </a:spcBef>
            </a:pPr>
            <a:r>
              <a:rPr sz="1100" spc="-45" smtClean="0">
                <a:latin typeface="Arial"/>
                <a:cs typeface="Arial"/>
              </a:rPr>
              <a:t>poss</a:t>
            </a:r>
            <a:r>
              <a:rPr lang="fr-FR" sz="1100" spc="-45" dirty="0" smtClean="0">
                <a:latin typeface="Arial"/>
                <a:cs typeface="Arial"/>
              </a:rPr>
              <a:t>é</a:t>
            </a:r>
            <a:r>
              <a:rPr sz="1100" spc="-45" smtClean="0">
                <a:latin typeface="Arial"/>
                <a:cs typeface="Arial"/>
              </a:rPr>
              <a:t>dant</a:t>
            </a:r>
            <a:r>
              <a:rPr sz="1100" spc="-5" smtClean="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une</a:t>
            </a:r>
            <a:r>
              <a:rPr sz="1100" spc="-5">
                <a:latin typeface="Arial"/>
                <a:cs typeface="Arial"/>
              </a:rPr>
              <a:t> </a:t>
            </a:r>
            <a:r>
              <a:rPr sz="1100" spc="-60" smtClean="0">
                <a:latin typeface="Arial"/>
                <a:cs typeface="Arial"/>
              </a:rPr>
              <a:t>entr</a:t>
            </a:r>
            <a:r>
              <a:rPr lang="fr-FR" sz="1100" spc="-60" dirty="0" smtClean="0">
                <a:latin typeface="Arial"/>
                <a:cs typeface="Arial"/>
              </a:rPr>
              <a:t>é</a:t>
            </a:r>
            <a:r>
              <a:rPr sz="1100" spc="-60" smtClean="0">
                <a:latin typeface="Arial"/>
                <a:cs typeface="Arial"/>
              </a:rPr>
              <a:t>e</a:t>
            </a:r>
            <a:r>
              <a:rPr sz="1100" spc="-5" smtClean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 plusieurs </a:t>
            </a:r>
            <a:r>
              <a:rPr sz="1100" dirty="0">
                <a:latin typeface="Arial"/>
                <a:cs typeface="Arial"/>
              </a:rPr>
              <a:t>sortie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5844" y="1957754"/>
            <a:ext cx="4356735" cy="1179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Nœuds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d’union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760"/>
              </a:spcBef>
            </a:pPr>
            <a:r>
              <a:rPr sz="1100" spc="-5" dirty="0">
                <a:latin typeface="Arial"/>
                <a:cs typeface="Arial"/>
              </a:rPr>
              <a:t>permettant </a:t>
            </a:r>
            <a:r>
              <a:rPr sz="1100" spc="-10" dirty="0">
                <a:latin typeface="Arial"/>
                <a:cs typeface="Arial"/>
              </a:rPr>
              <a:t>de </a:t>
            </a:r>
            <a:r>
              <a:rPr sz="1100" spc="-5" dirty="0">
                <a:latin typeface="Arial"/>
                <a:cs typeface="Arial"/>
              </a:rPr>
              <a:t>synchroniser </a:t>
            </a:r>
            <a:r>
              <a:rPr sz="1100" spc="-5">
                <a:latin typeface="Arial"/>
                <a:cs typeface="Arial"/>
              </a:rPr>
              <a:t>des </a:t>
            </a:r>
            <a:r>
              <a:rPr sz="1100" spc="-45" smtClean="0">
                <a:latin typeface="Arial"/>
                <a:cs typeface="Arial"/>
              </a:rPr>
              <a:t>activit</a:t>
            </a:r>
            <a:r>
              <a:rPr lang="fr-FR" sz="1100" spc="-45" dirty="0" smtClean="0">
                <a:latin typeface="Arial"/>
                <a:cs typeface="Arial"/>
              </a:rPr>
              <a:t>é</a:t>
            </a:r>
            <a:r>
              <a:rPr sz="1100" spc="-45" smtClean="0">
                <a:latin typeface="Arial"/>
                <a:cs typeface="Arial"/>
              </a:rPr>
              <a:t>s </a:t>
            </a:r>
            <a:r>
              <a:rPr sz="1100" spc="-5" dirty="0">
                <a:latin typeface="Arial"/>
                <a:cs typeface="Arial"/>
              </a:rPr>
              <a:t>concurrentes (dites </a:t>
            </a:r>
            <a:r>
              <a:rPr sz="1100" spc="-5">
                <a:latin typeface="Arial"/>
                <a:cs typeface="Arial"/>
              </a:rPr>
              <a:t>aussi </a:t>
            </a:r>
            <a:r>
              <a:rPr sz="1100" spc="-295">
                <a:latin typeface="Arial"/>
                <a:cs typeface="Arial"/>
              </a:rPr>
              <a:t> </a:t>
            </a:r>
            <a:r>
              <a:rPr lang="fr-FR" sz="1100" spc="-295" dirty="0" smtClean="0">
                <a:latin typeface="Arial"/>
                <a:cs typeface="Arial"/>
              </a:rPr>
              <a:t>p</a:t>
            </a:r>
            <a:r>
              <a:rPr sz="1100" spc="-40" smtClean="0">
                <a:latin typeface="Arial"/>
                <a:cs typeface="Arial"/>
              </a:rPr>
              <a:t>aralleles</a:t>
            </a:r>
            <a:r>
              <a:rPr sz="1100" spc="-4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289560" marR="1588770">
              <a:lnSpc>
                <a:spcPct val="163000"/>
              </a:lnSpc>
            </a:pPr>
            <a:r>
              <a:rPr sz="1100" spc="-65" smtClean="0">
                <a:latin typeface="Arial"/>
                <a:cs typeface="Arial"/>
              </a:rPr>
              <a:t>sch</a:t>
            </a:r>
            <a:r>
              <a:rPr lang="fr-FR" sz="1100" spc="-65" dirty="0" err="1" smtClean="0">
                <a:latin typeface="Arial"/>
                <a:cs typeface="Arial"/>
              </a:rPr>
              <a:t>ém</a:t>
            </a:r>
            <a:r>
              <a:rPr sz="1100" spc="-65" smtClean="0">
                <a:latin typeface="Arial"/>
                <a:cs typeface="Arial"/>
              </a:rPr>
              <a:t>tis</a:t>
            </a:r>
            <a:r>
              <a:rPr lang="fr-FR" sz="1100" spc="-65" dirty="0" smtClean="0">
                <a:latin typeface="Arial"/>
                <a:cs typeface="Arial"/>
              </a:rPr>
              <a:t>é</a:t>
            </a:r>
            <a:r>
              <a:rPr sz="1100" spc="-65" smtClean="0">
                <a:latin typeface="Arial"/>
                <a:cs typeface="Arial"/>
              </a:rPr>
              <a:t>e</a:t>
            </a:r>
            <a:r>
              <a:rPr sz="1100" spc="-5" smtClean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UML</a:t>
            </a:r>
            <a:r>
              <a:rPr sz="1100" spc="-5" dirty="0">
                <a:latin typeface="Arial"/>
                <a:cs typeface="Arial"/>
              </a:rPr>
              <a:t> par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">
                <a:latin typeface="Arial"/>
                <a:cs typeface="Arial"/>
              </a:rPr>
              <a:t>plein </a:t>
            </a:r>
            <a:r>
              <a:rPr sz="1100">
                <a:latin typeface="Arial"/>
                <a:cs typeface="Arial"/>
              </a:rPr>
              <a:t> </a:t>
            </a:r>
            <a:r>
              <a:rPr sz="1100" spc="-45" smtClean="0">
                <a:latin typeface="Arial"/>
                <a:cs typeface="Arial"/>
              </a:rPr>
              <a:t>poss</a:t>
            </a:r>
            <a:r>
              <a:rPr lang="fr-FR" sz="1100" spc="-45" dirty="0" smtClean="0">
                <a:latin typeface="Arial"/>
                <a:cs typeface="Arial"/>
              </a:rPr>
              <a:t>é</a:t>
            </a:r>
            <a:r>
              <a:rPr sz="1100" spc="-45" smtClean="0">
                <a:latin typeface="Arial"/>
                <a:cs typeface="Arial"/>
              </a:rPr>
              <a:t>dant</a:t>
            </a:r>
            <a:r>
              <a:rPr sz="1100" spc="-5" smtClean="0">
                <a:latin typeface="Arial"/>
                <a:cs typeface="Arial"/>
              </a:rPr>
              <a:t> </a:t>
            </a:r>
            <a:r>
              <a:rPr sz="1100" spc="-5">
                <a:latin typeface="Arial"/>
                <a:cs typeface="Arial"/>
              </a:rPr>
              <a:t>plusieurs </a:t>
            </a:r>
            <a:r>
              <a:rPr sz="1100" spc="-60" smtClean="0">
                <a:latin typeface="Arial"/>
                <a:cs typeface="Arial"/>
              </a:rPr>
              <a:t>entr</a:t>
            </a:r>
            <a:r>
              <a:rPr lang="fr-FR" sz="1100" spc="-60" dirty="0" smtClean="0">
                <a:latin typeface="Arial"/>
                <a:cs typeface="Arial"/>
              </a:rPr>
              <a:t>é</a:t>
            </a:r>
            <a:r>
              <a:rPr sz="1100" spc="-60" smtClean="0">
                <a:latin typeface="Arial"/>
                <a:cs typeface="Arial"/>
              </a:rPr>
              <a:t>e</a:t>
            </a:r>
            <a:r>
              <a:rPr sz="1100" spc="-5" smtClean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 </a:t>
            </a:r>
            <a:r>
              <a:rPr sz="1100" spc="-10" dirty="0">
                <a:latin typeface="Arial"/>
                <a:cs typeface="Arial"/>
              </a:rPr>
              <a:t>une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sortie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-482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7992" y="0"/>
                </a:moveTo>
                <a:lnTo>
                  <a:pt x="3686403" y="0"/>
                </a:lnTo>
                <a:lnTo>
                  <a:pt x="0" y="0"/>
                </a:lnTo>
                <a:lnTo>
                  <a:pt x="0" y="129032"/>
                </a:lnTo>
                <a:lnTo>
                  <a:pt x="3686403" y="129032"/>
                </a:lnTo>
                <a:lnTo>
                  <a:pt x="4607992" y="129032"/>
                </a:lnTo>
                <a:lnTo>
                  <a:pt x="4607992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9456"/>
            <a:ext cx="4608004" cy="29799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25844" y="712367"/>
            <a:ext cx="36645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5" smtClean="0">
                <a:latin typeface="Arial"/>
                <a:cs typeface="Arial"/>
              </a:rPr>
              <a:t>Activit</a:t>
            </a:r>
            <a:r>
              <a:rPr lang="fr-FR" sz="1100" b="1" spc="-45" dirty="0" smtClean="0">
                <a:latin typeface="Arial"/>
                <a:cs typeface="Arial"/>
              </a:rPr>
              <a:t>é</a:t>
            </a:r>
            <a:r>
              <a:rPr sz="1100" b="1" spc="-45" smtClean="0">
                <a:latin typeface="Arial"/>
                <a:cs typeface="Arial"/>
              </a:rPr>
              <a:t>s</a:t>
            </a:r>
            <a:r>
              <a:rPr sz="1100" b="1" spc="-5" smtClean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+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transition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+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nœuds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bifurcation</a:t>
            </a:r>
            <a:r>
              <a:rPr sz="1100" b="1" spc="-5" dirty="0">
                <a:latin typeface="Arial"/>
                <a:cs typeface="Arial"/>
              </a:rPr>
              <a:t> et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d’union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95119" y="1219141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89" h="360044">
                <a:moveTo>
                  <a:pt x="0" y="180002"/>
                </a:move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540007" y="360004"/>
                </a:lnTo>
                <a:lnTo>
                  <a:pt x="587859" y="353574"/>
                </a:lnTo>
                <a:lnTo>
                  <a:pt x="630857" y="335429"/>
                </a:lnTo>
                <a:lnTo>
                  <a:pt x="667288" y="307283"/>
                </a:lnTo>
                <a:lnTo>
                  <a:pt x="695433" y="270853"/>
                </a:lnTo>
                <a:lnTo>
                  <a:pt x="713579" y="227854"/>
                </a:lnTo>
                <a:lnTo>
                  <a:pt x="720008" y="180002"/>
                </a:lnTo>
                <a:lnTo>
                  <a:pt x="713579" y="132150"/>
                </a:lnTo>
                <a:lnTo>
                  <a:pt x="695433" y="89151"/>
                </a:lnTo>
                <a:lnTo>
                  <a:pt x="667288" y="52720"/>
                </a:lnTo>
                <a:lnTo>
                  <a:pt x="630857" y="24575"/>
                </a:lnTo>
                <a:lnTo>
                  <a:pt x="587859" y="6429"/>
                </a:lnTo>
                <a:lnTo>
                  <a:pt x="540007" y="0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84083" y="1303863"/>
            <a:ext cx="541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000" spc="15" dirty="0" smtClean="0">
                <a:latin typeface="PMingLiU"/>
                <a:cs typeface="PMingLiU"/>
              </a:rPr>
              <a:t>A</a:t>
            </a:r>
            <a:r>
              <a:rPr sz="1000" spc="15" smtClean="0">
                <a:latin typeface="PMingLiU"/>
                <a:cs typeface="PMingLiU"/>
              </a:rPr>
              <a:t>ctivit</a:t>
            </a:r>
            <a:r>
              <a:rPr lang="fr-FR" sz="1000" spc="15" dirty="0" smtClean="0">
                <a:latin typeface="PMingLiU"/>
                <a:cs typeface="PMingLiU"/>
              </a:rPr>
              <a:t>é</a:t>
            </a:r>
            <a:r>
              <a:rPr sz="1000" spc="10" smtClean="0">
                <a:latin typeface="PMingLiU"/>
                <a:cs typeface="PMingLiU"/>
              </a:rPr>
              <a:t> </a:t>
            </a:r>
            <a:r>
              <a:rPr sz="1000" spc="25" dirty="0">
                <a:latin typeface="PMingLiU"/>
                <a:cs typeface="PMingLiU"/>
              </a:rPr>
              <a:t>1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55113" y="2011150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89" h="360044">
                <a:moveTo>
                  <a:pt x="0" y="180002"/>
                </a:move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540006" y="360004"/>
                </a:lnTo>
                <a:lnTo>
                  <a:pt x="587858" y="353574"/>
                </a:lnTo>
                <a:lnTo>
                  <a:pt x="630857" y="335429"/>
                </a:lnTo>
                <a:lnTo>
                  <a:pt x="667288" y="307283"/>
                </a:lnTo>
                <a:lnTo>
                  <a:pt x="695433" y="270853"/>
                </a:lnTo>
                <a:lnTo>
                  <a:pt x="713579" y="227854"/>
                </a:lnTo>
                <a:lnTo>
                  <a:pt x="720008" y="180002"/>
                </a:lnTo>
                <a:lnTo>
                  <a:pt x="713579" y="132150"/>
                </a:lnTo>
                <a:lnTo>
                  <a:pt x="695433" y="89151"/>
                </a:lnTo>
                <a:lnTo>
                  <a:pt x="667288" y="52720"/>
                </a:lnTo>
                <a:lnTo>
                  <a:pt x="630857" y="24575"/>
                </a:lnTo>
                <a:lnTo>
                  <a:pt x="587858" y="6429"/>
                </a:lnTo>
                <a:lnTo>
                  <a:pt x="540006" y="0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44079" y="2095860"/>
            <a:ext cx="541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smtClean="0">
                <a:latin typeface="PMingLiU"/>
                <a:cs typeface="PMingLiU"/>
              </a:rPr>
              <a:t>activit</a:t>
            </a:r>
            <a:r>
              <a:rPr lang="fr-FR" sz="1000" spc="15" dirty="0" smtClean="0">
                <a:latin typeface="PMingLiU"/>
                <a:cs typeface="PMingLiU"/>
              </a:rPr>
              <a:t>é</a:t>
            </a:r>
            <a:r>
              <a:rPr sz="1000" spc="10" smtClean="0">
                <a:latin typeface="PMingLiU"/>
                <a:cs typeface="PMingLiU"/>
              </a:rPr>
              <a:t> </a:t>
            </a:r>
            <a:r>
              <a:rPr sz="1000" spc="25" dirty="0">
                <a:latin typeface="PMingLiU"/>
                <a:cs typeface="PMingLiU"/>
              </a:rPr>
              <a:t>2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35127" y="2011150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89" h="360044">
                <a:moveTo>
                  <a:pt x="0" y="180002"/>
                </a:move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540006" y="360004"/>
                </a:lnTo>
                <a:lnTo>
                  <a:pt x="587858" y="353574"/>
                </a:lnTo>
                <a:lnTo>
                  <a:pt x="630857" y="335429"/>
                </a:lnTo>
                <a:lnTo>
                  <a:pt x="667287" y="307283"/>
                </a:lnTo>
                <a:lnTo>
                  <a:pt x="695433" y="270853"/>
                </a:lnTo>
                <a:lnTo>
                  <a:pt x="713579" y="227854"/>
                </a:lnTo>
                <a:lnTo>
                  <a:pt x="720008" y="180002"/>
                </a:lnTo>
                <a:lnTo>
                  <a:pt x="713579" y="132150"/>
                </a:lnTo>
                <a:lnTo>
                  <a:pt x="695433" y="89151"/>
                </a:lnTo>
                <a:lnTo>
                  <a:pt x="667287" y="52720"/>
                </a:lnTo>
                <a:lnTo>
                  <a:pt x="630857" y="24575"/>
                </a:lnTo>
                <a:lnTo>
                  <a:pt x="587858" y="6429"/>
                </a:lnTo>
                <a:lnTo>
                  <a:pt x="540006" y="0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24087" y="2095860"/>
            <a:ext cx="541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smtClean="0">
                <a:latin typeface="PMingLiU"/>
                <a:cs typeface="PMingLiU"/>
              </a:rPr>
              <a:t>activit</a:t>
            </a:r>
            <a:r>
              <a:rPr lang="fr-FR" sz="1000" spc="15" dirty="0" smtClean="0">
                <a:latin typeface="PMingLiU"/>
                <a:cs typeface="PMingLiU"/>
              </a:rPr>
              <a:t>é</a:t>
            </a:r>
            <a:r>
              <a:rPr sz="1000" spc="10" smtClean="0">
                <a:latin typeface="PMingLiU"/>
                <a:cs typeface="PMingLiU"/>
              </a:rPr>
              <a:t> </a:t>
            </a:r>
            <a:r>
              <a:rPr sz="1000" spc="25" dirty="0">
                <a:latin typeface="PMingLiU"/>
                <a:cs typeface="PMingLiU"/>
              </a:rPr>
              <a:t>3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10057" y="1579146"/>
            <a:ext cx="1166495" cy="1625600"/>
            <a:chOff x="1410057" y="1579146"/>
            <a:chExt cx="1166495" cy="1625600"/>
          </a:xfrm>
        </p:grpSpPr>
        <p:sp>
          <p:nvSpPr>
            <p:cNvPr id="35" name="object 35"/>
            <p:cNvSpPr/>
            <p:nvPr/>
          </p:nvSpPr>
          <p:spPr>
            <a:xfrm>
              <a:off x="1415118" y="1723145"/>
              <a:ext cx="1080135" cy="72390"/>
            </a:xfrm>
            <a:custGeom>
              <a:avLst/>
              <a:gdLst/>
              <a:ahLst/>
              <a:cxnLst/>
              <a:rect l="l" t="t" r="r" b="b"/>
              <a:pathLst>
                <a:path w="1080135" h="72389">
                  <a:moveTo>
                    <a:pt x="0" y="72005"/>
                  </a:moveTo>
                  <a:lnTo>
                    <a:pt x="0" y="0"/>
                  </a:lnTo>
                  <a:lnTo>
                    <a:pt x="1080013" y="0"/>
                  </a:lnTo>
                  <a:lnTo>
                    <a:pt x="1080013" y="72005"/>
                  </a:lnTo>
                  <a:lnTo>
                    <a:pt x="0" y="720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15118" y="1579146"/>
              <a:ext cx="1080135" cy="216535"/>
            </a:xfrm>
            <a:custGeom>
              <a:avLst/>
              <a:gdLst/>
              <a:ahLst/>
              <a:cxnLst/>
              <a:rect l="l" t="t" r="r" b="b"/>
              <a:pathLst>
                <a:path w="1080135" h="216535">
                  <a:moveTo>
                    <a:pt x="0" y="216004"/>
                  </a:moveTo>
                  <a:lnTo>
                    <a:pt x="0" y="143999"/>
                  </a:lnTo>
                  <a:lnTo>
                    <a:pt x="1080013" y="143999"/>
                  </a:lnTo>
                  <a:lnTo>
                    <a:pt x="1080013" y="216004"/>
                  </a:lnTo>
                  <a:lnTo>
                    <a:pt x="0" y="216004"/>
                  </a:lnTo>
                  <a:close/>
                </a:path>
                <a:path w="1080135" h="216535">
                  <a:moveTo>
                    <a:pt x="540006" y="135016"/>
                  </a:moveTo>
                  <a:lnTo>
                    <a:pt x="54000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28807" y="1694424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51120" y="1795150"/>
              <a:ext cx="0" cy="207010"/>
            </a:xfrm>
            <a:custGeom>
              <a:avLst/>
              <a:gdLst/>
              <a:ahLst/>
              <a:cxnLst/>
              <a:rect l="l" t="t" r="r" b="b"/>
              <a:pathLst>
                <a:path h="207010">
                  <a:moveTo>
                    <a:pt x="0" y="0"/>
                  </a:moveTo>
                  <a:lnTo>
                    <a:pt x="0" y="20701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24803" y="1982428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59128" y="1795150"/>
              <a:ext cx="0" cy="207010"/>
            </a:xfrm>
            <a:custGeom>
              <a:avLst/>
              <a:gdLst/>
              <a:ahLst/>
              <a:cxnLst/>
              <a:rect l="l" t="t" r="r" b="b"/>
              <a:pathLst>
                <a:path h="207010">
                  <a:moveTo>
                    <a:pt x="0" y="0"/>
                  </a:moveTo>
                  <a:lnTo>
                    <a:pt x="0" y="20701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32811" y="1982428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15118" y="2587159"/>
              <a:ext cx="1080135" cy="72390"/>
            </a:xfrm>
            <a:custGeom>
              <a:avLst/>
              <a:gdLst/>
              <a:ahLst/>
              <a:cxnLst/>
              <a:rect l="l" t="t" r="r" b="b"/>
              <a:pathLst>
                <a:path w="1080135" h="72389">
                  <a:moveTo>
                    <a:pt x="0" y="0"/>
                  </a:moveTo>
                  <a:lnTo>
                    <a:pt x="0" y="72000"/>
                  </a:lnTo>
                  <a:lnTo>
                    <a:pt x="1080013" y="72000"/>
                  </a:lnTo>
                  <a:lnTo>
                    <a:pt x="10800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15118" y="2371154"/>
              <a:ext cx="1080135" cy="288290"/>
            </a:xfrm>
            <a:custGeom>
              <a:avLst/>
              <a:gdLst/>
              <a:ahLst/>
              <a:cxnLst/>
              <a:rect l="l" t="t" r="r" b="b"/>
              <a:pathLst>
                <a:path w="1080135" h="288289">
                  <a:moveTo>
                    <a:pt x="0" y="216004"/>
                  </a:moveTo>
                  <a:lnTo>
                    <a:pt x="0" y="288004"/>
                  </a:lnTo>
                  <a:lnTo>
                    <a:pt x="1080013" y="288004"/>
                  </a:lnTo>
                  <a:lnTo>
                    <a:pt x="1080013" y="216004"/>
                  </a:lnTo>
                  <a:lnTo>
                    <a:pt x="0" y="216004"/>
                  </a:lnTo>
                  <a:close/>
                </a:path>
                <a:path w="1080135" h="288289">
                  <a:moveTo>
                    <a:pt x="36002" y="0"/>
                  </a:moveTo>
                  <a:lnTo>
                    <a:pt x="36002" y="20702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24803" y="2558438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59128" y="2371154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4">
                  <a:moveTo>
                    <a:pt x="0" y="0"/>
                  </a:moveTo>
                  <a:lnTo>
                    <a:pt x="0" y="20702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32811" y="2558438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95119" y="2659159"/>
              <a:ext cx="720090" cy="540385"/>
            </a:xfrm>
            <a:custGeom>
              <a:avLst/>
              <a:gdLst/>
              <a:ahLst/>
              <a:cxnLst/>
              <a:rect l="l" t="t" r="r" b="b"/>
              <a:pathLst>
                <a:path w="720089" h="540385">
                  <a:moveTo>
                    <a:pt x="0" y="360004"/>
                  </a:moveTo>
                  <a:lnTo>
                    <a:pt x="6429" y="407856"/>
                  </a:lnTo>
                  <a:lnTo>
                    <a:pt x="24575" y="450855"/>
                  </a:lnTo>
                  <a:lnTo>
                    <a:pt x="52720" y="487285"/>
                  </a:lnTo>
                  <a:lnTo>
                    <a:pt x="89151" y="515431"/>
                  </a:lnTo>
                  <a:lnTo>
                    <a:pt x="132150" y="533576"/>
                  </a:lnTo>
                  <a:lnTo>
                    <a:pt x="180002" y="540006"/>
                  </a:lnTo>
                  <a:lnTo>
                    <a:pt x="540007" y="540006"/>
                  </a:lnTo>
                  <a:lnTo>
                    <a:pt x="587859" y="533576"/>
                  </a:lnTo>
                  <a:lnTo>
                    <a:pt x="630857" y="515431"/>
                  </a:lnTo>
                  <a:lnTo>
                    <a:pt x="667288" y="487285"/>
                  </a:lnTo>
                  <a:lnTo>
                    <a:pt x="695433" y="450855"/>
                  </a:lnTo>
                  <a:lnTo>
                    <a:pt x="713579" y="407856"/>
                  </a:lnTo>
                  <a:lnTo>
                    <a:pt x="720008" y="360004"/>
                  </a:lnTo>
                  <a:lnTo>
                    <a:pt x="713579" y="312151"/>
                  </a:lnTo>
                  <a:lnTo>
                    <a:pt x="695433" y="269153"/>
                  </a:lnTo>
                  <a:lnTo>
                    <a:pt x="667288" y="232722"/>
                  </a:lnTo>
                  <a:lnTo>
                    <a:pt x="630857" y="204577"/>
                  </a:lnTo>
                  <a:lnTo>
                    <a:pt x="587859" y="186431"/>
                  </a:lnTo>
                  <a:lnTo>
                    <a:pt x="540007" y="180001"/>
                  </a:lnTo>
                  <a:lnTo>
                    <a:pt x="180002" y="180001"/>
                  </a:lnTo>
                  <a:lnTo>
                    <a:pt x="132150" y="186431"/>
                  </a:lnTo>
                  <a:lnTo>
                    <a:pt x="89151" y="204577"/>
                  </a:lnTo>
                  <a:lnTo>
                    <a:pt x="52720" y="232722"/>
                  </a:lnTo>
                  <a:lnTo>
                    <a:pt x="24575" y="269153"/>
                  </a:lnTo>
                  <a:lnTo>
                    <a:pt x="6429" y="312151"/>
                  </a:lnTo>
                  <a:lnTo>
                    <a:pt x="0" y="360004"/>
                  </a:lnTo>
                  <a:close/>
                </a:path>
                <a:path w="720089" h="540385">
                  <a:moveTo>
                    <a:pt x="360004" y="0"/>
                  </a:moveTo>
                  <a:lnTo>
                    <a:pt x="360004" y="17101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28807" y="2810440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95131" y="1728782"/>
              <a:ext cx="81280" cy="60960"/>
            </a:xfrm>
            <a:custGeom>
              <a:avLst/>
              <a:gdLst/>
              <a:ahLst/>
              <a:cxnLst/>
              <a:rect l="l" t="t" r="r" b="b"/>
              <a:pathLst>
                <a:path w="81280" h="60960">
                  <a:moveTo>
                    <a:pt x="80976" y="60732"/>
                  </a:moveTo>
                  <a:lnTo>
                    <a:pt x="80976" y="0"/>
                  </a:lnTo>
                  <a:lnTo>
                    <a:pt x="61112" y="10153"/>
                  </a:lnTo>
                  <a:lnTo>
                    <a:pt x="39476" y="18979"/>
                  </a:lnTo>
                  <a:lnTo>
                    <a:pt x="18346" y="25906"/>
                  </a:lnTo>
                  <a:lnTo>
                    <a:pt x="0" y="30366"/>
                  </a:lnTo>
                  <a:lnTo>
                    <a:pt x="18346" y="34826"/>
                  </a:lnTo>
                  <a:lnTo>
                    <a:pt x="39476" y="41753"/>
                  </a:lnTo>
                  <a:lnTo>
                    <a:pt x="61112" y="50578"/>
                  </a:lnTo>
                  <a:lnTo>
                    <a:pt x="80976" y="60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684083" y="2955494"/>
            <a:ext cx="54165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15" smtClean="0">
                <a:latin typeface="PMingLiU"/>
                <a:cs typeface="PMingLiU"/>
              </a:rPr>
              <a:t>activit</a:t>
            </a:r>
            <a:r>
              <a:rPr lang="fr-FR" sz="1000" spc="15" dirty="0" smtClean="0">
                <a:latin typeface="PMingLiU"/>
                <a:cs typeface="PMingLiU"/>
              </a:rPr>
              <a:t>é</a:t>
            </a:r>
            <a:r>
              <a:rPr sz="1000" spc="10" smtClean="0">
                <a:latin typeface="PMingLiU"/>
                <a:cs typeface="PMingLiU"/>
              </a:rPr>
              <a:t> </a:t>
            </a:r>
            <a:r>
              <a:rPr sz="1000" spc="25" dirty="0">
                <a:latin typeface="PMingLiU"/>
                <a:cs typeface="PMingLiU"/>
              </a:rPr>
              <a:t>4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4283252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26"/>
          <p:cNvSpPr txBox="1"/>
          <p:nvPr/>
        </p:nvSpPr>
        <p:spPr>
          <a:xfrm>
            <a:off x="145948" y="126146"/>
            <a:ext cx="19305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1400" spc="20" dirty="0" smtClean="0">
                <a:solidFill>
                  <a:srgbClr val="FFFFFF"/>
                </a:solidFill>
                <a:latin typeface="Arial"/>
                <a:cs typeface="Arial"/>
              </a:rPr>
              <a:t>Diagramme d’Activité 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9456"/>
            <a:ext cx="4608004" cy="29799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45948" y="126146"/>
            <a:ext cx="19305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1400" spc="20" dirty="0" smtClean="0">
                <a:solidFill>
                  <a:srgbClr val="FFFFFF"/>
                </a:solidFill>
                <a:latin typeface="Arial"/>
                <a:cs typeface="Arial"/>
              </a:rPr>
              <a:t>Diagramme d’Activité 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44" y="712367"/>
            <a:ext cx="36645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5" smtClean="0">
                <a:latin typeface="Arial"/>
                <a:cs typeface="Arial"/>
              </a:rPr>
              <a:t>Activit</a:t>
            </a:r>
            <a:r>
              <a:rPr lang="fr-FR" sz="1100" b="1" spc="-45" dirty="0" smtClean="0">
                <a:latin typeface="Arial"/>
                <a:cs typeface="Arial"/>
              </a:rPr>
              <a:t>é</a:t>
            </a:r>
            <a:r>
              <a:rPr sz="1100" b="1" spc="-45" smtClean="0">
                <a:latin typeface="Arial"/>
                <a:cs typeface="Arial"/>
              </a:rPr>
              <a:t>s</a:t>
            </a:r>
            <a:r>
              <a:rPr sz="1100" b="1" spc="-5" smtClean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+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transition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+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nœuds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bifurcation</a:t>
            </a:r>
            <a:r>
              <a:rPr sz="1100" b="1" spc="-5" dirty="0">
                <a:latin typeface="Arial"/>
                <a:cs typeface="Arial"/>
              </a:rPr>
              <a:t> et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d’union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55113" y="1219141"/>
            <a:ext cx="1260475" cy="1152525"/>
          </a:xfrm>
          <a:custGeom>
            <a:avLst/>
            <a:gdLst/>
            <a:ahLst/>
            <a:cxnLst/>
            <a:rect l="l" t="t" r="r" b="b"/>
            <a:pathLst>
              <a:path w="1260475" h="1152525">
                <a:moveTo>
                  <a:pt x="540006" y="180002"/>
                </a:moveTo>
                <a:lnTo>
                  <a:pt x="546436" y="227854"/>
                </a:lnTo>
                <a:lnTo>
                  <a:pt x="564581" y="270853"/>
                </a:lnTo>
                <a:lnTo>
                  <a:pt x="592727" y="307283"/>
                </a:lnTo>
                <a:lnTo>
                  <a:pt x="629157" y="335429"/>
                </a:lnTo>
                <a:lnTo>
                  <a:pt x="672156" y="353574"/>
                </a:lnTo>
                <a:lnTo>
                  <a:pt x="720008" y="360004"/>
                </a:lnTo>
                <a:lnTo>
                  <a:pt x="1080013" y="360004"/>
                </a:lnTo>
                <a:lnTo>
                  <a:pt x="1127865" y="353574"/>
                </a:lnTo>
                <a:lnTo>
                  <a:pt x="1170864" y="335429"/>
                </a:lnTo>
                <a:lnTo>
                  <a:pt x="1207294" y="307283"/>
                </a:lnTo>
                <a:lnTo>
                  <a:pt x="1235440" y="270853"/>
                </a:lnTo>
                <a:lnTo>
                  <a:pt x="1253585" y="227854"/>
                </a:lnTo>
                <a:lnTo>
                  <a:pt x="1260015" y="180002"/>
                </a:lnTo>
                <a:lnTo>
                  <a:pt x="1253585" y="132150"/>
                </a:lnTo>
                <a:lnTo>
                  <a:pt x="1235440" y="89151"/>
                </a:lnTo>
                <a:lnTo>
                  <a:pt x="1207294" y="52720"/>
                </a:lnTo>
                <a:lnTo>
                  <a:pt x="1170864" y="24575"/>
                </a:lnTo>
                <a:lnTo>
                  <a:pt x="1127865" y="6429"/>
                </a:lnTo>
                <a:lnTo>
                  <a:pt x="1080013" y="0"/>
                </a:lnTo>
                <a:lnTo>
                  <a:pt x="720008" y="0"/>
                </a:lnTo>
                <a:lnTo>
                  <a:pt x="672156" y="6429"/>
                </a:lnTo>
                <a:lnTo>
                  <a:pt x="629157" y="24575"/>
                </a:lnTo>
                <a:lnTo>
                  <a:pt x="592727" y="52720"/>
                </a:lnTo>
                <a:lnTo>
                  <a:pt x="564581" y="89151"/>
                </a:lnTo>
                <a:lnTo>
                  <a:pt x="546436" y="132150"/>
                </a:lnTo>
                <a:lnTo>
                  <a:pt x="540006" y="180002"/>
                </a:lnTo>
                <a:close/>
              </a:path>
              <a:path w="1260475" h="1152525">
                <a:moveTo>
                  <a:pt x="0" y="972010"/>
                </a:moveTo>
                <a:lnTo>
                  <a:pt x="6429" y="1019863"/>
                </a:lnTo>
                <a:lnTo>
                  <a:pt x="24575" y="1062862"/>
                </a:lnTo>
                <a:lnTo>
                  <a:pt x="52720" y="1099292"/>
                </a:lnTo>
                <a:lnTo>
                  <a:pt x="89151" y="1127437"/>
                </a:lnTo>
                <a:lnTo>
                  <a:pt x="132150" y="1145583"/>
                </a:lnTo>
                <a:lnTo>
                  <a:pt x="180002" y="1152013"/>
                </a:lnTo>
                <a:lnTo>
                  <a:pt x="540006" y="1152013"/>
                </a:lnTo>
                <a:lnTo>
                  <a:pt x="587858" y="1145583"/>
                </a:lnTo>
                <a:lnTo>
                  <a:pt x="630857" y="1127437"/>
                </a:lnTo>
                <a:lnTo>
                  <a:pt x="667288" y="1099292"/>
                </a:lnTo>
                <a:lnTo>
                  <a:pt x="695433" y="1062862"/>
                </a:lnTo>
                <a:lnTo>
                  <a:pt x="713579" y="1019863"/>
                </a:lnTo>
                <a:lnTo>
                  <a:pt x="720008" y="972011"/>
                </a:lnTo>
                <a:lnTo>
                  <a:pt x="713579" y="924158"/>
                </a:lnTo>
                <a:lnTo>
                  <a:pt x="695433" y="881159"/>
                </a:lnTo>
                <a:lnTo>
                  <a:pt x="667288" y="844729"/>
                </a:lnTo>
                <a:lnTo>
                  <a:pt x="630857" y="816584"/>
                </a:lnTo>
                <a:lnTo>
                  <a:pt x="587858" y="798438"/>
                </a:lnTo>
                <a:lnTo>
                  <a:pt x="540006" y="792008"/>
                </a:lnTo>
                <a:lnTo>
                  <a:pt x="180002" y="792008"/>
                </a:lnTo>
                <a:lnTo>
                  <a:pt x="132150" y="798438"/>
                </a:lnTo>
                <a:lnTo>
                  <a:pt x="89151" y="816584"/>
                </a:lnTo>
                <a:lnTo>
                  <a:pt x="52720" y="844729"/>
                </a:lnTo>
                <a:lnTo>
                  <a:pt x="24575" y="881159"/>
                </a:lnTo>
                <a:lnTo>
                  <a:pt x="6429" y="924158"/>
                </a:lnTo>
                <a:lnTo>
                  <a:pt x="0" y="972010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44079" y="2095860"/>
            <a:ext cx="541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smtClean="0">
                <a:latin typeface="PMingLiU"/>
                <a:cs typeface="PMingLiU"/>
              </a:rPr>
              <a:t>activit</a:t>
            </a:r>
            <a:r>
              <a:rPr lang="fr-FR" sz="1000" spc="15" dirty="0" smtClean="0">
                <a:latin typeface="PMingLiU"/>
                <a:cs typeface="PMingLiU"/>
              </a:rPr>
              <a:t>é</a:t>
            </a:r>
            <a:r>
              <a:rPr sz="1000" spc="10" smtClean="0">
                <a:latin typeface="PMingLiU"/>
                <a:cs typeface="PMingLiU"/>
              </a:rPr>
              <a:t> </a:t>
            </a:r>
            <a:r>
              <a:rPr sz="1000" spc="25" dirty="0">
                <a:latin typeface="PMingLiU"/>
                <a:cs typeface="PMingLiU"/>
              </a:rPr>
              <a:t>2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35127" y="2011150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89" h="360044">
                <a:moveTo>
                  <a:pt x="0" y="180002"/>
                </a:move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49" y="353574"/>
                </a:lnTo>
                <a:lnTo>
                  <a:pt x="180001" y="360004"/>
                </a:lnTo>
                <a:lnTo>
                  <a:pt x="540006" y="360004"/>
                </a:lnTo>
                <a:lnTo>
                  <a:pt x="587858" y="353574"/>
                </a:lnTo>
                <a:lnTo>
                  <a:pt x="630857" y="335429"/>
                </a:lnTo>
                <a:lnTo>
                  <a:pt x="667287" y="307283"/>
                </a:lnTo>
                <a:lnTo>
                  <a:pt x="695433" y="270853"/>
                </a:lnTo>
                <a:lnTo>
                  <a:pt x="713579" y="227854"/>
                </a:lnTo>
                <a:lnTo>
                  <a:pt x="720008" y="180002"/>
                </a:lnTo>
                <a:lnTo>
                  <a:pt x="713579" y="132150"/>
                </a:lnTo>
                <a:lnTo>
                  <a:pt x="695433" y="89151"/>
                </a:lnTo>
                <a:lnTo>
                  <a:pt x="667287" y="52720"/>
                </a:lnTo>
                <a:lnTo>
                  <a:pt x="630857" y="24575"/>
                </a:lnTo>
                <a:lnTo>
                  <a:pt x="587858" y="6429"/>
                </a:lnTo>
                <a:lnTo>
                  <a:pt x="540006" y="0"/>
                </a:lnTo>
                <a:lnTo>
                  <a:pt x="180001" y="0"/>
                </a:lnTo>
                <a:lnTo>
                  <a:pt x="132149" y="6429"/>
                </a:lnTo>
                <a:lnTo>
                  <a:pt x="89151" y="24575"/>
                </a:lnTo>
                <a:lnTo>
                  <a:pt x="52720" y="52720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224087" y="2095860"/>
            <a:ext cx="541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smtClean="0">
                <a:latin typeface="PMingLiU"/>
                <a:cs typeface="PMingLiU"/>
              </a:rPr>
              <a:t>activit</a:t>
            </a:r>
            <a:r>
              <a:rPr lang="fr-FR" sz="1000" spc="15" dirty="0">
                <a:latin typeface="PMingLiU"/>
                <a:cs typeface="PMingLiU"/>
              </a:rPr>
              <a:t>é</a:t>
            </a:r>
            <a:r>
              <a:rPr sz="1000" spc="10" smtClean="0">
                <a:latin typeface="PMingLiU"/>
                <a:cs typeface="PMingLiU"/>
              </a:rPr>
              <a:t> </a:t>
            </a:r>
            <a:r>
              <a:rPr sz="1000" spc="25" dirty="0">
                <a:latin typeface="PMingLiU"/>
                <a:cs typeface="PMingLiU"/>
              </a:rPr>
              <a:t>3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10038" y="1574066"/>
            <a:ext cx="1452880" cy="1630680"/>
            <a:chOff x="1410038" y="1574066"/>
            <a:chExt cx="1452880" cy="1630680"/>
          </a:xfrm>
        </p:grpSpPr>
        <p:sp>
          <p:nvSpPr>
            <p:cNvPr id="33" name="object 33"/>
            <p:cNvSpPr/>
            <p:nvPr/>
          </p:nvSpPr>
          <p:spPr>
            <a:xfrm>
              <a:off x="1415118" y="1723145"/>
              <a:ext cx="1080135" cy="72390"/>
            </a:xfrm>
            <a:custGeom>
              <a:avLst/>
              <a:gdLst/>
              <a:ahLst/>
              <a:cxnLst/>
              <a:rect l="l" t="t" r="r" b="b"/>
              <a:pathLst>
                <a:path w="1080135" h="72389">
                  <a:moveTo>
                    <a:pt x="0" y="72005"/>
                  </a:moveTo>
                  <a:lnTo>
                    <a:pt x="0" y="0"/>
                  </a:lnTo>
                  <a:lnTo>
                    <a:pt x="1080013" y="0"/>
                  </a:lnTo>
                  <a:lnTo>
                    <a:pt x="1080013" y="72005"/>
                  </a:lnTo>
                  <a:lnTo>
                    <a:pt x="0" y="720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5118" y="1579146"/>
              <a:ext cx="1080135" cy="216535"/>
            </a:xfrm>
            <a:custGeom>
              <a:avLst/>
              <a:gdLst/>
              <a:ahLst/>
              <a:cxnLst/>
              <a:rect l="l" t="t" r="r" b="b"/>
              <a:pathLst>
                <a:path w="1080135" h="216535">
                  <a:moveTo>
                    <a:pt x="0" y="216004"/>
                  </a:moveTo>
                  <a:lnTo>
                    <a:pt x="0" y="143999"/>
                  </a:lnTo>
                  <a:lnTo>
                    <a:pt x="1080013" y="143999"/>
                  </a:lnTo>
                  <a:lnTo>
                    <a:pt x="1080013" y="216004"/>
                  </a:lnTo>
                  <a:lnTo>
                    <a:pt x="0" y="216004"/>
                  </a:lnTo>
                  <a:close/>
                </a:path>
                <a:path w="1080135" h="216535">
                  <a:moveTo>
                    <a:pt x="540006" y="135016"/>
                  </a:moveTo>
                  <a:lnTo>
                    <a:pt x="54000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28807" y="1694424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51120" y="1795150"/>
              <a:ext cx="0" cy="207010"/>
            </a:xfrm>
            <a:custGeom>
              <a:avLst/>
              <a:gdLst/>
              <a:ahLst/>
              <a:cxnLst/>
              <a:rect l="l" t="t" r="r" b="b"/>
              <a:pathLst>
                <a:path h="207010">
                  <a:moveTo>
                    <a:pt x="0" y="0"/>
                  </a:moveTo>
                  <a:lnTo>
                    <a:pt x="0" y="20701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24803" y="1982428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59128" y="1795150"/>
              <a:ext cx="0" cy="207010"/>
            </a:xfrm>
            <a:custGeom>
              <a:avLst/>
              <a:gdLst/>
              <a:ahLst/>
              <a:cxnLst/>
              <a:rect l="l" t="t" r="r" b="b"/>
              <a:pathLst>
                <a:path h="207010">
                  <a:moveTo>
                    <a:pt x="0" y="0"/>
                  </a:moveTo>
                  <a:lnTo>
                    <a:pt x="0" y="20701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32811" y="1982428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5118" y="2587159"/>
              <a:ext cx="1080135" cy="72390"/>
            </a:xfrm>
            <a:custGeom>
              <a:avLst/>
              <a:gdLst/>
              <a:ahLst/>
              <a:cxnLst/>
              <a:rect l="l" t="t" r="r" b="b"/>
              <a:pathLst>
                <a:path w="1080135" h="72389">
                  <a:moveTo>
                    <a:pt x="0" y="0"/>
                  </a:moveTo>
                  <a:lnTo>
                    <a:pt x="0" y="72000"/>
                  </a:lnTo>
                  <a:lnTo>
                    <a:pt x="1080013" y="72000"/>
                  </a:lnTo>
                  <a:lnTo>
                    <a:pt x="10800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15118" y="2371154"/>
              <a:ext cx="1080135" cy="288290"/>
            </a:xfrm>
            <a:custGeom>
              <a:avLst/>
              <a:gdLst/>
              <a:ahLst/>
              <a:cxnLst/>
              <a:rect l="l" t="t" r="r" b="b"/>
              <a:pathLst>
                <a:path w="1080135" h="288289">
                  <a:moveTo>
                    <a:pt x="0" y="216004"/>
                  </a:moveTo>
                  <a:lnTo>
                    <a:pt x="0" y="288004"/>
                  </a:lnTo>
                  <a:lnTo>
                    <a:pt x="1080013" y="288004"/>
                  </a:lnTo>
                  <a:lnTo>
                    <a:pt x="1080013" y="216004"/>
                  </a:lnTo>
                  <a:lnTo>
                    <a:pt x="0" y="216004"/>
                  </a:lnTo>
                  <a:close/>
                </a:path>
                <a:path w="1080135" h="288289">
                  <a:moveTo>
                    <a:pt x="36002" y="0"/>
                  </a:moveTo>
                  <a:lnTo>
                    <a:pt x="36002" y="20702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24803" y="2558438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59128" y="2371154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4">
                  <a:moveTo>
                    <a:pt x="0" y="0"/>
                  </a:moveTo>
                  <a:lnTo>
                    <a:pt x="0" y="20702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32811" y="2558438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95119" y="2659159"/>
              <a:ext cx="720090" cy="540385"/>
            </a:xfrm>
            <a:custGeom>
              <a:avLst/>
              <a:gdLst/>
              <a:ahLst/>
              <a:cxnLst/>
              <a:rect l="l" t="t" r="r" b="b"/>
              <a:pathLst>
                <a:path w="720089" h="540385">
                  <a:moveTo>
                    <a:pt x="0" y="360004"/>
                  </a:moveTo>
                  <a:lnTo>
                    <a:pt x="6429" y="407856"/>
                  </a:lnTo>
                  <a:lnTo>
                    <a:pt x="24575" y="450855"/>
                  </a:lnTo>
                  <a:lnTo>
                    <a:pt x="52720" y="487285"/>
                  </a:lnTo>
                  <a:lnTo>
                    <a:pt x="89151" y="515431"/>
                  </a:lnTo>
                  <a:lnTo>
                    <a:pt x="132150" y="533576"/>
                  </a:lnTo>
                  <a:lnTo>
                    <a:pt x="180002" y="540006"/>
                  </a:lnTo>
                  <a:lnTo>
                    <a:pt x="540007" y="540006"/>
                  </a:lnTo>
                  <a:lnTo>
                    <a:pt x="587859" y="533576"/>
                  </a:lnTo>
                  <a:lnTo>
                    <a:pt x="630857" y="515431"/>
                  </a:lnTo>
                  <a:lnTo>
                    <a:pt x="667288" y="487285"/>
                  </a:lnTo>
                  <a:lnTo>
                    <a:pt x="695433" y="450855"/>
                  </a:lnTo>
                  <a:lnTo>
                    <a:pt x="713579" y="407856"/>
                  </a:lnTo>
                  <a:lnTo>
                    <a:pt x="720008" y="360004"/>
                  </a:lnTo>
                  <a:lnTo>
                    <a:pt x="713579" y="312151"/>
                  </a:lnTo>
                  <a:lnTo>
                    <a:pt x="695433" y="269153"/>
                  </a:lnTo>
                  <a:lnTo>
                    <a:pt x="667288" y="232722"/>
                  </a:lnTo>
                  <a:lnTo>
                    <a:pt x="630857" y="204577"/>
                  </a:lnTo>
                  <a:lnTo>
                    <a:pt x="587859" y="186431"/>
                  </a:lnTo>
                  <a:lnTo>
                    <a:pt x="540007" y="180001"/>
                  </a:lnTo>
                  <a:lnTo>
                    <a:pt x="180002" y="180001"/>
                  </a:lnTo>
                  <a:lnTo>
                    <a:pt x="132150" y="186431"/>
                  </a:lnTo>
                  <a:lnTo>
                    <a:pt x="89151" y="204577"/>
                  </a:lnTo>
                  <a:lnTo>
                    <a:pt x="52720" y="232722"/>
                  </a:lnTo>
                  <a:lnTo>
                    <a:pt x="24575" y="269153"/>
                  </a:lnTo>
                  <a:lnTo>
                    <a:pt x="6429" y="312151"/>
                  </a:lnTo>
                  <a:lnTo>
                    <a:pt x="0" y="360004"/>
                  </a:lnTo>
                  <a:close/>
                </a:path>
                <a:path w="720089" h="540385">
                  <a:moveTo>
                    <a:pt x="360004" y="0"/>
                  </a:moveTo>
                  <a:lnTo>
                    <a:pt x="360004" y="17101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28807" y="2810440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68011" y="1759148"/>
              <a:ext cx="287655" cy="0"/>
            </a:xfrm>
            <a:custGeom>
              <a:avLst/>
              <a:gdLst/>
              <a:ahLst/>
              <a:cxnLst/>
              <a:rect l="l" t="t" r="r" b="b"/>
              <a:pathLst>
                <a:path w="287655">
                  <a:moveTo>
                    <a:pt x="0" y="0"/>
                  </a:moveTo>
                  <a:lnTo>
                    <a:pt x="287124" y="0"/>
                  </a:lnTo>
                </a:path>
              </a:pathLst>
            </a:custGeom>
            <a:ln w="1518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95131" y="1728782"/>
              <a:ext cx="81280" cy="60960"/>
            </a:xfrm>
            <a:custGeom>
              <a:avLst/>
              <a:gdLst/>
              <a:ahLst/>
              <a:cxnLst/>
              <a:rect l="l" t="t" r="r" b="b"/>
              <a:pathLst>
                <a:path w="81280" h="60960">
                  <a:moveTo>
                    <a:pt x="80976" y="60732"/>
                  </a:moveTo>
                  <a:lnTo>
                    <a:pt x="80976" y="0"/>
                  </a:lnTo>
                  <a:lnTo>
                    <a:pt x="61112" y="10153"/>
                  </a:lnTo>
                  <a:lnTo>
                    <a:pt x="39476" y="18979"/>
                  </a:lnTo>
                  <a:lnTo>
                    <a:pt x="18346" y="25906"/>
                  </a:lnTo>
                  <a:lnTo>
                    <a:pt x="0" y="30366"/>
                  </a:lnTo>
                  <a:lnTo>
                    <a:pt x="18346" y="34826"/>
                  </a:lnTo>
                  <a:lnTo>
                    <a:pt x="39476" y="41753"/>
                  </a:lnTo>
                  <a:lnTo>
                    <a:pt x="61112" y="50578"/>
                  </a:lnTo>
                  <a:lnTo>
                    <a:pt x="80976" y="6073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684083" y="1303863"/>
            <a:ext cx="1844675" cy="57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smtClean="0">
                <a:latin typeface="PMingLiU"/>
                <a:cs typeface="PMingLiU"/>
              </a:rPr>
              <a:t>activit</a:t>
            </a:r>
            <a:r>
              <a:rPr lang="fr-FR" sz="1000" spc="15" dirty="0" smtClean="0">
                <a:latin typeface="PMingLiU"/>
                <a:cs typeface="PMingLiU"/>
              </a:rPr>
              <a:t>é</a:t>
            </a:r>
            <a:r>
              <a:rPr sz="1000" spc="30" smtClean="0">
                <a:latin typeface="PMingLiU"/>
                <a:cs typeface="PMingLiU"/>
              </a:rPr>
              <a:t> </a:t>
            </a:r>
            <a:r>
              <a:rPr sz="1000" spc="25" dirty="0">
                <a:latin typeface="PMingLiU"/>
                <a:cs typeface="PMingLiU"/>
              </a:rPr>
              <a:t>1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PMingLiU"/>
              <a:cs typeface="PMingLiU"/>
            </a:endParaRPr>
          </a:p>
          <a:p>
            <a:pPr marL="1229995" marR="5080" indent="61594">
              <a:lnSpc>
                <a:spcPts val="1130"/>
              </a:lnSpc>
            </a:pPr>
            <a:r>
              <a:rPr sz="1000" spc="114" dirty="0">
                <a:solidFill>
                  <a:srgbClr val="0000FF"/>
                </a:solidFill>
                <a:latin typeface="PMingLiU"/>
                <a:cs typeface="PMingLiU"/>
              </a:rPr>
              <a:t>nœud </a:t>
            </a:r>
            <a:r>
              <a:rPr sz="1000" spc="50" dirty="0">
                <a:solidFill>
                  <a:srgbClr val="0000FF"/>
                </a:solidFill>
                <a:latin typeface="PMingLiU"/>
                <a:cs typeface="PMingLiU"/>
              </a:rPr>
              <a:t>de </a:t>
            </a:r>
            <a:r>
              <a:rPr sz="1000" spc="55" dirty="0">
                <a:solidFill>
                  <a:srgbClr val="0000FF"/>
                </a:solidFill>
                <a:latin typeface="PMingLiU"/>
                <a:cs typeface="PMingLiU"/>
              </a:rPr>
              <a:t> bifurcation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495131" y="2592790"/>
            <a:ext cx="360045" cy="60960"/>
            <a:chOff x="2495131" y="2592790"/>
            <a:chExt cx="360045" cy="60960"/>
          </a:xfrm>
        </p:grpSpPr>
        <p:sp>
          <p:nvSpPr>
            <p:cNvPr id="51" name="object 51"/>
            <p:cNvSpPr/>
            <p:nvPr/>
          </p:nvSpPr>
          <p:spPr>
            <a:xfrm>
              <a:off x="2568011" y="2623156"/>
              <a:ext cx="287655" cy="0"/>
            </a:xfrm>
            <a:custGeom>
              <a:avLst/>
              <a:gdLst/>
              <a:ahLst/>
              <a:cxnLst/>
              <a:rect l="l" t="t" r="r" b="b"/>
              <a:pathLst>
                <a:path w="287655">
                  <a:moveTo>
                    <a:pt x="0" y="0"/>
                  </a:moveTo>
                  <a:lnTo>
                    <a:pt x="287124" y="0"/>
                  </a:lnTo>
                </a:path>
              </a:pathLst>
            </a:custGeom>
            <a:ln w="1518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95131" y="2592790"/>
              <a:ext cx="81280" cy="60960"/>
            </a:xfrm>
            <a:custGeom>
              <a:avLst/>
              <a:gdLst/>
              <a:ahLst/>
              <a:cxnLst/>
              <a:rect l="l" t="t" r="r" b="b"/>
              <a:pathLst>
                <a:path w="81280" h="60960">
                  <a:moveTo>
                    <a:pt x="80976" y="60732"/>
                  </a:moveTo>
                  <a:lnTo>
                    <a:pt x="80976" y="0"/>
                  </a:lnTo>
                  <a:lnTo>
                    <a:pt x="61112" y="10153"/>
                  </a:lnTo>
                  <a:lnTo>
                    <a:pt x="39476" y="18979"/>
                  </a:lnTo>
                  <a:lnTo>
                    <a:pt x="18346" y="25906"/>
                  </a:lnTo>
                  <a:lnTo>
                    <a:pt x="0" y="30366"/>
                  </a:lnTo>
                  <a:lnTo>
                    <a:pt x="18346" y="34826"/>
                  </a:lnTo>
                  <a:lnTo>
                    <a:pt x="39476" y="41753"/>
                  </a:lnTo>
                  <a:lnTo>
                    <a:pt x="61112" y="50578"/>
                  </a:lnTo>
                  <a:lnTo>
                    <a:pt x="80976" y="6073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995041" y="2455854"/>
            <a:ext cx="440690" cy="3213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52705">
              <a:lnSpc>
                <a:spcPts val="1130"/>
              </a:lnSpc>
              <a:spcBef>
                <a:spcPts val="190"/>
              </a:spcBef>
            </a:pPr>
            <a:r>
              <a:rPr sz="1000" spc="114" dirty="0">
                <a:solidFill>
                  <a:srgbClr val="0000FF"/>
                </a:solidFill>
                <a:latin typeface="PMingLiU"/>
                <a:cs typeface="PMingLiU"/>
              </a:rPr>
              <a:t>nœud </a:t>
            </a:r>
            <a:r>
              <a:rPr sz="1000" spc="-24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-50" dirty="0">
                <a:solidFill>
                  <a:srgbClr val="0000FF"/>
                </a:solidFill>
                <a:latin typeface="PMingLiU"/>
                <a:cs typeface="PMingLiU"/>
              </a:rPr>
              <a:t>d’union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84083" y="2955494"/>
            <a:ext cx="54165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15" smtClean="0">
                <a:latin typeface="PMingLiU"/>
                <a:cs typeface="PMingLiU"/>
              </a:rPr>
              <a:t>activit</a:t>
            </a:r>
            <a:r>
              <a:rPr lang="fr-FR" sz="1000" spc="15" dirty="0">
                <a:latin typeface="PMingLiU"/>
                <a:cs typeface="PMingLiU"/>
              </a:rPr>
              <a:t>é</a:t>
            </a:r>
            <a:r>
              <a:rPr sz="1000" spc="10" smtClean="0">
                <a:latin typeface="PMingLiU"/>
                <a:cs typeface="PMingLiU"/>
              </a:rPr>
              <a:t> </a:t>
            </a:r>
            <a:r>
              <a:rPr sz="1000" spc="25" dirty="0">
                <a:latin typeface="PMingLiU"/>
                <a:cs typeface="PMingLiU"/>
              </a:rPr>
              <a:t>4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283252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25844" y="160285"/>
            <a:ext cx="3091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Exemple</a:t>
            </a:r>
            <a:r>
              <a:rPr spc="-5" dirty="0"/>
              <a:t> </a:t>
            </a:r>
            <a:r>
              <a:rPr spc="-15" dirty="0"/>
              <a:t>avec</a:t>
            </a:r>
            <a:r>
              <a:rPr spc="-5" dirty="0"/>
              <a:t> </a:t>
            </a:r>
            <a:r>
              <a:rPr spc="-10" dirty="0"/>
              <a:t>nœuds</a:t>
            </a:r>
            <a:r>
              <a:rPr spc="-5" dirty="0"/>
              <a:t> </a:t>
            </a:r>
            <a:r>
              <a:rPr spc="-10" dirty="0"/>
              <a:t>de</a:t>
            </a:r>
            <a:r>
              <a:rPr dirty="0"/>
              <a:t> </a:t>
            </a:r>
            <a:r>
              <a:rPr spc="-10" dirty="0"/>
              <a:t>bifurcation</a:t>
            </a:r>
            <a:r>
              <a:rPr spc="-5" dirty="0"/>
              <a:t> et d’union</a:t>
            </a:r>
          </a:p>
        </p:txBody>
      </p:sp>
      <p:sp>
        <p:nvSpPr>
          <p:cNvPr id="25" name="object 25"/>
          <p:cNvSpPr/>
          <p:nvPr/>
        </p:nvSpPr>
        <p:spPr>
          <a:xfrm>
            <a:off x="2391829" y="433193"/>
            <a:ext cx="720090" cy="216535"/>
          </a:xfrm>
          <a:custGeom>
            <a:avLst/>
            <a:gdLst/>
            <a:ahLst/>
            <a:cxnLst/>
            <a:rect l="l" t="t" r="r" b="b"/>
            <a:pathLst>
              <a:path w="720089" h="216534">
                <a:moveTo>
                  <a:pt x="0" y="108001"/>
                </a:moveTo>
                <a:lnTo>
                  <a:pt x="9176" y="142138"/>
                </a:lnTo>
                <a:lnTo>
                  <a:pt x="34729" y="171785"/>
                </a:lnTo>
                <a:lnTo>
                  <a:pt x="73694" y="195165"/>
                </a:lnTo>
                <a:lnTo>
                  <a:pt x="123107" y="210496"/>
                </a:lnTo>
                <a:lnTo>
                  <a:pt x="180002" y="216002"/>
                </a:lnTo>
                <a:lnTo>
                  <a:pt x="540007" y="216002"/>
                </a:lnTo>
                <a:lnTo>
                  <a:pt x="596902" y="210496"/>
                </a:lnTo>
                <a:lnTo>
                  <a:pt x="646314" y="195165"/>
                </a:lnTo>
                <a:lnTo>
                  <a:pt x="685279" y="171785"/>
                </a:lnTo>
                <a:lnTo>
                  <a:pt x="710832" y="142138"/>
                </a:lnTo>
                <a:lnTo>
                  <a:pt x="720008" y="108001"/>
                </a:lnTo>
                <a:lnTo>
                  <a:pt x="685279" y="44216"/>
                </a:lnTo>
                <a:lnTo>
                  <a:pt x="646314" y="20837"/>
                </a:lnTo>
                <a:lnTo>
                  <a:pt x="596902" y="5505"/>
                </a:lnTo>
                <a:lnTo>
                  <a:pt x="540007" y="0"/>
                </a:lnTo>
                <a:lnTo>
                  <a:pt x="180002" y="0"/>
                </a:lnTo>
                <a:lnTo>
                  <a:pt x="123107" y="5505"/>
                </a:lnTo>
                <a:lnTo>
                  <a:pt x="73694" y="20837"/>
                </a:lnTo>
                <a:lnTo>
                  <a:pt x="34729" y="44216"/>
                </a:lnTo>
                <a:lnTo>
                  <a:pt x="9176" y="73864"/>
                </a:lnTo>
                <a:lnTo>
                  <a:pt x="0" y="108001"/>
                </a:lnTo>
                <a:close/>
              </a:path>
            </a:pathLst>
          </a:custGeom>
          <a:ln w="64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92743" y="478965"/>
            <a:ext cx="650507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5" dirty="0">
                <a:latin typeface="PMingLiU"/>
                <a:cs typeface="PMingLiU"/>
              </a:rPr>
              <a:t>lire</a:t>
            </a:r>
            <a:r>
              <a:rPr sz="800" spc="120" dirty="0">
                <a:latin typeface="PMingLiU"/>
                <a:cs typeface="PMingLiU"/>
              </a:rPr>
              <a:t> </a:t>
            </a:r>
            <a:r>
              <a:rPr sz="800" spc="210" dirty="0">
                <a:latin typeface="PMingLiU"/>
                <a:cs typeface="PMingLiU"/>
              </a:rPr>
              <a:t>carte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19829" y="1297204"/>
            <a:ext cx="975821" cy="216535"/>
          </a:xfrm>
          <a:custGeom>
            <a:avLst/>
            <a:gdLst/>
            <a:ahLst/>
            <a:cxnLst/>
            <a:rect l="l" t="t" r="r" b="b"/>
            <a:pathLst>
              <a:path w="864235" h="216534">
                <a:moveTo>
                  <a:pt x="0" y="108001"/>
                </a:moveTo>
                <a:lnTo>
                  <a:pt x="9176" y="142138"/>
                </a:lnTo>
                <a:lnTo>
                  <a:pt x="34729" y="171785"/>
                </a:lnTo>
                <a:lnTo>
                  <a:pt x="73694" y="195165"/>
                </a:lnTo>
                <a:lnTo>
                  <a:pt x="123107" y="210496"/>
                </a:lnTo>
                <a:lnTo>
                  <a:pt x="180002" y="216002"/>
                </a:lnTo>
                <a:lnTo>
                  <a:pt x="684006" y="216002"/>
                </a:lnTo>
                <a:lnTo>
                  <a:pt x="740901" y="210496"/>
                </a:lnTo>
                <a:lnTo>
                  <a:pt x="790313" y="195165"/>
                </a:lnTo>
                <a:lnTo>
                  <a:pt x="829278" y="171785"/>
                </a:lnTo>
                <a:lnTo>
                  <a:pt x="854831" y="142138"/>
                </a:lnTo>
                <a:lnTo>
                  <a:pt x="864008" y="108001"/>
                </a:lnTo>
                <a:lnTo>
                  <a:pt x="829278" y="44216"/>
                </a:lnTo>
                <a:lnTo>
                  <a:pt x="790313" y="20837"/>
                </a:lnTo>
                <a:lnTo>
                  <a:pt x="740901" y="5505"/>
                </a:lnTo>
                <a:lnTo>
                  <a:pt x="684006" y="0"/>
                </a:lnTo>
                <a:lnTo>
                  <a:pt x="180002" y="0"/>
                </a:lnTo>
                <a:lnTo>
                  <a:pt x="123107" y="5505"/>
                </a:lnTo>
                <a:lnTo>
                  <a:pt x="73694" y="20837"/>
                </a:lnTo>
                <a:lnTo>
                  <a:pt x="34729" y="44216"/>
                </a:lnTo>
                <a:lnTo>
                  <a:pt x="9176" y="73864"/>
                </a:lnTo>
                <a:lnTo>
                  <a:pt x="0" y="108001"/>
                </a:lnTo>
                <a:close/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67800" y="1342959"/>
            <a:ext cx="1004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4" dirty="0">
                <a:latin typeface="PMingLiU"/>
                <a:cs typeface="PMingLiU"/>
              </a:rPr>
              <a:t>chercher</a:t>
            </a:r>
            <a:r>
              <a:rPr sz="800" spc="105" dirty="0">
                <a:latin typeface="PMingLiU"/>
                <a:cs typeface="PMingLiU"/>
              </a:rPr>
              <a:t> </a:t>
            </a:r>
            <a:r>
              <a:rPr sz="800" spc="175" dirty="0">
                <a:latin typeface="PMingLiU"/>
                <a:cs typeface="PMingLiU"/>
              </a:rPr>
              <a:t>livre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39826" y="2161215"/>
            <a:ext cx="1384423" cy="216535"/>
          </a:xfrm>
          <a:custGeom>
            <a:avLst/>
            <a:gdLst/>
            <a:ahLst/>
            <a:cxnLst/>
            <a:rect l="l" t="t" r="r" b="b"/>
            <a:pathLst>
              <a:path w="1224279" h="216535">
                <a:moveTo>
                  <a:pt x="0" y="108001"/>
                </a:moveTo>
                <a:lnTo>
                  <a:pt x="9176" y="142138"/>
                </a:lnTo>
                <a:lnTo>
                  <a:pt x="34729" y="171785"/>
                </a:lnTo>
                <a:lnTo>
                  <a:pt x="73694" y="195165"/>
                </a:lnTo>
                <a:lnTo>
                  <a:pt x="123107" y="210496"/>
                </a:lnTo>
                <a:lnTo>
                  <a:pt x="180002" y="216002"/>
                </a:lnTo>
                <a:lnTo>
                  <a:pt x="1044011" y="216002"/>
                </a:lnTo>
                <a:lnTo>
                  <a:pt x="1100906" y="210496"/>
                </a:lnTo>
                <a:lnTo>
                  <a:pt x="1150318" y="195165"/>
                </a:lnTo>
                <a:lnTo>
                  <a:pt x="1189283" y="171785"/>
                </a:lnTo>
                <a:lnTo>
                  <a:pt x="1214836" y="142138"/>
                </a:lnTo>
                <a:lnTo>
                  <a:pt x="1224013" y="108001"/>
                </a:lnTo>
                <a:lnTo>
                  <a:pt x="1189283" y="44216"/>
                </a:lnTo>
                <a:lnTo>
                  <a:pt x="1150318" y="20837"/>
                </a:lnTo>
                <a:lnTo>
                  <a:pt x="1100906" y="5505"/>
                </a:lnTo>
                <a:lnTo>
                  <a:pt x="1044011" y="0"/>
                </a:lnTo>
                <a:lnTo>
                  <a:pt x="180002" y="0"/>
                </a:lnTo>
                <a:lnTo>
                  <a:pt x="123107" y="5505"/>
                </a:lnTo>
                <a:lnTo>
                  <a:pt x="73694" y="20837"/>
                </a:lnTo>
                <a:lnTo>
                  <a:pt x="34729" y="44216"/>
                </a:lnTo>
                <a:lnTo>
                  <a:pt x="9176" y="73864"/>
                </a:lnTo>
                <a:lnTo>
                  <a:pt x="0" y="108001"/>
                </a:lnTo>
                <a:close/>
              </a:path>
            </a:pathLst>
          </a:custGeom>
          <a:ln w="6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91537" y="2198571"/>
            <a:ext cx="1332713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95" dirty="0">
                <a:latin typeface="PMingLiU"/>
                <a:cs typeface="PMingLiU"/>
              </a:rPr>
              <a:t>enregistrer</a:t>
            </a:r>
            <a:r>
              <a:rPr sz="800" spc="145" dirty="0">
                <a:latin typeface="PMingLiU"/>
                <a:cs typeface="PMingLiU"/>
              </a:rPr>
              <a:t> </a:t>
            </a:r>
            <a:r>
              <a:rPr sz="800" spc="254" dirty="0">
                <a:latin typeface="PMingLiU"/>
                <a:cs typeface="PMingLiU"/>
              </a:rPr>
              <a:t>emprunt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12758" y="2636420"/>
            <a:ext cx="1249492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108001"/>
                </a:moveTo>
                <a:lnTo>
                  <a:pt x="9176" y="142138"/>
                </a:lnTo>
                <a:lnTo>
                  <a:pt x="34729" y="171785"/>
                </a:lnTo>
                <a:lnTo>
                  <a:pt x="73694" y="195164"/>
                </a:lnTo>
                <a:lnTo>
                  <a:pt x="123107" y="210496"/>
                </a:lnTo>
                <a:lnTo>
                  <a:pt x="180002" y="216002"/>
                </a:lnTo>
                <a:lnTo>
                  <a:pt x="972011" y="216002"/>
                </a:lnTo>
                <a:lnTo>
                  <a:pt x="1028906" y="210496"/>
                </a:lnTo>
                <a:lnTo>
                  <a:pt x="1078318" y="195164"/>
                </a:lnTo>
                <a:lnTo>
                  <a:pt x="1117283" y="171785"/>
                </a:lnTo>
                <a:lnTo>
                  <a:pt x="1142836" y="142138"/>
                </a:lnTo>
                <a:lnTo>
                  <a:pt x="1152013" y="108001"/>
                </a:lnTo>
                <a:lnTo>
                  <a:pt x="1117283" y="44216"/>
                </a:lnTo>
                <a:lnTo>
                  <a:pt x="1078318" y="20837"/>
                </a:lnTo>
                <a:lnTo>
                  <a:pt x="1028906" y="5505"/>
                </a:lnTo>
                <a:lnTo>
                  <a:pt x="972011" y="0"/>
                </a:lnTo>
                <a:lnTo>
                  <a:pt x="180002" y="0"/>
                </a:lnTo>
                <a:lnTo>
                  <a:pt x="123107" y="5505"/>
                </a:lnTo>
                <a:lnTo>
                  <a:pt x="73694" y="20837"/>
                </a:lnTo>
                <a:lnTo>
                  <a:pt x="34729" y="44216"/>
                </a:lnTo>
                <a:lnTo>
                  <a:pt x="9176" y="73864"/>
                </a:lnTo>
                <a:lnTo>
                  <a:pt x="0" y="108001"/>
                </a:lnTo>
                <a:close/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43050" y="2644775"/>
            <a:ext cx="1295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70" dirty="0">
                <a:latin typeface="PMingLiU"/>
                <a:cs typeface="PMingLiU"/>
              </a:rPr>
              <a:t>afficher</a:t>
            </a:r>
            <a:r>
              <a:rPr sz="800" spc="145" dirty="0">
                <a:latin typeface="PMingLiU"/>
                <a:cs typeface="PMingLiU"/>
              </a:rPr>
              <a:t> </a:t>
            </a:r>
            <a:r>
              <a:rPr sz="800" spc="235" dirty="0">
                <a:latin typeface="PMingLiU"/>
                <a:cs typeface="PMingLiU"/>
              </a:rPr>
              <a:t>date</a:t>
            </a:r>
            <a:r>
              <a:rPr sz="800" spc="150" dirty="0">
                <a:latin typeface="PMingLiU"/>
                <a:cs typeface="PMingLiU"/>
              </a:rPr>
              <a:t> </a:t>
            </a:r>
            <a:r>
              <a:rPr sz="800" spc="215" dirty="0">
                <a:latin typeface="PMingLiU"/>
                <a:cs typeface="PMingLiU"/>
              </a:rPr>
              <a:t>retour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87836" y="2636420"/>
            <a:ext cx="965014" cy="216535"/>
          </a:xfrm>
          <a:custGeom>
            <a:avLst/>
            <a:gdLst/>
            <a:ahLst/>
            <a:cxnLst/>
            <a:rect l="l" t="t" r="r" b="b"/>
            <a:pathLst>
              <a:path w="864235" h="216535">
                <a:moveTo>
                  <a:pt x="864008" y="108001"/>
                </a:moveTo>
                <a:lnTo>
                  <a:pt x="854832" y="142138"/>
                </a:lnTo>
                <a:lnTo>
                  <a:pt x="829279" y="171785"/>
                </a:lnTo>
                <a:lnTo>
                  <a:pt x="790313" y="195164"/>
                </a:lnTo>
                <a:lnTo>
                  <a:pt x="740901" y="210496"/>
                </a:lnTo>
                <a:lnTo>
                  <a:pt x="684006" y="216002"/>
                </a:lnTo>
                <a:lnTo>
                  <a:pt x="180001" y="216002"/>
                </a:lnTo>
                <a:lnTo>
                  <a:pt x="123106" y="210496"/>
                </a:lnTo>
                <a:lnTo>
                  <a:pt x="73694" y="195164"/>
                </a:lnTo>
                <a:lnTo>
                  <a:pt x="34729" y="171785"/>
                </a:lnTo>
                <a:lnTo>
                  <a:pt x="9176" y="142138"/>
                </a:lnTo>
                <a:lnTo>
                  <a:pt x="0" y="108001"/>
                </a:lnTo>
                <a:lnTo>
                  <a:pt x="34729" y="44216"/>
                </a:lnTo>
                <a:lnTo>
                  <a:pt x="73694" y="20837"/>
                </a:lnTo>
                <a:lnTo>
                  <a:pt x="123106" y="5505"/>
                </a:lnTo>
                <a:lnTo>
                  <a:pt x="180001" y="0"/>
                </a:lnTo>
                <a:lnTo>
                  <a:pt x="684006" y="0"/>
                </a:lnTo>
                <a:lnTo>
                  <a:pt x="740901" y="5505"/>
                </a:lnTo>
                <a:lnTo>
                  <a:pt x="790313" y="20837"/>
                </a:lnTo>
                <a:lnTo>
                  <a:pt x="829279" y="44216"/>
                </a:lnTo>
                <a:lnTo>
                  <a:pt x="854832" y="73864"/>
                </a:lnTo>
                <a:lnTo>
                  <a:pt x="864008" y="108001"/>
                </a:lnTo>
                <a:close/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838450" y="2644775"/>
            <a:ext cx="97726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35" dirty="0">
                <a:latin typeface="PMingLiU"/>
                <a:cs typeface="PMingLiU"/>
              </a:rPr>
              <a:t>imprimer</a:t>
            </a:r>
            <a:r>
              <a:rPr sz="800" spc="110" dirty="0">
                <a:latin typeface="PMingLiU"/>
                <a:cs typeface="PMingLiU"/>
              </a:rPr>
              <a:t> </a:t>
            </a:r>
            <a:r>
              <a:rPr sz="800" spc="165" dirty="0">
                <a:latin typeface="PMingLiU"/>
                <a:cs typeface="PMingLiU"/>
              </a:rPr>
              <a:t>fiche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51811" y="2161215"/>
            <a:ext cx="1080135" cy="216535"/>
          </a:xfrm>
          <a:custGeom>
            <a:avLst/>
            <a:gdLst/>
            <a:ahLst/>
            <a:cxnLst/>
            <a:rect l="l" t="t" r="r" b="b"/>
            <a:pathLst>
              <a:path w="1080135" h="216535">
                <a:moveTo>
                  <a:pt x="0" y="108001"/>
                </a:moveTo>
                <a:lnTo>
                  <a:pt x="9176" y="73864"/>
                </a:lnTo>
                <a:lnTo>
                  <a:pt x="34729" y="44216"/>
                </a:lnTo>
                <a:lnTo>
                  <a:pt x="73694" y="20837"/>
                </a:lnTo>
                <a:lnTo>
                  <a:pt x="123107" y="5505"/>
                </a:lnTo>
                <a:lnTo>
                  <a:pt x="180002" y="0"/>
                </a:lnTo>
                <a:lnTo>
                  <a:pt x="900010" y="0"/>
                </a:lnTo>
                <a:lnTo>
                  <a:pt x="956905" y="5505"/>
                </a:lnTo>
                <a:lnTo>
                  <a:pt x="1006318" y="20837"/>
                </a:lnTo>
                <a:lnTo>
                  <a:pt x="1045283" y="44216"/>
                </a:lnTo>
                <a:lnTo>
                  <a:pt x="1070836" y="73864"/>
                </a:lnTo>
                <a:lnTo>
                  <a:pt x="1080013" y="108001"/>
                </a:lnTo>
                <a:lnTo>
                  <a:pt x="1045283" y="171785"/>
                </a:lnTo>
                <a:lnTo>
                  <a:pt x="1006318" y="195165"/>
                </a:lnTo>
                <a:lnTo>
                  <a:pt x="956905" y="210496"/>
                </a:lnTo>
                <a:lnTo>
                  <a:pt x="900010" y="216002"/>
                </a:lnTo>
                <a:lnTo>
                  <a:pt x="180002" y="216002"/>
                </a:lnTo>
                <a:lnTo>
                  <a:pt x="123107" y="210496"/>
                </a:lnTo>
                <a:lnTo>
                  <a:pt x="73694" y="195165"/>
                </a:lnTo>
                <a:lnTo>
                  <a:pt x="34729" y="171785"/>
                </a:lnTo>
                <a:lnTo>
                  <a:pt x="9176" y="142138"/>
                </a:lnTo>
                <a:lnTo>
                  <a:pt x="0" y="108001"/>
                </a:lnTo>
                <a:close/>
              </a:path>
            </a:pathLst>
          </a:custGeom>
          <a:ln w="6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09651" y="2187575"/>
            <a:ext cx="1142999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70">
                <a:latin typeface="PMingLiU"/>
                <a:cs typeface="PMingLiU"/>
              </a:rPr>
              <a:t>afficher</a:t>
            </a:r>
            <a:r>
              <a:rPr sz="900" spc="85">
                <a:latin typeface="PMingLiU"/>
                <a:cs typeface="PMingLiU"/>
              </a:rPr>
              <a:t> </a:t>
            </a:r>
            <a:r>
              <a:rPr sz="900" spc="140" smtClean="0">
                <a:latin typeface="PMingLiU"/>
                <a:cs typeface="PMingLiU"/>
              </a:rPr>
              <a:t>´</a:t>
            </a:r>
            <a:r>
              <a:rPr lang="fr-FR" sz="900" spc="140" dirty="0" smtClean="0">
                <a:latin typeface="PMingLiU"/>
                <a:cs typeface="PMingLiU"/>
              </a:rPr>
              <a:t>E</a:t>
            </a:r>
            <a:r>
              <a:rPr sz="900" spc="140" smtClean="0">
                <a:latin typeface="PMingLiU"/>
                <a:cs typeface="PMingLiU"/>
              </a:rPr>
              <a:t>chec</a:t>
            </a:r>
            <a:endParaRPr sz="900">
              <a:latin typeface="PMingLiU"/>
              <a:cs typeface="PMingLiU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62643" y="644116"/>
            <a:ext cx="1473835" cy="2425065"/>
            <a:chOff x="1462643" y="644116"/>
            <a:chExt cx="1473835" cy="2425065"/>
          </a:xfrm>
        </p:grpSpPr>
        <p:sp>
          <p:nvSpPr>
            <p:cNvPr id="38" name="object 38"/>
            <p:cNvSpPr/>
            <p:nvPr/>
          </p:nvSpPr>
          <p:spPr>
            <a:xfrm>
              <a:off x="2751833" y="649196"/>
              <a:ext cx="0" cy="210820"/>
            </a:xfrm>
            <a:custGeom>
              <a:avLst/>
              <a:gdLst/>
              <a:ahLst/>
              <a:cxnLst/>
              <a:rect l="l" t="t" r="r" b="b"/>
              <a:pathLst>
                <a:path h="210819">
                  <a:moveTo>
                    <a:pt x="0" y="0"/>
                  </a:moveTo>
                  <a:lnTo>
                    <a:pt x="0" y="21061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5516" y="847966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40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51833" y="1081201"/>
              <a:ext cx="0" cy="210820"/>
            </a:xfrm>
            <a:custGeom>
              <a:avLst/>
              <a:gdLst/>
              <a:ahLst/>
              <a:cxnLst/>
              <a:rect l="l" t="t" r="r" b="b"/>
              <a:pathLst>
                <a:path h="210819">
                  <a:moveTo>
                    <a:pt x="0" y="0"/>
                  </a:moveTo>
                  <a:lnTo>
                    <a:pt x="0" y="21061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25516" y="1279971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40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51833" y="1513207"/>
              <a:ext cx="0" cy="210820"/>
            </a:xfrm>
            <a:custGeom>
              <a:avLst/>
              <a:gdLst/>
              <a:ahLst/>
              <a:cxnLst/>
              <a:rect l="l" t="t" r="r" b="b"/>
              <a:pathLst>
                <a:path h="210819">
                  <a:moveTo>
                    <a:pt x="0" y="0"/>
                  </a:moveTo>
                  <a:lnTo>
                    <a:pt x="0" y="21061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25516" y="1711977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91818" y="865199"/>
              <a:ext cx="1440180" cy="859155"/>
            </a:xfrm>
            <a:custGeom>
              <a:avLst/>
              <a:gdLst/>
              <a:ahLst/>
              <a:cxnLst/>
              <a:rect l="l" t="t" r="r" b="b"/>
              <a:pathLst>
                <a:path w="1440180" h="859155">
                  <a:moveTo>
                    <a:pt x="1260015" y="216002"/>
                  </a:moveTo>
                  <a:lnTo>
                    <a:pt x="1080013" y="108001"/>
                  </a:lnTo>
                </a:path>
                <a:path w="1440180" h="859155">
                  <a:moveTo>
                    <a:pt x="1260015" y="216002"/>
                  </a:moveTo>
                  <a:lnTo>
                    <a:pt x="1440017" y="108001"/>
                  </a:lnTo>
                </a:path>
                <a:path w="1440180" h="859155">
                  <a:moveTo>
                    <a:pt x="1260015" y="0"/>
                  </a:moveTo>
                  <a:lnTo>
                    <a:pt x="1080013" y="108001"/>
                  </a:lnTo>
                </a:path>
                <a:path w="1440180" h="859155">
                  <a:moveTo>
                    <a:pt x="1260015" y="0"/>
                  </a:moveTo>
                  <a:lnTo>
                    <a:pt x="1440017" y="108001"/>
                  </a:lnTo>
                </a:path>
                <a:path w="1440180" h="859155">
                  <a:moveTo>
                    <a:pt x="1080013" y="108001"/>
                  </a:moveTo>
                  <a:lnTo>
                    <a:pt x="0" y="108001"/>
                  </a:lnTo>
                </a:path>
                <a:path w="1440180" h="859155">
                  <a:moveTo>
                    <a:pt x="0" y="858620"/>
                  </a:moveTo>
                  <a:lnTo>
                    <a:pt x="0" y="10800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65501" y="1711977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0407" y="921735"/>
              <a:ext cx="41275" cy="2857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491818" y="1945212"/>
              <a:ext cx="0" cy="210820"/>
            </a:xfrm>
            <a:custGeom>
              <a:avLst/>
              <a:gdLst/>
              <a:ahLst/>
              <a:cxnLst/>
              <a:rect l="l" t="t" r="r" b="b"/>
              <a:pathLst>
                <a:path h="210819">
                  <a:moveTo>
                    <a:pt x="0" y="210612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65501" y="2143982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91818" y="2377218"/>
              <a:ext cx="0" cy="686435"/>
            </a:xfrm>
            <a:custGeom>
              <a:avLst/>
              <a:gdLst/>
              <a:ahLst/>
              <a:cxnLst/>
              <a:rect l="l" t="t" r="r" b="b"/>
              <a:pathLst>
                <a:path h="686435">
                  <a:moveTo>
                    <a:pt x="0" y="685817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65501" y="3051193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51833" y="1945212"/>
              <a:ext cx="0" cy="210820"/>
            </a:xfrm>
            <a:custGeom>
              <a:avLst/>
              <a:gdLst/>
              <a:ahLst/>
              <a:cxnLst/>
              <a:rect l="l" t="t" r="r" b="b"/>
              <a:pathLst>
                <a:path h="210819">
                  <a:moveTo>
                    <a:pt x="0" y="0"/>
                  </a:moveTo>
                  <a:lnTo>
                    <a:pt x="0" y="21061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725516" y="2143982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162050" y="587375"/>
            <a:ext cx="1368551" cy="362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>
              <a:lnSpc>
                <a:spcPct val="141700"/>
              </a:lnSpc>
              <a:spcBef>
                <a:spcPts val="100"/>
              </a:spcBef>
            </a:pPr>
            <a:r>
              <a:rPr sz="800" spc="170" dirty="0">
                <a:latin typeface="PMingLiU"/>
                <a:cs typeface="PMingLiU"/>
              </a:rPr>
              <a:t>[carte </a:t>
            </a:r>
            <a:r>
              <a:rPr sz="800" spc="220">
                <a:latin typeface="PMingLiU"/>
                <a:cs typeface="PMingLiU"/>
              </a:rPr>
              <a:t>non  </a:t>
            </a:r>
            <a:r>
              <a:rPr lang="fr-FR" sz="800" spc="220" dirty="0" smtClean="0">
                <a:latin typeface="PMingLiU"/>
                <a:cs typeface="PMingLiU"/>
              </a:rPr>
              <a:t>v</a:t>
            </a:r>
            <a:r>
              <a:rPr sz="800" spc="170" smtClean="0">
                <a:latin typeface="PMingLiU"/>
                <a:cs typeface="PMingLiU"/>
              </a:rPr>
              <a:t>alide </a:t>
            </a:r>
            <a:r>
              <a:rPr sz="800" spc="215" dirty="0">
                <a:latin typeface="PMingLiU"/>
                <a:cs typeface="PMingLiU"/>
              </a:rPr>
              <a:t>ou </a:t>
            </a:r>
            <a:r>
              <a:rPr sz="800" spc="-65" dirty="0">
                <a:latin typeface="PMingLiU"/>
                <a:cs typeface="PMingLiU"/>
              </a:rPr>
              <a:t> </a:t>
            </a:r>
            <a:r>
              <a:rPr sz="800" spc="229" dirty="0">
                <a:latin typeface="PMingLiU"/>
                <a:cs typeface="PMingLiU"/>
              </a:rPr>
              <a:t>membre</a:t>
            </a:r>
            <a:r>
              <a:rPr sz="800" spc="135" dirty="0">
                <a:latin typeface="PMingLiU"/>
                <a:cs typeface="PMingLiU"/>
              </a:rPr>
              <a:t> </a:t>
            </a:r>
            <a:r>
              <a:rPr sz="800" spc="220">
                <a:latin typeface="PMingLiU"/>
                <a:cs typeface="PMingLiU"/>
              </a:rPr>
              <a:t>non</a:t>
            </a:r>
            <a:r>
              <a:rPr sz="800" spc="135">
                <a:latin typeface="PMingLiU"/>
                <a:cs typeface="PMingLiU"/>
              </a:rPr>
              <a:t> </a:t>
            </a:r>
            <a:r>
              <a:rPr sz="800" spc="145" smtClean="0">
                <a:latin typeface="PMingLiU"/>
                <a:cs typeface="PMingLiU"/>
              </a:rPr>
              <a:t>autoris</a:t>
            </a:r>
            <a:r>
              <a:rPr lang="fr-FR" sz="800" spc="145" dirty="0" smtClean="0">
                <a:latin typeface="PMingLiU"/>
                <a:cs typeface="PMingLiU"/>
              </a:rPr>
              <a:t>é</a:t>
            </a:r>
            <a:endParaRPr sz="300">
              <a:latin typeface="PMingLiU"/>
              <a:cs typeface="PMingLiU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52877" y="1148049"/>
            <a:ext cx="618973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40" dirty="0">
                <a:latin typeface="PMingLiU"/>
                <a:cs typeface="PMingLiU"/>
              </a:rPr>
              <a:t>[else</a:t>
            </a:r>
            <a:r>
              <a:rPr sz="300" spc="140" dirty="0">
                <a:latin typeface="PMingLiU"/>
                <a:cs typeface="PMingLiU"/>
              </a:rPr>
              <a:t>]</a:t>
            </a:r>
            <a:endParaRPr sz="300">
              <a:latin typeface="PMingLiU"/>
              <a:cs typeface="PMingLiU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307688" y="1725082"/>
            <a:ext cx="1878330" cy="316230"/>
            <a:chOff x="1307688" y="1725082"/>
            <a:chExt cx="1878330" cy="316230"/>
          </a:xfrm>
        </p:grpSpPr>
        <p:sp>
          <p:nvSpPr>
            <p:cNvPr id="56" name="object 56"/>
            <p:cNvSpPr/>
            <p:nvPr/>
          </p:nvSpPr>
          <p:spPr>
            <a:xfrm>
              <a:off x="1311816" y="1729209"/>
              <a:ext cx="1620520" cy="216535"/>
            </a:xfrm>
            <a:custGeom>
              <a:avLst/>
              <a:gdLst/>
              <a:ahLst/>
              <a:cxnLst/>
              <a:rect l="l" t="t" r="r" b="b"/>
              <a:pathLst>
                <a:path w="1620520" h="216535">
                  <a:moveTo>
                    <a:pt x="180002" y="216002"/>
                  </a:moveTo>
                  <a:lnTo>
                    <a:pt x="0" y="108001"/>
                  </a:lnTo>
                </a:path>
                <a:path w="1620520" h="216535">
                  <a:moveTo>
                    <a:pt x="180002" y="216002"/>
                  </a:moveTo>
                  <a:lnTo>
                    <a:pt x="360004" y="108001"/>
                  </a:lnTo>
                </a:path>
                <a:path w="1620520" h="216535">
                  <a:moveTo>
                    <a:pt x="180002" y="0"/>
                  </a:moveTo>
                  <a:lnTo>
                    <a:pt x="0" y="108001"/>
                  </a:lnTo>
                </a:path>
                <a:path w="1620520" h="216535">
                  <a:moveTo>
                    <a:pt x="180002" y="0"/>
                  </a:moveTo>
                  <a:lnTo>
                    <a:pt x="360004" y="108001"/>
                  </a:lnTo>
                </a:path>
                <a:path w="1620520" h="216535">
                  <a:moveTo>
                    <a:pt x="1440017" y="216002"/>
                  </a:moveTo>
                  <a:lnTo>
                    <a:pt x="1260015" y="108001"/>
                  </a:lnTo>
                </a:path>
                <a:path w="1620520" h="216535">
                  <a:moveTo>
                    <a:pt x="1440017" y="216002"/>
                  </a:moveTo>
                  <a:lnTo>
                    <a:pt x="1620020" y="108001"/>
                  </a:lnTo>
                </a:path>
                <a:path w="1620520" h="216535">
                  <a:moveTo>
                    <a:pt x="1440017" y="0"/>
                  </a:moveTo>
                  <a:lnTo>
                    <a:pt x="1260015" y="108001"/>
                  </a:lnTo>
                </a:path>
                <a:path w="1620520" h="216535">
                  <a:moveTo>
                    <a:pt x="1440017" y="0"/>
                  </a:moveTo>
                  <a:lnTo>
                    <a:pt x="1620020" y="108001"/>
                  </a:lnTo>
                </a:path>
                <a:path w="1620520" h="216535">
                  <a:moveTo>
                    <a:pt x="1260015" y="108001"/>
                  </a:moveTo>
                  <a:lnTo>
                    <a:pt x="368987" y="10800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75869" y="1821421"/>
              <a:ext cx="24765" cy="31750"/>
            </a:xfrm>
            <a:custGeom>
              <a:avLst/>
              <a:gdLst/>
              <a:ahLst/>
              <a:cxnLst/>
              <a:rect l="l" t="t" r="r" b="b"/>
              <a:pathLst>
                <a:path w="24764" h="31750">
                  <a:moveTo>
                    <a:pt x="24671" y="31580"/>
                  </a:moveTo>
                  <a:lnTo>
                    <a:pt x="20816" y="26753"/>
                  </a:lnTo>
                  <a:lnTo>
                    <a:pt x="13569" y="21834"/>
                  </a:lnTo>
                  <a:lnTo>
                    <a:pt x="5705" y="17840"/>
                  </a:lnTo>
                  <a:lnTo>
                    <a:pt x="0" y="15790"/>
                  </a:lnTo>
                  <a:lnTo>
                    <a:pt x="5705" y="13739"/>
                  </a:lnTo>
                  <a:lnTo>
                    <a:pt x="13569" y="9745"/>
                  </a:lnTo>
                  <a:lnTo>
                    <a:pt x="20816" y="4826"/>
                  </a:lnTo>
                  <a:lnTo>
                    <a:pt x="24671" y="0"/>
                  </a:lnTo>
                </a:path>
              </a:pathLst>
            </a:custGeom>
            <a:ln w="6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7121" y="2012531"/>
              <a:ext cx="41275" cy="2857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4311" y="2012531"/>
              <a:ext cx="41275" cy="28574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2838450" y="1958975"/>
            <a:ext cx="1143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fr-FR" sz="1000" spc="114" dirty="0" smtClean="0">
                <a:latin typeface="PMingLiU"/>
                <a:cs typeface="PMingLiU"/>
              </a:rPr>
              <a:t>Livre </a:t>
            </a:r>
            <a:r>
              <a:rPr sz="1000" spc="135" smtClean="0">
                <a:latin typeface="PMingLiU"/>
                <a:cs typeface="PMingLiU"/>
              </a:rPr>
              <a:t>trou</a:t>
            </a:r>
            <a:r>
              <a:rPr lang="fr-FR" sz="1000" spc="135" dirty="0" smtClean="0">
                <a:latin typeface="PMingLiU"/>
                <a:cs typeface="PMingLiU"/>
              </a:rPr>
              <a:t>vé</a:t>
            </a:r>
            <a:r>
              <a:rPr sz="900" spc="135" smtClean="0">
                <a:latin typeface="PMingLiU"/>
                <a:cs typeface="PMingLiU"/>
              </a:rPr>
              <a:t>]</a:t>
            </a:r>
            <a:endParaRPr sz="900">
              <a:latin typeface="PMingLiU"/>
              <a:cs typeface="PMingLiU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76450" y="1654175"/>
            <a:ext cx="4572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40">
                <a:latin typeface="PMingLiU"/>
                <a:cs typeface="PMingLiU"/>
              </a:rPr>
              <a:t>[</a:t>
            </a:r>
            <a:r>
              <a:rPr sz="900" spc="140" smtClean="0">
                <a:latin typeface="PMingLiU"/>
                <a:cs typeface="PMingLiU"/>
              </a:rPr>
              <a:t>else</a:t>
            </a:r>
            <a:endParaRPr sz="300">
              <a:latin typeface="PMingLiU"/>
              <a:cs typeface="PMingLiU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381791" y="495970"/>
            <a:ext cx="1913255" cy="2704465"/>
            <a:chOff x="1381791" y="495970"/>
            <a:chExt cx="1913255" cy="2704465"/>
          </a:xfrm>
        </p:grpSpPr>
        <p:sp>
          <p:nvSpPr>
            <p:cNvPr id="63" name="object 63"/>
            <p:cNvSpPr/>
            <p:nvPr/>
          </p:nvSpPr>
          <p:spPr>
            <a:xfrm>
              <a:off x="1563817" y="541195"/>
              <a:ext cx="819150" cy="0"/>
            </a:xfrm>
            <a:custGeom>
              <a:avLst/>
              <a:gdLst/>
              <a:ahLst/>
              <a:cxnLst/>
              <a:rect l="l" t="t" r="r" b="b"/>
              <a:pathLst>
                <a:path w="819150">
                  <a:moveTo>
                    <a:pt x="0" y="0"/>
                  </a:moveTo>
                  <a:lnTo>
                    <a:pt x="819027" y="0"/>
                  </a:lnTo>
                </a:path>
              </a:pathLst>
            </a:custGeom>
            <a:ln w="6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63108" y="525405"/>
              <a:ext cx="24765" cy="31750"/>
            </a:xfrm>
            <a:custGeom>
              <a:avLst/>
              <a:gdLst/>
              <a:ahLst/>
              <a:cxnLst/>
              <a:rect l="l" t="t" r="r" b="b"/>
              <a:pathLst>
                <a:path w="24764" h="31750">
                  <a:moveTo>
                    <a:pt x="0" y="0"/>
                  </a:moveTo>
                  <a:lnTo>
                    <a:pt x="3855" y="4826"/>
                  </a:lnTo>
                  <a:lnTo>
                    <a:pt x="11102" y="9745"/>
                  </a:lnTo>
                  <a:lnTo>
                    <a:pt x="18966" y="13739"/>
                  </a:lnTo>
                  <a:lnTo>
                    <a:pt x="24671" y="15790"/>
                  </a:lnTo>
                  <a:lnTo>
                    <a:pt x="18966" y="17840"/>
                  </a:lnTo>
                  <a:lnTo>
                    <a:pt x="11102" y="21834"/>
                  </a:lnTo>
                  <a:lnTo>
                    <a:pt x="3855" y="26753"/>
                  </a:lnTo>
                  <a:lnTo>
                    <a:pt x="0" y="31580"/>
                  </a:lnTo>
                </a:path>
              </a:pathLst>
            </a:custGeom>
            <a:ln w="6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08803" y="3133227"/>
              <a:ext cx="1143635" cy="0"/>
            </a:xfrm>
            <a:custGeom>
              <a:avLst/>
              <a:gdLst/>
              <a:ahLst/>
              <a:cxnLst/>
              <a:rect l="l" t="t" r="r" b="b"/>
              <a:pathLst>
                <a:path w="1143635">
                  <a:moveTo>
                    <a:pt x="0" y="0"/>
                  </a:moveTo>
                  <a:lnTo>
                    <a:pt x="1143029" y="0"/>
                  </a:lnTo>
                </a:path>
              </a:pathLst>
            </a:custGeom>
            <a:ln w="6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03869" y="3117437"/>
              <a:ext cx="24765" cy="31750"/>
            </a:xfrm>
            <a:custGeom>
              <a:avLst/>
              <a:gdLst/>
              <a:ahLst/>
              <a:cxnLst/>
              <a:rect l="l" t="t" r="r" b="b"/>
              <a:pathLst>
                <a:path w="24764" h="31750">
                  <a:moveTo>
                    <a:pt x="24671" y="31580"/>
                  </a:moveTo>
                  <a:lnTo>
                    <a:pt x="20816" y="26753"/>
                  </a:lnTo>
                  <a:lnTo>
                    <a:pt x="13569" y="21834"/>
                  </a:lnTo>
                  <a:lnTo>
                    <a:pt x="5705" y="17840"/>
                  </a:lnTo>
                  <a:lnTo>
                    <a:pt x="0" y="15790"/>
                  </a:lnTo>
                  <a:lnTo>
                    <a:pt x="5705" y="13739"/>
                  </a:lnTo>
                  <a:lnTo>
                    <a:pt x="13569" y="9745"/>
                  </a:lnTo>
                  <a:lnTo>
                    <a:pt x="20816" y="4826"/>
                  </a:lnTo>
                  <a:lnTo>
                    <a:pt x="24671" y="0"/>
                  </a:lnTo>
                </a:path>
              </a:pathLst>
            </a:custGeom>
            <a:ln w="6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791" y="3066401"/>
              <a:ext cx="220053" cy="13365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794" y="495970"/>
              <a:ext cx="148048" cy="9044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211827" y="2463617"/>
              <a:ext cx="1080135" cy="43815"/>
            </a:xfrm>
            <a:custGeom>
              <a:avLst/>
              <a:gdLst/>
              <a:ahLst/>
              <a:cxnLst/>
              <a:rect l="l" t="t" r="r" b="b"/>
              <a:pathLst>
                <a:path w="1080135" h="43814">
                  <a:moveTo>
                    <a:pt x="0" y="43203"/>
                  </a:moveTo>
                  <a:lnTo>
                    <a:pt x="0" y="0"/>
                  </a:lnTo>
                  <a:lnTo>
                    <a:pt x="1080013" y="0"/>
                  </a:lnTo>
                  <a:lnTo>
                    <a:pt x="1080013" y="43203"/>
                  </a:lnTo>
                  <a:lnTo>
                    <a:pt x="0" y="43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11827" y="2377218"/>
              <a:ext cx="1080135" cy="130175"/>
            </a:xfrm>
            <a:custGeom>
              <a:avLst/>
              <a:gdLst/>
              <a:ahLst/>
              <a:cxnLst/>
              <a:rect l="l" t="t" r="r" b="b"/>
              <a:pathLst>
                <a:path w="1080135" h="130175">
                  <a:moveTo>
                    <a:pt x="0" y="129602"/>
                  </a:moveTo>
                  <a:lnTo>
                    <a:pt x="0" y="86399"/>
                  </a:lnTo>
                  <a:lnTo>
                    <a:pt x="1080013" y="86399"/>
                  </a:lnTo>
                  <a:lnTo>
                    <a:pt x="1080013" y="129602"/>
                  </a:lnTo>
                  <a:lnTo>
                    <a:pt x="0" y="129602"/>
                  </a:lnTo>
                  <a:close/>
                </a:path>
                <a:path w="1080135" h="130175">
                  <a:moveTo>
                    <a:pt x="540006" y="81009"/>
                  </a:moveTo>
                  <a:lnTo>
                    <a:pt x="540006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725516" y="2446385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47829" y="2506821"/>
              <a:ext cx="0" cy="124460"/>
            </a:xfrm>
            <a:custGeom>
              <a:avLst/>
              <a:gdLst/>
              <a:ahLst/>
              <a:cxnLst/>
              <a:rect l="l" t="t" r="r" b="b"/>
              <a:pathLst>
                <a:path h="124460">
                  <a:moveTo>
                    <a:pt x="0" y="0"/>
                  </a:moveTo>
                  <a:lnTo>
                    <a:pt x="0" y="12420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221512" y="2619187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255837" y="2506821"/>
              <a:ext cx="0" cy="124460"/>
            </a:xfrm>
            <a:custGeom>
              <a:avLst/>
              <a:gdLst/>
              <a:ahLst/>
              <a:cxnLst/>
              <a:rect l="l" t="t" r="r" b="b"/>
              <a:pathLst>
                <a:path h="124460">
                  <a:moveTo>
                    <a:pt x="0" y="0"/>
                  </a:moveTo>
                  <a:lnTo>
                    <a:pt x="0" y="12420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229520" y="2619187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4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211827" y="2982026"/>
              <a:ext cx="1080135" cy="43815"/>
            </a:xfrm>
            <a:custGeom>
              <a:avLst/>
              <a:gdLst/>
              <a:ahLst/>
              <a:cxnLst/>
              <a:rect l="l" t="t" r="r" b="b"/>
              <a:pathLst>
                <a:path w="1080135" h="43814">
                  <a:moveTo>
                    <a:pt x="0" y="0"/>
                  </a:moveTo>
                  <a:lnTo>
                    <a:pt x="0" y="43200"/>
                  </a:lnTo>
                  <a:lnTo>
                    <a:pt x="1080013" y="43200"/>
                  </a:lnTo>
                  <a:lnTo>
                    <a:pt x="10800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211827" y="2852423"/>
              <a:ext cx="1080135" cy="173355"/>
            </a:xfrm>
            <a:custGeom>
              <a:avLst/>
              <a:gdLst/>
              <a:ahLst/>
              <a:cxnLst/>
              <a:rect l="l" t="t" r="r" b="b"/>
              <a:pathLst>
                <a:path w="1080135" h="173355">
                  <a:moveTo>
                    <a:pt x="0" y="129602"/>
                  </a:moveTo>
                  <a:lnTo>
                    <a:pt x="0" y="172802"/>
                  </a:lnTo>
                  <a:lnTo>
                    <a:pt x="1080013" y="172802"/>
                  </a:lnTo>
                  <a:lnTo>
                    <a:pt x="1080013" y="129602"/>
                  </a:lnTo>
                  <a:lnTo>
                    <a:pt x="0" y="129602"/>
                  </a:lnTo>
                  <a:close/>
                </a:path>
                <a:path w="1080135" h="173355">
                  <a:moveTo>
                    <a:pt x="36002" y="0"/>
                  </a:moveTo>
                  <a:lnTo>
                    <a:pt x="36002" y="124212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221512" y="2964793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55837" y="2852423"/>
              <a:ext cx="0" cy="124460"/>
            </a:xfrm>
            <a:custGeom>
              <a:avLst/>
              <a:gdLst/>
              <a:ahLst/>
              <a:cxnLst/>
              <a:rect l="l" t="t" r="r" b="b"/>
              <a:pathLst>
                <a:path h="124460">
                  <a:moveTo>
                    <a:pt x="0" y="0"/>
                  </a:moveTo>
                  <a:lnTo>
                    <a:pt x="0" y="12421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229520" y="2964793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4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751833" y="3025226"/>
              <a:ext cx="0" cy="108585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0"/>
                  </a:moveTo>
                  <a:lnTo>
                    <a:pt x="0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23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52450" y="1071370"/>
            <a:ext cx="3505200" cy="553998"/>
          </a:xfrm>
        </p:spPr>
        <p:txBody>
          <a:bodyPr/>
          <a:lstStyle/>
          <a:p>
            <a:r>
              <a:rPr lang="fr-FR" b="1" dirty="0" smtClean="0"/>
              <a:t>Exemples de Diagrammes d’activités</a:t>
            </a:r>
            <a:endParaRPr lang="fr-FR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5047" y="1071370"/>
            <a:ext cx="2980004" cy="553998"/>
          </a:xfrm>
        </p:spPr>
        <p:txBody>
          <a:bodyPr/>
          <a:lstStyle/>
          <a:p>
            <a:r>
              <a:rPr lang="fr-FR" dirty="0" smtClean="0"/>
              <a:t>Diagramme d’activité d’une commande de produits en ligne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" y="130175"/>
            <a:ext cx="4325041" cy="31815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9456"/>
            <a:ext cx="4608004" cy="29799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00050" y="130175"/>
            <a:ext cx="33783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1400" spc="20" dirty="0" smtClean="0">
                <a:solidFill>
                  <a:srgbClr val="FFFFFF"/>
                </a:solidFill>
                <a:latin typeface="Arial"/>
                <a:cs typeface="Arial"/>
              </a:rPr>
              <a:t>Diagramme d’activité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6784" y="892175"/>
            <a:ext cx="4483316" cy="1438987"/>
            <a:chOff x="87743" y="900988"/>
            <a:chExt cx="4483316" cy="1770190"/>
          </a:xfrm>
        </p:grpSpPr>
        <p:sp>
          <p:nvSpPr>
            <p:cNvPr id="28" name="object 28"/>
            <p:cNvSpPr/>
            <p:nvPr/>
          </p:nvSpPr>
          <p:spPr>
            <a:xfrm>
              <a:off x="87743" y="900988"/>
              <a:ext cx="4432935" cy="198755"/>
            </a:xfrm>
            <a:custGeom>
              <a:avLst/>
              <a:gdLst/>
              <a:ahLst/>
              <a:cxnLst/>
              <a:rect l="l" t="t" r="r" b="b"/>
              <a:pathLst>
                <a:path w="4432935" h="198755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487"/>
                  </a:lnTo>
                  <a:lnTo>
                    <a:pt x="4432566" y="198487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086815"/>
              <a:ext cx="4432565" cy="5060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569578"/>
              <a:ext cx="101600" cy="101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556878"/>
              <a:ext cx="4381715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0" y="945223"/>
              <a:ext cx="50749" cy="162435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7743" y="1131083"/>
              <a:ext cx="4432935" cy="1489710"/>
            </a:xfrm>
            <a:custGeom>
              <a:avLst/>
              <a:gdLst/>
              <a:ahLst/>
              <a:cxnLst/>
              <a:rect l="l" t="t" r="r" b="b"/>
              <a:pathLst>
                <a:path w="4432935" h="1489710">
                  <a:moveTo>
                    <a:pt x="4432566" y="0"/>
                  </a:moveTo>
                  <a:lnTo>
                    <a:pt x="0" y="0"/>
                  </a:lnTo>
                  <a:lnTo>
                    <a:pt x="0" y="1438494"/>
                  </a:lnTo>
                  <a:lnTo>
                    <a:pt x="4008" y="1458219"/>
                  </a:lnTo>
                  <a:lnTo>
                    <a:pt x="14922" y="1474372"/>
                  </a:lnTo>
                  <a:lnTo>
                    <a:pt x="31075" y="1485286"/>
                  </a:lnTo>
                  <a:lnTo>
                    <a:pt x="50800" y="1489294"/>
                  </a:lnTo>
                  <a:lnTo>
                    <a:pt x="4381765" y="1489294"/>
                  </a:lnTo>
                  <a:lnTo>
                    <a:pt x="4401490" y="1485286"/>
                  </a:lnTo>
                  <a:lnTo>
                    <a:pt x="4417643" y="1474372"/>
                  </a:lnTo>
                  <a:lnTo>
                    <a:pt x="4428558" y="1458219"/>
                  </a:lnTo>
                  <a:lnTo>
                    <a:pt x="4432566" y="143849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10" y="983302"/>
              <a:ext cx="0" cy="1605915"/>
            </a:xfrm>
            <a:custGeom>
              <a:avLst/>
              <a:gdLst/>
              <a:ahLst/>
              <a:cxnLst/>
              <a:rect l="l" t="t" r="r" b="b"/>
              <a:pathLst>
                <a:path h="1605914">
                  <a:moveTo>
                    <a:pt x="0" y="16053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10" y="9706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10" y="9579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10" y="9452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71450" y="1120775"/>
            <a:ext cx="4286250" cy="13734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Dia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amme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">
                <a:solidFill>
                  <a:schemeClr val="tx1"/>
                </a:solidFill>
                <a:latin typeface="Arial"/>
                <a:cs typeface="Arial"/>
              </a:rPr>
              <a:t>d’activit</a:t>
            </a:r>
            <a:r>
              <a:rPr sz="1100" spc="-495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100" spc="114">
                <a:solidFill>
                  <a:schemeClr val="tx1"/>
                </a:solidFill>
                <a:latin typeface="Arial"/>
                <a:cs typeface="Arial"/>
              </a:rPr>
              <a:t>´</a:t>
            </a:r>
            <a:r>
              <a:rPr sz="1100" spc="-5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155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sz="110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55"/>
              </a:spcBef>
            </a:pPr>
            <a:r>
              <a:rPr lang="fr-FR" sz="1100" spc="-10" dirty="0" smtClean="0">
                <a:latin typeface="Arial"/>
                <a:cs typeface="Arial"/>
              </a:rPr>
              <a:t>Est u</a:t>
            </a:r>
            <a:r>
              <a:rPr sz="1100" spc="-10" smtClean="0">
                <a:latin typeface="Arial"/>
                <a:cs typeface="Arial"/>
              </a:rPr>
              <a:t>n diagramme </a:t>
            </a:r>
            <a:r>
              <a:rPr lang="fr-FR" sz="1100" spc="-10" dirty="0" smtClean="0">
                <a:latin typeface="Arial"/>
                <a:cs typeface="Arial"/>
              </a:rPr>
              <a:t>qui modélise l’aspect </a:t>
            </a:r>
            <a:r>
              <a:rPr sz="1100" spc="-10" smtClean="0">
                <a:latin typeface="Arial"/>
                <a:cs typeface="Arial"/>
              </a:rPr>
              <a:t>dynamique </a:t>
            </a:r>
            <a:r>
              <a:rPr lang="fr-FR" sz="1100" spc="-10" dirty="0" smtClean="0">
                <a:latin typeface="Arial"/>
                <a:cs typeface="Arial"/>
              </a:rPr>
              <a:t>d’un système</a:t>
            </a:r>
          </a:p>
          <a:p>
            <a:pPr marL="289560">
              <a:lnSpc>
                <a:spcPct val="100000"/>
              </a:lnSpc>
              <a:spcBef>
                <a:spcPts val="855"/>
              </a:spcBef>
            </a:pPr>
            <a:r>
              <a:rPr lang="fr-FR" sz="1100" spc="-10" dirty="0" smtClean="0">
                <a:latin typeface="Arial"/>
                <a:cs typeface="Arial"/>
              </a:rPr>
              <a:t>R</a:t>
            </a:r>
            <a:r>
              <a:rPr sz="1100" spc="-35" smtClean="0">
                <a:latin typeface="Arial"/>
                <a:cs typeface="Arial"/>
              </a:rPr>
              <a:t>epr</a:t>
            </a:r>
            <a:r>
              <a:rPr lang="fr-FR" sz="1100" spc="-35" dirty="0" smtClean="0">
                <a:latin typeface="Arial"/>
                <a:cs typeface="Arial"/>
              </a:rPr>
              <a:t>é</a:t>
            </a:r>
            <a:r>
              <a:rPr sz="1100" spc="-35" smtClean="0">
                <a:latin typeface="Arial"/>
                <a:cs typeface="Arial"/>
              </a:rPr>
              <a:t>sente</a:t>
            </a:r>
            <a:r>
              <a:rPr sz="1100" smtClean="0">
                <a:latin typeface="Arial"/>
                <a:cs typeface="Arial"/>
              </a:rPr>
              <a:t> </a:t>
            </a:r>
            <a:r>
              <a:rPr sz="1100" spc="-5" smtClean="0">
                <a:latin typeface="Arial"/>
                <a:cs typeface="Arial"/>
              </a:rPr>
              <a:t>le comportement</a:t>
            </a:r>
            <a:r>
              <a:rPr sz="1100" smtClean="0">
                <a:latin typeface="Arial"/>
                <a:cs typeface="Arial"/>
              </a:rPr>
              <a:t> </a:t>
            </a:r>
            <a:r>
              <a:rPr lang="fr-FR" sz="1100" dirty="0" smtClean="0">
                <a:latin typeface="Arial"/>
                <a:cs typeface="Arial"/>
              </a:rPr>
              <a:t>et</a:t>
            </a:r>
            <a:r>
              <a:rPr sz="1100" smtClean="0">
                <a:latin typeface="Arial"/>
                <a:cs typeface="Arial"/>
              </a:rPr>
              <a:t> </a:t>
            </a:r>
            <a:r>
              <a:rPr sz="1100" spc="-5" smtClean="0">
                <a:latin typeface="Arial"/>
                <a:cs typeface="Arial"/>
              </a:rPr>
              <a:t>le </a:t>
            </a:r>
            <a:r>
              <a:rPr sz="1100" spc="-290" smtClean="0">
                <a:latin typeface="Arial"/>
                <a:cs typeface="Arial"/>
              </a:rPr>
              <a:t> </a:t>
            </a:r>
            <a:r>
              <a:rPr sz="1100" spc="-35" smtClean="0">
                <a:latin typeface="Arial"/>
                <a:cs typeface="Arial"/>
              </a:rPr>
              <a:t>d</a:t>
            </a:r>
            <a:r>
              <a:rPr lang="fr-FR" sz="1100" spc="-35" dirty="0" smtClean="0">
                <a:latin typeface="Arial"/>
                <a:cs typeface="Arial"/>
              </a:rPr>
              <a:t>é</a:t>
            </a:r>
            <a:r>
              <a:rPr sz="1100" spc="-35" smtClean="0">
                <a:latin typeface="Arial"/>
                <a:cs typeface="Arial"/>
              </a:rPr>
              <a:t>roulement</a:t>
            </a:r>
            <a:r>
              <a:rPr sz="1100" spc="-10" smtClean="0">
                <a:latin typeface="Arial"/>
                <a:cs typeface="Arial"/>
              </a:rPr>
              <a:t> </a:t>
            </a:r>
            <a:r>
              <a:rPr sz="1100" spc="-5" smtClean="0">
                <a:latin typeface="Arial"/>
                <a:cs typeface="Arial"/>
              </a:rPr>
              <a:t>d’un cas d’utilisation</a:t>
            </a:r>
            <a:r>
              <a:rPr lang="fr-FR" sz="1100" spc="-5" dirty="0" smtClean="0">
                <a:latin typeface="Arial"/>
                <a:cs typeface="Arial"/>
              </a:rPr>
              <a:t> dans la phase analyse ou une méthode dans la phase conception</a:t>
            </a:r>
          </a:p>
          <a:p>
            <a:pPr marL="289560">
              <a:lnSpc>
                <a:spcPct val="100000"/>
              </a:lnSpc>
              <a:spcBef>
                <a:spcPts val="855"/>
              </a:spcBef>
            </a:pPr>
            <a:endParaRPr sz="1100" smtClean="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300067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pPr marL="38100">
                <a:lnSpc>
                  <a:spcPct val="100000"/>
                </a:lnSpc>
                <a:spcBef>
                  <a:spcPts val="70"/>
                </a:spcBef>
              </a:pPr>
              <a:t>2</a:t>
            </a:fld>
            <a:r>
              <a:rPr sz="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10100" cy="3460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/>
          <p:cNvSpPr txBox="1">
            <a:spLocks/>
          </p:cNvSpPr>
          <p:nvPr/>
        </p:nvSpPr>
        <p:spPr>
          <a:xfrm>
            <a:off x="815047" y="1071370"/>
            <a:ext cx="2980004" cy="55399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Diagramme d’activité d’un distributeur de billets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10100" cy="3460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/>
          <p:cNvSpPr txBox="1">
            <a:spLocks/>
          </p:cNvSpPr>
          <p:nvPr/>
        </p:nvSpPr>
        <p:spPr>
          <a:xfrm>
            <a:off x="323850" y="1071370"/>
            <a:ext cx="3810000" cy="55399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Diagramme d’activité d’une commande de produits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chez un fournisseur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734" y="1"/>
            <a:ext cx="2481115" cy="34607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/>
          <p:cNvSpPr txBox="1">
            <a:spLocks/>
          </p:cNvSpPr>
          <p:nvPr/>
        </p:nvSpPr>
        <p:spPr>
          <a:xfrm>
            <a:off x="815047" y="1071370"/>
            <a:ext cx="2980004" cy="55399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Diagramme d’activité d’une cafetière électrique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434" y="1"/>
            <a:ext cx="4052816" cy="3460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26784" y="511175"/>
            <a:ext cx="4483316" cy="2949575"/>
            <a:chOff x="87743" y="754773"/>
            <a:chExt cx="4483316" cy="2211642"/>
          </a:xfrm>
        </p:grpSpPr>
        <p:sp>
          <p:nvSpPr>
            <p:cNvPr id="27" name="object 27"/>
            <p:cNvSpPr/>
            <p:nvPr/>
          </p:nvSpPr>
          <p:spPr>
            <a:xfrm>
              <a:off x="87743" y="754773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640"/>
                  </a:lnTo>
                  <a:lnTo>
                    <a:pt x="4432566" y="186640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28763"/>
              <a:ext cx="4432565" cy="5060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64815"/>
              <a:ext cx="101600" cy="1016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52115"/>
              <a:ext cx="4381715" cy="114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0" y="799007"/>
              <a:ext cx="50749" cy="206580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7743" y="973023"/>
              <a:ext cx="4432935" cy="1943100"/>
            </a:xfrm>
            <a:custGeom>
              <a:avLst/>
              <a:gdLst/>
              <a:ahLst/>
              <a:cxnLst/>
              <a:rect l="l" t="t" r="r" b="b"/>
              <a:pathLst>
                <a:path w="4432935" h="1943100">
                  <a:moveTo>
                    <a:pt x="4432566" y="0"/>
                  </a:moveTo>
                  <a:lnTo>
                    <a:pt x="0" y="0"/>
                  </a:lnTo>
                  <a:lnTo>
                    <a:pt x="0" y="1891791"/>
                  </a:lnTo>
                  <a:lnTo>
                    <a:pt x="4008" y="1911516"/>
                  </a:lnTo>
                  <a:lnTo>
                    <a:pt x="14922" y="1927669"/>
                  </a:lnTo>
                  <a:lnTo>
                    <a:pt x="31075" y="1938583"/>
                  </a:lnTo>
                  <a:lnTo>
                    <a:pt x="50800" y="1942591"/>
                  </a:lnTo>
                  <a:lnTo>
                    <a:pt x="4381765" y="1942591"/>
                  </a:lnTo>
                  <a:lnTo>
                    <a:pt x="4401490" y="1938583"/>
                  </a:lnTo>
                  <a:lnTo>
                    <a:pt x="4417643" y="1927669"/>
                  </a:lnTo>
                  <a:lnTo>
                    <a:pt x="4428558" y="1911516"/>
                  </a:lnTo>
                  <a:lnTo>
                    <a:pt x="4432566" y="18917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10" y="837089"/>
              <a:ext cx="0" cy="2047239"/>
            </a:xfrm>
            <a:custGeom>
              <a:avLst/>
              <a:gdLst/>
              <a:ahLst/>
              <a:cxnLst/>
              <a:rect l="l" t="t" r="r" b="b"/>
              <a:pathLst>
                <a:path h="2047239">
                  <a:moveTo>
                    <a:pt x="0" y="20467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10" y="8243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10" y="8116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10" y="7989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300067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pPr marL="38100">
                <a:lnSpc>
                  <a:spcPct val="100000"/>
                </a:lnSpc>
                <a:spcBef>
                  <a:spcPts val="70"/>
                </a:spcBef>
              </a:pPr>
              <a:t>3</a:t>
            </a:fld>
            <a:r>
              <a:rPr sz="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0"/>
          <p:cNvSpPr/>
          <p:nvPr/>
        </p:nvSpPr>
        <p:spPr>
          <a:xfrm>
            <a:off x="3752850" y="968375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89" h="360044">
                <a:moveTo>
                  <a:pt x="0" y="180002"/>
                </a:moveTo>
                <a:lnTo>
                  <a:pt x="6429" y="132150"/>
                </a:lnTo>
                <a:lnTo>
                  <a:pt x="24575" y="89151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9" y="6429"/>
                </a:lnTo>
                <a:lnTo>
                  <a:pt x="180002" y="0"/>
                </a:lnTo>
                <a:lnTo>
                  <a:pt x="540006" y="0"/>
                </a:lnTo>
                <a:lnTo>
                  <a:pt x="587858" y="6429"/>
                </a:lnTo>
                <a:lnTo>
                  <a:pt x="630857" y="24575"/>
                </a:lnTo>
                <a:lnTo>
                  <a:pt x="667288" y="52720"/>
                </a:lnTo>
                <a:lnTo>
                  <a:pt x="695433" y="89151"/>
                </a:lnTo>
                <a:lnTo>
                  <a:pt x="713579" y="132150"/>
                </a:lnTo>
                <a:lnTo>
                  <a:pt x="720008" y="180002"/>
                </a:lnTo>
                <a:lnTo>
                  <a:pt x="713579" y="227854"/>
                </a:lnTo>
                <a:lnTo>
                  <a:pt x="695433" y="270853"/>
                </a:lnTo>
                <a:lnTo>
                  <a:pt x="667288" y="307283"/>
                </a:lnTo>
                <a:lnTo>
                  <a:pt x="630857" y="335429"/>
                </a:lnTo>
                <a:lnTo>
                  <a:pt x="587858" y="353574"/>
                </a:lnTo>
                <a:lnTo>
                  <a:pt x="540006" y="360004"/>
                </a:lnTo>
                <a:lnTo>
                  <a:pt x="180002" y="360004"/>
                </a:lnTo>
                <a:lnTo>
                  <a:pt x="132149" y="353574"/>
                </a:lnTo>
                <a:lnTo>
                  <a:pt x="89150" y="335429"/>
                </a:lnTo>
                <a:lnTo>
                  <a:pt x="52720" y="307283"/>
                </a:lnTo>
                <a:lnTo>
                  <a:pt x="24575" y="270853"/>
                </a:lnTo>
                <a:lnTo>
                  <a:pt x="6429" y="227854"/>
                </a:lnTo>
                <a:lnTo>
                  <a:pt x="0" y="180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ZoneTexte 49"/>
          <p:cNvSpPr txBox="1"/>
          <p:nvPr/>
        </p:nvSpPr>
        <p:spPr>
          <a:xfrm>
            <a:off x="3752850" y="1044575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Lire carte</a:t>
            </a:r>
            <a:endParaRPr lang="fr-FR" sz="1000" dirty="0"/>
          </a:p>
        </p:txBody>
      </p:sp>
      <p:sp>
        <p:nvSpPr>
          <p:cNvPr id="49" name="object 44"/>
          <p:cNvSpPr txBox="1"/>
          <p:nvPr/>
        </p:nvSpPr>
        <p:spPr>
          <a:xfrm>
            <a:off x="247650" y="511175"/>
            <a:ext cx="4484256" cy="2460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35"/>
              </a:spcBef>
            </a:pPr>
            <a:r>
              <a:rPr lang="fr-FR" sz="1400" spc="20" dirty="0" smtClean="0">
                <a:solidFill>
                  <a:srgbClr val="FFFFFF"/>
                </a:solidFill>
                <a:latin typeface="Arial"/>
                <a:cs typeface="Arial"/>
              </a:rPr>
              <a:t>Diagramme d’activité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L="289560" marR="835025" indent="-277495">
              <a:lnSpc>
                <a:spcPct val="161700"/>
              </a:lnSpc>
            </a:pPr>
            <a:r>
              <a:rPr lang="fr-FR" sz="1100" b="1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1100" b="1" spc="-60" smtClean="0">
                <a:latin typeface="Times New Roman" pitchFamily="18" charset="0"/>
                <a:cs typeface="Times New Roman" pitchFamily="18" charset="0"/>
              </a:rPr>
              <a:t>ctivit</a:t>
            </a:r>
            <a:r>
              <a:rPr lang="fr-FR" sz="1100" b="1" spc="-60" dirty="0" smtClean="0">
                <a:latin typeface="Times New Roman" pitchFamily="18" charset="0"/>
                <a:cs typeface="Times New Roman" pitchFamily="18" charset="0"/>
              </a:rPr>
              <a:t>é</a:t>
            </a:r>
            <a:r>
              <a:rPr sz="1100" b="1" spc="-6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100" b="1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100" spc="-6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sz="1100" spc="-5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100" spc="-5" dirty="0" smtClean="0">
                <a:latin typeface="Times New Roman" pitchFamily="18" charset="0"/>
                <a:cs typeface="Times New Roman" pitchFamily="18" charset="0"/>
              </a:rPr>
              <a:t>comportement </a:t>
            </a:r>
            <a:r>
              <a:rPr lang="fr-FR" sz="1100" spc="-60" dirty="0" smtClean="0">
                <a:latin typeface="Times New Roman" pitchFamily="18" charset="0"/>
                <a:cs typeface="Times New Roman" pitchFamily="18" charset="0"/>
              </a:rPr>
              <a:t>défini</a:t>
            </a:r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100" spc="-5" dirty="0" smtClean="0"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100" spc="-10" dirty="0" smtClean="0">
                <a:latin typeface="Times New Roman" pitchFamily="18" charset="0"/>
                <a:cs typeface="Times New Roman" pitchFamily="18" charset="0"/>
              </a:rPr>
              <a:t>des actions ou </a:t>
            </a:r>
            <a:r>
              <a:rPr lang="fr-FR" sz="1100" b="1" spc="-5" dirty="0" smtClean="0">
                <a:latin typeface="Times New Roman" pitchFamily="18" charset="0"/>
                <a:cs typeface="Times New Roman" pitchFamily="18" charset="0"/>
              </a:rPr>
              <a:t>instructions</a:t>
            </a:r>
            <a:endParaRPr lang="fr-FR" sz="1100" spc="-55" dirty="0" smtClean="0">
              <a:latin typeface="Times New Roman" pitchFamily="18" charset="0"/>
              <a:cs typeface="Times New Roman" pitchFamily="18" charset="0"/>
            </a:endParaRPr>
          </a:p>
          <a:p>
            <a:pPr marL="289560" marR="835025" indent="-277495">
              <a:lnSpc>
                <a:spcPct val="161700"/>
              </a:lnSpc>
            </a:pPr>
            <a:r>
              <a:rPr lang="fr-FR" sz="1100" b="1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100" b="1" spc="-10" smtClean="0">
                <a:latin typeface="Times New Roman" pitchFamily="18" charset="0"/>
                <a:cs typeface="Times New Roman" pitchFamily="18" charset="0"/>
              </a:rPr>
              <a:t>ransition</a:t>
            </a:r>
            <a:r>
              <a:rPr lang="fr-FR" sz="1100" b="1" spc="-1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100" spc="-10" dirty="0" smtClean="0">
                <a:latin typeface="Times New Roman" pitchFamily="18" charset="0"/>
                <a:cs typeface="Times New Roman" pitchFamily="18" charset="0"/>
              </a:rPr>
              <a:t>:  Le </a:t>
            </a:r>
            <a:r>
              <a:rPr lang="fr-FR" sz="1100" spc="-5" dirty="0" smtClean="0">
                <a:latin typeface="Times New Roman" pitchFamily="18" charset="0"/>
                <a:cs typeface="Times New Roman" pitchFamily="18" charset="0"/>
              </a:rPr>
              <a:t>passage</a:t>
            </a:r>
            <a:r>
              <a:rPr lang="fr-FR" sz="11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100" spc="-5" dirty="0" smtClean="0"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fr-FR" sz="11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100" spc="-60" dirty="0" smtClean="0">
                <a:latin typeface="Times New Roman" pitchFamily="18" charset="0"/>
                <a:cs typeface="Times New Roman" pitchFamily="18" charset="0"/>
              </a:rPr>
              <a:t>activité</a:t>
            </a:r>
            <a:r>
              <a:rPr lang="fr-FR" sz="1100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100" spc="-15" dirty="0" smtClean="0">
                <a:latin typeface="Times New Roman" pitchFamily="18" charset="0"/>
                <a:cs typeface="Times New Roman" pitchFamily="18" charset="0"/>
              </a:rPr>
              <a:t>vers</a:t>
            </a:r>
            <a:r>
              <a:rPr lang="fr-FR" sz="1100" spc="-10" dirty="0" smtClean="0">
                <a:latin typeface="Times New Roman" pitchFamily="18" charset="0"/>
                <a:cs typeface="Times New Roman" pitchFamily="18" charset="0"/>
              </a:rPr>
              <a:t> une</a:t>
            </a:r>
            <a:r>
              <a:rPr lang="fr-FR" sz="1100" spc="-5" dirty="0" smtClean="0">
                <a:latin typeface="Times New Roman" pitchFamily="18" charset="0"/>
                <a:cs typeface="Times New Roman" pitchFamily="18" charset="0"/>
              </a:rPr>
              <a:t> autre</a:t>
            </a:r>
            <a:endParaRPr lang="fr-FR" sz="1100" spc="-10" dirty="0">
              <a:latin typeface="Times New Roman" pitchFamily="18" charset="0"/>
              <a:cs typeface="Times New Roman" pitchFamily="18" charset="0"/>
            </a:endParaRPr>
          </a:p>
          <a:p>
            <a:pPr marL="289560" marR="835025" indent="-277495">
              <a:lnSpc>
                <a:spcPct val="161700"/>
              </a:lnSpc>
            </a:pPr>
            <a:r>
              <a:rPr lang="fr-FR" sz="1100" b="1" spc="-1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100" b="1" spc="-5" smtClean="0">
                <a:latin typeface="Times New Roman" pitchFamily="18" charset="0"/>
                <a:cs typeface="Times New Roman" pitchFamily="18" charset="0"/>
              </a:rPr>
              <a:t>ondition</a:t>
            </a:r>
            <a:r>
              <a:rPr sz="1100" b="1" spc="-1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b="1" spc="-10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11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b="1" spc="-10">
                <a:latin typeface="Times New Roman" pitchFamily="18" charset="0"/>
                <a:cs typeface="Times New Roman" pitchFamily="18" charset="0"/>
              </a:rPr>
              <a:t>franchissement </a:t>
            </a:r>
            <a:r>
              <a:rPr lang="fr-FR" sz="11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100" b="1" spc="-10" dirty="0" smtClean="0">
                <a:latin typeface="Times New Roman" pitchFamily="18" charset="0"/>
                <a:cs typeface="Times New Roman" pitchFamily="18" charset="0"/>
              </a:rPr>
              <a:t>: voir </a:t>
            </a:r>
            <a:r>
              <a:rPr lang="fr-FR" sz="1100" b="1" spc="-10" dirty="0" err="1" smtClean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fr-FR" sz="1100" b="1" spc="-1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11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100" b="1" spc="-10" dirty="0" smtClean="0">
                <a:latin typeface="Times New Roman" pitchFamily="18" charset="0"/>
                <a:cs typeface="Times New Roman" pitchFamily="18" charset="0"/>
              </a:rPr>
              <a:t>suivant </a:t>
            </a:r>
            <a:endParaRPr lang="fr-FR" sz="1100" b="1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289560" marR="835025" indent="-277495">
              <a:lnSpc>
                <a:spcPct val="161700"/>
              </a:lnSpc>
            </a:pPr>
            <a:r>
              <a:rPr sz="1100" b="1" spc="-29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100" b="1" spc="-29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100" b="1" spc="-10" smtClean="0">
                <a:latin typeface="Times New Roman" pitchFamily="18" charset="0"/>
                <a:cs typeface="Times New Roman" pitchFamily="18" charset="0"/>
              </a:rPr>
              <a:t>œud </a:t>
            </a:r>
            <a:r>
              <a:rPr sz="1100" b="1" spc="-10">
                <a:latin typeface="Times New Roman" pitchFamily="18" charset="0"/>
                <a:cs typeface="Times New Roman" pitchFamily="18" charset="0"/>
              </a:rPr>
              <a:t>de </a:t>
            </a:r>
            <a:r>
              <a:rPr sz="1100" b="1" spc="-45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1100" b="1" spc="-45" dirty="0" smtClean="0">
                <a:latin typeface="Times New Roman" pitchFamily="18" charset="0"/>
                <a:cs typeface="Times New Roman" pitchFamily="18" charset="0"/>
              </a:rPr>
              <a:t>é</a:t>
            </a:r>
            <a:r>
              <a:rPr sz="1100" b="1" spc="-45" smtClean="0">
                <a:latin typeface="Times New Roman" pitchFamily="18" charset="0"/>
                <a:cs typeface="Times New Roman" pitchFamily="18" charset="0"/>
              </a:rPr>
              <a:t>cision</a:t>
            </a:r>
            <a:r>
              <a:rPr lang="fr-FR" sz="1100" b="1" spc="-45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289560" marR="835025" indent="-277495">
              <a:lnSpc>
                <a:spcPct val="161700"/>
              </a:lnSpc>
            </a:pPr>
            <a:r>
              <a:rPr lang="fr-FR" sz="1100" b="1" spc="-4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100" b="1" spc="-10" smtClean="0">
                <a:latin typeface="Times New Roman" pitchFamily="18" charset="0"/>
                <a:cs typeface="Times New Roman" pitchFamily="18" charset="0"/>
              </a:rPr>
              <a:t>œud </a:t>
            </a:r>
            <a:r>
              <a:rPr sz="1100" b="1" spc="-1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sz="1100" b="1" spc="-5">
                <a:latin typeface="Times New Roman" pitchFamily="18" charset="0"/>
                <a:cs typeface="Times New Roman" pitchFamily="18" charset="0"/>
              </a:rPr>
              <a:t>fusion </a:t>
            </a:r>
            <a:r>
              <a:rPr lang="fr-FR" sz="1100" b="1" spc="-5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sz="1100" b="1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1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9560" marR="835025" indent="-277495">
              <a:lnSpc>
                <a:spcPct val="161700"/>
              </a:lnSpc>
            </a:pPr>
            <a:r>
              <a:rPr lang="fr-FR" sz="1100" b="1" spc="-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100" b="1" spc="-10" smtClean="0">
                <a:latin typeface="Times New Roman" pitchFamily="18" charset="0"/>
                <a:cs typeface="Times New Roman" pitchFamily="18" charset="0"/>
              </a:rPr>
              <a:t>œud</a:t>
            </a:r>
            <a:r>
              <a:rPr sz="1100" b="1" spc="-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b="1" spc="-10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11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b="1" spc="-5">
                <a:latin typeface="Times New Roman" pitchFamily="18" charset="0"/>
                <a:cs typeface="Times New Roman" pitchFamily="18" charset="0"/>
              </a:rPr>
              <a:t>bifurcation </a:t>
            </a:r>
            <a:r>
              <a:rPr lang="fr-FR" sz="1100" b="1" spc="-5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289560" marR="835025" indent="-277495">
              <a:lnSpc>
                <a:spcPct val="161700"/>
              </a:lnSpc>
            </a:pPr>
            <a:r>
              <a:rPr lang="fr-FR" sz="1100" b="1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100" b="1" spc="-10" smtClean="0">
                <a:latin typeface="Times New Roman" pitchFamily="18" charset="0"/>
                <a:cs typeface="Times New Roman" pitchFamily="18" charset="0"/>
              </a:rPr>
              <a:t>œud</a:t>
            </a:r>
            <a:r>
              <a:rPr sz="1100" b="1" spc="-1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b="1" spc="-5" smtClean="0">
                <a:latin typeface="Times New Roman" pitchFamily="18" charset="0"/>
                <a:cs typeface="Times New Roman" pitchFamily="18" charset="0"/>
              </a:rPr>
              <a:t>d’union</a:t>
            </a:r>
            <a:r>
              <a:rPr lang="fr-FR" sz="1100" b="1" spc="-5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sz="11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125844" y="147636"/>
            <a:ext cx="594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E</a:t>
            </a:r>
            <a:r>
              <a:rPr sz="1100" b="1" spc="-25" dirty="0">
                <a:latin typeface="Arial"/>
                <a:cs typeface="Arial"/>
              </a:rPr>
              <a:t>x</a:t>
            </a:r>
            <a:r>
              <a:rPr sz="1100" b="1" spc="-10" dirty="0">
                <a:latin typeface="Arial"/>
                <a:cs typeface="Arial"/>
              </a:rPr>
              <a:t>emple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71650" y="404512"/>
            <a:ext cx="1143000" cy="216535"/>
          </a:xfrm>
          <a:custGeom>
            <a:avLst/>
            <a:gdLst/>
            <a:ahLst/>
            <a:cxnLst/>
            <a:rect l="l" t="t" r="r" b="b"/>
            <a:pathLst>
              <a:path w="720089" h="216534">
                <a:moveTo>
                  <a:pt x="0" y="108001"/>
                </a:moveTo>
                <a:lnTo>
                  <a:pt x="9176" y="142138"/>
                </a:lnTo>
                <a:lnTo>
                  <a:pt x="34729" y="171785"/>
                </a:lnTo>
                <a:lnTo>
                  <a:pt x="73694" y="195165"/>
                </a:lnTo>
                <a:lnTo>
                  <a:pt x="123107" y="210496"/>
                </a:lnTo>
                <a:lnTo>
                  <a:pt x="180002" y="216002"/>
                </a:lnTo>
                <a:lnTo>
                  <a:pt x="540007" y="216002"/>
                </a:lnTo>
                <a:lnTo>
                  <a:pt x="596902" y="210496"/>
                </a:lnTo>
                <a:lnTo>
                  <a:pt x="646314" y="195165"/>
                </a:lnTo>
                <a:lnTo>
                  <a:pt x="685279" y="171785"/>
                </a:lnTo>
                <a:lnTo>
                  <a:pt x="710832" y="142138"/>
                </a:lnTo>
                <a:lnTo>
                  <a:pt x="720008" y="108001"/>
                </a:lnTo>
                <a:lnTo>
                  <a:pt x="685279" y="44216"/>
                </a:lnTo>
                <a:lnTo>
                  <a:pt x="646314" y="20837"/>
                </a:lnTo>
                <a:lnTo>
                  <a:pt x="596902" y="5505"/>
                </a:lnTo>
                <a:lnTo>
                  <a:pt x="540007" y="0"/>
                </a:lnTo>
                <a:lnTo>
                  <a:pt x="180002" y="0"/>
                </a:lnTo>
                <a:lnTo>
                  <a:pt x="123107" y="5505"/>
                </a:lnTo>
                <a:lnTo>
                  <a:pt x="73694" y="20837"/>
                </a:lnTo>
                <a:lnTo>
                  <a:pt x="34729" y="44216"/>
                </a:lnTo>
                <a:lnTo>
                  <a:pt x="9176" y="73864"/>
                </a:lnTo>
                <a:lnTo>
                  <a:pt x="0" y="108001"/>
                </a:lnTo>
                <a:close/>
              </a:path>
            </a:pathLst>
          </a:custGeom>
          <a:ln w="64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44928" y="434975"/>
            <a:ext cx="717322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55" dirty="0">
                <a:latin typeface="+mj-lt"/>
                <a:cs typeface="PMingLiU"/>
              </a:rPr>
              <a:t>lire</a:t>
            </a:r>
            <a:r>
              <a:rPr sz="900" spc="120" dirty="0">
                <a:latin typeface="+mj-lt"/>
                <a:cs typeface="PMingLiU"/>
              </a:rPr>
              <a:t> </a:t>
            </a:r>
            <a:r>
              <a:rPr sz="900" spc="210" dirty="0">
                <a:latin typeface="+mj-lt"/>
                <a:cs typeface="PMingLiU"/>
              </a:rPr>
              <a:t>carte</a:t>
            </a:r>
            <a:endParaRPr sz="900">
              <a:latin typeface="+mj-lt"/>
              <a:cs typeface="PMingLiU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19250" y="1268522"/>
            <a:ext cx="1371600" cy="216535"/>
          </a:xfrm>
          <a:custGeom>
            <a:avLst/>
            <a:gdLst/>
            <a:ahLst/>
            <a:cxnLst/>
            <a:rect l="l" t="t" r="r" b="b"/>
            <a:pathLst>
              <a:path w="864235" h="216534">
                <a:moveTo>
                  <a:pt x="0" y="108001"/>
                </a:moveTo>
                <a:lnTo>
                  <a:pt x="9176" y="142138"/>
                </a:lnTo>
                <a:lnTo>
                  <a:pt x="34729" y="171785"/>
                </a:lnTo>
                <a:lnTo>
                  <a:pt x="73694" y="195165"/>
                </a:lnTo>
                <a:lnTo>
                  <a:pt x="123107" y="210496"/>
                </a:lnTo>
                <a:lnTo>
                  <a:pt x="180002" y="216002"/>
                </a:lnTo>
                <a:lnTo>
                  <a:pt x="684006" y="216002"/>
                </a:lnTo>
                <a:lnTo>
                  <a:pt x="740901" y="210496"/>
                </a:lnTo>
                <a:lnTo>
                  <a:pt x="790313" y="195165"/>
                </a:lnTo>
                <a:lnTo>
                  <a:pt x="829278" y="171785"/>
                </a:lnTo>
                <a:lnTo>
                  <a:pt x="854831" y="142138"/>
                </a:lnTo>
                <a:lnTo>
                  <a:pt x="864008" y="108001"/>
                </a:lnTo>
                <a:lnTo>
                  <a:pt x="829278" y="44216"/>
                </a:lnTo>
                <a:lnTo>
                  <a:pt x="790313" y="20837"/>
                </a:lnTo>
                <a:lnTo>
                  <a:pt x="740901" y="5505"/>
                </a:lnTo>
                <a:lnTo>
                  <a:pt x="684006" y="0"/>
                </a:lnTo>
                <a:lnTo>
                  <a:pt x="180002" y="0"/>
                </a:lnTo>
                <a:lnTo>
                  <a:pt x="123107" y="5505"/>
                </a:lnTo>
                <a:lnTo>
                  <a:pt x="73694" y="20837"/>
                </a:lnTo>
                <a:lnTo>
                  <a:pt x="34729" y="44216"/>
                </a:lnTo>
                <a:lnTo>
                  <a:pt x="9176" y="73864"/>
                </a:lnTo>
                <a:lnTo>
                  <a:pt x="0" y="108001"/>
                </a:lnTo>
                <a:close/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19984" y="1314285"/>
            <a:ext cx="99466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4" dirty="0">
                <a:latin typeface="+mj-lt"/>
                <a:cs typeface="PMingLiU"/>
              </a:rPr>
              <a:t>chercher</a:t>
            </a:r>
            <a:r>
              <a:rPr sz="900" spc="110" dirty="0">
                <a:latin typeface="+mj-lt"/>
                <a:cs typeface="PMingLiU"/>
              </a:rPr>
              <a:t> </a:t>
            </a:r>
            <a:r>
              <a:rPr sz="900" spc="175" dirty="0">
                <a:latin typeface="+mj-lt"/>
                <a:cs typeface="PMingLiU"/>
              </a:rPr>
              <a:t>livre</a:t>
            </a:r>
            <a:endParaRPr sz="900">
              <a:latin typeface="+mj-lt"/>
              <a:cs typeface="PMingLiU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43050" y="2132533"/>
            <a:ext cx="1600200" cy="216535"/>
          </a:xfrm>
          <a:custGeom>
            <a:avLst/>
            <a:gdLst/>
            <a:ahLst/>
            <a:cxnLst/>
            <a:rect l="l" t="t" r="r" b="b"/>
            <a:pathLst>
              <a:path w="1224280" h="216535">
                <a:moveTo>
                  <a:pt x="0" y="108001"/>
                </a:moveTo>
                <a:lnTo>
                  <a:pt x="9176" y="142138"/>
                </a:lnTo>
                <a:lnTo>
                  <a:pt x="34729" y="171785"/>
                </a:lnTo>
                <a:lnTo>
                  <a:pt x="73694" y="195165"/>
                </a:lnTo>
                <a:lnTo>
                  <a:pt x="123107" y="210496"/>
                </a:lnTo>
                <a:lnTo>
                  <a:pt x="180002" y="216002"/>
                </a:lnTo>
                <a:lnTo>
                  <a:pt x="1044011" y="216002"/>
                </a:lnTo>
                <a:lnTo>
                  <a:pt x="1100906" y="210496"/>
                </a:lnTo>
                <a:lnTo>
                  <a:pt x="1150318" y="195165"/>
                </a:lnTo>
                <a:lnTo>
                  <a:pt x="1189283" y="171785"/>
                </a:lnTo>
                <a:lnTo>
                  <a:pt x="1214836" y="142138"/>
                </a:lnTo>
                <a:lnTo>
                  <a:pt x="1224013" y="108001"/>
                </a:lnTo>
                <a:lnTo>
                  <a:pt x="1189283" y="44216"/>
                </a:lnTo>
                <a:lnTo>
                  <a:pt x="1150318" y="20837"/>
                </a:lnTo>
                <a:lnTo>
                  <a:pt x="1100906" y="5505"/>
                </a:lnTo>
                <a:lnTo>
                  <a:pt x="1044011" y="0"/>
                </a:lnTo>
                <a:lnTo>
                  <a:pt x="180002" y="0"/>
                </a:lnTo>
                <a:lnTo>
                  <a:pt x="123107" y="5505"/>
                </a:lnTo>
                <a:lnTo>
                  <a:pt x="73694" y="20837"/>
                </a:lnTo>
                <a:lnTo>
                  <a:pt x="34729" y="44216"/>
                </a:lnTo>
                <a:lnTo>
                  <a:pt x="9176" y="73864"/>
                </a:lnTo>
                <a:lnTo>
                  <a:pt x="0" y="108001"/>
                </a:lnTo>
                <a:close/>
              </a:path>
            </a:pathLst>
          </a:custGeom>
          <a:ln w="6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19250" y="2169897"/>
            <a:ext cx="15240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95" dirty="0">
                <a:latin typeface="+mj-lt"/>
                <a:cs typeface="PMingLiU"/>
              </a:rPr>
              <a:t>enregistrer</a:t>
            </a:r>
            <a:r>
              <a:rPr sz="900" spc="145" dirty="0">
                <a:latin typeface="+mj-lt"/>
                <a:cs typeface="PMingLiU"/>
              </a:rPr>
              <a:t> </a:t>
            </a:r>
            <a:r>
              <a:rPr sz="900" spc="254" dirty="0">
                <a:latin typeface="+mj-lt"/>
                <a:cs typeface="PMingLiU"/>
              </a:rPr>
              <a:t>emprunt</a:t>
            </a:r>
            <a:endParaRPr sz="900">
              <a:latin typeface="+mj-lt"/>
              <a:cs typeface="PMingLiU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43050" y="2873375"/>
            <a:ext cx="1524000" cy="216535"/>
          </a:xfrm>
          <a:custGeom>
            <a:avLst/>
            <a:gdLst/>
            <a:ahLst/>
            <a:cxnLst/>
            <a:rect l="l" t="t" r="r" b="b"/>
            <a:pathLst>
              <a:path w="1224280" h="216535">
                <a:moveTo>
                  <a:pt x="0" y="108001"/>
                </a:moveTo>
                <a:lnTo>
                  <a:pt x="9176" y="142138"/>
                </a:lnTo>
                <a:lnTo>
                  <a:pt x="34729" y="171785"/>
                </a:lnTo>
                <a:lnTo>
                  <a:pt x="73694" y="195164"/>
                </a:lnTo>
                <a:lnTo>
                  <a:pt x="123107" y="210496"/>
                </a:lnTo>
                <a:lnTo>
                  <a:pt x="180002" y="216002"/>
                </a:lnTo>
                <a:lnTo>
                  <a:pt x="1044011" y="216002"/>
                </a:lnTo>
                <a:lnTo>
                  <a:pt x="1100906" y="210496"/>
                </a:lnTo>
                <a:lnTo>
                  <a:pt x="1150318" y="195164"/>
                </a:lnTo>
                <a:lnTo>
                  <a:pt x="1189283" y="171785"/>
                </a:lnTo>
                <a:lnTo>
                  <a:pt x="1214836" y="142138"/>
                </a:lnTo>
                <a:lnTo>
                  <a:pt x="1224013" y="108001"/>
                </a:lnTo>
                <a:lnTo>
                  <a:pt x="1189283" y="44216"/>
                </a:lnTo>
                <a:lnTo>
                  <a:pt x="1150318" y="20837"/>
                </a:lnTo>
                <a:lnTo>
                  <a:pt x="1100906" y="5505"/>
                </a:lnTo>
                <a:lnTo>
                  <a:pt x="1044011" y="0"/>
                </a:lnTo>
                <a:lnTo>
                  <a:pt x="180002" y="0"/>
                </a:lnTo>
                <a:lnTo>
                  <a:pt x="123107" y="5505"/>
                </a:lnTo>
                <a:lnTo>
                  <a:pt x="73694" y="20837"/>
                </a:lnTo>
                <a:lnTo>
                  <a:pt x="34729" y="44216"/>
                </a:lnTo>
                <a:lnTo>
                  <a:pt x="9176" y="73864"/>
                </a:lnTo>
                <a:lnTo>
                  <a:pt x="0" y="108001"/>
                </a:lnTo>
                <a:close/>
              </a:path>
            </a:pathLst>
          </a:custGeom>
          <a:ln w="6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43050" y="2873375"/>
            <a:ext cx="15240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70" dirty="0">
                <a:latin typeface="+mj-lt"/>
                <a:cs typeface="PMingLiU"/>
              </a:rPr>
              <a:t>afficher</a:t>
            </a:r>
            <a:r>
              <a:rPr sz="900" spc="145" dirty="0">
                <a:latin typeface="+mj-lt"/>
                <a:cs typeface="PMingLiU"/>
              </a:rPr>
              <a:t> </a:t>
            </a:r>
            <a:r>
              <a:rPr sz="900" spc="235" dirty="0">
                <a:latin typeface="+mj-lt"/>
                <a:cs typeface="PMingLiU"/>
              </a:rPr>
              <a:t>date</a:t>
            </a:r>
            <a:r>
              <a:rPr sz="900" spc="150" dirty="0">
                <a:latin typeface="+mj-lt"/>
                <a:cs typeface="PMingLiU"/>
              </a:rPr>
              <a:t> </a:t>
            </a:r>
            <a:r>
              <a:rPr sz="900" spc="215" dirty="0">
                <a:latin typeface="+mj-lt"/>
                <a:cs typeface="PMingLiU"/>
              </a:rPr>
              <a:t>retour</a:t>
            </a:r>
            <a:endParaRPr sz="900">
              <a:latin typeface="+mj-lt"/>
              <a:cs typeface="PMingLiU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228851" y="620514"/>
            <a:ext cx="104550" cy="2252861"/>
            <a:chOff x="2274981" y="620514"/>
            <a:chExt cx="58419" cy="2376805"/>
          </a:xfrm>
        </p:grpSpPr>
        <p:sp>
          <p:nvSpPr>
            <p:cNvPr id="34" name="object 34"/>
            <p:cNvSpPr/>
            <p:nvPr/>
          </p:nvSpPr>
          <p:spPr>
            <a:xfrm>
              <a:off x="2304019" y="620514"/>
              <a:ext cx="0" cy="642620"/>
            </a:xfrm>
            <a:custGeom>
              <a:avLst/>
              <a:gdLst/>
              <a:ahLst/>
              <a:cxnLst/>
              <a:rect l="l" t="t" r="r" b="b"/>
              <a:pathLst>
                <a:path h="642619">
                  <a:moveTo>
                    <a:pt x="0" y="0"/>
                  </a:moveTo>
                  <a:lnTo>
                    <a:pt x="0" y="64261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77702" y="1251290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40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04019" y="1484525"/>
              <a:ext cx="0" cy="642620"/>
            </a:xfrm>
            <a:custGeom>
              <a:avLst/>
              <a:gdLst/>
              <a:ahLst/>
              <a:cxnLst/>
              <a:rect l="l" t="t" r="r" b="b"/>
              <a:pathLst>
                <a:path h="642619">
                  <a:moveTo>
                    <a:pt x="0" y="0"/>
                  </a:moveTo>
                  <a:lnTo>
                    <a:pt x="0" y="64261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77702" y="2115300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04019" y="2348536"/>
              <a:ext cx="0" cy="642620"/>
            </a:xfrm>
            <a:custGeom>
              <a:avLst/>
              <a:gdLst/>
              <a:ahLst/>
              <a:cxnLst/>
              <a:rect l="l" t="t" r="r" b="b"/>
              <a:pathLst>
                <a:path h="642619">
                  <a:moveTo>
                    <a:pt x="0" y="0"/>
                  </a:moveTo>
                  <a:lnTo>
                    <a:pt x="0" y="64261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77702" y="2979311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5" h="15239">
                  <a:moveTo>
                    <a:pt x="52633" y="0"/>
                  </a:moveTo>
                  <a:lnTo>
                    <a:pt x="44589" y="2313"/>
                  </a:lnTo>
                  <a:lnTo>
                    <a:pt x="36391" y="6661"/>
                  </a:lnTo>
                  <a:lnTo>
                    <a:pt x="29734" y="11379"/>
                  </a:lnTo>
                  <a:lnTo>
                    <a:pt x="26316" y="14803"/>
                  </a:lnTo>
                  <a:lnTo>
                    <a:pt x="22898" y="11379"/>
                  </a:lnTo>
                  <a:lnTo>
                    <a:pt x="16242" y="6661"/>
                  </a:lnTo>
                  <a:lnTo>
                    <a:pt x="8044" y="2313"/>
                  </a:lnTo>
                  <a:lnTo>
                    <a:pt x="0" y="0"/>
                  </a:lnTo>
                </a:path>
              </a:pathLst>
            </a:custGeom>
            <a:ln w="7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9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25</a:t>
            </a: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8850" y="206375"/>
            <a:ext cx="148048" cy="90448"/>
          </a:xfrm>
          <a:prstGeom prst="rect">
            <a:avLst/>
          </a:prstGeom>
        </p:spPr>
      </p:pic>
      <p:pic>
        <p:nvPicPr>
          <p:cNvPr id="43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2650" y="3330575"/>
            <a:ext cx="220053" cy="133651"/>
          </a:xfrm>
          <a:prstGeom prst="rect">
            <a:avLst/>
          </a:prstGeom>
        </p:spPr>
      </p:pic>
      <p:cxnSp>
        <p:nvCxnSpPr>
          <p:cNvPr id="45" name="Connecteur droit avec flèche 44"/>
          <p:cNvCxnSpPr>
            <a:stCxn id="42" idx="2"/>
          </p:cNvCxnSpPr>
          <p:nvPr/>
        </p:nvCxnSpPr>
        <p:spPr>
          <a:xfrm rot="16200000" flipH="1">
            <a:off x="2234886" y="364811"/>
            <a:ext cx="138152" cy="2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endCxn id="43" idx="0"/>
          </p:cNvCxnSpPr>
          <p:nvPr/>
        </p:nvCxnSpPr>
        <p:spPr>
          <a:xfrm rot="16200000" flipH="1">
            <a:off x="2131464" y="3199362"/>
            <a:ext cx="228598" cy="33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0175"/>
            <a:ext cx="4608004" cy="29799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45948" y="126146"/>
            <a:ext cx="34545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1400" spc="20" dirty="0" smtClean="0">
                <a:solidFill>
                  <a:srgbClr val="FFFFFF"/>
                </a:solidFill>
                <a:latin typeface="Arial"/>
                <a:cs typeface="Arial"/>
              </a:rPr>
              <a:t>Diagramme d’activité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1450" y="1120775"/>
            <a:ext cx="4312806" cy="9167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u="sng" spc="-5" dirty="0">
                <a:solidFill>
                  <a:schemeClr val="tx1"/>
                </a:solidFill>
                <a:latin typeface="Arial"/>
                <a:cs typeface="Arial"/>
              </a:rPr>
              <a:t>Condition </a:t>
            </a:r>
            <a:r>
              <a:rPr sz="1100" b="1" u="sng" spc="-10">
                <a:solidFill>
                  <a:schemeClr val="tx1"/>
                </a:solidFill>
                <a:latin typeface="Arial"/>
                <a:cs typeface="Arial"/>
              </a:rPr>
              <a:t>de</a:t>
            </a:r>
            <a:r>
              <a:rPr sz="1100" b="1" u="sng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b="1" u="sng" spc="-5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sz="1100" b="1" u="sng" spc="-20" smtClean="0"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sz="1100" b="1" u="sng" spc="-5" smtClean="0">
                <a:solidFill>
                  <a:schemeClr val="tx1"/>
                </a:solidFill>
                <a:latin typeface="Arial"/>
                <a:cs typeface="Arial"/>
              </a:rPr>
              <a:t>anchissement</a:t>
            </a:r>
            <a:r>
              <a:rPr lang="fr-FR" sz="1100" b="1" u="sng" spc="-5" dirty="0" smtClean="0">
                <a:solidFill>
                  <a:schemeClr val="tx1"/>
                </a:solidFill>
                <a:latin typeface="Arial"/>
                <a:cs typeface="Arial"/>
              </a:rPr>
              <a:t>   </a:t>
            </a:r>
            <a:r>
              <a:rPr sz="1100" b="1" u="sng" spc="-5" smtClean="0">
                <a:solidFill>
                  <a:schemeClr val="tx1"/>
                </a:solidFill>
                <a:latin typeface="Arial"/>
                <a:cs typeface="Arial"/>
              </a:rPr>
              <a:t>(ou </a:t>
            </a:r>
            <a:r>
              <a:rPr sz="1100" b="1" u="sng" spc="-10" dirty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r>
              <a:rPr sz="1100" b="1" u="sng" spc="-5" dirty="0">
                <a:solidFill>
                  <a:schemeClr val="tx1"/>
                </a:solidFill>
                <a:latin typeface="Arial"/>
                <a:cs typeface="Arial"/>
              </a:rPr>
              <a:t> garde)</a:t>
            </a:r>
            <a:r>
              <a:rPr sz="1100" b="1" u="sng" spc="-1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b="1" u="sng" spc="-10" dirty="0">
                <a:solidFill>
                  <a:schemeClr val="tx1"/>
                </a:solidFill>
                <a:latin typeface="Arial"/>
                <a:cs typeface="Arial"/>
              </a:rPr>
              <a:t>?</a:t>
            </a:r>
            <a:endParaRPr sz="1100" b="1" u="sng">
              <a:solidFill>
                <a:schemeClr val="tx1"/>
              </a:solidFill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55"/>
              </a:spcBef>
            </a:pPr>
            <a:r>
              <a:rPr lang="fr-FR" sz="1100" spc="-10" dirty="0" smtClean="0">
                <a:solidFill>
                  <a:schemeClr val="tx1"/>
                </a:solidFill>
                <a:latin typeface="Arial"/>
                <a:cs typeface="Arial"/>
              </a:rPr>
              <a:t>Un</a:t>
            </a:r>
            <a:r>
              <a:rPr sz="1100" spc="-10" smtClean="0">
                <a:solidFill>
                  <a:schemeClr val="tx1"/>
                </a:solidFill>
                <a:latin typeface="Arial"/>
                <a:cs typeface="Arial"/>
              </a:rPr>
              <a:t>e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transition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peut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chemeClr val="tx1"/>
                </a:solidFill>
                <a:latin typeface="Arial"/>
                <a:cs typeface="Arial"/>
              </a:rPr>
              <a:t>avoir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une 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condition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800"/>
              </a:spcBef>
            </a:pPr>
            <a:r>
              <a:rPr lang="fr-FR" sz="1100" spc="-10" dirty="0" smtClean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100" spc="-10" smtClean="0">
                <a:solidFill>
                  <a:schemeClr val="tx1"/>
                </a:solidFill>
                <a:latin typeface="Arial"/>
                <a:cs typeface="Arial"/>
              </a:rPr>
              <a:t>xpression </a:t>
            </a:r>
            <a:r>
              <a:rPr sz="1100" spc="-45" smtClean="0">
                <a:solidFill>
                  <a:schemeClr val="tx1"/>
                </a:solidFill>
                <a:latin typeface="Arial"/>
                <a:cs typeface="Arial"/>
              </a:rPr>
              <a:t>bool</a:t>
            </a:r>
            <a:r>
              <a:rPr lang="fr-FR" sz="1100" spc="-45" dirty="0" smtClean="0">
                <a:solidFill>
                  <a:schemeClr val="tx1"/>
                </a:solidFill>
                <a:latin typeface="Arial"/>
                <a:cs typeface="Arial"/>
              </a:rPr>
              <a:t>é</a:t>
            </a:r>
            <a:r>
              <a:rPr sz="1100" spc="-45" smtClean="0">
                <a:solidFill>
                  <a:schemeClr val="tx1"/>
                </a:solidFill>
                <a:latin typeface="Arial"/>
                <a:cs typeface="Arial"/>
              </a:rPr>
              <a:t>enne</a:t>
            </a:r>
            <a:r>
              <a:rPr sz="1100" spc="-5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0" smtClean="0">
                <a:solidFill>
                  <a:schemeClr val="tx1"/>
                </a:solidFill>
                <a:latin typeface="Arial"/>
                <a:cs typeface="Arial"/>
              </a:rPr>
              <a:t>exprim</a:t>
            </a:r>
            <a:r>
              <a:rPr lang="fr-FR" sz="1100" spc="-50" dirty="0" err="1">
                <a:solidFill>
                  <a:schemeClr val="tx1"/>
                </a:solidFill>
                <a:latin typeface="Arial"/>
                <a:cs typeface="Arial"/>
              </a:rPr>
              <a:t>é</a:t>
            </a:r>
            <a:r>
              <a:rPr lang="fr-FR" sz="1100" spc="-50" dirty="0" err="1" smtClean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100" spc="-5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en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">
                <a:solidFill>
                  <a:schemeClr val="tx1"/>
                </a:solidFill>
                <a:latin typeface="Arial"/>
                <a:cs typeface="Arial"/>
              </a:rPr>
              <a:t>langage </a:t>
            </a:r>
            <a:r>
              <a:rPr sz="1100" spc="-5" smtClean="0">
                <a:solidFill>
                  <a:schemeClr val="tx1"/>
                </a:solidFill>
                <a:latin typeface="Arial"/>
                <a:cs typeface="Arial"/>
              </a:rPr>
              <a:t>naturelle</a:t>
            </a:r>
            <a:r>
              <a:rPr lang="fr-FR" sz="1100" spc="-5" dirty="0" smtClean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100" spc="-60" smtClean="0">
                <a:solidFill>
                  <a:schemeClr val="tx1"/>
                </a:solidFill>
                <a:latin typeface="Arial"/>
                <a:cs typeface="Arial"/>
              </a:rPr>
              <a:t>plac</a:t>
            </a:r>
            <a:r>
              <a:rPr lang="fr-FR" sz="1100" spc="-60" dirty="0" err="1" smtClean="0">
                <a:solidFill>
                  <a:schemeClr val="tx1"/>
                </a:solidFill>
                <a:latin typeface="Arial"/>
                <a:cs typeface="Arial"/>
              </a:rPr>
              <a:t>ée</a:t>
            </a:r>
            <a:r>
              <a:rPr sz="1100" spc="-1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entre crochet </a:t>
            </a:r>
            <a:r>
              <a:rPr sz="1100" spc="-10" dirty="0">
                <a:solidFill>
                  <a:schemeClr val="tx1"/>
                </a:solidFill>
                <a:latin typeface="Courier New"/>
                <a:cs typeface="Courier New"/>
              </a:rPr>
              <a:t>[</a:t>
            </a:r>
            <a:r>
              <a:rPr sz="1100" spc="-10">
                <a:solidFill>
                  <a:schemeClr val="tx1"/>
                </a:solidFill>
                <a:latin typeface="Courier New"/>
                <a:cs typeface="Courier New"/>
              </a:rPr>
              <a:t>condition(s</a:t>
            </a:r>
            <a:r>
              <a:rPr sz="1100" spc="-10" smtClean="0">
                <a:solidFill>
                  <a:schemeClr val="tx1"/>
                </a:solidFill>
                <a:latin typeface="Courier New"/>
                <a:cs typeface="Courier New"/>
              </a:rPr>
              <a:t>)]</a:t>
            </a:r>
            <a:r>
              <a:rPr lang="fr-FR" sz="1100" spc="-1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100" spc="-40" smtClean="0">
                <a:solidFill>
                  <a:schemeClr val="tx1"/>
                </a:solidFill>
                <a:latin typeface="Arial"/>
                <a:cs typeface="Arial"/>
              </a:rPr>
              <a:t>accompagn</a:t>
            </a:r>
            <a:r>
              <a:rPr lang="fr-FR" sz="1100" spc="-40" dirty="0" err="1" smtClean="0">
                <a:solidFill>
                  <a:schemeClr val="tx1"/>
                </a:solidFill>
                <a:latin typeface="Arial"/>
                <a:cs typeface="Arial"/>
              </a:rPr>
              <a:t>ée</a:t>
            </a:r>
            <a:r>
              <a:rPr sz="1100" spc="-5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d’un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nœud </a:t>
            </a:r>
            <a:r>
              <a:rPr sz="1100" spc="-10">
                <a:solidFill>
                  <a:schemeClr val="tx1"/>
                </a:solidFill>
                <a:latin typeface="Arial"/>
                <a:cs typeface="Arial"/>
              </a:rPr>
              <a:t>de</a:t>
            </a:r>
            <a:r>
              <a:rPr sz="1100" spc="-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5" smtClean="0">
                <a:solidFill>
                  <a:schemeClr val="tx1"/>
                </a:solidFill>
                <a:latin typeface="Arial"/>
                <a:cs typeface="Arial"/>
              </a:rPr>
              <a:t>d</a:t>
            </a:r>
            <a:r>
              <a:rPr lang="fr-FR" sz="1100" spc="-45" dirty="0" smtClean="0">
                <a:solidFill>
                  <a:schemeClr val="tx1"/>
                </a:solidFill>
                <a:latin typeface="Arial"/>
                <a:cs typeface="Arial"/>
              </a:rPr>
              <a:t>é</a:t>
            </a:r>
            <a:r>
              <a:rPr sz="1100" spc="-45" smtClean="0">
                <a:solidFill>
                  <a:schemeClr val="tx1"/>
                </a:solidFill>
                <a:latin typeface="Arial"/>
                <a:cs typeface="Arial"/>
              </a:rPr>
              <a:t>cision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12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0400000">
            <a:off x="746604" y="1613871"/>
            <a:ext cx="3131439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2150" spc="20" dirty="0">
                <a:latin typeface="Arial"/>
                <a:cs typeface="Arial"/>
              </a:rPr>
              <a:t>©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15" dirty="0">
                <a:latin typeface="Arial"/>
                <a:cs typeface="Arial"/>
              </a:rPr>
              <a:t>Achref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15" dirty="0">
                <a:latin typeface="Arial"/>
                <a:cs typeface="Arial"/>
              </a:rPr>
              <a:t>EL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20" dirty="0">
                <a:latin typeface="Arial"/>
                <a:cs typeface="Arial"/>
              </a:rPr>
              <a:t>MOUELHI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20" dirty="0">
                <a:latin typeface="Arial"/>
                <a:cs typeface="Arial"/>
              </a:rPr>
              <a:t>©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9456"/>
            <a:ext cx="4608004" cy="29799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45948" y="126146"/>
            <a:ext cx="41020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UML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7743" y="1004150"/>
            <a:ext cx="4483735" cy="1588770"/>
            <a:chOff x="87743" y="1004150"/>
            <a:chExt cx="4483735" cy="1588770"/>
          </a:xfrm>
        </p:grpSpPr>
        <p:sp>
          <p:nvSpPr>
            <p:cNvPr id="28" name="object 28"/>
            <p:cNvSpPr/>
            <p:nvPr/>
          </p:nvSpPr>
          <p:spPr>
            <a:xfrm>
              <a:off x="87743" y="1004150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640"/>
                  </a:lnTo>
                  <a:lnTo>
                    <a:pt x="4432566" y="186640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178128"/>
              <a:ext cx="4432565" cy="5060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490749"/>
              <a:ext cx="101600" cy="101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478049"/>
              <a:ext cx="4381715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0" y="1048385"/>
              <a:ext cx="50749" cy="144236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7743" y="1222392"/>
              <a:ext cx="4432935" cy="1319530"/>
            </a:xfrm>
            <a:custGeom>
              <a:avLst/>
              <a:gdLst/>
              <a:ahLst/>
              <a:cxnLst/>
              <a:rect l="l" t="t" r="r" b="b"/>
              <a:pathLst>
                <a:path w="4432935" h="1319530">
                  <a:moveTo>
                    <a:pt x="4432566" y="0"/>
                  </a:moveTo>
                  <a:lnTo>
                    <a:pt x="0" y="0"/>
                  </a:lnTo>
                  <a:lnTo>
                    <a:pt x="0" y="1268357"/>
                  </a:lnTo>
                  <a:lnTo>
                    <a:pt x="4008" y="1288082"/>
                  </a:lnTo>
                  <a:lnTo>
                    <a:pt x="14922" y="1304235"/>
                  </a:lnTo>
                  <a:lnTo>
                    <a:pt x="31075" y="1315149"/>
                  </a:lnTo>
                  <a:lnTo>
                    <a:pt x="50800" y="1319157"/>
                  </a:lnTo>
                  <a:lnTo>
                    <a:pt x="4381765" y="1319157"/>
                  </a:lnTo>
                  <a:lnTo>
                    <a:pt x="4401490" y="1315149"/>
                  </a:lnTo>
                  <a:lnTo>
                    <a:pt x="4417643" y="1304235"/>
                  </a:lnTo>
                  <a:lnTo>
                    <a:pt x="4428558" y="1288082"/>
                  </a:lnTo>
                  <a:lnTo>
                    <a:pt x="4432566" y="126835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10" y="1086457"/>
              <a:ext cx="0" cy="1423670"/>
            </a:xfrm>
            <a:custGeom>
              <a:avLst/>
              <a:gdLst/>
              <a:ahLst/>
              <a:cxnLst/>
              <a:rect l="l" t="t" r="r" b="b"/>
              <a:pathLst>
                <a:path h="1423670">
                  <a:moveTo>
                    <a:pt x="0" y="142334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10" y="10737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10" y="10610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10" y="10483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557" y="1331734"/>
              <a:ext cx="76809" cy="768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557" y="1605038"/>
              <a:ext cx="76809" cy="7680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557" y="1878330"/>
              <a:ext cx="76809" cy="7680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9557" y="2323693"/>
              <a:ext cx="76809" cy="7680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25844" y="995247"/>
            <a:ext cx="4335145" cy="1448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Nœud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spc="-4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spc="114" dirty="0">
                <a:solidFill>
                  <a:srgbClr val="FFFFFF"/>
                </a:solidFill>
                <a:latin typeface="Arial"/>
                <a:cs typeface="Arial"/>
              </a:rPr>
              <a:t>´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cision</a:t>
            </a:r>
            <a:r>
              <a:rPr sz="11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latin typeface="Arial"/>
                <a:cs typeface="Arial"/>
              </a:rPr>
              <a:t>ou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branchement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conditionnel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spc="-65" smtClean="0">
                <a:latin typeface="Arial"/>
                <a:cs typeface="Arial"/>
              </a:rPr>
              <a:t>sch</a:t>
            </a:r>
            <a:r>
              <a:rPr lang="fr-FR" sz="1100" spc="-65" dirty="0" smtClean="0">
                <a:latin typeface="Arial"/>
                <a:cs typeface="Arial"/>
              </a:rPr>
              <a:t>é</a:t>
            </a:r>
            <a:r>
              <a:rPr sz="1100" spc="-65" smtClean="0">
                <a:latin typeface="Arial"/>
                <a:cs typeface="Arial"/>
              </a:rPr>
              <a:t>matis</a:t>
            </a:r>
            <a:r>
              <a:rPr lang="fr-FR" sz="1100" spc="-65" dirty="0" smtClean="0">
                <a:latin typeface="Arial"/>
                <a:cs typeface="Arial"/>
              </a:rPr>
              <a:t>é</a:t>
            </a:r>
            <a:r>
              <a:rPr sz="1100" spc="-65" smtClean="0">
                <a:latin typeface="Arial"/>
                <a:cs typeface="Arial"/>
              </a:rPr>
              <a:t>e</a:t>
            </a:r>
            <a:r>
              <a:rPr sz="1100" spc="-10" smtClean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UML</a:t>
            </a:r>
            <a:r>
              <a:rPr sz="1100" spc="-5" dirty="0">
                <a:latin typeface="Arial"/>
                <a:cs typeface="Arial"/>
              </a:rPr>
              <a:t> par</a:t>
            </a:r>
            <a:r>
              <a:rPr sz="1100" spc="-10" dirty="0">
                <a:latin typeface="Arial"/>
                <a:cs typeface="Arial"/>
              </a:rPr>
              <a:t> un</a:t>
            </a:r>
            <a:r>
              <a:rPr sz="1100" spc="-5" dirty="0">
                <a:latin typeface="Arial"/>
                <a:cs typeface="Arial"/>
              </a:rPr>
              <a:t> losange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795"/>
              </a:spcBef>
            </a:pPr>
            <a:r>
              <a:rPr sz="1100" spc="-5" dirty="0">
                <a:latin typeface="Arial"/>
                <a:cs typeface="Arial"/>
              </a:rPr>
              <a:t>permettant </a:t>
            </a:r>
            <a:r>
              <a:rPr sz="1100" spc="-10" dirty="0">
                <a:latin typeface="Arial"/>
                <a:cs typeface="Arial"/>
              </a:rPr>
              <a:t>de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faire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choix entre plusieurs</a:t>
            </a:r>
            <a:r>
              <a:rPr sz="1100" dirty="0">
                <a:latin typeface="Arial"/>
                <a:cs typeface="Arial"/>
              </a:rPr>
              <a:t> sorties</a:t>
            </a:r>
            <a:r>
              <a:rPr sz="1100" spc="-5" dirty="0">
                <a:latin typeface="Arial"/>
                <a:cs typeface="Arial"/>
              </a:rPr>
              <a:t> (au moins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une </a:t>
            </a:r>
            <a:r>
              <a:rPr sz="1100" spc="-290">
                <a:latin typeface="Arial"/>
                <a:cs typeface="Arial"/>
              </a:rPr>
              <a:t> </a:t>
            </a:r>
            <a:r>
              <a:rPr sz="1100" spc="-60" smtClean="0">
                <a:latin typeface="Arial"/>
                <a:cs typeface="Arial"/>
              </a:rPr>
              <a:t>entr</a:t>
            </a:r>
            <a:r>
              <a:rPr lang="fr-FR" sz="1100" spc="-60" dirty="0" smtClean="0">
                <a:latin typeface="Arial"/>
                <a:cs typeface="Arial"/>
              </a:rPr>
              <a:t>é</a:t>
            </a:r>
            <a:r>
              <a:rPr sz="1100" spc="-60" smtClean="0">
                <a:latin typeface="Arial"/>
                <a:cs typeface="Arial"/>
              </a:rPr>
              <a:t>e</a:t>
            </a:r>
            <a:r>
              <a:rPr sz="1100" spc="-10" smtClean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+</a:t>
            </a:r>
            <a:r>
              <a:rPr sz="1100" spc="-5" dirty="0">
                <a:latin typeface="Arial"/>
                <a:cs typeface="Arial"/>
              </a:rPr>
              <a:t> plusieurs </a:t>
            </a:r>
            <a:r>
              <a:rPr sz="1100" dirty="0">
                <a:latin typeface="Arial"/>
                <a:cs typeface="Arial"/>
              </a:rPr>
              <a:t>sorties)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35"/>
              </a:spcBef>
            </a:pPr>
            <a:r>
              <a:rPr sz="1100" spc="-40" smtClean="0">
                <a:latin typeface="Arial"/>
                <a:cs typeface="Arial"/>
              </a:rPr>
              <a:t>accompagn</a:t>
            </a:r>
            <a:r>
              <a:rPr lang="fr-FR" sz="1100" spc="-40" dirty="0" smtClean="0">
                <a:latin typeface="Arial"/>
                <a:cs typeface="Arial"/>
              </a:rPr>
              <a:t>é</a:t>
            </a:r>
            <a:r>
              <a:rPr sz="1100" spc="-40" smtClean="0">
                <a:latin typeface="Arial"/>
                <a:cs typeface="Arial"/>
              </a:rPr>
              <a:t>e</a:t>
            </a:r>
            <a:r>
              <a:rPr sz="1100" smtClean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souvent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d’une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condition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franchissement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13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2304415" cy="139700"/>
          </a:xfrm>
          <a:custGeom>
            <a:avLst/>
            <a:gdLst/>
            <a:ahLst/>
            <a:cxnLst/>
            <a:rect l="l" t="t" r="r" b="b"/>
            <a:pathLst>
              <a:path w="2304415" h="139700">
                <a:moveTo>
                  <a:pt x="0" y="139456"/>
                </a:moveTo>
                <a:lnTo>
                  <a:pt x="2303995" y="139456"/>
                </a:lnTo>
                <a:lnTo>
                  <a:pt x="2303995" y="0"/>
                </a:lnTo>
                <a:lnTo>
                  <a:pt x="0" y="0"/>
                </a:lnTo>
                <a:lnTo>
                  <a:pt x="0" y="13945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1781" y="16591"/>
            <a:ext cx="1696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Condition de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franchissement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et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nœud de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de´cision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0"/>
            <a:ext cx="4608195" cy="437515"/>
            <a:chOff x="0" y="0"/>
            <a:chExt cx="4608195" cy="437515"/>
          </a:xfrm>
        </p:grpSpPr>
        <p:sp>
          <p:nvSpPr>
            <p:cNvPr id="24" name="object 24"/>
            <p:cNvSpPr/>
            <p:nvPr/>
          </p:nvSpPr>
          <p:spPr>
            <a:xfrm>
              <a:off x="2303995" y="0"/>
              <a:ext cx="2304415" cy="139700"/>
            </a:xfrm>
            <a:custGeom>
              <a:avLst/>
              <a:gdLst/>
              <a:ahLst/>
              <a:cxnLst/>
              <a:rect l="l" t="t" r="r" b="b"/>
              <a:pathLst>
                <a:path w="2304415" h="139700">
                  <a:moveTo>
                    <a:pt x="0" y="139456"/>
                  </a:moveTo>
                  <a:lnTo>
                    <a:pt x="2303995" y="13945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945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9456"/>
              <a:ext cx="4608004" cy="29799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45948" y="126146"/>
            <a:ext cx="2540102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fr-FR" sz="1400" spc="20" dirty="0" smtClean="0">
                <a:solidFill>
                  <a:srgbClr val="FFFFFF"/>
                </a:solidFill>
                <a:latin typeface="Arial"/>
                <a:cs typeface="Arial"/>
              </a:rPr>
              <a:t>Diagramme d’activité</a:t>
            </a:r>
            <a:endParaRPr lang="fr-FR" sz="1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09419" y="985899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89" h="360044">
                <a:moveTo>
                  <a:pt x="0" y="180002"/>
                </a:move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540007" y="360004"/>
                </a:lnTo>
                <a:lnTo>
                  <a:pt x="587859" y="353574"/>
                </a:lnTo>
                <a:lnTo>
                  <a:pt x="630857" y="335429"/>
                </a:lnTo>
                <a:lnTo>
                  <a:pt x="667288" y="307283"/>
                </a:lnTo>
                <a:lnTo>
                  <a:pt x="695433" y="270853"/>
                </a:lnTo>
                <a:lnTo>
                  <a:pt x="713579" y="227854"/>
                </a:lnTo>
                <a:lnTo>
                  <a:pt x="720008" y="180002"/>
                </a:lnTo>
                <a:lnTo>
                  <a:pt x="713579" y="132150"/>
                </a:lnTo>
                <a:lnTo>
                  <a:pt x="695433" y="89151"/>
                </a:lnTo>
                <a:lnTo>
                  <a:pt x="667288" y="52721"/>
                </a:lnTo>
                <a:lnTo>
                  <a:pt x="630857" y="24575"/>
                </a:lnTo>
                <a:lnTo>
                  <a:pt x="587859" y="6429"/>
                </a:lnTo>
                <a:lnTo>
                  <a:pt x="540007" y="0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1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5844" y="643533"/>
            <a:ext cx="4100829" cy="6045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60" smtClean="0">
                <a:latin typeface="Arial"/>
                <a:cs typeface="Arial"/>
              </a:rPr>
              <a:t>Activit</a:t>
            </a:r>
            <a:r>
              <a:rPr lang="fr-FR" sz="1100" b="1" spc="-60" dirty="0" smtClean="0">
                <a:latin typeface="Arial"/>
                <a:cs typeface="Arial"/>
              </a:rPr>
              <a:t>é</a:t>
            </a:r>
            <a:r>
              <a:rPr sz="1100" b="1" spc="-55" smtClean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+ </a:t>
            </a:r>
            <a:r>
              <a:rPr sz="1100" b="1" spc="-5" dirty="0">
                <a:latin typeface="Arial"/>
                <a:cs typeface="Arial"/>
              </a:rPr>
              <a:t>transition </a:t>
            </a:r>
            <a:r>
              <a:rPr sz="1100" b="1" spc="-10" dirty="0">
                <a:latin typeface="Arial"/>
                <a:cs typeface="Arial"/>
              </a:rPr>
              <a:t>+ </a:t>
            </a:r>
            <a:r>
              <a:rPr sz="1100" b="1" spc="-5" dirty="0">
                <a:latin typeface="Arial"/>
                <a:cs typeface="Arial"/>
              </a:rPr>
              <a:t>condition </a:t>
            </a:r>
            <a:r>
              <a:rPr sz="1100" b="1" spc="-10" dirty="0">
                <a:latin typeface="Arial"/>
                <a:cs typeface="Arial"/>
              </a:rPr>
              <a:t>de franchissement + nœud </a:t>
            </a:r>
            <a:r>
              <a:rPr sz="1100" b="1" spc="-10">
                <a:latin typeface="Arial"/>
                <a:cs typeface="Arial"/>
              </a:rPr>
              <a:t>de </a:t>
            </a:r>
            <a:r>
              <a:rPr sz="1100" b="1" spc="-295">
                <a:latin typeface="Arial"/>
                <a:cs typeface="Arial"/>
              </a:rPr>
              <a:t> </a:t>
            </a:r>
            <a:r>
              <a:rPr sz="1100" b="1" spc="-45" smtClean="0">
                <a:latin typeface="Arial"/>
                <a:cs typeface="Arial"/>
              </a:rPr>
              <a:t>d</a:t>
            </a:r>
            <a:r>
              <a:rPr lang="fr-FR" sz="1100" b="1" spc="-45" dirty="0" smtClean="0">
                <a:latin typeface="Arial"/>
                <a:cs typeface="Arial"/>
              </a:rPr>
              <a:t>é</a:t>
            </a:r>
            <a:r>
              <a:rPr sz="1100" b="1" spc="-45" smtClean="0">
                <a:latin typeface="Arial"/>
                <a:cs typeface="Arial"/>
              </a:rPr>
              <a:t>cision</a:t>
            </a:r>
            <a:endParaRPr sz="1100">
              <a:latin typeface="Arial"/>
              <a:cs typeface="Arial"/>
            </a:endParaRPr>
          </a:p>
          <a:p>
            <a:pPr marL="785495" algn="ctr">
              <a:lnSpc>
                <a:spcPct val="100000"/>
              </a:lnSpc>
              <a:spcBef>
                <a:spcPts val="695"/>
              </a:spcBef>
            </a:pPr>
            <a:r>
              <a:rPr sz="1000" spc="15" smtClean="0">
                <a:latin typeface="PMingLiU"/>
                <a:cs typeface="PMingLiU"/>
              </a:rPr>
              <a:t>activit</a:t>
            </a:r>
            <a:r>
              <a:rPr lang="fr-FR" sz="1000" spc="15" dirty="0" smtClean="0">
                <a:latin typeface="PMingLiU"/>
                <a:cs typeface="PMingLiU"/>
              </a:rPr>
              <a:t>é</a:t>
            </a:r>
            <a:r>
              <a:rPr sz="1000" spc="30" smtClean="0">
                <a:latin typeface="PMingLiU"/>
                <a:cs typeface="PMingLiU"/>
              </a:rPr>
              <a:t> </a:t>
            </a:r>
            <a:r>
              <a:rPr sz="1000" spc="25" dirty="0">
                <a:latin typeface="PMingLiU"/>
                <a:cs typeface="PMingLiU"/>
              </a:rPr>
              <a:t>1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44323" y="1340824"/>
            <a:ext cx="1990725" cy="1450340"/>
            <a:chOff x="944323" y="1340824"/>
            <a:chExt cx="1990725" cy="1450340"/>
          </a:xfrm>
        </p:grpSpPr>
        <p:sp>
          <p:nvSpPr>
            <p:cNvPr id="30" name="object 30"/>
            <p:cNvSpPr/>
            <p:nvPr/>
          </p:nvSpPr>
          <p:spPr>
            <a:xfrm>
              <a:off x="2569423" y="1345904"/>
              <a:ext cx="0" cy="351155"/>
            </a:xfrm>
            <a:custGeom>
              <a:avLst/>
              <a:gdLst/>
              <a:ahLst/>
              <a:cxnLst/>
              <a:rect l="l" t="t" r="r" b="b"/>
              <a:pathLst>
                <a:path h="351155">
                  <a:moveTo>
                    <a:pt x="0" y="0"/>
                  </a:moveTo>
                  <a:lnTo>
                    <a:pt x="0" y="35102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43106" y="1677187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09419" y="2065913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540006"/>
                  </a:moveTo>
                  <a:lnTo>
                    <a:pt x="6429" y="587858"/>
                  </a:lnTo>
                  <a:lnTo>
                    <a:pt x="24575" y="630857"/>
                  </a:lnTo>
                  <a:lnTo>
                    <a:pt x="52720" y="667288"/>
                  </a:lnTo>
                  <a:lnTo>
                    <a:pt x="89151" y="695433"/>
                  </a:lnTo>
                  <a:lnTo>
                    <a:pt x="132150" y="713579"/>
                  </a:lnTo>
                  <a:lnTo>
                    <a:pt x="180002" y="720008"/>
                  </a:lnTo>
                  <a:lnTo>
                    <a:pt x="540007" y="720008"/>
                  </a:lnTo>
                  <a:lnTo>
                    <a:pt x="587859" y="713579"/>
                  </a:lnTo>
                  <a:lnTo>
                    <a:pt x="630857" y="695433"/>
                  </a:lnTo>
                  <a:lnTo>
                    <a:pt x="667288" y="667288"/>
                  </a:lnTo>
                  <a:lnTo>
                    <a:pt x="695433" y="630857"/>
                  </a:lnTo>
                  <a:lnTo>
                    <a:pt x="713579" y="587858"/>
                  </a:lnTo>
                  <a:lnTo>
                    <a:pt x="720008" y="540006"/>
                  </a:lnTo>
                  <a:lnTo>
                    <a:pt x="713579" y="492154"/>
                  </a:lnTo>
                  <a:lnTo>
                    <a:pt x="695433" y="449155"/>
                  </a:lnTo>
                  <a:lnTo>
                    <a:pt x="667288" y="412725"/>
                  </a:lnTo>
                  <a:lnTo>
                    <a:pt x="630857" y="384579"/>
                  </a:lnTo>
                  <a:lnTo>
                    <a:pt x="587859" y="366434"/>
                  </a:lnTo>
                  <a:lnTo>
                    <a:pt x="540007" y="360004"/>
                  </a:lnTo>
                  <a:lnTo>
                    <a:pt x="180002" y="360004"/>
                  </a:lnTo>
                  <a:lnTo>
                    <a:pt x="132150" y="366434"/>
                  </a:lnTo>
                  <a:lnTo>
                    <a:pt x="89151" y="384579"/>
                  </a:lnTo>
                  <a:lnTo>
                    <a:pt x="52720" y="412725"/>
                  </a:lnTo>
                  <a:lnTo>
                    <a:pt x="24575" y="449155"/>
                  </a:lnTo>
                  <a:lnTo>
                    <a:pt x="6429" y="492154"/>
                  </a:lnTo>
                  <a:lnTo>
                    <a:pt x="0" y="540006"/>
                  </a:lnTo>
                  <a:close/>
                </a:path>
                <a:path w="720089" h="720089">
                  <a:moveTo>
                    <a:pt x="360004" y="0"/>
                  </a:moveTo>
                  <a:lnTo>
                    <a:pt x="360004" y="35102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43106" y="2397196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9403" y="1705908"/>
              <a:ext cx="1800225" cy="1080135"/>
            </a:xfrm>
            <a:custGeom>
              <a:avLst/>
              <a:gdLst/>
              <a:ahLst/>
              <a:cxnLst/>
              <a:rect l="l" t="t" r="r" b="b"/>
              <a:pathLst>
                <a:path w="1800225" h="1080135">
                  <a:moveTo>
                    <a:pt x="1620019" y="360004"/>
                  </a:moveTo>
                  <a:lnTo>
                    <a:pt x="1440017" y="180002"/>
                  </a:lnTo>
                </a:path>
                <a:path w="1800225" h="1080135">
                  <a:moveTo>
                    <a:pt x="1620019" y="360004"/>
                  </a:moveTo>
                  <a:lnTo>
                    <a:pt x="1800022" y="180002"/>
                  </a:lnTo>
                </a:path>
                <a:path w="1800225" h="1080135">
                  <a:moveTo>
                    <a:pt x="1620019" y="0"/>
                  </a:moveTo>
                  <a:lnTo>
                    <a:pt x="1440017" y="180002"/>
                  </a:lnTo>
                </a:path>
                <a:path w="1800225" h="1080135">
                  <a:moveTo>
                    <a:pt x="1620019" y="0"/>
                  </a:moveTo>
                  <a:lnTo>
                    <a:pt x="1800022" y="180002"/>
                  </a:lnTo>
                </a:path>
                <a:path w="1800225" h="1080135">
                  <a:moveTo>
                    <a:pt x="1440017" y="180002"/>
                  </a:moveTo>
                  <a:lnTo>
                    <a:pt x="360004" y="180002"/>
                  </a:lnTo>
                </a:path>
                <a:path w="1800225" h="1080135">
                  <a:moveTo>
                    <a:pt x="0" y="900011"/>
                  </a:moveTo>
                  <a:lnTo>
                    <a:pt x="6429" y="947863"/>
                  </a:lnTo>
                  <a:lnTo>
                    <a:pt x="24575" y="990862"/>
                  </a:lnTo>
                  <a:lnTo>
                    <a:pt x="52720" y="1027292"/>
                  </a:lnTo>
                  <a:lnTo>
                    <a:pt x="89151" y="1055438"/>
                  </a:lnTo>
                  <a:lnTo>
                    <a:pt x="132150" y="1073583"/>
                  </a:lnTo>
                  <a:lnTo>
                    <a:pt x="180002" y="1080013"/>
                  </a:lnTo>
                  <a:lnTo>
                    <a:pt x="540006" y="1080013"/>
                  </a:lnTo>
                  <a:lnTo>
                    <a:pt x="587858" y="1073583"/>
                  </a:lnTo>
                  <a:lnTo>
                    <a:pt x="630857" y="1055438"/>
                  </a:lnTo>
                  <a:lnTo>
                    <a:pt x="667287" y="1027292"/>
                  </a:lnTo>
                  <a:lnTo>
                    <a:pt x="695433" y="990862"/>
                  </a:lnTo>
                  <a:lnTo>
                    <a:pt x="713578" y="947863"/>
                  </a:lnTo>
                  <a:lnTo>
                    <a:pt x="720008" y="900011"/>
                  </a:lnTo>
                  <a:lnTo>
                    <a:pt x="713578" y="852159"/>
                  </a:lnTo>
                  <a:lnTo>
                    <a:pt x="695433" y="809160"/>
                  </a:lnTo>
                  <a:lnTo>
                    <a:pt x="667287" y="772729"/>
                  </a:lnTo>
                  <a:lnTo>
                    <a:pt x="630857" y="744584"/>
                  </a:lnTo>
                  <a:lnTo>
                    <a:pt x="587858" y="726438"/>
                  </a:lnTo>
                  <a:lnTo>
                    <a:pt x="540006" y="720008"/>
                  </a:lnTo>
                  <a:lnTo>
                    <a:pt x="180002" y="720008"/>
                  </a:lnTo>
                  <a:lnTo>
                    <a:pt x="132150" y="726438"/>
                  </a:lnTo>
                  <a:lnTo>
                    <a:pt x="89151" y="744584"/>
                  </a:lnTo>
                  <a:lnTo>
                    <a:pt x="52720" y="772729"/>
                  </a:lnTo>
                  <a:lnTo>
                    <a:pt x="24575" y="809160"/>
                  </a:lnTo>
                  <a:lnTo>
                    <a:pt x="6429" y="852159"/>
                  </a:lnTo>
                  <a:lnTo>
                    <a:pt x="0" y="900011"/>
                  </a:lnTo>
                  <a:close/>
                </a:path>
                <a:path w="1800225" h="1080135">
                  <a:moveTo>
                    <a:pt x="360004" y="711025"/>
                  </a:moveTo>
                  <a:lnTo>
                    <a:pt x="360004" y="18000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83091" y="2397196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43051" y="1654175"/>
            <a:ext cx="4134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70" dirty="0">
                <a:latin typeface="PMingLiU"/>
                <a:cs typeface="PMingLiU"/>
              </a:rPr>
              <a:t>[else]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22767" y="2185793"/>
            <a:ext cx="64579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100" dirty="0">
                <a:latin typeface="PMingLiU"/>
                <a:cs typeface="PMingLiU"/>
              </a:rPr>
              <a:t>[</a:t>
            </a:r>
            <a:r>
              <a:rPr sz="1000" spc="100" dirty="0">
                <a:latin typeface="PMingLiU"/>
                <a:cs typeface="PMingLiU"/>
              </a:rPr>
              <a:t>condition    </a:t>
            </a:r>
            <a:r>
              <a:rPr sz="1000" spc="-60" dirty="0">
                <a:latin typeface="PMingLiU"/>
                <a:cs typeface="PMingLiU"/>
              </a:rPr>
              <a:t> </a:t>
            </a:r>
            <a:r>
              <a:rPr sz="1000" spc="90" dirty="0">
                <a:latin typeface="PMingLiU"/>
                <a:cs typeface="PMingLiU"/>
              </a:rPr>
              <a:t>raie]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38377" y="2542286"/>
            <a:ext cx="54165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15" smtClean="0">
                <a:latin typeface="PMingLiU"/>
                <a:cs typeface="PMingLiU"/>
              </a:rPr>
              <a:t>activit</a:t>
            </a:r>
            <a:r>
              <a:rPr lang="fr-FR" sz="1000" spc="15" dirty="0" smtClean="0">
                <a:latin typeface="PMingLiU"/>
                <a:cs typeface="PMingLiU"/>
              </a:rPr>
              <a:t>é</a:t>
            </a:r>
            <a:r>
              <a:rPr sz="1000" spc="10" smtClean="0">
                <a:latin typeface="PMingLiU"/>
                <a:cs typeface="PMingLiU"/>
              </a:rPr>
              <a:t> </a:t>
            </a:r>
            <a:r>
              <a:rPr sz="1000" spc="25" dirty="0">
                <a:latin typeface="PMingLiU"/>
                <a:cs typeface="PMingLiU"/>
              </a:rPr>
              <a:t>2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98382" y="2542286"/>
            <a:ext cx="54165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15" smtClean="0">
                <a:latin typeface="PMingLiU"/>
                <a:cs typeface="PMingLiU"/>
              </a:rPr>
              <a:t>activit</a:t>
            </a:r>
            <a:r>
              <a:rPr lang="fr-FR" sz="1000" spc="15" dirty="0" smtClean="0">
                <a:latin typeface="PMingLiU"/>
                <a:cs typeface="PMingLiU"/>
              </a:rPr>
              <a:t>é</a:t>
            </a:r>
            <a:r>
              <a:rPr sz="1000" spc="10" smtClean="0">
                <a:latin typeface="PMingLiU"/>
                <a:cs typeface="PMingLiU"/>
              </a:rPr>
              <a:t> </a:t>
            </a:r>
            <a:r>
              <a:rPr sz="1000" spc="25" dirty="0">
                <a:latin typeface="PMingLiU"/>
                <a:cs typeface="PMingLiU"/>
              </a:rPr>
              <a:t>3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283252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534526" y="394694"/>
            <a:ext cx="2031364" cy="2892425"/>
            <a:chOff x="2534526" y="394694"/>
            <a:chExt cx="2031364" cy="2892425"/>
          </a:xfrm>
        </p:grpSpPr>
        <p:sp>
          <p:nvSpPr>
            <p:cNvPr id="4" name="object 4"/>
            <p:cNvSpPr/>
            <p:nvPr/>
          </p:nvSpPr>
          <p:spPr>
            <a:xfrm>
              <a:off x="3088361" y="3242194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79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08744" y="3238233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39032" y="323188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238232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1883" y="324458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42982" y="3238232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9183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8018" y="398187"/>
              <a:ext cx="720090" cy="216535"/>
            </a:xfrm>
            <a:custGeom>
              <a:avLst/>
              <a:gdLst/>
              <a:ahLst/>
              <a:cxnLst/>
              <a:rect l="l" t="t" r="r" b="b"/>
              <a:pathLst>
                <a:path w="720089" h="216534">
                  <a:moveTo>
                    <a:pt x="0" y="108001"/>
                  </a:moveTo>
                  <a:lnTo>
                    <a:pt x="9176" y="142138"/>
                  </a:lnTo>
                  <a:lnTo>
                    <a:pt x="34729" y="171785"/>
                  </a:lnTo>
                  <a:lnTo>
                    <a:pt x="73694" y="195165"/>
                  </a:lnTo>
                  <a:lnTo>
                    <a:pt x="123107" y="210496"/>
                  </a:lnTo>
                  <a:lnTo>
                    <a:pt x="180002" y="216002"/>
                  </a:lnTo>
                  <a:lnTo>
                    <a:pt x="540007" y="216002"/>
                  </a:lnTo>
                  <a:lnTo>
                    <a:pt x="596902" y="210496"/>
                  </a:lnTo>
                  <a:lnTo>
                    <a:pt x="646314" y="195165"/>
                  </a:lnTo>
                  <a:lnTo>
                    <a:pt x="685279" y="171785"/>
                  </a:lnTo>
                  <a:lnTo>
                    <a:pt x="710832" y="142138"/>
                  </a:lnTo>
                  <a:lnTo>
                    <a:pt x="720008" y="108001"/>
                  </a:lnTo>
                  <a:lnTo>
                    <a:pt x="685279" y="44216"/>
                  </a:lnTo>
                  <a:lnTo>
                    <a:pt x="646314" y="20837"/>
                  </a:lnTo>
                  <a:lnTo>
                    <a:pt x="596902" y="5505"/>
                  </a:lnTo>
                  <a:lnTo>
                    <a:pt x="540007" y="0"/>
                  </a:lnTo>
                  <a:lnTo>
                    <a:pt x="180002" y="0"/>
                  </a:lnTo>
                  <a:lnTo>
                    <a:pt x="123107" y="5505"/>
                  </a:lnTo>
                  <a:lnTo>
                    <a:pt x="73694" y="20837"/>
                  </a:lnTo>
                  <a:lnTo>
                    <a:pt x="34729" y="44216"/>
                  </a:lnTo>
                  <a:lnTo>
                    <a:pt x="9176" y="73864"/>
                  </a:lnTo>
                  <a:lnTo>
                    <a:pt x="0" y="108001"/>
                  </a:lnTo>
                  <a:close/>
                </a:path>
              </a:pathLst>
            </a:custGeom>
            <a:ln w="64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302" y="323188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0101" y="3238232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302" y="326998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3434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1033" y="32623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23969" y="323586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29112" y="323188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5844" y="134987"/>
            <a:ext cx="594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</a:t>
            </a:r>
            <a:r>
              <a:rPr spc="-25" dirty="0"/>
              <a:t>x</a:t>
            </a:r>
            <a:r>
              <a:rPr spc="-10" dirty="0"/>
              <a:t>emple</a:t>
            </a:r>
          </a:p>
        </p:txBody>
      </p:sp>
      <p:grpSp>
        <p:nvGrpSpPr>
          <p:cNvPr id="57" name="Groupe 56"/>
          <p:cNvGrpSpPr/>
          <p:nvPr/>
        </p:nvGrpSpPr>
        <p:grpSpPr>
          <a:xfrm>
            <a:off x="171450" y="434975"/>
            <a:ext cx="4114799" cy="2771798"/>
            <a:chOff x="1098001" y="434975"/>
            <a:chExt cx="2412365" cy="2771798"/>
          </a:xfrm>
        </p:grpSpPr>
        <p:sp>
          <p:nvSpPr>
            <p:cNvPr id="23" name="object 23"/>
            <p:cNvSpPr txBox="1"/>
            <p:nvPr/>
          </p:nvSpPr>
          <p:spPr>
            <a:xfrm>
              <a:off x="2545473" y="434975"/>
              <a:ext cx="518159" cy="11683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00" spc="155" dirty="0">
                  <a:latin typeface="PMingLiU"/>
                  <a:cs typeface="PMingLiU"/>
                </a:rPr>
                <a:t>lire</a:t>
              </a:r>
              <a:r>
                <a:rPr sz="600" spc="120" dirty="0">
                  <a:latin typeface="PMingLiU"/>
                  <a:cs typeface="PMingLiU"/>
                </a:rPr>
                <a:t> </a:t>
              </a:r>
              <a:r>
                <a:rPr sz="600" spc="210" dirty="0">
                  <a:latin typeface="PMingLiU"/>
                  <a:cs typeface="PMingLiU"/>
                </a:rPr>
                <a:t>carte</a:t>
              </a:r>
              <a:endParaRPr sz="600">
                <a:latin typeface="PMingLiU"/>
                <a:cs typeface="PMingLiU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466019" y="1262198"/>
              <a:ext cx="864235" cy="216535"/>
            </a:xfrm>
            <a:custGeom>
              <a:avLst/>
              <a:gdLst/>
              <a:ahLst/>
              <a:cxnLst/>
              <a:rect l="l" t="t" r="r" b="b"/>
              <a:pathLst>
                <a:path w="864235" h="216534">
                  <a:moveTo>
                    <a:pt x="0" y="108001"/>
                  </a:moveTo>
                  <a:lnTo>
                    <a:pt x="9176" y="142138"/>
                  </a:lnTo>
                  <a:lnTo>
                    <a:pt x="34729" y="171785"/>
                  </a:lnTo>
                  <a:lnTo>
                    <a:pt x="73694" y="195165"/>
                  </a:lnTo>
                  <a:lnTo>
                    <a:pt x="123107" y="210496"/>
                  </a:lnTo>
                  <a:lnTo>
                    <a:pt x="180002" y="216002"/>
                  </a:lnTo>
                  <a:lnTo>
                    <a:pt x="684006" y="216002"/>
                  </a:lnTo>
                  <a:lnTo>
                    <a:pt x="740901" y="210496"/>
                  </a:lnTo>
                  <a:lnTo>
                    <a:pt x="790313" y="195165"/>
                  </a:lnTo>
                  <a:lnTo>
                    <a:pt x="829278" y="171785"/>
                  </a:lnTo>
                  <a:lnTo>
                    <a:pt x="854831" y="142138"/>
                  </a:lnTo>
                  <a:lnTo>
                    <a:pt x="864008" y="108001"/>
                  </a:lnTo>
                  <a:lnTo>
                    <a:pt x="829278" y="44216"/>
                  </a:lnTo>
                  <a:lnTo>
                    <a:pt x="790313" y="20837"/>
                  </a:lnTo>
                  <a:lnTo>
                    <a:pt x="740901" y="5505"/>
                  </a:lnTo>
                  <a:lnTo>
                    <a:pt x="684006" y="0"/>
                  </a:lnTo>
                  <a:lnTo>
                    <a:pt x="180002" y="0"/>
                  </a:lnTo>
                  <a:lnTo>
                    <a:pt x="123107" y="5505"/>
                  </a:lnTo>
                  <a:lnTo>
                    <a:pt x="73694" y="20837"/>
                  </a:lnTo>
                  <a:lnTo>
                    <a:pt x="34729" y="44216"/>
                  </a:lnTo>
                  <a:lnTo>
                    <a:pt x="9176" y="73864"/>
                  </a:lnTo>
                  <a:lnTo>
                    <a:pt x="0" y="108001"/>
                  </a:lnTo>
                  <a:close/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2513990" y="1307960"/>
              <a:ext cx="768350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spc="204" dirty="0">
                  <a:latin typeface="PMingLiU"/>
                  <a:cs typeface="PMingLiU"/>
                </a:rPr>
                <a:t>chercher</a:t>
              </a:r>
              <a:r>
                <a:rPr sz="900" spc="105" dirty="0">
                  <a:latin typeface="PMingLiU"/>
                  <a:cs typeface="PMingLiU"/>
                </a:rPr>
                <a:t> </a:t>
              </a:r>
              <a:r>
                <a:rPr sz="900" spc="175" dirty="0">
                  <a:latin typeface="PMingLiU"/>
                  <a:cs typeface="PMingLiU"/>
                </a:rPr>
                <a:t>livre</a:t>
              </a:r>
              <a:endParaRPr sz="900">
                <a:latin typeface="PMingLiU"/>
                <a:cs typeface="PMingLiU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286016" y="2126208"/>
              <a:ext cx="1224280" cy="216535"/>
            </a:xfrm>
            <a:custGeom>
              <a:avLst/>
              <a:gdLst/>
              <a:ahLst/>
              <a:cxnLst/>
              <a:rect l="l" t="t" r="r" b="b"/>
              <a:pathLst>
                <a:path w="1224279" h="216535">
                  <a:moveTo>
                    <a:pt x="0" y="108001"/>
                  </a:moveTo>
                  <a:lnTo>
                    <a:pt x="9176" y="142138"/>
                  </a:lnTo>
                  <a:lnTo>
                    <a:pt x="34729" y="171785"/>
                  </a:lnTo>
                  <a:lnTo>
                    <a:pt x="73694" y="195165"/>
                  </a:lnTo>
                  <a:lnTo>
                    <a:pt x="123107" y="210496"/>
                  </a:lnTo>
                  <a:lnTo>
                    <a:pt x="180002" y="216002"/>
                  </a:lnTo>
                  <a:lnTo>
                    <a:pt x="1044011" y="216002"/>
                  </a:lnTo>
                  <a:lnTo>
                    <a:pt x="1100906" y="210496"/>
                  </a:lnTo>
                  <a:lnTo>
                    <a:pt x="1150318" y="195165"/>
                  </a:lnTo>
                  <a:lnTo>
                    <a:pt x="1189283" y="171785"/>
                  </a:lnTo>
                  <a:lnTo>
                    <a:pt x="1214836" y="142138"/>
                  </a:lnTo>
                  <a:lnTo>
                    <a:pt x="1224013" y="108001"/>
                  </a:lnTo>
                  <a:lnTo>
                    <a:pt x="1189283" y="44216"/>
                  </a:lnTo>
                  <a:lnTo>
                    <a:pt x="1150318" y="20837"/>
                  </a:lnTo>
                  <a:lnTo>
                    <a:pt x="1100906" y="5505"/>
                  </a:lnTo>
                  <a:lnTo>
                    <a:pt x="1044011" y="0"/>
                  </a:lnTo>
                  <a:lnTo>
                    <a:pt x="180002" y="0"/>
                  </a:lnTo>
                  <a:lnTo>
                    <a:pt x="123107" y="5505"/>
                  </a:lnTo>
                  <a:lnTo>
                    <a:pt x="73694" y="20837"/>
                  </a:lnTo>
                  <a:lnTo>
                    <a:pt x="34729" y="44216"/>
                  </a:lnTo>
                  <a:lnTo>
                    <a:pt x="9176" y="73864"/>
                  </a:lnTo>
                  <a:lnTo>
                    <a:pt x="0" y="108001"/>
                  </a:lnTo>
                  <a:close/>
                </a:path>
              </a:pathLst>
            </a:custGeom>
            <a:ln w="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337727" y="2163572"/>
              <a:ext cx="112077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spc="195" dirty="0">
                  <a:latin typeface="PMingLiU"/>
                  <a:cs typeface="PMingLiU"/>
                </a:rPr>
                <a:t>enregistrer</a:t>
              </a:r>
              <a:r>
                <a:rPr sz="900" spc="145" dirty="0">
                  <a:latin typeface="PMingLiU"/>
                  <a:cs typeface="PMingLiU"/>
                </a:rPr>
                <a:t> </a:t>
              </a:r>
              <a:r>
                <a:rPr sz="900" spc="254" dirty="0">
                  <a:latin typeface="PMingLiU"/>
                  <a:cs typeface="PMingLiU"/>
                </a:rPr>
                <a:t>emprunt</a:t>
              </a:r>
              <a:endParaRPr sz="900">
                <a:latin typeface="PMingLiU"/>
                <a:cs typeface="PMingLiU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098001" y="1694203"/>
              <a:ext cx="2412365" cy="1512570"/>
            </a:xfrm>
            <a:custGeom>
              <a:avLst/>
              <a:gdLst/>
              <a:ahLst/>
              <a:cxnLst/>
              <a:rect l="l" t="t" r="r" b="b"/>
              <a:pathLst>
                <a:path w="2412365" h="1512570">
                  <a:moveTo>
                    <a:pt x="1188015" y="1404017"/>
                  </a:moveTo>
                  <a:lnTo>
                    <a:pt x="1197191" y="1438154"/>
                  </a:lnTo>
                  <a:lnTo>
                    <a:pt x="1222745" y="1467802"/>
                  </a:lnTo>
                  <a:lnTo>
                    <a:pt x="1261710" y="1491181"/>
                  </a:lnTo>
                  <a:lnTo>
                    <a:pt x="1311122" y="1506512"/>
                  </a:lnTo>
                  <a:lnTo>
                    <a:pt x="1368017" y="1512018"/>
                  </a:lnTo>
                  <a:lnTo>
                    <a:pt x="2232026" y="1512018"/>
                  </a:lnTo>
                  <a:lnTo>
                    <a:pt x="2288921" y="1506512"/>
                  </a:lnTo>
                  <a:lnTo>
                    <a:pt x="2338334" y="1491181"/>
                  </a:lnTo>
                  <a:lnTo>
                    <a:pt x="2377299" y="1467802"/>
                  </a:lnTo>
                  <a:lnTo>
                    <a:pt x="2402852" y="1438154"/>
                  </a:lnTo>
                  <a:lnTo>
                    <a:pt x="2412028" y="1404017"/>
                  </a:lnTo>
                  <a:lnTo>
                    <a:pt x="2377299" y="1340232"/>
                  </a:lnTo>
                  <a:lnTo>
                    <a:pt x="2338334" y="1316853"/>
                  </a:lnTo>
                  <a:lnTo>
                    <a:pt x="2288921" y="1301522"/>
                  </a:lnTo>
                  <a:lnTo>
                    <a:pt x="2232026" y="1296016"/>
                  </a:lnTo>
                  <a:lnTo>
                    <a:pt x="1368017" y="1296016"/>
                  </a:lnTo>
                  <a:lnTo>
                    <a:pt x="1311122" y="1301522"/>
                  </a:lnTo>
                  <a:lnTo>
                    <a:pt x="1261710" y="1316853"/>
                  </a:lnTo>
                  <a:lnTo>
                    <a:pt x="1222745" y="1340232"/>
                  </a:lnTo>
                  <a:lnTo>
                    <a:pt x="1197191" y="1369880"/>
                  </a:lnTo>
                  <a:lnTo>
                    <a:pt x="1188015" y="1404017"/>
                  </a:lnTo>
                  <a:close/>
                </a:path>
                <a:path w="2412365" h="1512570">
                  <a:moveTo>
                    <a:pt x="0" y="108001"/>
                  </a:moveTo>
                  <a:lnTo>
                    <a:pt x="9176" y="73864"/>
                  </a:lnTo>
                  <a:lnTo>
                    <a:pt x="34729" y="44216"/>
                  </a:lnTo>
                  <a:lnTo>
                    <a:pt x="73694" y="20837"/>
                  </a:lnTo>
                  <a:lnTo>
                    <a:pt x="123107" y="5505"/>
                  </a:lnTo>
                  <a:lnTo>
                    <a:pt x="180002" y="0"/>
                  </a:lnTo>
                  <a:lnTo>
                    <a:pt x="900010" y="0"/>
                  </a:lnTo>
                  <a:lnTo>
                    <a:pt x="956905" y="5505"/>
                  </a:lnTo>
                  <a:lnTo>
                    <a:pt x="1006318" y="20837"/>
                  </a:lnTo>
                  <a:lnTo>
                    <a:pt x="1045283" y="44216"/>
                  </a:lnTo>
                  <a:lnTo>
                    <a:pt x="1070836" y="73864"/>
                  </a:lnTo>
                  <a:lnTo>
                    <a:pt x="1080013" y="108001"/>
                  </a:lnTo>
                  <a:lnTo>
                    <a:pt x="1045283" y="171785"/>
                  </a:lnTo>
                  <a:lnTo>
                    <a:pt x="1006318" y="195165"/>
                  </a:lnTo>
                  <a:lnTo>
                    <a:pt x="956905" y="210496"/>
                  </a:lnTo>
                  <a:lnTo>
                    <a:pt x="900010" y="216002"/>
                  </a:lnTo>
                  <a:lnTo>
                    <a:pt x="180002" y="216002"/>
                  </a:lnTo>
                  <a:lnTo>
                    <a:pt x="123107" y="210496"/>
                  </a:lnTo>
                  <a:lnTo>
                    <a:pt x="73694" y="195165"/>
                  </a:lnTo>
                  <a:lnTo>
                    <a:pt x="34729" y="171785"/>
                  </a:lnTo>
                  <a:lnTo>
                    <a:pt x="9176" y="142138"/>
                  </a:lnTo>
                  <a:lnTo>
                    <a:pt x="0" y="108001"/>
                  </a:lnTo>
                  <a:close/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1259611" y="1739961"/>
              <a:ext cx="756920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spc="170" dirty="0">
                  <a:latin typeface="PMingLiU"/>
                  <a:cs typeface="PMingLiU"/>
                </a:rPr>
                <a:t>afficher</a:t>
              </a:r>
              <a:r>
                <a:rPr sz="900" spc="85" dirty="0">
                  <a:latin typeface="PMingLiU"/>
                  <a:cs typeface="PMingLiU"/>
                </a:rPr>
                <a:t> </a:t>
              </a:r>
              <a:r>
                <a:rPr sz="900" spc="140" dirty="0">
                  <a:latin typeface="PMingLiU"/>
                  <a:cs typeface="PMingLiU"/>
                </a:rPr>
                <a:t>´echec</a:t>
              </a:r>
              <a:endParaRPr sz="900">
                <a:latin typeface="PMingLiU"/>
                <a:cs typeface="PMingLiU"/>
              </a:endParaRPr>
            </a:p>
          </p:txBody>
        </p:sp>
        <p:grpSp>
          <p:nvGrpSpPr>
            <p:cNvPr id="30" name="object 30"/>
            <p:cNvGrpSpPr/>
            <p:nvPr/>
          </p:nvGrpSpPr>
          <p:grpSpPr>
            <a:xfrm>
              <a:off x="1608833" y="609110"/>
              <a:ext cx="1473835" cy="2425065"/>
              <a:chOff x="1608833" y="609110"/>
              <a:chExt cx="1473835" cy="2425065"/>
            </a:xfrm>
          </p:grpSpPr>
          <p:sp>
            <p:nvSpPr>
              <p:cNvPr id="31" name="object 31"/>
              <p:cNvSpPr/>
              <p:nvPr/>
            </p:nvSpPr>
            <p:spPr>
              <a:xfrm>
                <a:off x="2898023" y="1046195"/>
                <a:ext cx="0" cy="210820"/>
              </a:xfrm>
              <a:custGeom>
                <a:avLst/>
                <a:gdLst/>
                <a:ahLst/>
                <a:cxnLst/>
                <a:rect l="l" t="t" r="r" b="b"/>
                <a:pathLst>
                  <a:path h="210819">
                    <a:moveTo>
                      <a:pt x="0" y="0"/>
                    </a:moveTo>
                    <a:lnTo>
                      <a:pt x="0" y="210612"/>
                    </a:lnTo>
                  </a:path>
                </a:pathLst>
              </a:custGeom>
              <a:ln w="1012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2871706" y="1244965"/>
                <a:ext cx="52705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15240">
                    <a:moveTo>
                      <a:pt x="52633" y="0"/>
                    </a:moveTo>
                    <a:lnTo>
                      <a:pt x="44589" y="2313"/>
                    </a:lnTo>
                    <a:lnTo>
                      <a:pt x="36391" y="6661"/>
                    </a:lnTo>
                    <a:lnTo>
                      <a:pt x="29734" y="11379"/>
                    </a:lnTo>
                    <a:lnTo>
                      <a:pt x="26316" y="14803"/>
                    </a:lnTo>
                    <a:lnTo>
                      <a:pt x="22898" y="11379"/>
                    </a:lnTo>
                    <a:lnTo>
                      <a:pt x="16242" y="6661"/>
                    </a:lnTo>
                    <a:lnTo>
                      <a:pt x="8044" y="2313"/>
                    </a:lnTo>
                    <a:lnTo>
                      <a:pt x="0" y="0"/>
                    </a:lnTo>
                  </a:path>
                </a:pathLst>
              </a:custGeom>
              <a:ln w="78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2898023" y="1478201"/>
                <a:ext cx="0" cy="642620"/>
              </a:xfrm>
              <a:custGeom>
                <a:avLst/>
                <a:gdLst/>
                <a:ahLst/>
                <a:cxnLst/>
                <a:rect l="l" t="t" r="r" b="b"/>
                <a:pathLst>
                  <a:path h="642619">
                    <a:moveTo>
                      <a:pt x="0" y="0"/>
                    </a:moveTo>
                    <a:lnTo>
                      <a:pt x="0" y="642618"/>
                    </a:lnTo>
                  </a:path>
                </a:pathLst>
              </a:custGeom>
              <a:ln w="1012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2871706" y="2108976"/>
                <a:ext cx="52705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15239">
                    <a:moveTo>
                      <a:pt x="52633" y="0"/>
                    </a:moveTo>
                    <a:lnTo>
                      <a:pt x="44589" y="2313"/>
                    </a:lnTo>
                    <a:lnTo>
                      <a:pt x="36391" y="6661"/>
                    </a:lnTo>
                    <a:lnTo>
                      <a:pt x="29734" y="11379"/>
                    </a:lnTo>
                    <a:lnTo>
                      <a:pt x="26316" y="14803"/>
                    </a:lnTo>
                    <a:lnTo>
                      <a:pt x="22898" y="11379"/>
                    </a:lnTo>
                    <a:lnTo>
                      <a:pt x="16242" y="6661"/>
                    </a:lnTo>
                    <a:lnTo>
                      <a:pt x="8044" y="2313"/>
                    </a:lnTo>
                    <a:lnTo>
                      <a:pt x="0" y="0"/>
                    </a:lnTo>
                  </a:path>
                </a:pathLst>
              </a:custGeom>
              <a:ln w="78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2898023" y="2342211"/>
                <a:ext cx="0" cy="642620"/>
              </a:xfrm>
              <a:custGeom>
                <a:avLst/>
                <a:gdLst/>
                <a:ahLst/>
                <a:cxnLst/>
                <a:rect l="l" t="t" r="r" b="b"/>
                <a:pathLst>
                  <a:path h="642619">
                    <a:moveTo>
                      <a:pt x="0" y="0"/>
                    </a:moveTo>
                    <a:lnTo>
                      <a:pt x="0" y="642617"/>
                    </a:lnTo>
                  </a:path>
                </a:pathLst>
              </a:custGeom>
              <a:ln w="1012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2871706" y="2972987"/>
                <a:ext cx="52705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15239">
                    <a:moveTo>
                      <a:pt x="52633" y="0"/>
                    </a:moveTo>
                    <a:lnTo>
                      <a:pt x="44589" y="2313"/>
                    </a:lnTo>
                    <a:lnTo>
                      <a:pt x="36391" y="6661"/>
                    </a:lnTo>
                    <a:lnTo>
                      <a:pt x="29734" y="11379"/>
                    </a:lnTo>
                    <a:lnTo>
                      <a:pt x="26316" y="14803"/>
                    </a:lnTo>
                    <a:lnTo>
                      <a:pt x="22898" y="11379"/>
                    </a:lnTo>
                    <a:lnTo>
                      <a:pt x="16242" y="6661"/>
                    </a:lnTo>
                    <a:lnTo>
                      <a:pt x="8044" y="2313"/>
                    </a:lnTo>
                    <a:lnTo>
                      <a:pt x="0" y="0"/>
                    </a:lnTo>
                  </a:path>
                </a:pathLst>
              </a:custGeom>
              <a:ln w="78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2718021" y="614190"/>
                <a:ext cx="360045" cy="432434"/>
              </a:xfrm>
              <a:custGeom>
                <a:avLst/>
                <a:gdLst/>
                <a:ahLst/>
                <a:cxnLst/>
                <a:rect l="l" t="t" r="r" b="b"/>
                <a:pathLst>
                  <a:path w="360044" h="432434">
                    <a:moveTo>
                      <a:pt x="180002" y="432005"/>
                    </a:moveTo>
                    <a:lnTo>
                      <a:pt x="0" y="324004"/>
                    </a:lnTo>
                  </a:path>
                  <a:path w="360044" h="432434">
                    <a:moveTo>
                      <a:pt x="180002" y="432005"/>
                    </a:moveTo>
                    <a:lnTo>
                      <a:pt x="360004" y="324004"/>
                    </a:lnTo>
                  </a:path>
                  <a:path w="360044" h="432434">
                    <a:moveTo>
                      <a:pt x="180002" y="0"/>
                    </a:moveTo>
                    <a:lnTo>
                      <a:pt x="180002" y="210612"/>
                    </a:lnTo>
                  </a:path>
                </a:pathLst>
              </a:custGeom>
              <a:ln w="80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2871706" y="812960"/>
                <a:ext cx="52705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15240">
                    <a:moveTo>
                      <a:pt x="52633" y="0"/>
                    </a:moveTo>
                    <a:lnTo>
                      <a:pt x="44589" y="2313"/>
                    </a:lnTo>
                    <a:lnTo>
                      <a:pt x="36391" y="6661"/>
                    </a:lnTo>
                    <a:lnTo>
                      <a:pt x="29734" y="11379"/>
                    </a:lnTo>
                    <a:lnTo>
                      <a:pt x="26316" y="14803"/>
                    </a:lnTo>
                    <a:lnTo>
                      <a:pt x="22898" y="11379"/>
                    </a:lnTo>
                    <a:lnTo>
                      <a:pt x="16242" y="6661"/>
                    </a:lnTo>
                    <a:lnTo>
                      <a:pt x="8044" y="2313"/>
                    </a:lnTo>
                    <a:lnTo>
                      <a:pt x="0" y="0"/>
                    </a:lnTo>
                  </a:path>
                </a:pathLst>
              </a:custGeom>
              <a:ln w="78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1638007" y="830192"/>
                <a:ext cx="1440180" cy="859155"/>
              </a:xfrm>
              <a:custGeom>
                <a:avLst/>
                <a:gdLst/>
                <a:ahLst/>
                <a:cxnLst/>
                <a:rect l="l" t="t" r="r" b="b"/>
                <a:pathLst>
                  <a:path w="1440180" h="859155">
                    <a:moveTo>
                      <a:pt x="1260015" y="0"/>
                    </a:moveTo>
                    <a:lnTo>
                      <a:pt x="1080013" y="108001"/>
                    </a:lnTo>
                  </a:path>
                  <a:path w="1440180" h="859155">
                    <a:moveTo>
                      <a:pt x="1260015" y="0"/>
                    </a:moveTo>
                    <a:lnTo>
                      <a:pt x="1440017" y="108001"/>
                    </a:lnTo>
                  </a:path>
                  <a:path w="1440180" h="859155">
                    <a:moveTo>
                      <a:pt x="1080013" y="108001"/>
                    </a:moveTo>
                    <a:lnTo>
                      <a:pt x="0" y="108001"/>
                    </a:lnTo>
                  </a:path>
                  <a:path w="1440180" h="859155">
                    <a:moveTo>
                      <a:pt x="0" y="858620"/>
                    </a:moveTo>
                    <a:lnTo>
                      <a:pt x="0" y="108001"/>
                    </a:lnTo>
                  </a:path>
                </a:pathLst>
              </a:custGeom>
              <a:ln w="80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1611690" y="1676970"/>
                <a:ext cx="52705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15239">
                    <a:moveTo>
                      <a:pt x="52633" y="0"/>
                    </a:moveTo>
                    <a:lnTo>
                      <a:pt x="44589" y="2313"/>
                    </a:lnTo>
                    <a:lnTo>
                      <a:pt x="36391" y="6661"/>
                    </a:lnTo>
                    <a:lnTo>
                      <a:pt x="29734" y="11379"/>
                    </a:lnTo>
                    <a:lnTo>
                      <a:pt x="26316" y="14803"/>
                    </a:lnTo>
                    <a:lnTo>
                      <a:pt x="22898" y="11379"/>
                    </a:lnTo>
                    <a:lnTo>
                      <a:pt x="16242" y="6661"/>
                    </a:lnTo>
                    <a:lnTo>
                      <a:pt x="8044" y="2313"/>
                    </a:lnTo>
                    <a:lnTo>
                      <a:pt x="0" y="0"/>
                    </a:lnTo>
                  </a:path>
                </a:pathLst>
              </a:custGeom>
              <a:ln w="78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41"/>
              <p:cNvSpPr/>
              <p:nvPr/>
            </p:nvSpPr>
            <p:spPr>
              <a:xfrm>
                <a:off x="1638007" y="1910206"/>
                <a:ext cx="0" cy="1118235"/>
              </a:xfrm>
              <a:custGeom>
                <a:avLst/>
                <a:gdLst/>
                <a:ahLst/>
                <a:cxnLst/>
                <a:rect l="l" t="t" r="r" b="b"/>
                <a:pathLst>
                  <a:path h="1118235">
                    <a:moveTo>
                      <a:pt x="0" y="1117823"/>
                    </a:moveTo>
                    <a:lnTo>
                      <a:pt x="0" y="0"/>
                    </a:lnTo>
                  </a:path>
                </a:pathLst>
              </a:custGeom>
              <a:ln w="1012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42"/>
              <p:cNvSpPr/>
              <p:nvPr/>
            </p:nvSpPr>
            <p:spPr>
              <a:xfrm>
                <a:off x="1611690" y="3016186"/>
                <a:ext cx="52705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15239">
                    <a:moveTo>
                      <a:pt x="52633" y="0"/>
                    </a:moveTo>
                    <a:lnTo>
                      <a:pt x="44589" y="2313"/>
                    </a:lnTo>
                    <a:lnTo>
                      <a:pt x="36391" y="6661"/>
                    </a:lnTo>
                    <a:lnTo>
                      <a:pt x="29734" y="11379"/>
                    </a:lnTo>
                    <a:lnTo>
                      <a:pt x="26316" y="14803"/>
                    </a:lnTo>
                    <a:lnTo>
                      <a:pt x="22898" y="11379"/>
                    </a:lnTo>
                    <a:lnTo>
                      <a:pt x="16242" y="6661"/>
                    </a:lnTo>
                    <a:lnTo>
                      <a:pt x="8044" y="2313"/>
                    </a:lnTo>
                    <a:lnTo>
                      <a:pt x="0" y="0"/>
                    </a:lnTo>
                  </a:path>
                </a:pathLst>
              </a:custGeom>
              <a:ln w="78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3" name="object 43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216596" y="886729"/>
                <a:ext cx="41275" cy="28574"/>
              </a:xfrm>
              <a:prstGeom prst="rect">
                <a:avLst/>
              </a:prstGeom>
            </p:spPr>
          </p:pic>
        </p:grpSp>
        <p:sp>
          <p:nvSpPr>
            <p:cNvPr id="44" name="object 44"/>
            <p:cNvSpPr txBox="1"/>
            <p:nvPr/>
          </p:nvSpPr>
          <p:spPr>
            <a:xfrm>
              <a:off x="1723429" y="739775"/>
              <a:ext cx="877162" cy="40613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33020">
                <a:lnSpc>
                  <a:spcPct val="141700"/>
                </a:lnSpc>
                <a:spcBef>
                  <a:spcPts val="100"/>
                </a:spcBef>
              </a:pPr>
              <a:r>
                <a:rPr sz="900" spc="170" dirty="0">
                  <a:latin typeface="PMingLiU"/>
                  <a:cs typeface="PMingLiU"/>
                </a:rPr>
                <a:t>[carte </a:t>
              </a:r>
              <a:r>
                <a:rPr sz="900" spc="220">
                  <a:latin typeface="PMingLiU"/>
                  <a:cs typeface="PMingLiU"/>
                </a:rPr>
                <a:t>non  </a:t>
              </a:r>
              <a:r>
                <a:rPr lang="fr-FR" sz="900" spc="170" dirty="0" smtClean="0">
                  <a:latin typeface="PMingLiU"/>
                  <a:cs typeface="PMingLiU"/>
                </a:rPr>
                <a:t>va</a:t>
              </a:r>
              <a:r>
                <a:rPr sz="900" spc="170" smtClean="0">
                  <a:latin typeface="PMingLiU"/>
                  <a:cs typeface="PMingLiU"/>
                </a:rPr>
                <a:t>lide </a:t>
              </a:r>
              <a:r>
                <a:rPr sz="900" spc="215" dirty="0">
                  <a:latin typeface="PMingLiU"/>
                  <a:cs typeface="PMingLiU"/>
                </a:rPr>
                <a:t>ou </a:t>
              </a:r>
              <a:r>
                <a:rPr sz="900" spc="-65" dirty="0">
                  <a:latin typeface="PMingLiU"/>
                  <a:cs typeface="PMingLiU"/>
                </a:rPr>
                <a:t> </a:t>
              </a:r>
              <a:r>
                <a:rPr sz="900" spc="229" dirty="0">
                  <a:latin typeface="PMingLiU"/>
                  <a:cs typeface="PMingLiU"/>
                </a:rPr>
                <a:t>membre</a:t>
              </a:r>
              <a:r>
                <a:rPr sz="900" spc="135" dirty="0">
                  <a:latin typeface="PMingLiU"/>
                  <a:cs typeface="PMingLiU"/>
                </a:rPr>
                <a:t> </a:t>
              </a:r>
              <a:r>
                <a:rPr sz="900" spc="220">
                  <a:latin typeface="PMingLiU"/>
                  <a:cs typeface="PMingLiU"/>
                </a:rPr>
                <a:t>non</a:t>
              </a:r>
              <a:r>
                <a:rPr sz="900" spc="135">
                  <a:latin typeface="PMingLiU"/>
                  <a:cs typeface="PMingLiU"/>
                </a:rPr>
                <a:t> </a:t>
              </a:r>
              <a:r>
                <a:rPr sz="900" spc="145" smtClean="0">
                  <a:latin typeface="PMingLiU"/>
                  <a:cs typeface="PMingLiU"/>
                </a:rPr>
                <a:t>autoris</a:t>
              </a:r>
              <a:r>
                <a:rPr lang="fr-FR" sz="900" spc="145" dirty="0" smtClean="0">
                  <a:latin typeface="PMingLiU"/>
                  <a:cs typeface="PMingLiU"/>
                </a:rPr>
                <a:t>é</a:t>
              </a:r>
              <a:r>
                <a:rPr sz="900" spc="145" smtClean="0">
                  <a:latin typeface="PMingLiU"/>
                  <a:cs typeface="PMingLiU"/>
                </a:rPr>
                <a:t>]</a:t>
              </a:r>
              <a:endParaRPr sz="900">
                <a:latin typeface="PMingLiU"/>
                <a:cs typeface="PMingLiU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2974285" y="1044575"/>
              <a:ext cx="357387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spc="140" dirty="0">
                  <a:latin typeface="PMingLiU"/>
                  <a:cs typeface="PMingLiU"/>
                </a:rPr>
                <a:t>[else]</a:t>
              </a:r>
              <a:endParaRPr sz="900">
                <a:latin typeface="PMingLiU"/>
                <a:cs typeface="PMingLiU"/>
              </a:endParaRPr>
            </a:p>
          </p:txBody>
        </p:sp>
        <p:grpSp>
          <p:nvGrpSpPr>
            <p:cNvPr id="46" name="object 46"/>
            <p:cNvGrpSpPr/>
            <p:nvPr/>
          </p:nvGrpSpPr>
          <p:grpSpPr>
            <a:xfrm>
              <a:off x="1527981" y="460964"/>
              <a:ext cx="1006081" cy="2704082"/>
              <a:chOff x="1527981" y="460964"/>
              <a:chExt cx="1006081" cy="2704082"/>
            </a:xfrm>
          </p:grpSpPr>
          <p:sp>
            <p:nvSpPr>
              <p:cNvPr id="47" name="object 47"/>
              <p:cNvSpPr/>
              <p:nvPr/>
            </p:nvSpPr>
            <p:spPr>
              <a:xfrm>
                <a:off x="1754993" y="3098221"/>
                <a:ext cx="5314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31494">
                    <a:moveTo>
                      <a:pt x="0" y="0"/>
                    </a:moveTo>
                    <a:lnTo>
                      <a:pt x="531023" y="0"/>
                    </a:lnTo>
                  </a:path>
                </a:pathLst>
              </a:custGeom>
              <a:ln w="607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1750059" y="3082430"/>
                <a:ext cx="2476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24764" h="31750">
                    <a:moveTo>
                      <a:pt x="24671" y="31580"/>
                    </a:moveTo>
                    <a:lnTo>
                      <a:pt x="20816" y="26753"/>
                    </a:lnTo>
                    <a:lnTo>
                      <a:pt x="13569" y="21834"/>
                    </a:lnTo>
                    <a:lnTo>
                      <a:pt x="5705" y="17840"/>
                    </a:lnTo>
                    <a:lnTo>
                      <a:pt x="0" y="15790"/>
                    </a:lnTo>
                    <a:lnTo>
                      <a:pt x="5705" y="13739"/>
                    </a:lnTo>
                    <a:lnTo>
                      <a:pt x="13569" y="9745"/>
                    </a:lnTo>
                    <a:lnTo>
                      <a:pt x="20816" y="4826"/>
                    </a:lnTo>
                    <a:lnTo>
                      <a:pt x="24671" y="0"/>
                    </a:lnTo>
                  </a:path>
                </a:pathLst>
              </a:custGeom>
              <a:ln w="686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1710007" y="506188"/>
                <a:ext cx="8191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50">
                    <a:moveTo>
                      <a:pt x="0" y="0"/>
                    </a:moveTo>
                    <a:lnTo>
                      <a:pt x="819027" y="0"/>
                    </a:lnTo>
                  </a:path>
                </a:pathLst>
              </a:custGeom>
              <a:ln w="607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2509297" y="490398"/>
                <a:ext cx="2476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24764" h="31750">
                    <a:moveTo>
                      <a:pt x="0" y="0"/>
                    </a:moveTo>
                    <a:lnTo>
                      <a:pt x="3855" y="4826"/>
                    </a:lnTo>
                    <a:lnTo>
                      <a:pt x="11102" y="9745"/>
                    </a:lnTo>
                    <a:lnTo>
                      <a:pt x="18966" y="13739"/>
                    </a:lnTo>
                    <a:lnTo>
                      <a:pt x="24671" y="15790"/>
                    </a:lnTo>
                    <a:lnTo>
                      <a:pt x="18966" y="17840"/>
                    </a:lnTo>
                    <a:lnTo>
                      <a:pt x="11102" y="21834"/>
                    </a:lnTo>
                    <a:lnTo>
                      <a:pt x="3855" y="26753"/>
                    </a:lnTo>
                    <a:lnTo>
                      <a:pt x="0" y="31580"/>
                    </a:lnTo>
                  </a:path>
                </a:pathLst>
              </a:custGeom>
              <a:ln w="686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1" name="object 5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27981" y="3031395"/>
                <a:ext cx="220053" cy="133651"/>
              </a:xfrm>
              <a:prstGeom prst="rect">
                <a:avLst/>
              </a:prstGeom>
            </p:spPr>
          </p:pic>
          <p:pic>
            <p:nvPicPr>
              <p:cNvPr id="52" name="object 5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63983" y="460964"/>
                <a:ext cx="148048" cy="90448"/>
              </a:xfrm>
              <a:prstGeom prst="rect">
                <a:avLst/>
              </a:prstGeom>
            </p:spPr>
          </p:pic>
        </p:grpSp>
        <p:sp>
          <p:nvSpPr>
            <p:cNvPr id="54" name="object 54"/>
            <p:cNvSpPr txBox="1"/>
            <p:nvPr/>
          </p:nvSpPr>
          <p:spPr>
            <a:xfrm>
              <a:off x="2355837" y="3067583"/>
              <a:ext cx="1084580" cy="949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670"/>
                </a:lnSpc>
              </a:pPr>
              <a:r>
                <a:rPr sz="900" spc="170" dirty="0">
                  <a:latin typeface="PMingLiU"/>
                  <a:cs typeface="PMingLiU"/>
                </a:rPr>
                <a:t>afficher</a:t>
              </a:r>
              <a:r>
                <a:rPr sz="900" spc="145" dirty="0">
                  <a:latin typeface="PMingLiU"/>
                  <a:cs typeface="PMingLiU"/>
                </a:rPr>
                <a:t> </a:t>
              </a:r>
              <a:r>
                <a:rPr sz="900" spc="235" dirty="0">
                  <a:latin typeface="PMingLiU"/>
                  <a:cs typeface="PMingLiU"/>
                </a:rPr>
                <a:t>date</a:t>
              </a:r>
              <a:r>
                <a:rPr sz="900" spc="150" dirty="0">
                  <a:latin typeface="PMingLiU"/>
                  <a:cs typeface="PMingLiU"/>
                </a:rPr>
                <a:t> </a:t>
              </a:r>
              <a:r>
                <a:rPr sz="900" spc="215" dirty="0">
                  <a:latin typeface="PMingLiU"/>
                  <a:cs typeface="PMingLiU"/>
                </a:rPr>
                <a:t>retour</a:t>
              </a:r>
              <a:endParaRPr sz="900">
                <a:latin typeface="PMingLiU"/>
                <a:cs typeface="PMingLiU"/>
              </a:endParaRPr>
            </a:p>
          </p:txBody>
        </p:sp>
      </p:grp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H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H: Research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15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0" y="130175"/>
            <a:ext cx="2330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Exemple</a:t>
            </a:r>
            <a:r>
              <a:rPr spc="-15" dirty="0"/>
              <a:t> avec </a:t>
            </a:r>
            <a:r>
              <a:rPr spc="-10" dirty="0"/>
              <a:t>plusieurs</a:t>
            </a:r>
            <a:r>
              <a:rPr spc="-15" dirty="0"/>
              <a:t> </a:t>
            </a:r>
            <a:r>
              <a:rPr spc="-5" dirty="0"/>
              <a:t>conditions</a:t>
            </a:r>
          </a:p>
        </p:txBody>
      </p:sp>
      <p:sp>
        <p:nvSpPr>
          <p:cNvPr id="28" name="object 28"/>
          <p:cNvSpPr/>
          <p:nvPr/>
        </p:nvSpPr>
        <p:spPr>
          <a:xfrm>
            <a:off x="1098001" y="1706852"/>
            <a:ext cx="2412365" cy="1512570"/>
          </a:xfrm>
          <a:custGeom>
            <a:avLst/>
            <a:gdLst/>
            <a:ahLst/>
            <a:cxnLst/>
            <a:rect l="l" t="t" r="r" b="b"/>
            <a:pathLst>
              <a:path w="2412365" h="1512570">
                <a:moveTo>
                  <a:pt x="1188015" y="1404017"/>
                </a:moveTo>
                <a:lnTo>
                  <a:pt x="1197191" y="1438154"/>
                </a:lnTo>
                <a:lnTo>
                  <a:pt x="1222745" y="1467802"/>
                </a:lnTo>
                <a:lnTo>
                  <a:pt x="1261710" y="1491181"/>
                </a:lnTo>
                <a:lnTo>
                  <a:pt x="1311122" y="1506512"/>
                </a:lnTo>
                <a:lnTo>
                  <a:pt x="1368017" y="1512018"/>
                </a:lnTo>
                <a:lnTo>
                  <a:pt x="2232026" y="1512018"/>
                </a:lnTo>
                <a:lnTo>
                  <a:pt x="2288921" y="1506512"/>
                </a:lnTo>
                <a:lnTo>
                  <a:pt x="2338334" y="1491181"/>
                </a:lnTo>
                <a:lnTo>
                  <a:pt x="2377299" y="1467802"/>
                </a:lnTo>
                <a:lnTo>
                  <a:pt x="2402852" y="1438154"/>
                </a:lnTo>
                <a:lnTo>
                  <a:pt x="2412028" y="1404017"/>
                </a:lnTo>
                <a:lnTo>
                  <a:pt x="2377299" y="1340232"/>
                </a:lnTo>
                <a:lnTo>
                  <a:pt x="2338334" y="1316853"/>
                </a:lnTo>
                <a:lnTo>
                  <a:pt x="2288921" y="1301522"/>
                </a:lnTo>
                <a:lnTo>
                  <a:pt x="2232026" y="1296016"/>
                </a:lnTo>
                <a:lnTo>
                  <a:pt x="1368017" y="1296016"/>
                </a:lnTo>
                <a:lnTo>
                  <a:pt x="1311122" y="1301522"/>
                </a:lnTo>
                <a:lnTo>
                  <a:pt x="1261710" y="1316853"/>
                </a:lnTo>
                <a:lnTo>
                  <a:pt x="1222745" y="1340232"/>
                </a:lnTo>
                <a:lnTo>
                  <a:pt x="1197191" y="1369880"/>
                </a:lnTo>
                <a:lnTo>
                  <a:pt x="1188015" y="1404017"/>
                </a:lnTo>
                <a:close/>
              </a:path>
              <a:path w="2412365" h="1512570">
                <a:moveTo>
                  <a:pt x="0" y="108001"/>
                </a:moveTo>
                <a:lnTo>
                  <a:pt x="9176" y="73864"/>
                </a:lnTo>
                <a:lnTo>
                  <a:pt x="34729" y="44216"/>
                </a:lnTo>
                <a:lnTo>
                  <a:pt x="73694" y="20837"/>
                </a:lnTo>
                <a:lnTo>
                  <a:pt x="123107" y="5505"/>
                </a:lnTo>
                <a:lnTo>
                  <a:pt x="180002" y="0"/>
                </a:lnTo>
                <a:lnTo>
                  <a:pt x="900010" y="0"/>
                </a:lnTo>
                <a:lnTo>
                  <a:pt x="956905" y="5505"/>
                </a:lnTo>
                <a:lnTo>
                  <a:pt x="1006318" y="20837"/>
                </a:lnTo>
                <a:lnTo>
                  <a:pt x="1045283" y="44216"/>
                </a:lnTo>
                <a:lnTo>
                  <a:pt x="1070836" y="73864"/>
                </a:lnTo>
                <a:lnTo>
                  <a:pt x="1080013" y="108001"/>
                </a:lnTo>
                <a:lnTo>
                  <a:pt x="1045283" y="171785"/>
                </a:lnTo>
                <a:lnTo>
                  <a:pt x="1006318" y="195165"/>
                </a:lnTo>
                <a:lnTo>
                  <a:pt x="956905" y="210496"/>
                </a:lnTo>
                <a:lnTo>
                  <a:pt x="900010" y="216002"/>
                </a:lnTo>
                <a:lnTo>
                  <a:pt x="180002" y="216002"/>
                </a:lnTo>
                <a:lnTo>
                  <a:pt x="123107" y="210496"/>
                </a:lnTo>
                <a:lnTo>
                  <a:pt x="73694" y="195165"/>
                </a:lnTo>
                <a:lnTo>
                  <a:pt x="34729" y="171785"/>
                </a:lnTo>
                <a:lnTo>
                  <a:pt x="9176" y="142138"/>
                </a:lnTo>
                <a:lnTo>
                  <a:pt x="0" y="108001"/>
                </a:lnTo>
                <a:close/>
              </a:path>
            </a:pathLst>
          </a:custGeom>
          <a:ln w="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Groupe 65"/>
          <p:cNvGrpSpPr/>
          <p:nvPr/>
        </p:nvGrpSpPr>
        <p:grpSpPr>
          <a:xfrm>
            <a:off x="1162050" y="436693"/>
            <a:ext cx="2743200" cy="2768618"/>
            <a:chOff x="1162050" y="436693"/>
            <a:chExt cx="2743200" cy="2768618"/>
          </a:xfrm>
        </p:grpSpPr>
        <p:sp>
          <p:nvSpPr>
            <p:cNvPr id="23" name="object 23"/>
            <p:cNvSpPr txBox="1"/>
            <p:nvPr/>
          </p:nvSpPr>
          <p:spPr>
            <a:xfrm>
              <a:off x="2562732" y="436693"/>
              <a:ext cx="732918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spc="155" dirty="0">
                  <a:latin typeface="PMingLiU"/>
                  <a:cs typeface="PMingLiU"/>
                </a:rPr>
                <a:t>lire</a:t>
              </a:r>
              <a:r>
                <a:rPr sz="900" spc="120" dirty="0">
                  <a:latin typeface="PMingLiU"/>
                  <a:cs typeface="PMingLiU"/>
                </a:rPr>
                <a:t> </a:t>
              </a:r>
              <a:r>
                <a:rPr sz="900" spc="210" dirty="0">
                  <a:latin typeface="PMingLiU"/>
                  <a:cs typeface="PMingLiU"/>
                </a:rPr>
                <a:t>carte</a:t>
              </a:r>
              <a:endParaRPr sz="900">
                <a:latin typeface="PMingLiU"/>
                <a:cs typeface="PMingLiU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228851" y="1274847"/>
              <a:ext cx="1447800" cy="216535"/>
            </a:xfrm>
            <a:custGeom>
              <a:avLst/>
              <a:gdLst/>
              <a:ahLst/>
              <a:cxnLst/>
              <a:rect l="l" t="t" r="r" b="b"/>
              <a:pathLst>
                <a:path w="864235" h="216534">
                  <a:moveTo>
                    <a:pt x="0" y="108001"/>
                  </a:moveTo>
                  <a:lnTo>
                    <a:pt x="9176" y="142138"/>
                  </a:lnTo>
                  <a:lnTo>
                    <a:pt x="34729" y="171785"/>
                  </a:lnTo>
                  <a:lnTo>
                    <a:pt x="73694" y="195165"/>
                  </a:lnTo>
                  <a:lnTo>
                    <a:pt x="123107" y="210496"/>
                  </a:lnTo>
                  <a:lnTo>
                    <a:pt x="180002" y="216002"/>
                  </a:lnTo>
                  <a:lnTo>
                    <a:pt x="684006" y="216002"/>
                  </a:lnTo>
                  <a:lnTo>
                    <a:pt x="740901" y="210496"/>
                  </a:lnTo>
                  <a:lnTo>
                    <a:pt x="790313" y="195165"/>
                  </a:lnTo>
                  <a:lnTo>
                    <a:pt x="829278" y="171785"/>
                  </a:lnTo>
                  <a:lnTo>
                    <a:pt x="854831" y="142138"/>
                  </a:lnTo>
                  <a:lnTo>
                    <a:pt x="864008" y="108001"/>
                  </a:lnTo>
                  <a:lnTo>
                    <a:pt x="829278" y="44216"/>
                  </a:lnTo>
                  <a:lnTo>
                    <a:pt x="790313" y="20837"/>
                  </a:lnTo>
                  <a:lnTo>
                    <a:pt x="740901" y="5505"/>
                  </a:lnTo>
                  <a:lnTo>
                    <a:pt x="684006" y="0"/>
                  </a:lnTo>
                  <a:lnTo>
                    <a:pt x="180002" y="0"/>
                  </a:lnTo>
                  <a:lnTo>
                    <a:pt x="123107" y="5505"/>
                  </a:lnTo>
                  <a:lnTo>
                    <a:pt x="73694" y="20837"/>
                  </a:lnTo>
                  <a:lnTo>
                    <a:pt x="34729" y="44216"/>
                  </a:lnTo>
                  <a:lnTo>
                    <a:pt x="9176" y="73864"/>
                  </a:lnTo>
                  <a:lnTo>
                    <a:pt x="0" y="108001"/>
                  </a:lnTo>
                  <a:close/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2305050" y="1320609"/>
              <a:ext cx="1143000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spc="204" dirty="0">
                  <a:latin typeface="PMingLiU"/>
                  <a:cs typeface="PMingLiU"/>
                </a:rPr>
                <a:t>chercher</a:t>
              </a:r>
              <a:r>
                <a:rPr sz="900" spc="105" dirty="0">
                  <a:latin typeface="PMingLiU"/>
                  <a:cs typeface="PMingLiU"/>
                </a:rPr>
                <a:t> </a:t>
              </a:r>
              <a:r>
                <a:rPr sz="900" spc="175" dirty="0">
                  <a:latin typeface="PMingLiU"/>
                  <a:cs typeface="PMingLiU"/>
                </a:rPr>
                <a:t>livre</a:t>
              </a:r>
              <a:endParaRPr sz="900">
                <a:latin typeface="PMingLiU"/>
                <a:cs typeface="PMingLiU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286016" y="2138858"/>
              <a:ext cx="1224280" cy="216535"/>
            </a:xfrm>
            <a:custGeom>
              <a:avLst/>
              <a:gdLst/>
              <a:ahLst/>
              <a:cxnLst/>
              <a:rect l="l" t="t" r="r" b="b"/>
              <a:pathLst>
                <a:path w="1224279" h="216535">
                  <a:moveTo>
                    <a:pt x="0" y="108001"/>
                  </a:moveTo>
                  <a:lnTo>
                    <a:pt x="9176" y="142138"/>
                  </a:lnTo>
                  <a:lnTo>
                    <a:pt x="34729" y="171785"/>
                  </a:lnTo>
                  <a:lnTo>
                    <a:pt x="73694" y="195165"/>
                  </a:lnTo>
                  <a:lnTo>
                    <a:pt x="123107" y="210496"/>
                  </a:lnTo>
                  <a:lnTo>
                    <a:pt x="180002" y="216002"/>
                  </a:lnTo>
                  <a:lnTo>
                    <a:pt x="1044011" y="216002"/>
                  </a:lnTo>
                  <a:lnTo>
                    <a:pt x="1100906" y="210496"/>
                  </a:lnTo>
                  <a:lnTo>
                    <a:pt x="1150318" y="195165"/>
                  </a:lnTo>
                  <a:lnTo>
                    <a:pt x="1189283" y="171785"/>
                  </a:lnTo>
                  <a:lnTo>
                    <a:pt x="1214836" y="142138"/>
                  </a:lnTo>
                  <a:lnTo>
                    <a:pt x="1224013" y="108001"/>
                  </a:lnTo>
                  <a:lnTo>
                    <a:pt x="1189283" y="44216"/>
                  </a:lnTo>
                  <a:lnTo>
                    <a:pt x="1150318" y="20837"/>
                  </a:lnTo>
                  <a:lnTo>
                    <a:pt x="1100906" y="5505"/>
                  </a:lnTo>
                  <a:lnTo>
                    <a:pt x="1044011" y="0"/>
                  </a:lnTo>
                  <a:lnTo>
                    <a:pt x="180002" y="0"/>
                  </a:lnTo>
                  <a:lnTo>
                    <a:pt x="123107" y="5505"/>
                  </a:lnTo>
                  <a:lnTo>
                    <a:pt x="73694" y="20837"/>
                  </a:lnTo>
                  <a:lnTo>
                    <a:pt x="34729" y="44216"/>
                  </a:lnTo>
                  <a:lnTo>
                    <a:pt x="9176" y="73864"/>
                  </a:lnTo>
                  <a:lnTo>
                    <a:pt x="0" y="108001"/>
                  </a:lnTo>
                  <a:close/>
                </a:path>
              </a:pathLst>
            </a:custGeom>
            <a:ln w="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337727" y="2176221"/>
              <a:ext cx="1120775" cy="11683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00" spc="195" dirty="0">
                  <a:latin typeface="PMingLiU"/>
                  <a:cs typeface="PMingLiU"/>
                </a:rPr>
                <a:t>enregistrer</a:t>
              </a:r>
              <a:r>
                <a:rPr sz="600" spc="145" dirty="0">
                  <a:latin typeface="PMingLiU"/>
                  <a:cs typeface="PMingLiU"/>
                </a:rPr>
                <a:t> </a:t>
              </a:r>
              <a:r>
                <a:rPr sz="600" spc="254" dirty="0">
                  <a:latin typeface="PMingLiU"/>
                  <a:cs typeface="PMingLiU"/>
                </a:rPr>
                <a:t>emprunt</a:t>
              </a:r>
              <a:endParaRPr sz="600">
                <a:latin typeface="PMingLiU"/>
                <a:cs typeface="PMingLiU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1162050" y="1752610"/>
              <a:ext cx="990599" cy="166071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170">
                  <a:latin typeface="PMingLiU"/>
                  <a:cs typeface="PMingLiU"/>
                </a:rPr>
                <a:t>afficher</a:t>
              </a:r>
              <a:r>
                <a:rPr sz="1000" spc="85">
                  <a:latin typeface="PMingLiU"/>
                  <a:cs typeface="PMingLiU"/>
                </a:rPr>
                <a:t> </a:t>
              </a:r>
              <a:r>
                <a:rPr lang="fr-FR" sz="1000" spc="140" dirty="0" smtClean="0">
                  <a:latin typeface="PMingLiU"/>
                  <a:cs typeface="PMingLiU"/>
                </a:rPr>
                <a:t>E</a:t>
              </a:r>
              <a:r>
                <a:rPr sz="1000" spc="140" smtClean="0">
                  <a:latin typeface="PMingLiU"/>
                  <a:cs typeface="PMingLiU"/>
                </a:rPr>
                <a:t>chec</a:t>
              </a:r>
              <a:endParaRPr sz="1000">
                <a:latin typeface="PMingLiU"/>
                <a:cs typeface="PMingLiU"/>
              </a:endParaRPr>
            </a:p>
          </p:txBody>
        </p:sp>
        <p:grpSp>
          <p:nvGrpSpPr>
            <p:cNvPr id="30" name="object 30"/>
            <p:cNvGrpSpPr/>
            <p:nvPr/>
          </p:nvGrpSpPr>
          <p:grpSpPr>
            <a:xfrm>
              <a:off x="1608833" y="621759"/>
              <a:ext cx="1473835" cy="2425065"/>
              <a:chOff x="1608833" y="621759"/>
              <a:chExt cx="1473835" cy="2425065"/>
            </a:xfrm>
          </p:grpSpPr>
          <p:sp>
            <p:nvSpPr>
              <p:cNvPr id="31" name="object 31"/>
              <p:cNvSpPr/>
              <p:nvPr/>
            </p:nvSpPr>
            <p:spPr>
              <a:xfrm>
                <a:off x="2898023" y="1922855"/>
                <a:ext cx="0" cy="210820"/>
              </a:xfrm>
              <a:custGeom>
                <a:avLst/>
                <a:gdLst/>
                <a:ahLst/>
                <a:cxnLst/>
                <a:rect l="l" t="t" r="r" b="b"/>
                <a:pathLst>
                  <a:path h="210819">
                    <a:moveTo>
                      <a:pt x="0" y="0"/>
                    </a:moveTo>
                    <a:lnTo>
                      <a:pt x="0" y="210612"/>
                    </a:lnTo>
                  </a:path>
                </a:pathLst>
              </a:custGeom>
              <a:ln w="1012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2871706" y="2121625"/>
                <a:ext cx="52705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15239">
                    <a:moveTo>
                      <a:pt x="52633" y="0"/>
                    </a:moveTo>
                    <a:lnTo>
                      <a:pt x="44589" y="2313"/>
                    </a:lnTo>
                    <a:lnTo>
                      <a:pt x="36391" y="6661"/>
                    </a:lnTo>
                    <a:lnTo>
                      <a:pt x="29734" y="11379"/>
                    </a:lnTo>
                    <a:lnTo>
                      <a:pt x="26316" y="14803"/>
                    </a:lnTo>
                    <a:lnTo>
                      <a:pt x="22898" y="11379"/>
                    </a:lnTo>
                    <a:lnTo>
                      <a:pt x="16242" y="6661"/>
                    </a:lnTo>
                    <a:lnTo>
                      <a:pt x="8044" y="2313"/>
                    </a:lnTo>
                    <a:lnTo>
                      <a:pt x="0" y="0"/>
                    </a:lnTo>
                  </a:path>
                </a:pathLst>
              </a:custGeom>
              <a:ln w="78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2898023" y="2354860"/>
                <a:ext cx="0" cy="642620"/>
              </a:xfrm>
              <a:custGeom>
                <a:avLst/>
                <a:gdLst/>
                <a:ahLst/>
                <a:cxnLst/>
                <a:rect l="l" t="t" r="r" b="b"/>
                <a:pathLst>
                  <a:path h="642619">
                    <a:moveTo>
                      <a:pt x="0" y="0"/>
                    </a:moveTo>
                    <a:lnTo>
                      <a:pt x="0" y="642617"/>
                    </a:lnTo>
                  </a:path>
                </a:pathLst>
              </a:custGeom>
              <a:ln w="1012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2871706" y="2985636"/>
                <a:ext cx="52705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15239">
                    <a:moveTo>
                      <a:pt x="52633" y="0"/>
                    </a:moveTo>
                    <a:lnTo>
                      <a:pt x="44589" y="2313"/>
                    </a:lnTo>
                    <a:lnTo>
                      <a:pt x="36391" y="6661"/>
                    </a:lnTo>
                    <a:lnTo>
                      <a:pt x="29734" y="11379"/>
                    </a:lnTo>
                    <a:lnTo>
                      <a:pt x="26316" y="14803"/>
                    </a:lnTo>
                    <a:lnTo>
                      <a:pt x="22898" y="11379"/>
                    </a:lnTo>
                    <a:lnTo>
                      <a:pt x="16242" y="6661"/>
                    </a:lnTo>
                    <a:lnTo>
                      <a:pt x="8044" y="2313"/>
                    </a:lnTo>
                    <a:lnTo>
                      <a:pt x="0" y="0"/>
                    </a:lnTo>
                  </a:path>
                </a:pathLst>
              </a:custGeom>
              <a:ln w="78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2898023" y="626839"/>
                <a:ext cx="0" cy="210820"/>
              </a:xfrm>
              <a:custGeom>
                <a:avLst/>
                <a:gdLst/>
                <a:ahLst/>
                <a:cxnLst/>
                <a:rect l="l" t="t" r="r" b="b"/>
                <a:pathLst>
                  <a:path h="210819">
                    <a:moveTo>
                      <a:pt x="0" y="0"/>
                    </a:moveTo>
                    <a:lnTo>
                      <a:pt x="0" y="210612"/>
                    </a:lnTo>
                  </a:path>
                </a:pathLst>
              </a:custGeom>
              <a:ln w="1012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2871706" y="825609"/>
                <a:ext cx="52705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15240">
                    <a:moveTo>
                      <a:pt x="52633" y="0"/>
                    </a:moveTo>
                    <a:lnTo>
                      <a:pt x="44589" y="2313"/>
                    </a:lnTo>
                    <a:lnTo>
                      <a:pt x="36391" y="6661"/>
                    </a:lnTo>
                    <a:lnTo>
                      <a:pt x="29734" y="11379"/>
                    </a:lnTo>
                    <a:lnTo>
                      <a:pt x="26316" y="14803"/>
                    </a:lnTo>
                    <a:lnTo>
                      <a:pt x="22898" y="11379"/>
                    </a:lnTo>
                    <a:lnTo>
                      <a:pt x="16242" y="6661"/>
                    </a:lnTo>
                    <a:lnTo>
                      <a:pt x="8044" y="2313"/>
                    </a:lnTo>
                    <a:lnTo>
                      <a:pt x="0" y="0"/>
                    </a:lnTo>
                  </a:path>
                </a:pathLst>
              </a:custGeom>
              <a:ln w="78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2898023" y="1058844"/>
                <a:ext cx="0" cy="210820"/>
              </a:xfrm>
              <a:custGeom>
                <a:avLst/>
                <a:gdLst/>
                <a:ahLst/>
                <a:cxnLst/>
                <a:rect l="l" t="t" r="r" b="b"/>
                <a:pathLst>
                  <a:path h="210819">
                    <a:moveTo>
                      <a:pt x="0" y="0"/>
                    </a:moveTo>
                    <a:lnTo>
                      <a:pt x="0" y="210612"/>
                    </a:lnTo>
                  </a:path>
                </a:pathLst>
              </a:custGeom>
              <a:ln w="1012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2871706" y="1257614"/>
                <a:ext cx="52705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15240">
                    <a:moveTo>
                      <a:pt x="52633" y="0"/>
                    </a:moveTo>
                    <a:lnTo>
                      <a:pt x="44589" y="2313"/>
                    </a:lnTo>
                    <a:lnTo>
                      <a:pt x="36391" y="6661"/>
                    </a:lnTo>
                    <a:lnTo>
                      <a:pt x="29734" y="11379"/>
                    </a:lnTo>
                    <a:lnTo>
                      <a:pt x="26316" y="14803"/>
                    </a:lnTo>
                    <a:lnTo>
                      <a:pt x="22898" y="11379"/>
                    </a:lnTo>
                    <a:lnTo>
                      <a:pt x="16242" y="6661"/>
                    </a:lnTo>
                    <a:lnTo>
                      <a:pt x="8044" y="2313"/>
                    </a:lnTo>
                    <a:lnTo>
                      <a:pt x="0" y="0"/>
                    </a:lnTo>
                  </a:path>
                </a:pathLst>
              </a:custGeom>
              <a:ln w="78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2898023" y="1490850"/>
                <a:ext cx="0" cy="210820"/>
              </a:xfrm>
              <a:custGeom>
                <a:avLst/>
                <a:gdLst/>
                <a:ahLst/>
                <a:cxnLst/>
                <a:rect l="l" t="t" r="r" b="b"/>
                <a:pathLst>
                  <a:path h="210819">
                    <a:moveTo>
                      <a:pt x="0" y="0"/>
                    </a:moveTo>
                    <a:lnTo>
                      <a:pt x="0" y="210612"/>
                    </a:lnTo>
                  </a:path>
                </a:pathLst>
              </a:custGeom>
              <a:ln w="1012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2871706" y="1689620"/>
                <a:ext cx="52705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15239">
                    <a:moveTo>
                      <a:pt x="52633" y="0"/>
                    </a:moveTo>
                    <a:lnTo>
                      <a:pt x="44589" y="2313"/>
                    </a:lnTo>
                    <a:lnTo>
                      <a:pt x="36391" y="6661"/>
                    </a:lnTo>
                    <a:lnTo>
                      <a:pt x="29734" y="11379"/>
                    </a:lnTo>
                    <a:lnTo>
                      <a:pt x="26316" y="14803"/>
                    </a:lnTo>
                    <a:lnTo>
                      <a:pt x="22898" y="11379"/>
                    </a:lnTo>
                    <a:lnTo>
                      <a:pt x="16242" y="6661"/>
                    </a:lnTo>
                    <a:lnTo>
                      <a:pt x="8044" y="2313"/>
                    </a:lnTo>
                    <a:lnTo>
                      <a:pt x="0" y="0"/>
                    </a:lnTo>
                  </a:path>
                </a:pathLst>
              </a:custGeom>
              <a:ln w="78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41"/>
              <p:cNvSpPr/>
              <p:nvPr/>
            </p:nvSpPr>
            <p:spPr>
              <a:xfrm>
                <a:off x="1638007" y="842842"/>
                <a:ext cx="1440180" cy="859155"/>
              </a:xfrm>
              <a:custGeom>
                <a:avLst/>
                <a:gdLst/>
                <a:ahLst/>
                <a:cxnLst/>
                <a:rect l="l" t="t" r="r" b="b"/>
                <a:pathLst>
                  <a:path w="1440180" h="859155">
                    <a:moveTo>
                      <a:pt x="1260015" y="216002"/>
                    </a:moveTo>
                    <a:lnTo>
                      <a:pt x="1080013" y="108001"/>
                    </a:lnTo>
                  </a:path>
                  <a:path w="1440180" h="859155">
                    <a:moveTo>
                      <a:pt x="1260015" y="216002"/>
                    </a:moveTo>
                    <a:lnTo>
                      <a:pt x="1440017" y="108001"/>
                    </a:lnTo>
                  </a:path>
                  <a:path w="1440180" h="859155">
                    <a:moveTo>
                      <a:pt x="1260015" y="0"/>
                    </a:moveTo>
                    <a:lnTo>
                      <a:pt x="1080013" y="108001"/>
                    </a:lnTo>
                  </a:path>
                  <a:path w="1440180" h="859155">
                    <a:moveTo>
                      <a:pt x="1260015" y="0"/>
                    </a:moveTo>
                    <a:lnTo>
                      <a:pt x="1440017" y="108001"/>
                    </a:lnTo>
                  </a:path>
                  <a:path w="1440180" h="859155">
                    <a:moveTo>
                      <a:pt x="1080013" y="108001"/>
                    </a:moveTo>
                    <a:lnTo>
                      <a:pt x="0" y="108001"/>
                    </a:lnTo>
                  </a:path>
                  <a:path w="1440180" h="859155">
                    <a:moveTo>
                      <a:pt x="0" y="858620"/>
                    </a:moveTo>
                    <a:lnTo>
                      <a:pt x="0" y="108001"/>
                    </a:lnTo>
                  </a:path>
                </a:pathLst>
              </a:custGeom>
              <a:ln w="80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42"/>
              <p:cNvSpPr/>
              <p:nvPr/>
            </p:nvSpPr>
            <p:spPr>
              <a:xfrm>
                <a:off x="1611690" y="1689620"/>
                <a:ext cx="52705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15239">
                    <a:moveTo>
                      <a:pt x="52633" y="0"/>
                    </a:moveTo>
                    <a:lnTo>
                      <a:pt x="44589" y="2313"/>
                    </a:lnTo>
                    <a:lnTo>
                      <a:pt x="36391" y="6661"/>
                    </a:lnTo>
                    <a:lnTo>
                      <a:pt x="29734" y="11379"/>
                    </a:lnTo>
                    <a:lnTo>
                      <a:pt x="26316" y="14803"/>
                    </a:lnTo>
                    <a:lnTo>
                      <a:pt x="22898" y="11379"/>
                    </a:lnTo>
                    <a:lnTo>
                      <a:pt x="16242" y="6661"/>
                    </a:lnTo>
                    <a:lnTo>
                      <a:pt x="8044" y="2313"/>
                    </a:lnTo>
                    <a:lnTo>
                      <a:pt x="0" y="0"/>
                    </a:lnTo>
                  </a:path>
                </a:pathLst>
              </a:custGeom>
              <a:ln w="78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1638007" y="1922855"/>
                <a:ext cx="0" cy="1118235"/>
              </a:xfrm>
              <a:custGeom>
                <a:avLst/>
                <a:gdLst/>
                <a:ahLst/>
                <a:cxnLst/>
                <a:rect l="l" t="t" r="r" b="b"/>
                <a:pathLst>
                  <a:path h="1118235">
                    <a:moveTo>
                      <a:pt x="0" y="1117823"/>
                    </a:moveTo>
                    <a:lnTo>
                      <a:pt x="0" y="0"/>
                    </a:lnTo>
                  </a:path>
                </a:pathLst>
              </a:custGeom>
              <a:ln w="1012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1611690" y="3028836"/>
                <a:ext cx="52705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15239">
                    <a:moveTo>
                      <a:pt x="52633" y="0"/>
                    </a:moveTo>
                    <a:lnTo>
                      <a:pt x="44589" y="2313"/>
                    </a:lnTo>
                    <a:lnTo>
                      <a:pt x="36391" y="6661"/>
                    </a:lnTo>
                    <a:lnTo>
                      <a:pt x="29734" y="11379"/>
                    </a:lnTo>
                    <a:lnTo>
                      <a:pt x="26316" y="14803"/>
                    </a:lnTo>
                    <a:lnTo>
                      <a:pt x="22898" y="11379"/>
                    </a:lnTo>
                    <a:lnTo>
                      <a:pt x="16242" y="6661"/>
                    </a:lnTo>
                    <a:lnTo>
                      <a:pt x="8044" y="2313"/>
                    </a:lnTo>
                    <a:lnTo>
                      <a:pt x="0" y="0"/>
                    </a:lnTo>
                  </a:path>
                </a:pathLst>
              </a:custGeom>
              <a:ln w="78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5" name="object 4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216596" y="899378"/>
                <a:ext cx="41275" cy="28574"/>
              </a:xfrm>
              <a:prstGeom prst="rect">
                <a:avLst/>
              </a:prstGeom>
            </p:spPr>
          </p:pic>
        </p:grpSp>
        <p:sp>
          <p:nvSpPr>
            <p:cNvPr id="46" name="object 46"/>
            <p:cNvSpPr txBox="1"/>
            <p:nvPr/>
          </p:nvSpPr>
          <p:spPr>
            <a:xfrm>
              <a:off x="1390650" y="587375"/>
              <a:ext cx="1447800" cy="3842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33020">
                <a:lnSpc>
                  <a:spcPct val="141700"/>
                </a:lnSpc>
                <a:spcBef>
                  <a:spcPts val="100"/>
                </a:spcBef>
              </a:pPr>
              <a:r>
                <a:rPr sz="800" spc="170" dirty="0">
                  <a:latin typeface="PMingLiU"/>
                  <a:cs typeface="PMingLiU"/>
                </a:rPr>
                <a:t>[carte </a:t>
              </a:r>
              <a:r>
                <a:rPr sz="800" spc="220">
                  <a:latin typeface="PMingLiU"/>
                  <a:cs typeface="PMingLiU"/>
                </a:rPr>
                <a:t>non </a:t>
              </a:r>
              <a:r>
                <a:rPr lang="fr-FR" sz="800" spc="220" dirty="0" smtClean="0">
                  <a:latin typeface="PMingLiU"/>
                  <a:cs typeface="PMingLiU"/>
                </a:rPr>
                <a:t>v</a:t>
              </a:r>
              <a:r>
                <a:rPr sz="800" spc="170" smtClean="0">
                  <a:latin typeface="PMingLiU"/>
                  <a:cs typeface="PMingLiU"/>
                </a:rPr>
                <a:t>alide </a:t>
              </a:r>
              <a:r>
                <a:rPr sz="800" spc="215" dirty="0">
                  <a:latin typeface="PMingLiU"/>
                  <a:cs typeface="PMingLiU"/>
                </a:rPr>
                <a:t>ou </a:t>
              </a:r>
              <a:r>
                <a:rPr sz="800" spc="-65" dirty="0">
                  <a:latin typeface="PMingLiU"/>
                  <a:cs typeface="PMingLiU"/>
                </a:rPr>
                <a:t> </a:t>
              </a:r>
              <a:r>
                <a:rPr sz="900" spc="229" dirty="0">
                  <a:latin typeface="PMingLiU"/>
                  <a:cs typeface="PMingLiU"/>
                </a:rPr>
                <a:t>membre</a:t>
              </a:r>
              <a:r>
                <a:rPr sz="900" spc="135" dirty="0">
                  <a:latin typeface="PMingLiU"/>
                  <a:cs typeface="PMingLiU"/>
                </a:rPr>
                <a:t> </a:t>
              </a:r>
              <a:r>
                <a:rPr sz="900" spc="220">
                  <a:latin typeface="PMingLiU"/>
                  <a:cs typeface="PMingLiU"/>
                </a:rPr>
                <a:t>non</a:t>
              </a:r>
              <a:r>
                <a:rPr sz="900" spc="135">
                  <a:latin typeface="PMingLiU"/>
                  <a:cs typeface="PMingLiU"/>
                </a:rPr>
                <a:t> </a:t>
              </a:r>
              <a:r>
                <a:rPr sz="900" spc="145" smtClean="0">
                  <a:latin typeface="PMingLiU"/>
                  <a:cs typeface="PMingLiU"/>
                </a:rPr>
                <a:t>autoris</a:t>
              </a:r>
              <a:r>
                <a:rPr lang="fr-FR" sz="900" spc="145" dirty="0" smtClean="0">
                  <a:latin typeface="PMingLiU"/>
                  <a:cs typeface="PMingLiU"/>
                </a:rPr>
                <a:t>é</a:t>
              </a:r>
              <a:r>
                <a:rPr sz="900" spc="145" smtClean="0">
                  <a:latin typeface="PMingLiU"/>
                  <a:cs typeface="PMingLiU"/>
                </a:rPr>
                <a:t>]</a:t>
              </a:r>
              <a:endParaRPr sz="900">
                <a:latin typeface="PMingLiU"/>
                <a:cs typeface="PMingLiU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3067050" y="1044575"/>
              <a:ext cx="457200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spc="140" dirty="0">
                  <a:latin typeface="PMingLiU"/>
                  <a:cs typeface="PMingLiU"/>
                </a:rPr>
                <a:t>[else]</a:t>
              </a:r>
              <a:endParaRPr sz="900">
                <a:latin typeface="PMingLiU"/>
                <a:cs typeface="PMingLiU"/>
              </a:endParaRPr>
            </a:p>
          </p:txBody>
        </p:sp>
        <p:grpSp>
          <p:nvGrpSpPr>
            <p:cNvPr id="48" name="object 48"/>
            <p:cNvGrpSpPr/>
            <p:nvPr/>
          </p:nvGrpSpPr>
          <p:grpSpPr>
            <a:xfrm>
              <a:off x="2178253" y="1702725"/>
              <a:ext cx="1153795" cy="316230"/>
              <a:chOff x="2178253" y="1702725"/>
              <a:chExt cx="1153795" cy="316230"/>
            </a:xfrm>
          </p:grpSpPr>
          <p:sp>
            <p:nvSpPr>
              <p:cNvPr id="49" name="object 49"/>
              <p:cNvSpPr/>
              <p:nvPr/>
            </p:nvSpPr>
            <p:spPr>
              <a:xfrm>
                <a:off x="2186998" y="1706852"/>
                <a:ext cx="891540" cy="216535"/>
              </a:xfrm>
              <a:custGeom>
                <a:avLst/>
                <a:gdLst/>
                <a:ahLst/>
                <a:cxnLst/>
                <a:rect l="l" t="t" r="r" b="b"/>
                <a:pathLst>
                  <a:path w="891539" h="216535">
                    <a:moveTo>
                      <a:pt x="711025" y="216002"/>
                    </a:moveTo>
                    <a:lnTo>
                      <a:pt x="531023" y="108001"/>
                    </a:lnTo>
                  </a:path>
                  <a:path w="891539" h="216535">
                    <a:moveTo>
                      <a:pt x="711025" y="216002"/>
                    </a:moveTo>
                    <a:lnTo>
                      <a:pt x="891027" y="108001"/>
                    </a:lnTo>
                  </a:path>
                  <a:path w="891539" h="216535">
                    <a:moveTo>
                      <a:pt x="711025" y="0"/>
                    </a:moveTo>
                    <a:lnTo>
                      <a:pt x="531023" y="108001"/>
                    </a:lnTo>
                  </a:path>
                  <a:path w="891539" h="216535">
                    <a:moveTo>
                      <a:pt x="711025" y="0"/>
                    </a:moveTo>
                    <a:lnTo>
                      <a:pt x="891027" y="108001"/>
                    </a:lnTo>
                  </a:path>
                  <a:path w="891539" h="216535">
                    <a:moveTo>
                      <a:pt x="531023" y="108001"/>
                    </a:moveTo>
                    <a:lnTo>
                      <a:pt x="0" y="108001"/>
                    </a:lnTo>
                  </a:path>
                </a:pathLst>
              </a:custGeom>
              <a:ln w="80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2182063" y="1799064"/>
                <a:ext cx="2476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24764" h="31750">
                    <a:moveTo>
                      <a:pt x="24671" y="31580"/>
                    </a:moveTo>
                    <a:lnTo>
                      <a:pt x="20816" y="26753"/>
                    </a:lnTo>
                    <a:lnTo>
                      <a:pt x="13569" y="21834"/>
                    </a:lnTo>
                    <a:lnTo>
                      <a:pt x="5705" y="17840"/>
                    </a:lnTo>
                    <a:lnTo>
                      <a:pt x="0" y="15790"/>
                    </a:lnTo>
                    <a:lnTo>
                      <a:pt x="5705" y="13739"/>
                    </a:lnTo>
                    <a:lnTo>
                      <a:pt x="13569" y="9745"/>
                    </a:lnTo>
                    <a:lnTo>
                      <a:pt x="20816" y="4826"/>
                    </a:lnTo>
                    <a:lnTo>
                      <a:pt x="24671" y="0"/>
                    </a:lnTo>
                  </a:path>
                </a:pathLst>
              </a:custGeom>
              <a:ln w="686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1" name="object 51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983310" y="1990181"/>
                <a:ext cx="41275" cy="28574"/>
              </a:xfrm>
              <a:prstGeom prst="rect">
                <a:avLst/>
              </a:prstGeom>
            </p:spPr>
          </p:pic>
          <p:pic>
            <p:nvPicPr>
              <p:cNvPr id="52" name="object 52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90500" y="1990181"/>
                <a:ext cx="41275" cy="28574"/>
              </a:xfrm>
              <a:prstGeom prst="rect">
                <a:avLst/>
              </a:prstGeom>
            </p:spPr>
          </p:pic>
        </p:grpSp>
        <p:sp>
          <p:nvSpPr>
            <p:cNvPr id="53" name="object 53"/>
            <p:cNvSpPr txBox="1"/>
            <p:nvPr/>
          </p:nvSpPr>
          <p:spPr>
            <a:xfrm>
              <a:off x="2990850" y="1882775"/>
              <a:ext cx="914400" cy="166071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spc="114">
                  <a:latin typeface="PMingLiU"/>
                  <a:cs typeface="PMingLiU"/>
                </a:rPr>
                <a:t>[</a:t>
              </a:r>
              <a:r>
                <a:rPr sz="1000" spc="114" smtClean="0">
                  <a:latin typeface="PMingLiU"/>
                  <a:cs typeface="PMingLiU"/>
                </a:rPr>
                <a:t>li</a:t>
              </a:r>
              <a:r>
                <a:rPr lang="fr-FR" sz="1000" spc="175" dirty="0" err="1" smtClean="0">
                  <a:latin typeface="PMingLiU"/>
                  <a:cs typeface="PMingLiU"/>
                </a:rPr>
                <a:t>vre</a:t>
              </a:r>
              <a:r>
                <a:rPr lang="fr-FR" sz="1000" spc="175" dirty="0" smtClean="0">
                  <a:latin typeface="PMingLiU"/>
                  <a:cs typeface="PMingLiU"/>
                </a:rPr>
                <a:t> </a:t>
              </a:r>
              <a:r>
                <a:rPr sz="1000" spc="135" smtClean="0">
                  <a:latin typeface="PMingLiU"/>
                  <a:cs typeface="PMingLiU"/>
                </a:rPr>
                <a:t>trou</a:t>
              </a:r>
              <a:r>
                <a:rPr lang="fr-FR" sz="1000" spc="135" dirty="0" smtClean="0">
                  <a:latin typeface="PMingLiU"/>
                  <a:cs typeface="PMingLiU"/>
                </a:rPr>
                <a:t>vé</a:t>
              </a:r>
              <a:r>
                <a:rPr sz="900" spc="135" smtClean="0">
                  <a:latin typeface="PMingLiU"/>
                  <a:cs typeface="PMingLiU"/>
                </a:rPr>
                <a:t>]</a:t>
              </a:r>
              <a:endParaRPr sz="900">
                <a:latin typeface="PMingLiU"/>
                <a:cs typeface="PMingLiU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305050" y="1577975"/>
              <a:ext cx="40317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spc="140" dirty="0">
                  <a:latin typeface="PMingLiU"/>
                  <a:cs typeface="PMingLiU"/>
                </a:rPr>
                <a:t>[else]</a:t>
              </a:r>
              <a:endParaRPr sz="900">
                <a:latin typeface="PMingLiU"/>
                <a:cs typeface="PMingLiU"/>
              </a:endParaRPr>
            </a:p>
          </p:txBody>
        </p:sp>
        <p:grpSp>
          <p:nvGrpSpPr>
            <p:cNvPr id="55" name="object 55"/>
            <p:cNvGrpSpPr/>
            <p:nvPr/>
          </p:nvGrpSpPr>
          <p:grpSpPr>
            <a:xfrm>
              <a:off x="1527981" y="473613"/>
              <a:ext cx="1006081" cy="2704082"/>
              <a:chOff x="1527981" y="473613"/>
              <a:chExt cx="1006081" cy="2704082"/>
            </a:xfrm>
          </p:grpSpPr>
          <p:sp>
            <p:nvSpPr>
              <p:cNvPr id="56" name="object 56"/>
              <p:cNvSpPr/>
              <p:nvPr/>
            </p:nvSpPr>
            <p:spPr>
              <a:xfrm>
                <a:off x="1754993" y="3110870"/>
                <a:ext cx="5314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31494">
                    <a:moveTo>
                      <a:pt x="0" y="0"/>
                    </a:moveTo>
                    <a:lnTo>
                      <a:pt x="531023" y="0"/>
                    </a:lnTo>
                  </a:path>
                </a:pathLst>
              </a:custGeom>
              <a:ln w="607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1750059" y="3095079"/>
                <a:ext cx="2476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24764" h="31750">
                    <a:moveTo>
                      <a:pt x="24671" y="31580"/>
                    </a:moveTo>
                    <a:lnTo>
                      <a:pt x="20816" y="26753"/>
                    </a:lnTo>
                    <a:lnTo>
                      <a:pt x="13569" y="21834"/>
                    </a:lnTo>
                    <a:lnTo>
                      <a:pt x="5705" y="17840"/>
                    </a:lnTo>
                    <a:lnTo>
                      <a:pt x="0" y="15790"/>
                    </a:lnTo>
                    <a:lnTo>
                      <a:pt x="5705" y="13739"/>
                    </a:lnTo>
                    <a:lnTo>
                      <a:pt x="13569" y="9745"/>
                    </a:lnTo>
                    <a:lnTo>
                      <a:pt x="20816" y="4826"/>
                    </a:lnTo>
                    <a:lnTo>
                      <a:pt x="24671" y="0"/>
                    </a:lnTo>
                  </a:path>
                </a:pathLst>
              </a:custGeom>
              <a:ln w="686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8"/>
              <p:cNvSpPr/>
              <p:nvPr/>
            </p:nvSpPr>
            <p:spPr>
              <a:xfrm>
                <a:off x="1710007" y="518838"/>
                <a:ext cx="8191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50">
                    <a:moveTo>
                      <a:pt x="0" y="0"/>
                    </a:moveTo>
                    <a:lnTo>
                      <a:pt x="819027" y="0"/>
                    </a:lnTo>
                  </a:path>
                </a:pathLst>
              </a:custGeom>
              <a:ln w="607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2509297" y="503047"/>
                <a:ext cx="2476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24764" h="31750">
                    <a:moveTo>
                      <a:pt x="0" y="0"/>
                    </a:moveTo>
                    <a:lnTo>
                      <a:pt x="3855" y="4826"/>
                    </a:lnTo>
                    <a:lnTo>
                      <a:pt x="11102" y="9745"/>
                    </a:lnTo>
                    <a:lnTo>
                      <a:pt x="18966" y="13739"/>
                    </a:lnTo>
                    <a:lnTo>
                      <a:pt x="24671" y="15790"/>
                    </a:lnTo>
                    <a:lnTo>
                      <a:pt x="18966" y="17840"/>
                    </a:lnTo>
                    <a:lnTo>
                      <a:pt x="11102" y="21834"/>
                    </a:lnTo>
                    <a:lnTo>
                      <a:pt x="3855" y="26753"/>
                    </a:lnTo>
                    <a:lnTo>
                      <a:pt x="0" y="31580"/>
                    </a:lnTo>
                  </a:path>
                </a:pathLst>
              </a:custGeom>
              <a:ln w="686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0" name="object 60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27981" y="3044044"/>
                <a:ext cx="220053" cy="133651"/>
              </a:xfrm>
              <a:prstGeom prst="rect">
                <a:avLst/>
              </a:prstGeom>
            </p:spPr>
          </p:pic>
          <p:pic>
            <p:nvPicPr>
              <p:cNvPr id="61" name="object 6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63983" y="473613"/>
                <a:ext cx="148048" cy="90448"/>
              </a:xfrm>
              <a:prstGeom prst="rect">
                <a:avLst/>
              </a:prstGeom>
            </p:spPr>
          </p:pic>
        </p:grpSp>
        <p:sp>
          <p:nvSpPr>
            <p:cNvPr id="63" name="object 63"/>
            <p:cNvSpPr txBox="1"/>
            <p:nvPr/>
          </p:nvSpPr>
          <p:spPr>
            <a:xfrm>
              <a:off x="2305050" y="3025775"/>
              <a:ext cx="1295400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670"/>
                </a:lnSpc>
              </a:pPr>
              <a:r>
                <a:rPr sz="900" spc="170" dirty="0">
                  <a:latin typeface="PMingLiU"/>
                  <a:cs typeface="PMingLiU"/>
                </a:rPr>
                <a:t>afficher</a:t>
              </a:r>
              <a:r>
                <a:rPr sz="900" spc="145" dirty="0">
                  <a:latin typeface="PMingLiU"/>
                  <a:cs typeface="PMingLiU"/>
                </a:rPr>
                <a:t> </a:t>
              </a:r>
              <a:r>
                <a:rPr sz="900" spc="235" dirty="0">
                  <a:latin typeface="PMingLiU"/>
                  <a:cs typeface="PMingLiU"/>
                </a:rPr>
                <a:t>date</a:t>
              </a:r>
              <a:r>
                <a:rPr sz="900" spc="150" dirty="0">
                  <a:latin typeface="PMingLiU"/>
                  <a:cs typeface="PMingLiU"/>
                </a:rPr>
                <a:t> </a:t>
              </a:r>
              <a:r>
                <a:rPr sz="900" spc="215" dirty="0">
                  <a:latin typeface="PMingLiU"/>
                  <a:cs typeface="PMingLiU"/>
                </a:rPr>
                <a:t>retour</a:t>
              </a:r>
              <a:endParaRPr sz="900">
                <a:latin typeface="PMingLiU"/>
                <a:cs typeface="PMingLiU"/>
              </a:endParaRPr>
            </a:p>
          </p:txBody>
        </p:sp>
      </p:grp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16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25</a:t>
            </a:r>
          </a:p>
        </p:txBody>
      </p:sp>
      <p:sp>
        <p:nvSpPr>
          <p:cNvPr id="64" name="object 28"/>
          <p:cNvSpPr/>
          <p:nvPr/>
        </p:nvSpPr>
        <p:spPr>
          <a:xfrm>
            <a:off x="2533650" y="303530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4">
                <a:moveTo>
                  <a:pt x="0" y="180002"/>
                </a:moveTo>
                <a:lnTo>
                  <a:pt x="6429" y="227854"/>
                </a:lnTo>
                <a:lnTo>
                  <a:pt x="24575" y="270853"/>
                </a:lnTo>
                <a:lnTo>
                  <a:pt x="52720" y="307283"/>
                </a:lnTo>
                <a:lnTo>
                  <a:pt x="89151" y="335429"/>
                </a:lnTo>
                <a:lnTo>
                  <a:pt x="132150" y="353574"/>
                </a:lnTo>
                <a:lnTo>
                  <a:pt x="180002" y="360004"/>
                </a:lnTo>
                <a:lnTo>
                  <a:pt x="684006" y="360004"/>
                </a:lnTo>
                <a:lnTo>
                  <a:pt x="731858" y="353574"/>
                </a:lnTo>
                <a:lnTo>
                  <a:pt x="774857" y="335429"/>
                </a:lnTo>
                <a:lnTo>
                  <a:pt x="811287" y="307283"/>
                </a:lnTo>
                <a:lnTo>
                  <a:pt x="839433" y="270853"/>
                </a:lnTo>
                <a:lnTo>
                  <a:pt x="857578" y="227854"/>
                </a:lnTo>
                <a:lnTo>
                  <a:pt x="864008" y="180002"/>
                </a:lnTo>
                <a:lnTo>
                  <a:pt x="857578" y="132150"/>
                </a:lnTo>
                <a:lnTo>
                  <a:pt x="839433" y="89151"/>
                </a:lnTo>
                <a:lnTo>
                  <a:pt x="811287" y="52721"/>
                </a:lnTo>
                <a:lnTo>
                  <a:pt x="774857" y="24575"/>
                </a:lnTo>
                <a:lnTo>
                  <a:pt x="731858" y="6429"/>
                </a:lnTo>
                <a:lnTo>
                  <a:pt x="684006" y="0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5"/>
                </a:lnTo>
                <a:lnTo>
                  <a:pt x="52720" y="52721"/>
                </a:lnTo>
                <a:lnTo>
                  <a:pt x="24575" y="89151"/>
                </a:lnTo>
                <a:lnTo>
                  <a:pt x="6429" y="132150"/>
                </a:lnTo>
                <a:lnTo>
                  <a:pt x="0" y="180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733</Words>
  <Application>Microsoft Office PowerPoint</Application>
  <PresentationFormat>Personnalisé</PresentationFormat>
  <Paragraphs>142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Office Theme</vt:lpstr>
      <vt:lpstr>UML : Diagramme d’activités</vt:lpstr>
      <vt:lpstr>Diapositive 2</vt:lpstr>
      <vt:lpstr>Diapositive 3</vt:lpstr>
      <vt:lpstr>Diapositive 4</vt:lpstr>
      <vt:lpstr>Diapositive 5</vt:lpstr>
      <vt:lpstr>Diapositive 6</vt:lpstr>
      <vt:lpstr>Diapositive 7</vt:lpstr>
      <vt:lpstr>Exemple</vt:lpstr>
      <vt:lpstr>Exemple avec plusieurs conditions</vt:lpstr>
      <vt:lpstr>Diapositive 10</vt:lpstr>
      <vt:lpstr>Diapositive 11</vt:lpstr>
      <vt:lpstr>Exemple avec un nœud de fusion</vt:lpstr>
      <vt:lpstr>Diapositive 13</vt:lpstr>
      <vt:lpstr>Diapositive 14</vt:lpstr>
      <vt:lpstr>Diapositive 15</vt:lpstr>
      <vt:lpstr>Exemple avec nœuds de bifurcation et d’union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: diagramme d’activite´s</dc:title>
  <dc:creator>Achref El Mouelhi    Docteur de l'université d'Aix-Marseille  Chercheur en programmation par contrainte (IA)  Ingénieur en génie logiciel    elmouelhi.achref@gmail.com</dc:creator>
  <cp:lastModifiedBy>DELL</cp:lastModifiedBy>
  <cp:revision>8</cp:revision>
  <dcterms:created xsi:type="dcterms:W3CDTF">2021-10-25T11:54:54Z</dcterms:created>
  <dcterms:modified xsi:type="dcterms:W3CDTF">2021-11-06T21:56:28Z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2021-10-25T00:00:00Z</vt:filetime>
  </property>
</Properties>
</file>