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80" r:id="rId18"/>
    <p:sldId id="284" r:id="rId19"/>
    <p:sldId id="285" r:id="rId20"/>
    <p:sldId id="288" r:id="rId21"/>
    <p:sldId id="289" r:id="rId22"/>
    <p:sldId id="291" r:id="rId23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98" y="16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Faculté </a:t>
            </a:r>
            <a:r>
              <a:rPr dirty="0"/>
              <a:t>des</a:t>
            </a:r>
            <a:r>
              <a:rPr spc="-10" dirty="0"/>
              <a:t> </a:t>
            </a:r>
            <a:r>
              <a:rPr dirty="0"/>
              <a:t>lettres</a:t>
            </a:r>
            <a:r>
              <a:rPr spc="-10" dirty="0"/>
              <a:t> </a:t>
            </a:r>
            <a:r>
              <a:rPr dirty="0"/>
              <a:t>-</a:t>
            </a:r>
            <a:r>
              <a:rPr spc="-5" dirty="0"/>
              <a:t> Université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Genève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L.</a:t>
            </a:r>
            <a:r>
              <a:rPr spc="-75" dirty="0"/>
              <a:t> </a:t>
            </a:r>
            <a:r>
              <a:rPr dirty="0"/>
              <a:t>Ne</a:t>
            </a:r>
            <a:r>
              <a:rPr spc="15" dirty="0"/>
              <a:t>r</a:t>
            </a:r>
            <a:r>
              <a:rPr dirty="0"/>
              <a:t>ima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"/>
                </a:spcBef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Faculté </a:t>
            </a:r>
            <a:r>
              <a:rPr dirty="0"/>
              <a:t>des</a:t>
            </a:r>
            <a:r>
              <a:rPr spc="-10" dirty="0"/>
              <a:t> </a:t>
            </a:r>
            <a:r>
              <a:rPr dirty="0"/>
              <a:t>lettres</a:t>
            </a:r>
            <a:r>
              <a:rPr spc="-10" dirty="0"/>
              <a:t> </a:t>
            </a:r>
            <a:r>
              <a:rPr dirty="0"/>
              <a:t>-</a:t>
            </a:r>
            <a:r>
              <a:rPr spc="-5" dirty="0"/>
              <a:t> Université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Genève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L.</a:t>
            </a:r>
            <a:r>
              <a:rPr spc="-75" dirty="0"/>
              <a:t> </a:t>
            </a:r>
            <a:r>
              <a:rPr dirty="0"/>
              <a:t>Ne</a:t>
            </a:r>
            <a:r>
              <a:rPr spc="15" dirty="0"/>
              <a:t>r</a:t>
            </a:r>
            <a:r>
              <a:rPr dirty="0"/>
              <a:t>ima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"/>
                </a:spcBef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Faculté </a:t>
            </a:r>
            <a:r>
              <a:rPr dirty="0"/>
              <a:t>des</a:t>
            </a:r>
            <a:r>
              <a:rPr spc="-10" dirty="0"/>
              <a:t> </a:t>
            </a:r>
            <a:r>
              <a:rPr dirty="0"/>
              <a:t>lettres</a:t>
            </a:r>
            <a:r>
              <a:rPr spc="-10" dirty="0"/>
              <a:t> </a:t>
            </a:r>
            <a:r>
              <a:rPr dirty="0"/>
              <a:t>-</a:t>
            </a:r>
            <a:r>
              <a:rPr spc="-5" dirty="0"/>
              <a:t> Université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Genève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L.</a:t>
            </a:r>
            <a:r>
              <a:rPr spc="-75" dirty="0"/>
              <a:t> </a:t>
            </a:r>
            <a:r>
              <a:rPr dirty="0"/>
              <a:t>Ne</a:t>
            </a:r>
            <a:r>
              <a:rPr spc="15" dirty="0"/>
              <a:t>r</a:t>
            </a:r>
            <a:r>
              <a:rPr dirty="0"/>
              <a:t>ima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"/>
                </a:spcBef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Faculté </a:t>
            </a:r>
            <a:r>
              <a:rPr dirty="0"/>
              <a:t>des</a:t>
            </a:r>
            <a:r>
              <a:rPr spc="-10" dirty="0"/>
              <a:t> </a:t>
            </a:r>
            <a:r>
              <a:rPr dirty="0"/>
              <a:t>lettres</a:t>
            </a:r>
            <a:r>
              <a:rPr spc="-10" dirty="0"/>
              <a:t> </a:t>
            </a:r>
            <a:r>
              <a:rPr dirty="0"/>
              <a:t>-</a:t>
            </a:r>
            <a:r>
              <a:rPr spc="-5" dirty="0"/>
              <a:t> Université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Genève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L.</a:t>
            </a:r>
            <a:r>
              <a:rPr spc="-75" dirty="0"/>
              <a:t> </a:t>
            </a:r>
            <a:r>
              <a:rPr dirty="0"/>
              <a:t>Ne</a:t>
            </a:r>
            <a:r>
              <a:rPr spc="15" dirty="0"/>
              <a:t>r</a:t>
            </a:r>
            <a:r>
              <a:rPr dirty="0"/>
              <a:t>ima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"/>
                </a:spcBef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Faculté </a:t>
            </a:r>
            <a:r>
              <a:rPr dirty="0"/>
              <a:t>des</a:t>
            </a:r>
            <a:r>
              <a:rPr spc="-10" dirty="0"/>
              <a:t> </a:t>
            </a:r>
            <a:r>
              <a:rPr dirty="0"/>
              <a:t>lettres</a:t>
            </a:r>
            <a:r>
              <a:rPr spc="-10" dirty="0"/>
              <a:t> </a:t>
            </a:r>
            <a:r>
              <a:rPr dirty="0"/>
              <a:t>-</a:t>
            </a:r>
            <a:r>
              <a:rPr spc="-5" dirty="0"/>
              <a:t> Université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Genève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L.</a:t>
            </a:r>
            <a:r>
              <a:rPr spc="-75" dirty="0"/>
              <a:t> </a:t>
            </a:r>
            <a:r>
              <a:rPr dirty="0"/>
              <a:t>Ne</a:t>
            </a:r>
            <a:r>
              <a:rPr spc="15" dirty="0"/>
              <a:t>r</a:t>
            </a:r>
            <a:r>
              <a:rPr dirty="0"/>
              <a:t>ima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"/>
                </a:spcBef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970" y="900430"/>
            <a:ext cx="6653530" cy="8702040"/>
          </a:xfrm>
          <a:custGeom>
            <a:avLst/>
            <a:gdLst/>
            <a:ahLst/>
            <a:cxnLst/>
            <a:rect l="l" t="t" r="r" b="b"/>
            <a:pathLst>
              <a:path w="6653530" h="8702040">
                <a:moveTo>
                  <a:pt x="0" y="0"/>
                </a:moveTo>
                <a:lnTo>
                  <a:pt x="6653174" y="0"/>
                </a:lnTo>
                <a:lnTo>
                  <a:pt x="6653174" y="8701430"/>
                </a:lnTo>
                <a:lnTo>
                  <a:pt x="0" y="870143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4980" y="1257960"/>
            <a:ext cx="462653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3447" y="2502558"/>
            <a:ext cx="5769605" cy="319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4953" y="9892609"/>
            <a:ext cx="2856229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Faculté </a:t>
            </a:r>
            <a:r>
              <a:rPr dirty="0"/>
              <a:t>des</a:t>
            </a:r>
            <a:r>
              <a:rPr spc="-10" dirty="0"/>
              <a:t> </a:t>
            </a:r>
            <a:r>
              <a:rPr dirty="0"/>
              <a:t>lettres</a:t>
            </a:r>
            <a:r>
              <a:rPr spc="-10" dirty="0"/>
              <a:t> </a:t>
            </a:r>
            <a:r>
              <a:rPr dirty="0"/>
              <a:t>-</a:t>
            </a:r>
            <a:r>
              <a:rPr spc="-5" dirty="0"/>
              <a:t> Université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Genève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6261" y="9892609"/>
            <a:ext cx="679450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L.</a:t>
            </a:r>
            <a:r>
              <a:rPr spc="-75" dirty="0"/>
              <a:t> </a:t>
            </a:r>
            <a:r>
              <a:rPr dirty="0"/>
              <a:t>Ne</a:t>
            </a:r>
            <a:r>
              <a:rPr spc="15" dirty="0"/>
              <a:t>r</a:t>
            </a:r>
            <a:r>
              <a:rPr dirty="0"/>
              <a:t>ima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36025" y="9892609"/>
            <a:ext cx="34353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"/>
                </a:spcBef>
              </a:pPr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850" y="1257960"/>
            <a:ext cx="5715000" cy="99770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63245" marR="5080" indent="-551180">
              <a:lnSpc>
                <a:spcPts val="2400"/>
              </a:lnSpc>
              <a:spcBef>
                <a:spcPts val="580"/>
              </a:spcBef>
            </a:pPr>
            <a:r>
              <a:rPr smtClean="0"/>
              <a:t>Chap</a:t>
            </a:r>
            <a:r>
              <a:rPr lang="fr-FR" spc="-120" dirty="0" err="1" smtClean="0"/>
              <a:t>itre</a:t>
            </a:r>
            <a:r>
              <a:rPr lang="fr-FR" spc="-120" dirty="0" smtClean="0"/>
              <a:t> </a:t>
            </a:r>
            <a:r>
              <a:rPr smtClean="0"/>
              <a:t>3</a:t>
            </a:r>
            <a:r>
              <a:rPr lang="fr-FR" dirty="0" smtClean="0"/>
              <a:t> </a:t>
            </a:r>
            <a:r>
              <a:rPr smtClean="0"/>
              <a:t>:</a:t>
            </a:r>
            <a:r>
              <a:rPr spc="-40" smtClean="0"/>
              <a:t> </a:t>
            </a:r>
            <a:r>
              <a:rPr dirty="0"/>
              <a:t>Le</a:t>
            </a:r>
            <a:r>
              <a:rPr spc="15" dirty="0"/>
              <a:t> </a:t>
            </a:r>
            <a:r>
              <a:rPr dirty="0"/>
              <a:t>modèle</a:t>
            </a:r>
            <a:r>
              <a:rPr spc="1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/>
              <a:t>données </a:t>
            </a:r>
            <a:r>
              <a:rPr lang="fr-FR" spc="-655" dirty="0" smtClean="0"/>
              <a:t>: </a:t>
            </a:r>
            <a:br>
              <a:rPr lang="fr-FR" spc="-655" dirty="0" smtClean="0"/>
            </a:br>
            <a:r>
              <a:rPr lang="fr-FR" dirty="0" smtClean="0"/>
              <a:t>Le </a:t>
            </a:r>
            <a:r>
              <a:rPr lang="fr-FR" dirty="0" smtClean="0"/>
              <a:t>modèle e</a:t>
            </a:r>
            <a:r>
              <a:rPr smtClean="0"/>
              <a:t>ntité-association</a:t>
            </a:r>
            <a:r>
              <a:rPr spc="-15" smtClean="0"/>
              <a:t> </a:t>
            </a:r>
            <a:r>
              <a:rPr dirty="0"/>
              <a:t>(</a:t>
            </a:r>
            <a:r>
              <a:rPr/>
              <a:t>E.A</a:t>
            </a:r>
            <a:r>
              <a:rPr smtClean="0"/>
              <a:t>.)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 modèle relationnel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2650" y="2527300"/>
            <a:ext cx="5686425" cy="22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1560"/>
              </a:spcBef>
            </a:pPr>
            <a:r>
              <a:rPr lang="fr-FR" sz="1800" b="1" dirty="0" smtClean="0">
                <a:latin typeface="Arial"/>
                <a:cs typeface="Arial"/>
              </a:rPr>
              <a:t>Le </a:t>
            </a:r>
            <a:r>
              <a:rPr sz="1800" b="1" smtClean="0">
                <a:latin typeface="Arial"/>
                <a:cs typeface="Arial"/>
              </a:rPr>
              <a:t>Modèle</a:t>
            </a:r>
            <a:r>
              <a:rPr sz="1800" b="1" spc="-7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données</a:t>
            </a:r>
            <a:r>
              <a:rPr sz="1800" b="1" spc="-65">
                <a:latin typeface="Arial"/>
                <a:cs typeface="Arial"/>
              </a:rPr>
              <a:t> </a:t>
            </a:r>
            <a:r>
              <a:rPr sz="1800" spc="-65" smtClean="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décri</a:t>
            </a:r>
            <a:r>
              <a:rPr lang="fr-FR" sz="1800" dirty="0" smtClean="0">
                <a:latin typeface="Arial"/>
                <a:cs typeface="Arial"/>
              </a:rPr>
              <a:t>t</a:t>
            </a:r>
            <a:r>
              <a:rPr sz="1800" spc="-70" smtClean="0">
                <a:latin typeface="Arial"/>
                <a:cs typeface="Arial"/>
              </a:rPr>
              <a:t> </a:t>
            </a:r>
            <a:r>
              <a:rPr lang="fr-FR" sz="1800" spc="-70" dirty="0" smtClean="0">
                <a:latin typeface="Arial"/>
                <a:cs typeface="Arial"/>
              </a:rPr>
              <a:t>une </a:t>
            </a:r>
            <a:r>
              <a:rPr sz="1800" smtClean="0">
                <a:latin typeface="Arial"/>
                <a:cs typeface="Arial"/>
              </a:rPr>
              <a:t>réalité</a:t>
            </a:r>
            <a:r>
              <a:rPr sz="1800" spc="-65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perçue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travers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les </a:t>
            </a:r>
            <a:r>
              <a:rPr sz="1800" smtClean="0">
                <a:latin typeface="Arial"/>
                <a:cs typeface="Arial"/>
              </a:rPr>
              <a:t>données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indépendamment </a:t>
            </a:r>
            <a:r>
              <a:rPr sz="1800">
                <a:latin typeface="Arial"/>
                <a:cs typeface="Arial"/>
              </a:rPr>
              <a:t>des </a:t>
            </a:r>
            <a:r>
              <a:rPr sz="1800" spc="5">
                <a:latin typeface="Arial"/>
                <a:cs typeface="Arial"/>
              </a:rPr>
              <a:t> </a:t>
            </a:r>
            <a:r>
              <a:rPr lang="fr-FR" sz="1800" spc="5" dirty="0" smtClean="0">
                <a:latin typeface="Arial"/>
                <a:cs typeface="Arial"/>
              </a:rPr>
              <a:t>traitements ou </a:t>
            </a:r>
            <a:r>
              <a:rPr sz="1800" spc="-5" smtClean="0">
                <a:latin typeface="Arial"/>
                <a:cs typeface="Arial"/>
              </a:rPr>
              <a:t>opérations </a:t>
            </a:r>
            <a:r>
              <a:rPr lang="fr-FR" sz="1800" spc="-5" dirty="0" smtClean="0">
                <a:latin typeface="Arial"/>
                <a:cs typeface="Arial"/>
              </a:rPr>
              <a:t>qui manipuleront ces données. </a:t>
            </a:r>
          </a:p>
          <a:p>
            <a:pPr marL="12700" marR="5080">
              <a:lnSpc>
                <a:spcPts val="2100"/>
              </a:lnSpc>
              <a:spcBef>
                <a:spcPts val="1560"/>
              </a:spcBef>
            </a:pPr>
            <a:r>
              <a:rPr lang="fr-FR" sz="1800" dirty="0" smtClean="0">
                <a:latin typeface="Arial"/>
                <a:cs typeface="Arial"/>
              </a:rPr>
              <a:t>Le Modèle des données fournit </a:t>
            </a:r>
            <a:r>
              <a:rPr sz="1800" smtClean="0">
                <a:latin typeface="Arial"/>
                <a:cs typeface="Arial"/>
              </a:rPr>
              <a:t>des</a:t>
            </a:r>
            <a:r>
              <a:rPr sz="1800" spc="-5" smtClean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outils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pour </a:t>
            </a:r>
            <a:r>
              <a:rPr sz="1800" spc="-484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l’analyse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données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leurs</a:t>
            </a:r>
            <a:r>
              <a:rPr sz="1800" spc="-5">
                <a:latin typeface="Arial"/>
                <a:cs typeface="Arial"/>
              </a:rPr>
              <a:t> </a:t>
            </a:r>
            <a:r>
              <a:rPr lang="fr-FR" sz="1800" spc="-5" dirty="0" smtClean="0">
                <a:latin typeface="Arial"/>
                <a:cs typeface="Arial"/>
              </a:rPr>
              <a:t>relations</a:t>
            </a:r>
            <a:r>
              <a:rPr sz="1800" spc="-5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117475">
              <a:lnSpc>
                <a:spcPts val="2100"/>
              </a:lnSpc>
              <a:spcBef>
                <a:spcPts val="1500"/>
              </a:spcBef>
            </a:pPr>
            <a:r>
              <a:rPr lang="fr-FR" sz="1800" b="1" dirty="0" smtClean="0">
                <a:latin typeface="Arial"/>
                <a:cs typeface="Arial"/>
              </a:rPr>
              <a:t>Les </a:t>
            </a:r>
            <a:r>
              <a:rPr sz="1800" b="1" smtClean="0">
                <a:latin typeface="Arial"/>
                <a:cs typeface="Arial"/>
              </a:rPr>
              <a:t>Concepts</a:t>
            </a:r>
            <a:r>
              <a:rPr sz="1800" b="1" spc="-10" smtClean="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de</a:t>
            </a:r>
            <a:r>
              <a:rPr sz="1800" b="1" spc="-10">
                <a:latin typeface="Arial"/>
                <a:cs typeface="Arial"/>
              </a:rPr>
              <a:t> </a:t>
            </a:r>
            <a:r>
              <a:rPr sz="1800" b="1" smtClean="0">
                <a:latin typeface="Arial"/>
                <a:cs typeface="Arial"/>
              </a:rPr>
              <a:t>base</a:t>
            </a:r>
            <a:r>
              <a:rPr lang="fr-FR" sz="1800" b="1" dirty="0" smtClean="0">
                <a:latin typeface="Arial"/>
                <a:cs typeface="Arial"/>
              </a:rPr>
              <a:t> sont </a:t>
            </a:r>
            <a:r>
              <a:rPr sz="1800" b="1" smtClean="0">
                <a:latin typeface="Arial"/>
                <a:cs typeface="Arial"/>
              </a:rPr>
              <a:t>:</a:t>
            </a:r>
            <a:r>
              <a:rPr sz="1800" b="1" spc="-105" smtClean="0">
                <a:latin typeface="Arial"/>
                <a:cs typeface="Arial"/>
              </a:rPr>
              <a:t> </a:t>
            </a:r>
            <a:r>
              <a:rPr lang="fr-FR" sz="1800" b="1" u="sng" spc="-105" dirty="0" smtClean="0">
                <a:latin typeface="Arial"/>
                <a:cs typeface="Arial"/>
              </a:rPr>
              <a:t>E</a:t>
            </a:r>
            <a:r>
              <a:rPr sz="1800" b="1" u="sng" smtClean="0">
                <a:latin typeface="Arial"/>
                <a:cs typeface="Arial"/>
              </a:rPr>
              <a:t>ntité</a:t>
            </a:r>
            <a:r>
              <a:rPr sz="1800" b="1" u="sng">
                <a:latin typeface="Arial"/>
                <a:cs typeface="Arial"/>
              </a:rPr>
              <a:t>,</a:t>
            </a:r>
            <a:r>
              <a:rPr sz="1800" b="1" u="sng" spc="-10">
                <a:latin typeface="Arial"/>
                <a:cs typeface="Arial"/>
              </a:rPr>
              <a:t> </a:t>
            </a:r>
            <a:r>
              <a:rPr lang="fr-FR" sz="1800" b="1" u="sng" spc="-10" dirty="0" smtClean="0">
                <a:latin typeface="Arial"/>
                <a:cs typeface="Arial"/>
              </a:rPr>
              <a:t>A</a:t>
            </a:r>
            <a:r>
              <a:rPr sz="1800" b="1" u="sng" smtClean="0">
                <a:latin typeface="Arial"/>
                <a:cs typeface="Arial"/>
              </a:rPr>
              <a:t>ssociation</a:t>
            </a:r>
            <a:r>
              <a:rPr sz="1800" b="1">
                <a:latin typeface="Arial"/>
                <a:cs typeface="Arial"/>
              </a:rPr>
              <a:t>,</a:t>
            </a:r>
            <a:r>
              <a:rPr sz="1800" b="1" spc="-10">
                <a:latin typeface="Arial"/>
                <a:cs typeface="Arial"/>
              </a:rPr>
              <a:t> </a:t>
            </a:r>
            <a:r>
              <a:rPr lang="fr-FR" sz="1800" b="1" spc="-10" dirty="0" smtClean="0">
                <a:latin typeface="Arial"/>
                <a:cs typeface="Arial"/>
              </a:rPr>
              <a:t>,</a:t>
            </a:r>
            <a:r>
              <a:rPr lang="fr-FR" sz="1800" b="1" u="sng" spc="-10" dirty="0" smtClean="0">
                <a:latin typeface="Arial"/>
                <a:cs typeface="Arial"/>
              </a:rPr>
              <a:t>Propriété,</a:t>
            </a:r>
            <a:r>
              <a:rPr lang="fr-FR" sz="1800" b="1" spc="-10" dirty="0" smtClean="0">
                <a:latin typeface="Arial"/>
                <a:cs typeface="Arial"/>
              </a:rPr>
              <a:t> </a:t>
            </a:r>
            <a:r>
              <a:rPr lang="fr-FR" sz="1800" b="1" u="sng" spc="-10" dirty="0" smtClean="0">
                <a:latin typeface="Arial"/>
                <a:cs typeface="Arial"/>
              </a:rPr>
              <a:t>A</a:t>
            </a:r>
            <a:r>
              <a:rPr sz="1800" b="1" u="sng" spc="-5" smtClean="0">
                <a:latin typeface="Arial"/>
                <a:cs typeface="Arial"/>
              </a:rPr>
              <a:t>ttribut </a:t>
            </a:r>
            <a:r>
              <a:rPr sz="1800" b="1" u="sng">
                <a:latin typeface="Arial"/>
                <a:cs typeface="Arial"/>
              </a:rPr>
              <a:t>et</a:t>
            </a:r>
            <a:r>
              <a:rPr sz="1800" b="1" u="sng" spc="-10">
                <a:latin typeface="Arial"/>
                <a:cs typeface="Arial"/>
              </a:rPr>
              <a:t> </a:t>
            </a:r>
            <a:r>
              <a:rPr lang="fr-FR" sz="1800" b="1" u="sng" spc="-10" dirty="0" smtClean="0">
                <a:latin typeface="Arial"/>
                <a:cs typeface="Arial"/>
              </a:rPr>
              <a:t>occurrence</a:t>
            </a:r>
            <a:r>
              <a:rPr lang="fr-FR" sz="1800" b="1" spc="-10" dirty="0" smtClean="0">
                <a:latin typeface="Arial"/>
                <a:cs typeface="Arial"/>
              </a:rPr>
              <a:t>.</a:t>
            </a:r>
            <a:endParaRPr sz="18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506" y="4391025"/>
            <a:ext cx="4394564" cy="45783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1860" y="1283365"/>
            <a:ext cx="5643245" cy="748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Association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cyclique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Appelée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aussi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50" i="1" spc="-35" dirty="0">
                <a:latin typeface="Arial"/>
                <a:cs typeface="Arial"/>
              </a:rPr>
              <a:t>réflexive</a:t>
            </a:r>
            <a:r>
              <a:rPr sz="1850" i="1" spc="-25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ou</a:t>
            </a:r>
            <a:r>
              <a:rPr sz="1850" i="1" spc="-25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récursive</a:t>
            </a:r>
            <a:endParaRPr sz="18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latin typeface="Arial"/>
                <a:cs typeface="Arial"/>
              </a:rPr>
              <a:t>Exemple:</a:t>
            </a:r>
            <a:endParaRPr sz="1800">
              <a:latin typeface="Arial"/>
              <a:cs typeface="Arial"/>
            </a:endParaRPr>
          </a:p>
          <a:p>
            <a:pPr marL="114300">
              <a:lnSpc>
                <a:spcPts val="2130"/>
              </a:lnSpc>
              <a:spcBef>
                <a:spcPts val="1440"/>
              </a:spcBef>
            </a:pPr>
            <a:r>
              <a:rPr sz="1800" dirty="0">
                <a:latin typeface="Arial"/>
                <a:cs typeface="Arial"/>
              </a:rPr>
              <a:t>FILI</a:t>
            </a:r>
            <a:r>
              <a:rPr sz="1800" spc="-22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TION(père: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PERSONNE, fils: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PERSONNE) où</a:t>
            </a:r>
            <a:endParaRPr sz="1800">
              <a:latin typeface="Arial"/>
              <a:cs typeface="Arial"/>
            </a:endParaRPr>
          </a:p>
          <a:p>
            <a:pPr marL="114300" marR="1066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dans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occurence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d’association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peut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assumer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 deux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rôles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père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50" i="1" spc="-20" dirty="0">
                <a:latin typeface="Arial"/>
                <a:cs typeface="Arial"/>
              </a:rPr>
              <a:t>fils</a:t>
            </a:r>
            <a:r>
              <a:rPr sz="1800" spc="-2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1380"/>
              </a:spcBef>
            </a:pPr>
            <a:r>
              <a:rPr sz="1800" spc="-10" dirty="0">
                <a:latin typeface="Arial"/>
                <a:cs typeface="Arial"/>
              </a:rPr>
              <a:t>Exemple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d’extension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l’association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FILIATION:</a:t>
            </a:r>
            <a:endParaRPr sz="1800">
              <a:latin typeface="Arial"/>
              <a:cs typeface="Arial"/>
            </a:endParaRPr>
          </a:p>
          <a:p>
            <a:pPr marL="237490" algn="ctr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latin typeface="Arial"/>
                <a:cs typeface="Arial"/>
              </a:rPr>
              <a:t>PERSONNE</a:t>
            </a:r>
            <a:endParaRPr sz="1800">
              <a:latin typeface="Arial"/>
              <a:cs typeface="Arial"/>
            </a:endParaRPr>
          </a:p>
          <a:p>
            <a:pPr marL="2790190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latin typeface="Arial"/>
                <a:cs typeface="Arial"/>
              </a:rPr>
              <a:t>•p</a:t>
            </a:r>
            <a:r>
              <a:rPr sz="1650" baseline="-17676" dirty="0">
                <a:latin typeface="Arial"/>
                <a:cs typeface="Arial"/>
              </a:rPr>
              <a:t>1</a:t>
            </a:r>
            <a:endParaRPr sz="1650" baseline="-1767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815590">
              <a:lnSpc>
                <a:spcPct val="100000"/>
              </a:lnSpc>
              <a:spcBef>
                <a:spcPts val="1150"/>
              </a:spcBef>
            </a:pPr>
            <a:r>
              <a:rPr sz="1400" dirty="0">
                <a:latin typeface="Arial"/>
                <a:cs typeface="Arial"/>
              </a:rPr>
              <a:t>•p</a:t>
            </a:r>
            <a:r>
              <a:rPr sz="1650" baseline="-17676" dirty="0">
                <a:latin typeface="Arial"/>
                <a:cs typeface="Arial"/>
              </a:rPr>
              <a:t>2</a:t>
            </a:r>
            <a:endParaRPr sz="1650" baseline="-1767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marL="27774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•p</a:t>
            </a:r>
            <a:r>
              <a:rPr sz="1650" baseline="-17676" dirty="0">
                <a:latin typeface="Arial"/>
                <a:cs typeface="Arial"/>
              </a:rPr>
              <a:t>3</a:t>
            </a:r>
            <a:endParaRPr sz="1650" baseline="-1767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28155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•p</a:t>
            </a:r>
            <a:r>
              <a:rPr sz="1650" baseline="-17676" dirty="0">
                <a:latin typeface="Arial"/>
                <a:cs typeface="Arial"/>
              </a:rPr>
              <a:t>4</a:t>
            </a:r>
            <a:endParaRPr sz="1650" baseline="-17676">
              <a:latin typeface="Arial"/>
              <a:cs typeface="Arial"/>
            </a:endParaRPr>
          </a:p>
          <a:p>
            <a:pPr marL="222250" algn="ctr">
              <a:lnSpc>
                <a:spcPct val="100000"/>
              </a:lnSpc>
              <a:spcBef>
                <a:spcPts val="1360"/>
              </a:spcBef>
            </a:pPr>
            <a:r>
              <a:rPr sz="1800" spc="-25" dirty="0">
                <a:latin typeface="Arial"/>
                <a:cs typeface="Arial"/>
              </a:rPr>
              <a:t>FILIATION</a:t>
            </a:r>
            <a:endParaRPr sz="1800">
              <a:latin typeface="Arial"/>
              <a:cs typeface="Arial"/>
            </a:endParaRPr>
          </a:p>
          <a:p>
            <a:pPr marL="2870200">
              <a:lnSpc>
                <a:spcPct val="100000"/>
              </a:lnSpc>
              <a:spcBef>
                <a:spcPts val="44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1</a:t>
            </a:r>
            <a:endParaRPr sz="1650" baseline="-17676">
              <a:latin typeface="Arial"/>
              <a:cs typeface="Arial"/>
            </a:endParaRPr>
          </a:p>
          <a:p>
            <a:pPr marL="200660" algn="ctr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Arial"/>
                <a:cs typeface="Arial"/>
              </a:rPr>
              <a:t>&lt;père: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425" spc="7" baseline="-17543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 fils: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425" spc="7" baseline="-17543" dirty="0"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35179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2</a:t>
            </a:r>
            <a:endParaRPr sz="1650" baseline="-17676">
              <a:latin typeface="Arial"/>
              <a:cs typeface="Arial"/>
            </a:endParaRPr>
          </a:p>
          <a:p>
            <a:pPr marL="251460" algn="ctr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Arial"/>
                <a:cs typeface="Arial"/>
              </a:rPr>
              <a:t>&lt;père: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425" spc="7" baseline="-17543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 fils: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425" spc="7" baseline="-17543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39306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3</a:t>
            </a:r>
            <a:endParaRPr sz="1650" baseline="-17676">
              <a:latin typeface="Arial"/>
              <a:cs typeface="Arial"/>
            </a:endParaRPr>
          </a:p>
          <a:p>
            <a:pPr marL="276860" algn="ctr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latin typeface="Arial"/>
                <a:cs typeface="Arial"/>
              </a:rPr>
              <a:t>&lt;père: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425" spc="7" baseline="-17543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 fils: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425" spc="7" baseline="-17543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52" y="1283365"/>
            <a:ext cx="5480685" cy="3462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89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Attributs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d’une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association</a:t>
            </a:r>
            <a:endParaRPr sz="1800">
              <a:latin typeface="Arial"/>
              <a:cs typeface="Arial"/>
            </a:endParaRPr>
          </a:p>
          <a:p>
            <a:pPr marL="12700" marR="642620">
              <a:lnSpc>
                <a:spcPct val="1667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Une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avoir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propres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Exemple: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560"/>
              </a:spcBef>
            </a:pPr>
            <a:r>
              <a:rPr sz="1800" dirty="0">
                <a:latin typeface="Arial"/>
                <a:cs typeface="Arial"/>
              </a:rPr>
              <a:t>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temps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été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nécessaire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l’auteur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écrire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article </a:t>
            </a:r>
            <a:r>
              <a:rPr sz="1800" spc="-5" dirty="0">
                <a:latin typeface="Arial"/>
                <a:cs typeface="Arial"/>
              </a:rPr>
              <a:t>pourrait </a:t>
            </a:r>
            <a:r>
              <a:rPr sz="1800" dirty="0">
                <a:latin typeface="Arial"/>
                <a:cs typeface="Arial"/>
              </a:rPr>
              <a:t>être un </a:t>
            </a:r>
            <a:r>
              <a:rPr sz="1800" spc="-5" dirty="0">
                <a:latin typeface="Arial"/>
                <a:cs typeface="Arial"/>
              </a:rPr>
              <a:t>attribut </a:t>
            </a:r>
            <a:r>
              <a:rPr sz="1800" dirty="0">
                <a:latin typeface="Arial"/>
                <a:cs typeface="Arial"/>
              </a:rPr>
              <a:t>de l’association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ECRITURE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Arial"/>
                <a:cs typeface="Arial"/>
              </a:rPr>
              <a:t>Notation:</a:t>
            </a:r>
            <a:endParaRPr sz="1800">
              <a:latin typeface="Arial"/>
              <a:cs typeface="Arial"/>
            </a:endParaRPr>
          </a:p>
          <a:p>
            <a:pPr marL="12700" marR="146685">
              <a:lnSpc>
                <a:spcPts val="2100"/>
              </a:lnSpc>
              <a:spcBef>
                <a:spcPts val="1560"/>
              </a:spcBef>
            </a:pPr>
            <a:r>
              <a:rPr sz="1800" dirty="0">
                <a:latin typeface="Arial"/>
                <a:cs typeface="Arial"/>
              </a:rPr>
              <a:t>ECRITURE(écrit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AUTEUR,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écrit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ARTICLE;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temps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d’écriture)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70" y="1283365"/>
            <a:ext cx="5575935" cy="449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Identification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d’une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association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spc="-25" dirty="0">
                <a:latin typeface="Arial"/>
                <a:cs typeface="Arial"/>
              </a:rPr>
              <a:t>L’identifiant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implicite.</a:t>
            </a:r>
            <a:endParaRPr sz="1800">
              <a:latin typeface="Arial"/>
              <a:cs typeface="Arial"/>
            </a:endParaRPr>
          </a:p>
          <a:p>
            <a:pPr marL="241300" marR="57150" indent="-229235">
              <a:lnSpc>
                <a:spcPts val="2100"/>
              </a:lnSpc>
              <a:spcBef>
                <a:spcPts val="96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spc="-25" dirty="0">
                <a:latin typeface="Arial"/>
                <a:cs typeface="Arial"/>
              </a:rPr>
              <a:t>Par </a:t>
            </a:r>
            <a:r>
              <a:rPr sz="1800" dirty="0">
                <a:latin typeface="Arial"/>
                <a:cs typeface="Arial"/>
              </a:rPr>
              <a:t>définition, une association est identifiée par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l’ensemble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rôles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assumés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qu’elle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 </a:t>
            </a:r>
            <a:r>
              <a:rPr sz="1800" spc="-5" dirty="0">
                <a:latin typeface="Arial"/>
                <a:cs typeface="Arial"/>
              </a:rPr>
              <a:t>correspondance.</a:t>
            </a:r>
            <a:endParaRPr sz="1800">
              <a:latin typeface="Arial"/>
              <a:cs typeface="Arial"/>
            </a:endParaRPr>
          </a:p>
          <a:p>
            <a:pPr marL="241300" marR="5080" indent="-229235">
              <a:lnSpc>
                <a:spcPts val="2100"/>
              </a:lnSpc>
              <a:spcBef>
                <a:spcPts val="90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Concrètement,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données,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l’identifiant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l’association </a:t>
            </a:r>
            <a:r>
              <a:rPr sz="1800" spc="-5" dirty="0">
                <a:latin typeface="Arial"/>
                <a:cs typeface="Arial"/>
              </a:rPr>
              <a:t>sera formé </a:t>
            </a:r>
            <a:r>
              <a:rPr sz="1800" dirty="0">
                <a:latin typeface="Arial"/>
                <a:cs typeface="Arial"/>
              </a:rPr>
              <a:t>par </a:t>
            </a:r>
            <a:r>
              <a:rPr sz="1800" spc="-5" dirty="0">
                <a:latin typeface="Arial"/>
                <a:cs typeface="Arial"/>
              </a:rPr>
              <a:t>l’ensemble </a:t>
            </a:r>
            <a:r>
              <a:rPr sz="1800" dirty="0">
                <a:latin typeface="Arial"/>
                <a:cs typeface="Arial"/>
              </a:rPr>
              <a:t>des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identifiants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participent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l’association.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spc="-10" dirty="0">
                <a:latin typeface="Arial"/>
                <a:cs typeface="Arial"/>
              </a:rPr>
              <a:t>Exemple:</a:t>
            </a:r>
            <a:endParaRPr sz="1800">
              <a:latin typeface="Arial"/>
              <a:cs typeface="Arial"/>
            </a:endParaRPr>
          </a:p>
          <a:p>
            <a:pPr marL="12700" marR="349250">
              <a:lnSpc>
                <a:spcPct val="166700"/>
              </a:lnSpc>
            </a:pPr>
            <a:r>
              <a:rPr sz="1800" dirty="0">
                <a:latin typeface="Arial"/>
                <a:cs typeface="Arial"/>
              </a:rPr>
              <a:t>ECRITURE(écrit: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AUTEUR,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écrit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par: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ARTICLE)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Identifiant: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(écrit: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AUTEUR,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écrit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par: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ARTICLE)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Arial"/>
                <a:cs typeface="Arial"/>
              </a:rPr>
              <a:t>–&gt;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données: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prénom,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titre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362" y="1283365"/>
            <a:ext cx="5767705" cy="5814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Cardinalité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50800" marR="65722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But: </a:t>
            </a:r>
            <a:r>
              <a:rPr sz="1800" spc="-5" dirty="0">
                <a:latin typeface="Arial"/>
                <a:cs typeface="Arial"/>
              </a:rPr>
              <a:t>exprimer </a:t>
            </a:r>
            <a:r>
              <a:rPr sz="1800" dirty="0">
                <a:latin typeface="Arial"/>
                <a:cs typeface="Arial"/>
              </a:rPr>
              <a:t>le nombre </a:t>
            </a:r>
            <a:r>
              <a:rPr sz="1800" spc="-5" dirty="0">
                <a:latin typeface="Arial"/>
                <a:cs typeface="Arial"/>
              </a:rPr>
              <a:t>minimum </a:t>
            </a:r>
            <a:r>
              <a:rPr sz="1800" dirty="0">
                <a:latin typeface="Arial"/>
                <a:cs typeface="Arial"/>
              </a:rPr>
              <a:t>et le nombre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maximum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participations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chaque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 une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association.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380"/>
              </a:spcBef>
            </a:pPr>
            <a:r>
              <a:rPr sz="1800" spc="-10" dirty="0">
                <a:latin typeface="Arial"/>
                <a:cs typeface="Arial"/>
              </a:rPr>
              <a:t>Exemple:</a:t>
            </a:r>
            <a:endParaRPr sz="1800">
              <a:latin typeface="Arial"/>
              <a:cs typeface="Arial"/>
            </a:endParaRPr>
          </a:p>
          <a:p>
            <a:pPr marL="279400" marR="121920" indent="-228600" algn="just">
              <a:lnSpc>
                <a:spcPts val="2100"/>
              </a:lnSpc>
              <a:spcBef>
                <a:spcPts val="960"/>
              </a:spcBef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exprime </a:t>
            </a:r>
            <a:r>
              <a:rPr sz="1800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contrainte </a:t>
            </a:r>
            <a:r>
              <a:rPr sz="1800" dirty="0">
                <a:latin typeface="Arial"/>
                <a:cs typeface="Arial"/>
              </a:rPr>
              <a:t>que tous les auteurs </a:t>
            </a:r>
            <a:r>
              <a:rPr sz="1800" spc="-10" dirty="0">
                <a:latin typeface="Arial"/>
                <a:cs typeface="Arial"/>
              </a:rPr>
              <a:t>doivent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écrire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moins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article.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écrira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min=1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max=N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veut</a:t>
            </a:r>
            <a:r>
              <a:rPr sz="1800" dirty="0">
                <a:latin typeface="Arial"/>
                <a:cs typeface="Arial"/>
              </a:rPr>
              <a:t> dire nombre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indéterminé).</a:t>
            </a:r>
            <a:endParaRPr sz="1800">
              <a:latin typeface="Arial"/>
              <a:cs typeface="Arial"/>
            </a:endParaRPr>
          </a:p>
          <a:p>
            <a:pPr marL="279400" marR="85725" indent="-228600" algn="just">
              <a:lnSpc>
                <a:spcPts val="2100"/>
              </a:lnSpc>
              <a:spcBef>
                <a:spcPts val="900"/>
              </a:spcBef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exprime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5" dirty="0">
                <a:latin typeface="Arial"/>
                <a:cs typeface="Arial"/>
              </a:rPr>
              <a:t> contrainte </a:t>
            </a:r>
            <a:r>
              <a:rPr sz="1800" dirty="0">
                <a:latin typeface="Arial"/>
                <a:cs typeface="Arial"/>
              </a:rPr>
              <a:t>que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article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être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écrit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 un et un seul auteu</a:t>
            </a:r>
            <a:r>
              <a:rPr sz="1800" spc="-9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 éc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a min=1 et max=1.</a:t>
            </a:r>
            <a:endParaRPr sz="1800">
              <a:latin typeface="Arial"/>
              <a:cs typeface="Arial"/>
            </a:endParaRPr>
          </a:p>
          <a:p>
            <a:pPr marL="50800" marR="114935" indent="-635">
              <a:lnSpc>
                <a:spcPts val="2100"/>
              </a:lnSpc>
              <a:spcBef>
                <a:spcPts val="1500"/>
              </a:spcBef>
            </a:pPr>
            <a:endParaRPr lang="fr-FR" sz="1800" spc="-5" dirty="0" smtClean="0">
              <a:latin typeface="Arial"/>
              <a:cs typeface="Arial"/>
            </a:endParaRPr>
          </a:p>
          <a:p>
            <a:pPr marL="50800" marR="114935" indent="-635">
              <a:lnSpc>
                <a:spcPts val="2100"/>
              </a:lnSpc>
              <a:spcBef>
                <a:spcPts val="1500"/>
              </a:spcBef>
            </a:pPr>
            <a:endParaRPr lang="fr-FR" spc="-5" dirty="0">
              <a:latin typeface="Arial"/>
              <a:cs typeface="Arial"/>
            </a:endParaRPr>
          </a:p>
          <a:p>
            <a:pPr marL="50800" marR="114935" indent="-635">
              <a:lnSpc>
                <a:spcPts val="2100"/>
              </a:lnSpc>
              <a:spcBef>
                <a:spcPts val="1500"/>
              </a:spcBef>
            </a:pPr>
            <a:r>
              <a:rPr sz="1800" spc="-5" smtClean="0">
                <a:latin typeface="Arial"/>
                <a:cs typeface="Arial"/>
              </a:rPr>
              <a:t>Min</a:t>
            </a:r>
            <a:r>
              <a:rPr lang="fr-FR" sz="1800" spc="-5" dirty="0" smtClean="0">
                <a:latin typeface="Arial"/>
                <a:cs typeface="Arial"/>
              </a:rPr>
              <a:t> :</a:t>
            </a:r>
            <a:r>
              <a:rPr sz="2175" spc="135" baseline="-17241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indique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 nombre</a:t>
            </a:r>
            <a:r>
              <a:rPr sz="1800" spc="-5" dirty="0">
                <a:latin typeface="Arial"/>
                <a:cs typeface="Arial"/>
              </a:rPr>
              <a:t> minimum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20" dirty="0">
                <a:latin typeface="Arial"/>
                <a:cs typeface="Arial"/>
              </a:rPr>
              <a:t>fois</a:t>
            </a:r>
            <a:r>
              <a:rPr sz="1800" spc="-20">
                <a:latin typeface="Arial"/>
                <a:cs typeface="Arial"/>
              </a:rPr>
              <a:t>,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qu</a:t>
            </a:r>
            <a:r>
              <a:rPr lang="fr-FR" sz="1800" dirty="0" smtClean="0">
                <a:latin typeface="Arial"/>
                <a:cs typeface="Arial"/>
              </a:rPr>
              <a:t>e</a:t>
            </a:r>
            <a:r>
              <a:rPr sz="1800" spc="-5" smtClean="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tout</a:t>
            </a:r>
            <a:r>
              <a:rPr lang="fr-FR" sz="1800" dirty="0" smtClean="0">
                <a:latin typeface="Arial"/>
                <a:cs typeface="Arial"/>
              </a:rPr>
              <a:t>e</a:t>
            </a:r>
            <a:r>
              <a:rPr sz="1800" spc="-1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de</a:t>
            </a:r>
            <a:r>
              <a:rPr sz="1800" spc="-10">
                <a:latin typeface="Arial"/>
                <a:cs typeface="Arial"/>
              </a:rPr>
              <a:t> </a:t>
            </a:r>
            <a:r>
              <a:rPr lang="fr-FR" sz="1800" spc="-10" dirty="0" smtClean="0">
                <a:latin typeface="Arial"/>
                <a:cs typeface="Arial"/>
              </a:rPr>
              <a:t>l’entité </a:t>
            </a:r>
            <a:r>
              <a:rPr sz="1800" spc="-10" smtClean="0">
                <a:latin typeface="Arial"/>
                <a:cs typeface="Arial"/>
              </a:rPr>
              <a:t>E</a:t>
            </a:r>
            <a:r>
              <a:rPr lang="fr-FR" sz="1800" spc="-10" dirty="0" smtClean="0">
                <a:latin typeface="Arial"/>
                <a:cs typeface="Arial"/>
              </a:rPr>
              <a:t> assure l’association</a:t>
            </a:r>
            <a:r>
              <a:rPr sz="1800" spc="-5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0800" marR="43180">
              <a:lnSpc>
                <a:spcPts val="2100"/>
              </a:lnSpc>
              <a:spcBef>
                <a:spcPts val="1500"/>
              </a:spcBef>
            </a:pPr>
            <a:r>
              <a:rPr sz="1800" spc="-5" smtClean="0">
                <a:latin typeface="Arial"/>
                <a:cs typeface="Arial"/>
              </a:rPr>
              <a:t>Max</a:t>
            </a:r>
            <a:r>
              <a:rPr lang="fr-FR" sz="1800" spc="-5" dirty="0" smtClean="0">
                <a:latin typeface="Arial"/>
                <a:cs typeface="Arial"/>
              </a:rPr>
              <a:t> :</a:t>
            </a:r>
            <a:r>
              <a:rPr sz="2175" spc="135" baseline="-17241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indique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nombre</a:t>
            </a:r>
            <a:r>
              <a:rPr sz="1800" spc="-5" dirty="0">
                <a:latin typeface="Arial"/>
                <a:cs typeface="Arial"/>
              </a:rPr>
              <a:t> maximum</a:t>
            </a:r>
            <a:r>
              <a:rPr sz="1800" dirty="0">
                <a:latin typeface="Arial"/>
                <a:cs typeface="Arial"/>
              </a:rPr>
              <a:t> 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>
                <a:latin typeface="Arial"/>
                <a:cs typeface="Arial"/>
              </a:rPr>
              <a:t>fois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qu</a:t>
            </a:r>
            <a:r>
              <a:rPr lang="fr-FR" sz="1800" dirty="0" smtClean="0">
                <a:latin typeface="Arial"/>
                <a:cs typeface="Arial"/>
              </a:rPr>
              <a:t>e </a:t>
            </a:r>
            <a:r>
              <a:rPr sz="1800" smtClean="0">
                <a:latin typeface="Arial"/>
                <a:cs typeface="Arial"/>
              </a:rPr>
              <a:t>toute</a:t>
            </a:r>
            <a:r>
              <a:rPr sz="1800" spc="-1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de</a:t>
            </a:r>
            <a:r>
              <a:rPr sz="1800" spc="-10">
                <a:latin typeface="Arial"/>
                <a:cs typeface="Arial"/>
              </a:rPr>
              <a:t> </a:t>
            </a:r>
            <a:r>
              <a:rPr lang="fr-FR" sz="1800" spc="-10" dirty="0" smtClean="0">
                <a:latin typeface="Arial"/>
                <a:cs typeface="Arial"/>
              </a:rPr>
              <a:t>l’entité </a:t>
            </a:r>
            <a:r>
              <a:rPr sz="1800" spc="-15" smtClean="0">
                <a:latin typeface="Arial"/>
                <a:cs typeface="Arial"/>
              </a:rPr>
              <a:t>E</a:t>
            </a:r>
            <a:r>
              <a:rPr lang="fr-FR" sz="1800" spc="-15" dirty="0" smtClean="0">
                <a:latin typeface="Arial"/>
                <a:cs typeface="Arial"/>
              </a:rPr>
              <a:t> assure l’association</a:t>
            </a:r>
            <a:r>
              <a:rPr sz="1800" spc="-1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8213" y="1283365"/>
            <a:ext cx="1951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Cardinalité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(suite)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070" y="1710065"/>
            <a:ext cx="974725" cy="788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sz="1800" spc="-15" dirty="0">
                <a:latin typeface="Arial"/>
                <a:cs typeface="Arial"/>
              </a:rPr>
              <a:t>Valeur: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  <a:tabLst>
                <a:tab pos="266065" algn="l"/>
              </a:tabLst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>
                <a:latin typeface="Times New Roman"/>
                <a:cs typeface="Times New Roman"/>
              </a:rPr>
              <a:t>	</a:t>
            </a:r>
            <a:r>
              <a:rPr sz="1800" spc="-5" smtClean="0">
                <a:latin typeface="Arial"/>
                <a:cs typeface="Arial"/>
              </a:rPr>
              <a:t>min</a:t>
            </a:r>
            <a:r>
              <a:rPr lang="fr-FR" sz="1800" spc="-5" dirty="0" smtClean="0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070" y="3112170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6065" algn="l"/>
              </a:tabLst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>
                <a:latin typeface="Times New Roman"/>
                <a:cs typeface="Times New Roman"/>
              </a:rPr>
              <a:t>	</a:t>
            </a:r>
            <a:r>
              <a:rPr sz="1800" spc="-5" smtClean="0">
                <a:latin typeface="Arial"/>
                <a:cs typeface="Arial"/>
              </a:rPr>
              <a:t>min</a:t>
            </a:r>
            <a:r>
              <a:rPr lang="fr-FR" sz="1800" spc="-5" dirty="0" smtClean="0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070" y="4026570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6065" algn="l"/>
              </a:tabLst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>
                <a:latin typeface="Times New Roman"/>
                <a:cs typeface="Times New Roman"/>
              </a:rPr>
              <a:t>	</a:t>
            </a:r>
            <a:r>
              <a:rPr sz="1800" spc="-5" smtClean="0">
                <a:latin typeface="Arial"/>
                <a:cs typeface="Arial"/>
              </a:rPr>
              <a:t>max</a:t>
            </a:r>
            <a:r>
              <a:rPr lang="fr-FR" sz="1800" spc="-5" dirty="0" smtClean="0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070" y="4674270"/>
            <a:ext cx="141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6065" algn="l"/>
              </a:tabLst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>
                <a:latin typeface="Times New Roman"/>
                <a:cs typeface="Times New Roman"/>
              </a:rPr>
              <a:t>	</a:t>
            </a:r>
            <a:r>
              <a:rPr sz="1800" spc="-5" smtClean="0">
                <a:latin typeface="Arial"/>
                <a:cs typeface="Arial"/>
              </a:rPr>
              <a:t>max=k</a:t>
            </a:r>
            <a:r>
              <a:rPr sz="1800" spc="-35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070" y="5321970"/>
            <a:ext cx="1075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60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spc="-5" dirty="0">
                <a:latin typeface="Arial"/>
                <a:cs typeface="Arial"/>
              </a:rPr>
              <a:t>max</a:t>
            </a:r>
            <a:r>
              <a:rPr sz="2175" spc="-7" baseline="-17241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=N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6880" y="1710070"/>
            <a:ext cx="3954145" cy="404469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0165" marR="158115">
              <a:lnSpc>
                <a:spcPts val="2100"/>
              </a:lnSpc>
              <a:spcBef>
                <a:spcPts val="900"/>
              </a:spcBef>
            </a:pPr>
            <a:endParaRPr lang="fr-FR" dirty="0">
              <a:latin typeface="Arial"/>
              <a:cs typeface="Arial"/>
            </a:endParaRPr>
          </a:p>
          <a:p>
            <a:pPr marL="50165" marR="158115">
              <a:lnSpc>
                <a:spcPts val="2100"/>
              </a:lnSpc>
              <a:spcBef>
                <a:spcPts val="900"/>
              </a:spcBef>
            </a:pPr>
            <a:r>
              <a:rPr sz="1800" smtClean="0">
                <a:latin typeface="Arial"/>
                <a:cs typeface="Arial"/>
              </a:rPr>
              <a:t>aucune</a:t>
            </a:r>
            <a:r>
              <a:rPr sz="1800" spc="-1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de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10" smtClean="0">
                <a:latin typeface="Arial"/>
                <a:cs typeface="Arial"/>
              </a:rPr>
              <a:t>E</a:t>
            </a:r>
            <a:r>
              <a:rPr sz="2175" spc="127" baseline="-17241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peut 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10" smtClean="0">
                <a:latin typeface="Arial"/>
                <a:cs typeface="Arial"/>
              </a:rPr>
              <a:t>exister</a:t>
            </a:r>
            <a:endParaRPr lang="fr-FR" sz="1800" spc="-10" dirty="0" smtClean="0">
              <a:latin typeface="Arial"/>
              <a:cs typeface="Arial"/>
            </a:endParaRPr>
          </a:p>
          <a:p>
            <a:pPr marL="50165" marR="158115" algn="just">
              <a:lnSpc>
                <a:spcPts val="2100"/>
              </a:lnSpc>
              <a:spcBef>
                <a:spcPts val="900"/>
              </a:spcBef>
            </a:pPr>
            <a:endParaRPr lang="fr-FR" sz="1800" dirty="0" smtClean="0">
              <a:latin typeface="Arial"/>
              <a:cs typeface="Arial"/>
            </a:endParaRPr>
          </a:p>
          <a:p>
            <a:pPr marL="50165" marR="158115" algn="just">
              <a:lnSpc>
                <a:spcPts val="2100"/>
              </a:lnSpc>
              <a:spcBef>
                <a:spcPts val="900"/>
              </a:spcBef>
            </a:pPr>
            <a:r>
              <a:rPr lang="fr-FR" sz="1800" dirty="0" smtClean="0">
                <a:latin typeface="Arial"/>
                <a:cs typeface="Arial"/>
              </a:rPr>
              <a:t>toute occurrence de </a:t>
            </a:r>
            <a:r>
              <a:rPr lang="fr-FR" sz="1800" spc="-10" dirty="0" smtClean="0">
                <a:latin typeface="Arial"/>
                <a:cs typeface="Arial"/>
              </a:rPr>
              <a:t>E</a:t>
            </a:r>
            <a:r>
              <a:rPr lang="fr-FR" sz="2175" spc="-15" baseline="-17241" dirty="0" smtClean="0">
                <a:latin typeface="Arial"/>
                <a:cs typeface="Arial"/>
              </a:rPr>
              <a:t> </a:t>
            </a:r>
            <a:r>
              <a:rPr lang="fr-FR" sz="1800" dirty="0" smtClean="0">
                <a:latin typeface="Arial"/>
                <a:cs typeface="Arial"/>
              </a:rPr>
              <a:t>peut </a:t>
            </a:r>
            <a:r>
              <a:rPr lang="fr-FR" sz="1800" spc="-10" dirty="0" smtClean="0">
                <a:latin typeface="Arial"/>
                <a:cs typeface="Arial"/>
              </a:rPr>
              <a:t>exister 1</a:t>
            </a:r>
            <a:r>
              <a:rPr lang="fr-FR" spc="-10" dirty="0" smtClean="0">
                <a:latin typeface="Arial"/>
                <a:cs typeface="Arial"/>
              </a:rPr>
              <a:t> fois.</a:t>
            </a:r>
            <a:r>
              <a:rPr lang="fr-FR" sz="1800" spc="-490" dirty="0" smtClean="0">
                <a:latin typeface="Arial"/>
                <a:cs typeface="Arial"/>
              </a:rPr>
              <a:t> </a:t>
            </a:r>
            <a:endParaRPr lang="fr-FR" sz="1800" dirty="0" smtClean="0">
              <a:latin typeface="Arial"/>
              <a:cs typeface="Arial"/>
            </a:endParaRPr>
          </a:p>
          <a:p>
            <a:pPr marL="50165" marR="30480">
              <a:lnSpc>
                <a:spcPts val="2100"/>
              </a:lnSpc>
              <a:spcBef>
                <a:spcPts val="900"/>
              </a:spcBef>
            </a:pPr>
            <a:r>
              <a:rPr sz="1800" smtClean="0">
                <a:latin typeface="Arial"/>
                <a:cs typeface="Arial"/>
              </a:rPr>
              <a:t>toute</a:t>
            </a:r>
            <a:r>
              <a:rPr sz="1800" spc="-2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occurence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de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 spc="-10" smtClean="0">
                <a:latin typeface="Arial"/>
                <a:cs typeface="Arial"/>
              </a:rPr>
              <a:t>E</a:t>
            </a:r>
            <a:r>
              <a:rPr sz="2175" spc="120" baseline="-17241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assume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plus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une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15" smtClean="0">
                <a:latin typeface="Arial"/>
                <a:cs typeface="Arial"/>
              </a:rPr>
              <a:t>fois</a:t>
            </a:r>
            <a:r>
              <a:rPr lang="fr-FR" sz="1800" spc="-15" dirty="0" smtClean="0">
                <a:latin typeface="Arial"/>
                <a:cs typeface="Arial"/>
              </a:rPr>
              <a:t> le rôle.</a:t>
            </a:r>
            <a:endParaRPr sz="2175" baseline="-17241">
              <a:latin typeface="Arial"/>
              <a:cs typeface="Arial"/>
            </a:endParaRPr>
          </a:p>
          <a:p>
            <a:pPr marL="50165" marR="436880">
              <a:lnSpc>
                <a:spcPts val="2100"/>
              </a:lnSpc>
              <a:spcBef>
                <a:spcPts val="900"/>
              </a:spcBef>
            </a:pPr>
            <a:r>
              <a:rPr sz="1800" dirty="0">
                <a:latin typeface="Arial"/>
                <a:cs typeface="Arial"/>
              </a:rPr>
              <a:t>toute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de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 spc="-10" smtClean="0">
                <a:latin typeface="Arial"/>
                <a:cs typeface="Arial"/>
              </a:rPr>
              <a:t>E</a:t>
            </a:r>
            <a:r>
              <a:rPr sz="2175" spc="112" baseline="-17241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assume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plus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fois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le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rôle</a:t>
            </a:r>
            <a:r>
              <a:rPr lang="fr-FR" sz="1800" dirty="0" smtClean="0">
                <a:latin typeface="Arial"/>
                <a:cs typeface="Arial"/>
              </a:rPr>
              <a:t>.</a:t>
            </a:r>
            <a:endParaRPr sz="2175" baseline="-17241">
              <a:latin typeface="Arial"/>
              <a:cs typeface="Arial"/>
            </a:endParaRPr>
          </a:p>
          <a:p>
            <a:pPr marL="50165" marR="38100">
              <a:lnSpc>
                <a:spcPts val="2100"/>
              </a:lnSpc>
              <a:spcBef>
                <a:spcPts val="900"/>
              </a:spcBef>
            </a:pPr>
            <a:r>
              <a:rPr sz="1800" dirty="0">
                <a:latin typeface="Arial"/>
                <a:cs typeface="Arial"/>
              </a:rPr>
              <a:t>toute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de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pc="-10" smtClean="0">
                <a:latin typeface="Arial"/>
                <a:cs typeface="Arial"/>
              </a:rPr>
              <a:t>E</a:t>
            </a:r>
            <a:r>
              <a:rPr sz="2175" spc="120" baseline="-17241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assumer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nombre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limité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fois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le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rôle</a:t>
            </a:r>
            <a:r>
              <a:rPr lang="fr-FR" spc="-10" dirty="0">
                <a:latin typeface="Arial"/>
                <a:cs typeface="Arial"/>
              </a:rPr>
              <a:t>.</a:t>
            </a:r>
            <a:endParaRPr sz="2175" baseline="-1724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95" y="1283365"/>
            <a:ext cx="4476750" cy="1061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6985" marR="5080" indent="176530">
              <a:lnSpc>
                <a:spcPts val="1800"/>
              </a:lnSpc>
              <a:spcBef>
                <a:spcPts val="459"/>
              </a:spcBef>
            </a:pPr>
            <a:r>
              <a:rPr sz="1800" b="1" dirty="0">
                <a:latin typeface="Arial"/>
                <a:cs typeface="Arial"/>
              </a:rPr>
              <a:t>Représentation graphique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du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schéma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d’une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association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smtClean="0">
                <a:latin typeface="Arial"/>
                <a:cs typeface="Arial"/>
              </a:rPr>
              <a:t>Exemple</a:t>
            </a:r>
            <a:r>
              <a:rPr lang="fr-FR" sz="1800" spc="-10" dirty="0" smtClean="0">
                <a:latin typeface="Arial"/>
                <a:cs typeface="Arial"/>
              </a:rPr>
              <a:t> </a:t>
            </a:r>
            <a:r>
              <a:rPr sz="1800" spc="-10" smtClean="0">
                <a:latin typeface="Arial"/>
                <a:cs typeface="Arial"/>
              </a:rPr>
              <a:t>:</a:t>
            </a:r>
            <a:r>
              <a:rPr sz="1800" spc="-11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“</a:t>
            </a:r>
            <a:r>
              <a:rPr sz="1800" smtClean="0">
                <a:latin typeface="Arial"/>
                <a:cs typeface="Arial"/>
              </a:rPr>
              <a:t>écri</a:t>
            </a:r>
            <a:r>
              <a:rPr lang="fr-FR" sz="1800" dirty="0" err="1" smtClean="0">
                <a:latin typeface="Arial"/>
                <a:cs typeface="Arial"/>
              </a:rPr>
              <a:t>re</a:t>
            </a:r>
            <a:r>
              <a:rPr sz="1800" smtClean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4"/>
          <p:cNvSpPr txBox="1"/>
          <p:nvPr/>
        </p:nvSpPr>
        <p:spPr>
          <a:xfrm>
            <a:off x="4616450" y="3060700"/>
            <a:ext cx="18986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25" dirty="0">
                <a:latin typeface="Arial"/>
                <a:cs typeface="Arial"/>
              </a:rPr>
              <a:t>0</a:t>
            </a:r>
            <a:r>
              <a:rPr sz="900" spc="1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8"/>
          <p:cNvSpPr/>
          <p:nvPr/>
        </p:nvSpPr>
        <p:spPr>
          <a:xfrm>
            <a:off x="1072190" y="3096059"/>
            <a:ext cx="901065" cy="850900"/>
          </a:xfrm>
          <a:custGeom>
            <a:avLst/>
            <a:gdLst/>
            <a:ahLst/>
            <a:cxnLst/>
            <a:rect l="l" t="t" r="r" b="b"/>
            <a:pathLst>
              <a:path w="901064" h="850900">
                <a:moveTo>
                  <a:pt x="0" y="850308"/>
                </a:moveTo>
                <a:lnTo>
                  <a:pt x="900537" y="850308"/>
                </a:lnTo>
                <a:lnTo>
                  <a:pt x="900537" y="0"/>
                </a:lnTo>
                <a:lnTo>
                  <a:pt x="0" y="0"/>
                </a:lnTo>
                <a:lnTo>
                  <a:pt x="0" y="850308"/>
                </a:lnTo>
                <a:close/>
              </a:path>
            </a:pathLst>
          </a:custGeom>
          <a:ln w="113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/>
          <p:cNvSpPr txBox="1"/>
          <p:nvPr/>
        </p:nvSpPr>
        <p:spPr>
          <a:xfrm>
            <a:off x="2106309" y="3071987"/>
            <a:ext cx="18986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25" dirty="0">
                <a:latin typeface="Arial"/>
                <a:cs typeface="Arial"/>
              </a:rPr>
              <a:t>0</a:t>
            </a:r>
            <a:r>
              <a:rPr sz="900" spc="1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31"/>
          <p:cNvSpPr txBox="1"/>
          <p:nvPr/>
        </p:nvSpPr>
        <p:spPr>
          <a:xfrm>
            <a:off x="1149575" y="3083400"/>
            <a:ext cx="73088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5" smtClean="0">
                <a:latin typeface="Arial"/>
                <a:cs typeface="Arial"/>
              </a:rPr>
              <a:t>A</a:t>
            </a:r>
            <a:r>
              <a:rPr lang="fr-FR" sz="900" spc="-5" dirty="0" err="1" smtClean="0">
                <a:latin typeface="Arial"/>
                <a:cs typeface="Arial"/>
              </a:rPr>
              <a:t>uteur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2"/>
          <p:cNvSpPr/>
          <p:nvPr/>
        </p:nvSpPr>
        <p:spPr>
          <a:xfrm>
            <a:off x="1072190" y="3300105"/>
            <a:ext cx="911860" cy="0"/>
          </a:xfrm>
          <a:custGeom>
            <a:avLst/>
            <a:gdLst/>
            <a:ahLst/>
            <a:cxnLst/>
            <a:rect l="l" t="t" r="r" b="b"/>
            <a:pathLst>
              <a:path w="911860">
                <a:moveTo>
                  <a:pt x="0" y="0"/>
                </a:moveTo>
                <a:lnTo>
                  <a:pt x="911841" y="0"/>
                </a:lnTo>
              </a:path>
            </a:pathLst>
          </a:custGeom>
          <a:ln w="113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/>
          <p:cNvSpPr txBox="1"/>
          <p:nvPr/>
        </p:nvSpPr>
        <p:spPr>
          <a:xfrm>
            <a:off x="1104376" y="3287117"/>
            <a:ext cx="640866" cy="60612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7400"/>
              </a:lnSpc>
              <a:spcBef>
                <a:spcPts val="5"/>
              </a:spcBef>
            </a:pPr>
            <a:r>
              <a:rPr sz="900" spc="25">
                <a:latin typeface="Arial"/>
                <a:cs typeface="Arial"/>
              </a:rPr>
              <a:t>nom  </a:t>
            </a:r>
            <a:r>
              <a:rPr sz="900" spc="30" smtClean="0">
                <a:latin typeface="Arial"/>
                <a:cs typeface="Arial"/>
              </a:rPr>
              <a:t>adr</a:t>
            </a:r>
            <a:r>
              <a:rPr lang="fr-FR" sz="900" spc="30" dirty="0" smtClean="0">
                <a:latin typeface="Arial"/>
                <a:cs typeface="Arial"/>
              </a:rPr>
              <a:t>esse</a:t>
            </a:r>
            <a:r>
              <a:rPr sz="900" spc="30" smtClean="0">
                <a:latin typeface="Arial"/>
                <a:cs typeface="Arial"/>
              </a:rPr>
              <a:t> </a:t>
            </a:r>
            <a:r>
              <a:rPr sz="900" spc="35" smtClean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4"/>
          <p:cNvSpPr/>
          <p:nvPr/>
        </p:nvSpPr>
        <p:spPr>
          <a:xfrm>
            <a:off x="4888105" y="3062060"/>
            <a:ext cx="866775" cy="714375"/>
          </a:xfrm>
          <a:custGeom>
            <a:avLst/>
            <a:gdLst/>
            <a:ahLst/>
            <a:cxnLst/>
            <a:rect l="l" t="t" r="r" b="b"/>
            <a:pathLst>
              <a:path w="866775" h="714375">
                <a:moveTo>
                  <a:pt x="0" y="714311"/>
                </a:moveTo>
                <a:lnTo>
                  <a:pt x="866638" y="714311"/>
                </a:lnTo>
                <a:lnTo>
                  <a:pt x="866638" y="0"/>
                </a:lnTo>
                <a:lnTo>
                  <a:pt x="0" y="0"/>
                </a:lnTo>
                <a:lnTo>
                  <a:pt x="0" y="714311"/>
                </a:lnTo>
                <a:close/>
              </a:path>
            </a:pathLst>
          </a:custGeom>
          <a:ln w="113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/>
          <p:cNvSpPr txBox="1"/>
          <p:nvPr/>
        </p:nvSpPr>
        <p:spPr>
          <a:xfrm>
            <a:off x="4934465" y="3049414"/>
            <a:ext cx="76200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25" dirty="0" smtClean="0">
                <a:latin typeface="Arial"/>
                <a:cs typeface="Arial"/>
              </a:rPr>
              <a:t>Livre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6"/>
          <p:cNvSpPr txBox="1"/>
          <p:nvPr/>
        </p:nvSpPr>
        <p:spPr>
          <a:xfrm>
            <a:off x="4888105" y="3271762"/>
            <a:ext cx="866775" cy="281487"/>
          </a:xfrm>
          <a:prstGeom prst="rect">
            <a:avLst/>
          </a:prstGeom>
          <a:ln w="11319">
            <a:solidFill>
              <a:srgbClr val="0000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"/>
              </a:spcBef>
            </a:pPr>
            <a:r>
              <a:rPr sz="900" u="sng" spc="-35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fr-FR" sz="900" u="sng" spc="-3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livre</a:t>
            </a:r>
          </a:p>
          <a:p>
            <a:pPr marL="44450">
              <a:lnSpc>
                <a:spcPct val="100000"/>
              </a:lnSpc>
              <a:spcBef>
                <a:spcPts val="35"/>
              </a:spcBef>
            </a:pPr>
            <a:r>
              <a:rPr lang="fr-FR" sz="900" spc="10" dirty="0" smtClean="0">
                <a:latin typeface="Arial"/>
                <a:cs typeface="Arial"/>
              </a:rPr>
              <a:t>Titre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5" name="object 37"/>
          <p:cNvGrpSpPr/>
          <p:nvPr/>
        </p:nvGrpSpPr>
        <p:grpSpPr>
          <a:xfrm>
            <a:off x="2822385" y="3067645"/>
            <a:ext cx="1362710" cy="782955"/>
            <a:chOff x="3418770" y="6934996"/>
            <a:chExt cx="1362710" cy="782955"/>
          </a:xfrm>
        </p:grpSpPr>
        <p:sp>
          <p:nvSpPr>
            <p:cNvPr id="36" name="object 38"/>
            <p:cNvSpPr/>
            <p:nvPr/>
          </p:nvSpPr>
          <p:spPr>
            <a:xfrm>
              <a:off x="3424485" y="6940711"/>
              <a:ext cx="1351280" cy="771525"/>
            </a:xfrm>
            <a:custGeom>
              <a:avLst/>
              <a:gdLst/>
              <a:ahLst/>
              <a:cxnLst/>
              <a:rect l="l" t="t" r="r" b="b"/>
              <a:pathLst>
                <a:path w="1351279" h="771525">
                  <a:moveTo>
                    <a:pt x="1069452" y="0"/>
                  </a:moveTo>
                  <a:lnTo>
                    <a:pt x="281587" y="0"/>
                  </a:lnTo>
                  <a:lnTo>
                    <a:pt x="240560" y="3470"/>
                  </a:lnTo>
                  <a:lnTo>
                    <a:pt x="202074" y="13595"/>
                  </a:lnTo>
                  <a:lnTo>
                    <a:pt x="166323" y="29940"/>
                  </a:lnTo>
                  <a:lnTo>
                    <a:pt x="133504" y="52074"/>
                  </a:lnTo>
                  <a:lnTo>
                    <a:pt x="103813" y="79564"/>
                  </a:lnTo>
                  <a:lnTo>
                    <a:pt x="77446" y="111977"/>
                  </a:lnTo>
                  <a:lnTo>
                    <a:pt x="54597" y="148882"/>
                  </a:lnTo>
                  <a:lnTo>
                    <a:pt x="35464" y="189847"/>
                  </a:lnTo>
                  <a:lnTo>
                    <a:pt x="20242" y="234437"/>
                  </a:lnTo>
                  <a:lnTo>
                    <a:pt x="9127" y="282222"/>
                  </a:lnTo>
                  <a:lnTo>
                    <a:pt x="2314" y="332769"/>
                  </a:lnTo>
                  <a:lnTo>
                    <a:pt x="0" y="385644"/>
                  </a:lnTo>
                  <a:lnTo>
                    <a:pt x="3004" y="443155"/>
                  </a:lnTo>
                  <a:lnTo>
                    <a:pt x="11747" y="497856"/>
                  </a:lnTo>
                  <a:lnTo>
                    <a:pt x="25821" y="549187"/>
                  </a:lnTo>
                  <a:lnTo>
                    <a:pt x="44820" y="596585"/>
                  </a:lnTo>
                  <a:lnTo>
                    <a:pt x="68339" y="639487"/>
                  </a:lnTo>
                  <a:lnTo>
                    <a:pt x="95970" y="677332"/>
                  </a:lnTo>
                  <a:lnTo>
                    <a:pt x="127307" y="709557"/>
                  </a:lnTo>
                  <a:lnTo>
                    <a:pt x="161943" y="735599"/>
                  </a:lnTo>
                  <a:lnTo>
                    <a:pt x="199473" y="754897"/>
                  </a:lnTo>
                  <a:lnTo>
                    <a:pt x="239490" y="766889"/>
                  </a:lnTo>
                  <a:lnTo>
                    <a:pt x="281587" y="771010"/>
                  </a:lnTo>
                  <a:lnTo>
                    <a:pt x="1069452" y="771010"/>
                  </a:lnTo>
                  <a:lnTo>
                    <a:pt x="1108086" y="767758"/>
                  </a:lnTo>
                  <a:lnTo>
                    <a:pt x="1145005" y="758211"/>
                  </a:lnTo>
                  <a:lnTo>
                    <a:pt x="1179896" y="742683"/>
                  </a:lnTo>
                  <a:lnTo>
                    <a:pt x="1212445" y="721489"/>
                  </a:lnTo>
                  <a:lnTo>
                    <a:pt x="1242338" y="694942"/>
                  </a:lnTo>
                  <a:lnTo>
                    <a:pt x="1269263" y="663357"/>
                  </a:lnTo>
                  <a:lnTo>
                    <a:pt x="1292906" y="627048"/>
                  </a:lnTo>
                  <a:lnTo>
                    <a:pt x="1312953" y="586330"/>
                  </a:lnTo>
                  <a:lnTo>
                    <a:pt x="1329090" y="541516"/>
                  </a:lnTo>
                  <a:lnTo>
                    <a:pt x="1341005" y="492921"/>
                  </a:lnTo>
                  <a:lnTo>
                    <a:pt x="1348384" y="440859"/>
                  </a:lnTo>
                  <a:lnTo>
                    <a:pt x="1350914" y="385644"/>
                  </a:lnTo>
                  <a:lnTo>
                    <a:pt x="1348599" y="330371"/>
                  </a:lnTo>
                  <a:lnTo>
                    <a:pt x="1341787" y="278259"/>
                  </a:lnTo>
                  <a:lnTo>
                    <a:pt x="1330673" y="229622"/>
                  </a:lnTo>
                  <a:lnTo>
                    <a:pt x="1315453" y="184774"/>
                  </a:lnTo>
                  <a:lnTo>
                    <a:pt x="1296325" y="144028"/>
                  </a:lnTo>
                  <a:lnTo>
                    <a:pt x="1273483" y="107697"/>
                  </a:lnTo>
                  <a:lnTo>
                    <a:pt x="1247125" y="76096"/>
                  </a:lnTo>
                  <a:lnTo>
                    <a:pt x="1217446" y="49537"/>
                  </a:lnTo>
                  <a:lnTo>
                    <a:pt x="1184643" y="28335"/>
                  </a:lnTo>
                  <a:lnTo>
                    <a:pt x="1148913" y="12802"/>
                  </a:lnTo>
                  <a:lnTo>
                    <a:pt x="1110450" y="3252"/>
                  </a:lnTo>
                  <a:lnTo>
                    <a:pt x="1069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9"/>
            <p:cNvSpPr/>
            <p:nvPr/>
          </p:nvSpPr>
          <p:spPr>
            <a:xfrm>
              <a:off x="3424485" y="6940711"/>
              <a:ext cx="1351280" cy="771525"/>
            </a:xfrm>
            <a:custGeom>
              <a:avLst/>
              <a:gdLst/>
              <a:ahLst/>
              <a:cxnLst/>
              <a:rect l="l" t="t" r="r" b="b"/>
              <a:pathLst>
                <a:path w="1351279" h="771525">
                  <a:moveTo>
                    <a:pt x="0" y="385644"/>
                  </a:moveTo>
                  <a:lnTo>
                    <a:pt x="3004" y="443155"/>
                  </a:lnTo>
                  <a:lnTo>
                    <a:pt x="11747" y="497856"/>
                  </a:lnTo>
                  <a:lnTo>
                    <a:pt x="25821" y="549187"/>
                  </a:lnTo>
                  <a:lnTo>
                    <a:pt x="44820" y="596585"/>
                  </a:lnTo>
                  <a:lnTo>
                    <a:pt x="68339" y="639487"/>
                  </a:lnTo>
                  <a:lnTo>
                    <a:pt x="95970" y="677332"/>
                  </a:lnTo>
                  <a:lnTo>
                    <a:pt x="127307" y="709557"/>
                  </a:lnTo>
                  <a:lnTo>
                    <a:pt x="161943" y="735599"/>
                  </a:lnTo>
                  <a:lnTo>
                    <a:pt x="199473" y="754897"/>
                  </a:lnTo>
                  <a:lnTo>
                    <a:pt x="239490" y="766889"/>
                  </a:lnTo>
                  <a:lnTo>
                    <a:pt x="281587" y="771010"/>
                  </a:lnTo>
                  <a:lnTo>
                    <a:pt x="1069452" y="771010"/>
                  </a:lnTo>
                  <a:lnTo>
                    <a:pt x="1108086" y="767758"/>
                  </a:lnTo>
                  <a:lnTo>
                    <a:pt x="1145005" y="758211"/>
                  </a:lnTo>
                  <a:lnTo>
                    <a:pt x="1179896" y="742683"/>
                  </a:lnTo>
                  <a:lnTo>
                    <a:pt x="1212445" y="721489"/>
                  </a:lnTo>
                  <a:lnTo>
                    <a:pt x="1242338" y="694942"/>
                  </a:lnTo>
                  <a:lnTo>
                    <a:pt x="1269263" y="663357"/>
                  </a:lnTo>
                  <a:lnTo>
                    <a:pt x="1292906" y="627048"/>
                  </a:lnTo>
                  <a:lnTo>
                    <a:pt x="1312953" y="586330"/>
                  </a:lnTo>
                  <a:lnTo>
                    <a:pt x="1329090" y="541516"/>
                  </a:lnTo>
                  <a:lnTo>
                    <a:pt x="1341005" y="492921"/>
                  </a:lnTo>
                  <a:lnTo>
                    <a:pt x="1348384" y="440859"/>
                  </a:lnTo>
                  <a:lnTo>
                    <a:pt x="1350914" y="385644"/>
                  </a:lnTo>
                  <a:lnTo>
                    <a:pt x="1348599" y="330371"/>
                  </a:lnTo>
                  <a:lnTo>
                    <a:pt x="1341787" y="278259"/>
                  </a:lnTo>
                  <a:lnTo>
                    <a:pt x="1330673" y="229622"/>
                  </a:lnTo>
                  <a:lnTo>
                    <a:pt x="1315453" y="184774"/>
                  </a:lnTo>
                  <a:lnTo>
                    <a:pt x="1296325" y="144028"/>
                  </a:lnTo>
                  <a:lnTo>
                    <a:pt x="1273483" y="107697"/>
                  </a:lnTo>
                  <a:lnTo>
                    <a:pt x="1247125" y="76096"/>
                  </a:lnTo>
                  <a:lnTo>
                    <a:pt x="1217446" y="49537"/>
                  </a:lnTo>
                  <a:lnTo>
                    <a:pt x="1184643" y="28335"/>
                  </a:lnTo>
                  <a:lnTo>
                    <a:pt x="1148913" y="12802"/>
                  </a:lnTo>
                  <a:lnTo>
                    <a:pt x="1110450" y="3252"/>
                  </a:lnTo>
                  <a:lnTo>
                    <a:pt x="1069452" y="0"/>
                  </a:lnTo>
                  <a:lnTo>
                    <a:pt x="281587" y="0"/>
                  </a:lnTo>
                  <a:lnTo>
                    <a:pt x="240560" y="3470"/>
                  </a:lnTo>
                  <a:lnTo>
                    <a:pt x="202074" y="13595"/>
                  </a:lnTo>
                  <a:lnTo>
                    <a:pt x="166323" y="29940"/>
                  </a:lnTo>
                  <a:lnTo>
                    <a:pt x="133504" y="52074"/>
                  </a:lnTo>
                  <a:lnTo>
                    <a:pt x="103813" y="79564"/>
                  </a:lnTo>
                  <a:lnTo>
                    <a:pt x="77446" y="111977"/>
                  </a:lnTo>
                  <a:lnTo>
                    <a:pt x="54597" y="148882"/>
                  </a:lnTo>
                  <a:lnTo>
                    <a:pt x="35464" y="189847"/>
                  </a:lnTo>
                  <a:lnTo>
                    <a:pt x="20242" y="234437"/>
                  </a:lnTo>
                  <a:lnTo>
                    <a:pt x="9127" y="282222"/>
                  </a:lnTo>
                  <a:lnTo>
                    <a:pt x="2314" y="332769"/>
                  </a:lnTo>
                  <a:lnTo>
                    <a:pt x="0" y="385644"/>
                  </a:lnTo>
                  <a:close/>
                </a:path>
              </a:pathLst>
            </a:custGeom>
            <a:ln w="113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40"/>
          <p:cNvSpPr txBox="1"/>
          <p:nvPr/>
        </p:nvSpPr>
        <p:spPr>
          <a:xfrm>
            <a:off x="3119495" y="3060700"/>
            <a:ext cx="76263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15" smtClean="0">
                <a:latin typeface="Arial"/>
                <a:cs typeface="Arial"/>
              </a:rPr>
              <a:t>E</a:t>
            </a:r>
            <a:r>
              <a:rPr lang="fr-FR" sz="900" spc="15" dirty="0" err="1" smtClean="0">
                <a:latin typeface="Arial"/>
                <a:cs typeface="Arial"/>
              </a:rPr>
              <a:t>crire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41"/>
          <p:cNvSpPr/>
          <p:nvPr/>
        </p:nvSpPr>
        <p:spPr>
          <a:xfrm>
            <a:off x="2861987" y="3277405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520" y="0"/>
                </a:lnTo>
              </a:path>
            </a:pathLst>
          </a:custGeom>
          <a:ln w="113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0" name="Connecteur droit 49"/>
          <p:cNvCxnSpPr/>
          <p:nvPr/>
        </p:nvCxnSpPr>
        <p:spPr>
          <a:xfrm>
            <a:off x="1973842" y="3336603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0800000">
            <a:off x="4183642" y="3260403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55" y="1283365"/>
            <a:ext cx="568452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Entité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faible: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exemple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Un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chien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(entité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faible)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identifié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rôle “est le propriétaire de : PERSONNE” via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l’association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PROPRIÉTAIRE.</a:t>
            </a:r>
            <a:endParaRPr sz="1800">
              <a:latin typeface="Arial"/>
              <a:cs typeface="Arial"/>
            </a:endParaRPr>
          </a:p>
          <a:p>
            <a:pPr marL="12700" marR="90170">
              <a:lnSpc>
                <a:spcPts val="2100"/>
              </a:lnSpc>
              <a:spcBef>
                <a:spcPts val="1500"/>
              </a:spcBef>
            </a:pPr>
            <a:r>
              <a:rPr sz="1800" dirty="0">
                <a:latin typeface="Arial"/>
                <a:cs typeface="Arial"/>
              </a:rPr>
              <a:t>Dans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donnée,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identifié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nom, le nom et le(s) prénom(s) de la personne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propriétaire.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4"/>
          <p:cNvSpPr txBox="1"/>
          <p:nvPr/>
        </p:nvSpPr>
        <p:spPr>
          <a:xfrm>
            <a:off x="4540250" y="4203700"/>
            <a:ext cx="18986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25" dirty="0">
                <a:latin typeface="Arial"/>
                <a:cs typeface="Arial"/>
              </a:rPr>
              <a:t>0</a:t>
            </a:r>
            <a:r>
              <a:rPr sz="900" spc="1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8"/>
          <p:cNvSpPr/>
          <p:nvPr/>
        </p:nvSpPr>
        <p:spPr>
          <a:xfrm>
            <a:off x="995990" y="4239059"/>
            <a:ext cx="901065" cy="1038386"/>
          </a:xfrm>
          <a:custGeom>
            <a:avLst/>
            <a:gdLst/>
            <a:ahLst/>
            <a:cxnLst/>
            <a:rect l="l" t="t" r="r" b="b"/>
            <a:pathLst>
              <a:path w="901064" h="850900">
                <a:moveTo>
                  <a:pt x="0" y="850308"/>
                </a:moveTo>
                <a:lnTo>
                  <a:pt x="900537" y="850308"/>
                </a:lnTo>
                <a:lnTo>
                  <a:pt x="900537" y="0"/>
                </a:lnTo>
                <a:lnTo>
                  <a:pt x="0" y="0"/>
                </a:lnTo>
                <a:lnTo>
                  <a:pt x="0" y="850308"/>
                </a:lnTo>
                <a:close/>
              </a:path>
            </a:pathLst>
          </a:custGeom>
          <a:ln w="113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0"/>
          <p:cNvSpPr txBox="1"/>
          <p:nvPr/>
        </p:nvSpPr>
        <p:spPr>
          <a:xfrm>
            <a:off x="2030109" y="4214987"/>
            <a:ext cx="18986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25" dirty="0">
                <a:latin typeface="Arial"/>
                <a:cs typeface="Arial"/>
              </a:rPr>
              <a:t>0</a:t>
            </a:r>
            <a:r>
              <a:rPr sz="900" spc="1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31"/>
          <p:cNvSpPr txBox="1"/>
          <p:nvPr/>
        </p:nvSpPr>
        <p:spPr>
          <a:xfrm>
            <a:off x="1073375" y="4226400"/>
            <a:ext cx="73088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-5" dirty="0" smtClean="0">
                <a:latin typeface="Arial"/>
                <a:cs typeface="Arial"/>
              </a:rPr>
              <a:t>Personne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32"/>
          <p:cNvSpPr/>
          <p:nvPr/>
        </p:nvSpPr>
        <p:spPr>
          <a:xfrm>
            <a:off x="995990" y="4443105"/>
            <a:ext cx="911860" cy="0"/>
          </a:xfrm>
          <a:custGeom>
            <a:avLst/>
            <a:gdLst/>
            <a:ahLst/>
            <a:cxnLst/>
            <a:rect l="l" t="t" r="r" b="b"/>
            <a:pathLst>
              <a:path w="911860">
                <a:moveTo>
                  <a:pt x="0" y="0"/>
                </a:moveTo>
                <a:lnTo>
                  <a:pt x="911841" y="0"/>
                </a:lnTo>
              </a:path>
            </a:pathLst>
          </a:custGeom>
          <a:ln w="113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3"/>
          <p:cNvSpPr txBox="1"/>
          <p:nvPr/>
        </p:nvSpPr>
        <p:spPr>
          <a:xfrm>
            <a:off x="1028176" y="4430117"/>
            <a:ext cx="640866" cy="754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7400"/>
              </a:lnSpc>
              <a:spcBef>
                <a:spcPts val="5"/>
              </a:spcBef>
            </a:pPr>
            <a:r>
              <a:rPr lang="fr-FR" sz="900" spc="25" dirty="0" smtClean="0">
                <a:latin typeface="Arial"/>
                <a:cs typeface="Arial"/>
              </a:rPr>
              <a:t>N</a:t>
            </a:r>
            <a:r>
              <a:rPr sz="900" spc="25" smtClean="0">
                <a:latin typeface="Arial"/>
                <a:cs typeface="Arial"/>
              </a:rPr>
              <a:t>om</a:t>
            </a:r>
            <a:endParaRPr lang="fr-FR" sz="900" spc="25" dirty="0" smtClean="0">
              <a:latin typeface="Arial"/>
              <a:cs typeface="Arial"/>
            </a:endParaRPr>
          </a:p>
          <a:p>
            <a:pPr marL="12700" marR="5080">
              <a:lnSpc>
                <a:spcPct val="107400"/>
              </a:lnSpc>
              <a:spcBef>
                <a:spcPts val="5"/>
              </a:spcBef>
            </a:pPr>
            <a:r>
              <a:rPr lang="fr-FR" sz="900" spc="25" dirty="0" smtClean="0">
                <a:latin typeface="Arial"/>
                <a:cs typeface="Arial"/>
              </a:rPr>
              <a:t>prénom</a:t>
            </a:r>
            <a:r>
              <a:rPr sz="900" spc="25" smtClean="0">
                <a:latin typeface="Arial"/>
                <a:cs typeface="Arial"/>
              </a:rPr>
              <a:t>  </a:t>
            </a:r>
            <a:r>
              <a:rPr sz="900" spc="30" smtClean="0">
                <a:latin typeface="Arial"/>
                <a:cs typeface="Arial"/>
              </a:rPr>
              <a:t>adr</a:t>
            </a:r>
            <a:r>
              <a:rPr lang="fr-FR" sz="900" spc="30" dirty="0" smtClean="0">
                <a:latin typeface="Arial"/>
                <a:cs typeface="Arial"/>
              </a:rPr>
              <a:t>esse</a:t>
            </a:r>
            <a:r>
              <a:rPr sz="900" spc="30" smtClean="0">
                <a:latin typeface="Arial"/>
                <a:cs typeface="Arial"/>
              </a:rPr>
              <a:t> </a:t>
            </a:r>
            <a:r>
              <a:rPr sz="900" spc="35" smtClean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34"/>
          <p:cNvSpPr/>
          <p:nvPr/>
        </p:nvSpPr>
        <p:spPr>
          <a:xfrm>
            <a:off x="4811905" y="4205060"/>
            <a:ext cx="866775" cy="714375"/>
          </a:xfrm>
          <a:custGeom>
            <a:avLst/>
            <a:gdLst/>
            <a:ahLst/>
            <a:cxnLst/>
            <a:rect l="l" t="t" r="r" b="b"/>
            <a:pathLst>
              <a:path w="866775" h="714375">
                <a:moveTo>
                  <a:pt x="0" y="714311"/>
                </a:moveTo>
                <a:lnTo>
                  <a:pt x="866638" y="714311"/>
                </a:lnTo>
                <a:lnTo>
                  <a:pt x="866638" y="0"/>
                </a:lnTo>
                <a:lnTo>
                  <a:pt x="0" y="0"/>
                </a:lnTo>
                <a:lnTo>
                  <a:pt x="0" y="714311"/>
                </a:lnTo>
                <a:close/>
              </a:path>
            </a:pathLst>
          </a:custGeom>
          <a:ln w="113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5"/>
          <p:cNvSpPr txBox="1"/>
          <p:nvPr/>
        </p:nvSpPr>
        <p:spPr>
          <a:xfrm>
            <a:off x="4858265" y="4192414"/>
            <a:ext cx="76200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25" dirty="0" smtClean="0">
                <a:latin typeface="Arial"/>
                <a:cs typeface="Arial"/>
              </a:rPr>
              <a:t>Logement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36"/>
          <p:cNvSpPr txBox="1"/>
          <p:nvPr/>
        </p:nvSpPr>
        <p:spPr>
          <a:xfrm>
            <a:off x="4811905" y="4414762"/>
            <a:ext cx="866775" cy="281487"/>
          </a:xfrm>
          <a:prstGeom prst="rect">
            <a:avLst/>
          </a:prstGeom>
          <a:ln w="11319">
            <a:solidFill>
              <a:srgbClr val="0000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"/>
              </a:spcBef>
            </a:pPr>
            <a:r>
              <a:rPr sz="900" u="sng" spc="-35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fr-FR" sz="900" u="sng" spc="-3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logement</a:t>
            </a:r>
          </a:p>
          <a:p>
            <a:pPr marL="44450">
              <a:lnSpc>
                <a:spcPct val="100000"/>
              </a:lnSpc>
              <a:spcBef>
                <a:spcPts val="35"/>
              </a:spcBef>
            </a:pPr>
            <a:r>
              <a:rPr lang="fr-FR" sz="900" spc="10" dirty="0" smtClean="0">
                <a:latin typeface="Arial"/>
                <a:cs typeface="Arial"/>
              </a:rPr>
              <a:t>Type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0" name="object 37"/>
          <p:cNvGrpSpPr/>
          <p:nvPr/>
        </p:nvGrpSpPr>
        <p:grpSpPr>
          <a:xfrm>
            <a:off x="2746185" y="4210645"/>
            <a:ext cx="1362710" cy="782955"/>
            <a:chOff x="3418770" y="6934996"/>
            <a:chExt cx="1362710" cy="782955"/>
          </a:xfrm>
        </p:grpSpPr>
        <p:sp>
          <p:nvSpPr>
            <p:cNvPr id="31" name="object 38"/>
            <p:cNvSpPr/>
            <p:nvPr/>
          </p:nvSpPr>
          <p:spPr>
            <a:xfrm>
              <a:off x="3424485" y="6940711"/>
              <a:ext cx="1351280" cy="771525"/>
            </a:xfrm>
            <a:custGeom>
              <a:avLst/>
              <a:gdLst/>
              <a:ahLst/>
              <a:cxnLst/>
              <a:rect l="l" t="t" r="r" b="b"/>
              <a:pathLst>
                <a:path w="1351279" h="771525">
                  <a:moveTo>
                    <a:pt x="1069452" y="0"/>
                  </a:moveTo>
                  <a:lnTo>
                    <a:pt x="281587" y="0"/>
                  </a:lnTo>
                  <a:lnTo>
                    <a:pt x="240560" y="3470"/>
                  </a:lnTo>
                  <a:lnTo>
                    <a:pt x="202074" y="13595"/>
                  </a:lnTo>
                  <a:lnTo>
                    <a:pt x="166323" y="29940"/>
                  </a:lnTo>
                  <a:lnTo>
                    <a:pt x="133504" y="52074"/>
                  </a:lnTo>
                  <a:lnTo>
                    <a:pt x="103813" y="79564"/>
                  </a:lnTo>
                  <a:lnTo>
                    <a:pt x="77446" y="111977"/>
                  </a:lnTo>
                  <a:lnTo>
                    <a:pt x="54597" y="148882"/>
                  </a:lnTo>
                  <a:lnTo>
                    <a:pt x="35464" y="189847"/>
                  </a:lnTo>
                  <a:lnTo>
                    <a:pt x="20242" y="234437"/>
                  </a:lnTo>
                  <a:lnTo>
                    <a:pt x="9127" y="282222"/>
                  </a:lnTo>
                  <a:lnTo>
                    <a:pt x="2314" y="332769"/>
                  </a:lnTo>
                  <a:lnTo>
                    <a:pt x="0" y="385644"/>
                  </a:lnTo>
                  <a:lnTo>
                    <a:pt x="3004" y="443155"/>
                  </a:lnTo>
                  <a:lnTo>
                    <a:pt x="11747" y="497856"/>
                  </a:lnTo>
                  <a:lnTo>
                    <a:pt x="25821" y="549187"/>
                  </a:lnTo>
                  <a:lnTo>
                    <a:pt x="44820" y="596585"/>
                  </a:lnTo>
                  <a:lnTo>
                    <a:pt x="68339" y="639487"/>
                  </a:lnTo>
                  <a:lnTo>
                    <a:pt x="95970" y="677332"/>
                  </a:lnTo>
                  <a:lnTo>
                    <a:pt x="127307" y="709557"/>
                  </a:lnTo>
                  <a:lnTo>
                    <a:pt x="161943" y="735599"/>
                  </a:lnTo>
                  <a:lnTo>
                    <a:pt x="199473" y="754897"/>
                  </a:lnTo>
                  <a:lnTo>
                    <a:pt x="239490" y="766889"/>
                  </a:lnTo>
                  <a:lnTo>
                    <a:pt x="281587" y="771010"/>
                  </a:lnTo>
                  <a:lnTo>
                    <a:pt x="1069452" y="771010"/>
                  </a:lnTo>
                  <a:lnTo>
                    <a:pt x="1108086" y="767758"/>
                  </a:lnTo>
                  <a:lnTo>
                    <a:pt x="1145005" y="758211"/>
                  </a:lnTo>
                  <a:lnTo>
                    <a:pt x="1179896" y="742683"/>
                  </a:lnTo>
                  <a:lnTo>
                    <a:pt x="1212445" y="721489"/>
                  </a:lnTo>
                  <a:lnTo>
                    <a:pt x="1242338" y="694942"/>
                  </a:lnTo>
                  <a:lnTo>
                    <a:pt x="1269263" y="663357"/>
                  </a:lnTo>
                  <a:lnTo>
                    <a:pt x="1292906" y="627048"/>
                  </a:lnTo>
                  <a:lnTo>
                    <a:pt x="1312953" y="586330"/>
                  </a:lnTo>
                  <a:lnTo>
                    <a:pt x="1329090" y="541516"/>
                  </a:lnTo>
                  <a:lnTo>
                    <a:pt x="1341005" y="492921"/>
                  </a:lnTo>
                  <a:lnTo>
                    <a:pt x="1348384" y="440859"/>
                  </a:lnTo>
                  <a:lnTo>
                    <a:pt x="1350914" y="385644"/>
                  </a:lnTo>
                  <a:lnTo>
                    <a:pt x="1348599" y="330371"/>
                  </a:lnTo>
                  <a:lnTo>
                    <a:pt x="1341787" y="278259"/>
                  </a:lnTo>
                  <a:lnTo>
                    <a:pt x="1330673" y="229622"/>
                  </a:lnTo>
                  <a:lnTo>
                    <a:pt x="1315453" y="184774"/>
                  </a:lnTo>
                  <a:lnTo>
                    <a:pt x="1296325" y="144028"/>
                  </a:lnTo>
                  <a:lnTo>
                    <a:pt x="1273483" y="107697"/>
                  </a:lnTo>
                  <a:lnTo>
                    <a:pt x="1247125" y="76096"/>
                  </a:lnTo>
                  <a:lnTo>
                    <a:pt x="1217446" y="49537"/>
                  </a:lnTo>
                  <a:lnTo>
                    <a:pt x="1184643" y="28335"/>
                  </a:lnTo>
                  <a:lnTo>
                    <a:pt x="1148913" y="12802"/>
                  </a:lnTo>
                  <a:lnTo>
                    <a:pt x="1110450" y="3252"/>
                  </a:lnTo>
                  <a:lnTo>
                    <a:pt x="1069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9"/>
            <p:cNvSpPr/>
            <p:nvPr/>
          </p:nvSpPr>
          <p:spPr>
            <a:xfrm>
              <a:off x="3424485" y="6940711"/>
              <a:ext cx="1351280" cy="771525"/>
            </a:xfrm>
            <a:custGeom>
              <a:avLst/>
              <a:gdLst/>
              <a:ahLst/>
              <a:cxnLst/>
              <a:rect l="l" t="t" r="r" b="b"/>
              <a:pathLst>
                <a:path w="1351279" h="771525">
                  <a:moveTo>
                    <a:pt x="0" y="385644"/>
                  </a:moveTo>
                  <a:lnTo>
                    <a:pt x="3004" y="443155"/>
                  </a:lnTo>
                  <a:lnTo>
                    <a:pt x="11747" y="497856"/>
                  </a:lnTo>
                  <a:lnTo>
                    <a:pt x="25821" y="549187"/>
                  </a:lnTo>
                  <a:lnTo>
                    <a:pt x="44820" y="596585"/>
                  </a:lnTo>
                  <a:lnTo>
                    <a:pt x="68339" y="639487"/>
                  </a:lnTo>
                  <a:lnTo>
                    <a:pt x="95970" y="677332"/>
                  </a:lnTo>
                  <a:lnTo>
                    <a:pt x="127307" y="709557"/>
                  </a:lnTo>
                  <a:lnTo>
                    <a:pt x="161943" y="735599"/>
                  </a:lnTo>
                  <a:lnTo>
                    <a:pt x="199473" y="754897"/>
                  </a:lnTo>
                  <a:lnTo>
                    <a:pt x="239490" y="766889"/>
                  </a:lnTo>
                  <a:lnTo>
                    <a:pt x="281587" y="771010"/>
                  </a:lnTo>
                  <a:lnTo>
                    <a:pt x="1069452" y="771010"/>
                  </a:lnTo>
                  <a:lnTo>
                    <a:pt x="1108086" y="767758"/>
                  </a:lnTo>
                  <a:lnTo>
                    <a:pt x="1145005" y="758211"/>
                  </a:lnTo>
                  <a:lnTo>
                    <a:pt x="1179896" y="742683"/>
                  </a:lnTo>
                  <a:lnTo>
                    <a:pt x="1212445" y="721489"/>
                  </a:lnTo>
                  <a:lnTo>
                    <a:pt x="1242338" y="694942"/>
                  </a:lnTo>
                  <a:lnTo>
                    <a:pt x="1269263" y="663357"/>
                  </a:lnTo>
                  <a:lnTo>
                    <a:pt x="1292906" y="627048"/>
                  </a:lnTo>
                  <a:lnTo>
                    <a:pt x="1312953" y="586330"/>
                  </a:lnTo>
                  <a:lnTo>
                    <a:pt x="1329090" y="541516"/>
                  </a:lnTo>
                  <a:lnTo>
                    <a:pt x="1341005" y="492921"/>
                  </a:lnTo>
                  <a:lnTo>
                    <a:pt x="1348384" y="440859"/>
                  </a:lnTo>
                  <a:lnTo>
                    <a:pt x="1350914" y="385644"/>
                  </a:lnTo>
                  <a:lnTo>
                    <a:pt x="1348599" y="330371"/>
                  </a:lnTo>
                  <a:lnTo>
                    <a:pt x="1341787" y="278259"/>
                  </a:lnTo>
                  <a:lnTo>
                    <a:pt x="1330673" y="229622"/>
                  </a:lnTo>
                  <a:lnTo>
                    <a:pt x="1315453" y="184774"/>
                  </a:lnTo>
                  <a:lnTo>
                    <a:pt x="1296325" y="144028"/>
                  </a:lnTo>
                  <a:lnTo>
                    <a:pt x="1273483" y="107697"/>
                  </a:lnTo>
                  <a:lnTo>
                    <a:pt x="1247125" y="76096"/>
                  </a:lnTo>
                  <a:lnTo>
                    <a:pt x="1217446" y="49537"/>
                  </a:lnTo>
                  <a:lnTo>
                    <a:pt x="1184643" y="28335"/>
                  </a:lnTo>
                  <a:lnTo>
                    <a:pt x="1148913" y="12802"/>
                  </a:lnTo>
                  <a:lnTo>
                    <a:pt x="1110450" y="3252"/>
                  </a:lnTo>
                  <a:lnTo>
                    <a:pt x="1069452" y="0"/>
                  </a:lnTo>
                  <a:lnTo>
                    <a:pt x="281587" y="0"/>
                  </a:lnTo>
                  <a:lnTo>
                    <a:pt x="240560" y="3470"/>
                  </a:lnTo>
                  <a:lnTo>
                    <a:pt x="202074" y="13595"/>
                  </a:lnTo>
                  <a:lnTo>
                    <a:pt x="166323" y="29940"/>
                  </a:lnTo>
                  <a:lnTo>
                    <a:pt x="133504" y="52074"/>
                  </a:lnTo>
                  <a:lnTo>
                    <a:pt x="103813" y="79564"/>
                  </a:lnTo>
                  <a:lnTo>
                    <a:pt x="77446" y="111977"/>
                  </a:lnTo>
                  <a:lnTo>
                    <a:pt x="54597" y="148882"/>
                  </a:lnTo>
                  <a:lnTo>
                    <a:pt x="35464" y="189847"/>
                  </a:lnTo>
                  <a:lnTo>
                    <a:pt x="20242" y="234437"/>
                  </a:lnTo>
                  <a:lnTo>
                    <a:pt x="9127" y="282222"/>
                  </a:lnTo>
                  <a:lnTo>
                    <a:pt x="2314" y="332769"/>
                  </a:lnTo>
                  <a:lnTo>
                    <a:pt x="0" y="385644"/>
                  </a:lnTo>
                  <a:close/>
                </a:path>
              </a:pathLst>
            </a:custGeom>
            <a:ln w="113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40"/>
          <p:cNvSpPr txBox="1"/>
          <p:nvPr/>
        </p:nvSpPr>
        <p:spPr>
          <a:xfrm>
            <a:off x="3043295" y="4203700"/>
            <a:ext cx="76263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15" dirty="0" smtClean="0">
                <a:latin typeface="Arial"/>
                <a:cs typeface="Arial"/>
              </a:rPr>
              <a:t>Propriétaire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41"/>
          <p:cNvSpPr/>
          <p:nvPr/>
        </p:nvSpPr>
        <p:spPr>
          <a:xfrm>
            <a:off x="2785787" y="4420405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520" y="0"/>
                </a:lnTo>
              </a:path>
            </a:pathLst>
          </a:custGeom>
          <a:ln w="113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5" name="Connecteur droit 34"/>
          <p:cNvCxnSpPr/>
          <p:nvPr/>
        </p:nvCxnSpPr>
        <p:spPr>
          <a:xfrm>
            <a:off x="1897642" y="4479603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0800000">
            <a:off x="4107442" y="4403403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bject 40"/>
          <p:cNvSpPr txBox="1"/>
          <p:nvPr/>
        </p:nvSpPr>
        <p:spPr>
          <a:xfrm>
            <a:off x="2974785" y="4515445"/>
            <a:ext cx="76263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15" dirty="0" smtClean="0">
                <a:latin typeface="Arial"/>
                <a:cs typeface="Arial"/>
              </a:rPr>
              <a:t>Date Achat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54050" y="1283365"/>
            <a:ext cx="6019799" cy="52065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248920">
              <a:lnSpc>
                <a:spcPts val="1800"/>
              </a:lnSpc>
              <a:spcBef>
                <a:spcPts val="459"/>
              </a:spcBef>
            </a:pPr>
            <a:r>
              <a:rPr lang="fr-FR" sz="1800" b="1" dirty="0" smtClean="0">
                <a:latin typeface="Arial"/>
                <a:cs typeface="Arial"/>
              </a:rPr>
              <a:t>Schéma </a:t>
            </a:r>
            <a:r>
              <a:rPr lang="fr-FR" sz="1800" b="1" dirty="0" err="1" smtClean="0">
                <a:latin typeface="Arial"/>
                <a:cs typeface="Arial"/>
              </a:rPr>
              <a:t>co</a:t>
            </a:r>
            <a:r>
              <a:rPr sz="1800" b="1" smtClean="0">
                <a:latin typeface="Arial"/>
                <a:cs typeface="Arial"/>
              </a:rPr>
              <a:t>nceptuel </a:t>
            </a:r>
            <a:r>
              <a:rPr sz="1800" b="1" spc="5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</a:t>
            </a:r>
            <a:r>
              <a:rPr sz="1800" b="1" spc="-5" dirty="0">
                <a:latin typeface="Arial"/>
                <a:cs typeface="Arial"/>
              </a:rPr>
              <a:t> publication </a:t>
            </a:r>
            <a:r>
              <a:rPr sz="1800" b="1" dirty="0">
                <a:latin typeface="Arial"/>
                <a:cs typeface="Arial"/>
              </a:rPr>
              <a:t>des</a:t>
            </a:r>
            <a:r>
              <a:rPr sz="1800" b="1" spc="-5" dirty="0">
                <a:latin typeface="Arial"/>
                <a:cs typeface="Arial"/>
              </a:rPr>
              <a:t> articles </a:t>
            </a:r>
            <a:r>
              <a:rPr sz="1800" b="1">
                <a:latin typeface="Arial"/>
                <a:cs typeface="Arial"/>
              </a:rPr>
              <a:t>de</a:t>
            </a:r>
            <a:r>
              <a:rPr sz="1800" b="1" spc="-5">
                <a:latin typeface="Arial"/>
                <a:cs typeface="Arial"/>
              </a:rPr>
              <a:t> </a:t>
            </a:r>
            <a:r>
              <a:rPr sz="1800" b="1" smtClean="0">
                <a:latin typeface="Arial"/>
                <a:cs typeface="Arial"/>
              </a:rPr>
              <a:t>journaux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1" name="object 21"/>
          <p:cNvGrpSpPr/>
          <p:nvPr/>
        </p:nvGrpSpPr>
        <p:grpSpPr>
          <a:xfrm>
            <a:off x="3314017" y="2468759"/>
            <a:ext cx="1711325" cy="1270000"/>
            <a:chOff x="4094227" y="7127754"/>
            <a:chExt cx="1711325" cy="1270000"/>
          </a:xfrm>
        </p:grpSpPr>
        <p:sp>
          <p:nvSpPr>
            <p:cNvPr id="82" name="object 22"/>
            <p:cNvSpPr/>
            <p:nvPr/>
          </p:nvSpPr>
          <p:spPr>
            <a:xfrm>
              <a:off x="4099942" y="7133469"/>
              <a:ext cx="1384935" cy="0"/>
            </a:xfrm>
            <a:custGeom>
              <a:avLst/>
              <a:gdLst/>
              <a:ahLst/>
              <a:cxnLst/>
              <a:rect l="l" t="t" r="r" b="b"/>
              <a:pathLst>
                <a:path w="1384935">
                  <a:moveTo>
                    <a:pt x="0" y="0"/>
                  </a:moveTo>
                  <a:lnTo>
                    <a:pt x="1384547" y="0"/>
                  </a:lnTo>
                </a:path>
              </a:pathLst>
            </a:custGeom>
            <a:ln w="11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23"/>
            <p:cNvSpPr/>
            <p:nvPr/>
          </p:nvSpPr>
          <p:spPr>
            <a:xfrm>
              <a:off x="5799712" y="7643723"/>
              <a:ext cx="0" cy="748665"/>
            </a:xfrm>
            <a:custGeom>
              <a:avLst/>
              <a:gdLst/>
              <a:ahLst/>
              <a:cxnLst/>
              <a:rect l="l" t="t" r="r" b="b"/>
              <a:pathLst>
                <a:path h="748665">
                  <a:moveTo>
                    <a:pt x="0" y="0"/>
                  </a:moveTo>
                  <a:lnTo>
                    <a:pt x="0" y="748298"/>
                  </a:lnTo>
                </a:path>
              </a:pathLst>
            </a:custGeom>
            <a:ln w="112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24"/>
          <p:cNvSpPr txBox="1"/>
          <p:nvPr/>
        </p:nvSpPr>
        <p:spPr>
          <a:xfrm>
            <a:off x="4432625" y="2269056"/>
            <a:ext cx="18986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25" dirty="0">
                <a:latin typeface="Arial"/>
                <a:cs typeface="Arial"/>
              </a:rPr>
              <a:t>1</a:t>
            </a:r>
            <a:r>
              <a:rPr sz="900" spc="10" smtClean="0">
                <a:latin typeface="Arial"/>
                <a:cs typeface="Arial"/>
              </a:rPr>
              <a:t>,</a:t>
            </a:r>
            <a:r>
              <a:rPr sz="900" spc="-10" smtClean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25"/>
          <p:cNvSpPr txBox="1"/>
          <p:nvPr/>
        </p:nvSpPr>
        <p:spPr>
          <a:xfrm>
            <a:off x="5062942" y="3017355"/>
            <a:ext cx="18986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25" dirty="0">
                <a:latin typeface="Arial"/>
                <a:cs typeface="Arial"/>
              </a:rPr>
              <a:t>1</a:t>
            </a:r>
            <a:r>
              <a:rPr sz="900" spc="1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6" name="object 26"/>
          <p:cNvGrpSpPr/>
          <p:nvPr/>
        </p:nvGrpSpPr>
        <p:grpSpPr>
          <a:xfrm>
            <a:off x="882650" y="2298700"/>
            <a:ext cx="4098290" cy="1417955"/>
            <a:chOff x="1662860" y="6957695"/>
            <a:chExt cx="4098290" cy="1417955"/>
          </a:xfrm>
        </p:grpSpPr>
        <p:sp>
          <p:nvSpPr>
            <p:cNvPr id="87" name="object 27"/>
            <p:cNvSpPr/>
            <p:nvPr/>
          </p:nvSpPr>
          <p:spPr>
            <a:xfrm>
              <a:off x="2569113" y="7144756"/>
              <a:ext cx="3185795" cy="1224915"/>
            </a:xfrm>
            <a:custGeom>
              <a:avLst/>
              <a:gdLst/>
              <a:ahLst/>
              <a:cxnLst/>
              <a:rect l="l" t="t" r="r" b="b"/>
              <a:pathLst>
                <a:path w="3185795" h="1224915">
                  <a:moveTo>
                    <a:pt x="1924698" y="1224603"/>
                  </a:moveTo>
                  <a:lnTo>
                    <a:pt x="3185711" y="1224603"/>
                  </a:lnTo>
                </a:path>
                <a:path w="3185795" h="1224915">
                  <a:moveTo>
                    <a:pt x="0" y="0"/>
                  </a:moveTo>
                  <a:lnTo>
                    <a:pt x="1339395" y="0"/>
                  </a:lnTo>
                </a:path>
              </a:pathLst>
            </a:custGeom>
            <a:ln w="113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8"/>
            <p:cNvSpPr/>
            <p:nvPr/>
          </p:nvSpPr>
          <p:spPr>
            <a:xfrm>
              <a:off x="1668575" y="6963410"/>
              <a:ext cx="901065" cy="850900"/>
            </a:xfrm>
            <a:custGeom>
              <a:avLst/>
              <a:gdLst/>
              <a:ahLst/>
              <a:cxnLst/>
              <a:rect l="l" t="t" r="r" b="b"/>
              <a:pathLst>
                <a:path w="901064" h="850900">
                  <a:moveTo>
                    <a:pt x="0" y="850308"/>
                  </a:moveTo>
                  <a:lnTo>
                    <a:pt x="900537" y="850308"/>
                  </a:lnTo>
                  <a:lnTo>
                    <a:pt x="900537" y="0"/>
                  </a:lnTo>
                  <a:lnTo>
                    <a:pt x="0" y="0"/>
                  </a:lnTo>
                  <a:lnTo>
                    <a:pt x="0" y="850308"/>
                  </a:lnTo>
                  <a:close/>
                </a:path>
              </a:pathLst>
            </a:custGeom>
            <a:ln w="113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29"/>
          <p:cNvSpPr txBox="1"/>
          <p:nvPr/>
        </p:nvSpPr>
        <p:spPr>
          <a:xfrm>
            <a:off x="3813688" y="3493672"/>
            <a:ext cx="18986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25" dirty="0">
                <a:latin typeface="Arial"/>
                <a:cs typeface="Arial"/>
              </a:rPr>
              <a:t>0</a:t>
            </a:r>
            <a:r>
              <a:rPr sz="900" spc="1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30"/>
          <p:cNvSpPr txBox="1"/>
          <p:nvPr/>
        </p:nvSpPr>
        <p:spPr>
          <a:xfrm>
            <a:off x="1922484" y="2280343"/>
            <a:ext cx="18986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25" dirty="0" smtClean="0">
                <a:latin typeface="Arial"/>
                <a:cs typeface="Arial"/>
              </a:rPr>
              <a:t>1,1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31"/>
          <p:cNvSpPr txBox="1"/>
          <p:nvPr/>
        </p:nvSpPr>
        <p:spPr>
          <a:xfrm>
            <a:off x="965750" y="2291756"/>
            <a:ext cx="73088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5" smtClean="0">
                <a:latin typeface="Arial"/>
                <a:cs typeface="Arial"/>
              </a:rPr>
              <a:t>A</a:t>
            </a:r>
            <a:r>
              <a:rPr lang="fr-FR" sz="900" spc="-5" dirty="0" err="1" smtClean="0">
                <a:latin typeface="Arial"/>
                <a:cs typeface="Arial"/>
              </a:rPr>
              <a:t>rticle</a:t>
            </a:r>
            <a:r>
              <a:rPr lang="fr-FR" sz="900" spc="-5" dirty="0" smtClean="0"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32"/>
          <p:cNvSpPr/>
          <p:nvPr/>
        </p:nvSpPr>
        <p:spPr>
          <a:xfrm>
            <a:off x="888365" y="2508461"/>
            <a:ext cx="911860" cy="0"/>
          </a:xfrm>
          <a:custGeom>
            <a:avLst/>
            <a:gdLst/>
            <a:ahLst/>
            <a:cxnLst/>
            <a:rect l="l" t="t" r="r" b="b"/>
            <a:pathLst>
              <a:path w="911860">
                <a:moveTo>
                  <a:pt x="0" y="0"/>
                </a:moveTo>
                <a:lnTo>
                  <a:pt x="911841" y="0"/>
                </a:lnTo>
              </a:path>
            </a:pathLst>
          </a:custGeom>
          <a:ln w="113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3"/>
          <p:cNvSpPr txBox="1"/>
          <p:nvPr/>
        </p:nvSpPr>
        <p:spPr>
          <a:xfrm>
            <a:off x="920551" y="2495473"/>
            <a:ext cx="259079" cy="16158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u="sng" spc="-35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34"/>
          <p:cNvSpPr/>
          <p:nvPr/>
        </p:nvSpPr>
        <p:spPr>
          <a:xfrm>
            <a:off x="4704280" y="2270416"/>
            <a:ext cx="866775" cy="714375"/>
          </a:xfrm>
          <a:custGeom>
            <a:avLst/>
            <a:gdLst/>
            <a:ahLst/>
            <a:cxnLst/>
            <a:rect l="l" t="t" r="r" b="b"/>
            <a:pathLst>
              <a:path w="866775" h="714375">
                <a:moveTo>
                  <a:pt x="0" y="714311"/>
                </a:moveTo>
                <a:lnTo>
                  <a:pt x="866638" y="714311"/>
                </a:lnTo>
                <a:lnTo>
                  <a:pt x="866638" y="0"/>
                </a:lnTo>
                <a:lnTo>
                  <a:pt x="0" y="0"/>
                </a:lnTo>
                <a:lnTo>
                  <a:pt x="0" y="714311"/>
                </a:lnTo>
                <a:close/>
              </a:path>
            </a:pathLst>
          </a:custGeom>
          <a:ln w="113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5"/>
          <p:cNvSpPr txBox="1"/>
          <p:nvPr/>
        </p:nvSpPr>
        <p:spPr>
          <a:xfrm>
            <a:off x="4674440" y="2257770"/>
            <a:ext cx="91440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25" dirty="0" smtClean="0">
                <a:latin typeface="Arial"/>
                <a:cs typeface="Arial"/>
              </a:rPr>
              <a:t>Numéro-Journal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36"/>
          <p:cNvSpPr txBox="1"/>
          <p:nvPr/>
        </p:nvSpPr>
        <p:spPr>
          <a:xfrm>
            <a:off x="4704280" y="2480118"/>
            <a:ext cx="866775" cy="142988"/>
          </a:xfrm>
          <a:prstGeom prst="rect">
            <a:avLst/>
          </a:prstGeom>
          <a:ln w="11319">
            <a:solidFill>
              <a:srgbClr val="0000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"/>
              </a:spcBef>
            </a:pPr>
            <a:r>
              <a:rPr sz="900" u="sng" spc="-35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fr-FR" sz="900" u="sng" spc="-35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uméro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7" name="object 37"/>
          <p:cNvGrpSpPr/>
          <p:nvPr/>
        </p:nvGrpSpPr>
        <p:grpSpPr>
          <a:xfrm>
            <a:off x="2638560" y="2276001"/>
            <a:ext cx="1362710" cy="782955"/>
            <a:chOff x="3418770" y="6934996"/>
            <a:chExt cx="1362710" cy="782955"/>
          </a:xfrm>
        </p:grpSpPr>
        <p:sp>
          <p:nvSpPr>
            <p:cNvPr id="98" name="object 38"/>
            <p:cNvSpPr/>
            <p:nvPr/>
          </p:nvSpPr>
          <p:spPr>
            <a:xfrm>
              <a:off x="3424485" y="6940711"/>
              <a:ext cx="1351280" cy="771525"/>
            </a:xfrm>
            <a:custGeom>
              <a:avLst/>
              <a:gdLst/>
              <a:ahLst/>
              <a:cxnLst/>
              <a:rect l="l" t="t" r="r" b="b"/>
              <a:pathLst>
                <a:path w="1351279" h="771525">
                  <a:moveTo>
                    <a:pt x="1069452" y="0"/>
                  </a:moveTo>
                  <a:lnTo>
                    <a:pt x="281587" y="0"/>
                  </a:lnTo>
                  <a:lnTo>
                    <a:pt x="240560" y="3470"/>
                  </a:lnTo>
                  <a:lnTo>
                    <a:pt x="202074" y="13595"/>
                  </a:lnTo>
                  <a:lnTo>
                    <a:pt x="166323" y="29940"/>
                  </a:lnTo>
                  <a:lnTo>
                    <a:pt x="133504" y="52074"/>
                  </a:lnTo>
                  <a:lnTo>
                    <a:pt x="103813" y="79564"/>
                  </a:lnTo>
                  <a:lnTo>
                    <a:pt x="77446" y="111977"/>
                  </a:lnTo>
                  <a:lnTo>
                    <a:pt x="54597" y="148882"/>
                  </a:lnTo>
                  <a:lnTo>
                    <a:pt x="35464" y="189847"/>
                  </a:lnTo>
                  <a:lnTo>
                    <a:pt x="20242" y="234437"/>
                  </a:lnTo>
                  <a:lnTo>
                    <a:pt x="9127" y="282222"/>
                  </a:lnTo>
                  <a:lnTo>
                    <a:pt x="2314" y="332769"/>
                  </a:lnTo>
                  <a:lnTo>
                    <a:pt x="0" y="385644"/>
                  </a:lnTo>
                  <a:lnTo>
                    <a:pt x="3004" y="443155"/>
                  </a:lnTo>
                  <a:lnTo>
                    <a:pt x="11747" y="497856"/>
                  </a:lnTo>
                  <a:lnTo>
                    <a:pt x="25821" y="549187"/>
                  </a:lnTo>
                  <a:lnTo>
                    <a:pt x="44820" y="596585"/>
                  </a:lnTo>
                  <a:lnTo>
                    <a:pt x="68339" y="639487"/>
                  </a:lnTo>
                  <a:lnTo>
                    <a:pt x="95970" y="677332"/>
                  </a:lnTo>
                  <a:lnTo>
                    <a:pt x="127307" y="709557"/>
                  </a:lnTo>
                  <a:lnTo>
                    <a:pt x="161943" y="735599"/>
                  </a:lnTo>
                  <a:lnTo>
                    <a:pt x="199473" y="754897"/>
                  </a:lnTo>
                  <a:lnTo>
                    <a:pt x="239490" y="766889"/>
                  </a:lnTo>
                  <a:lnTo>
                    <a:pt x="281587" y="771010"/>
                  </a:lnTo>
                  <a:lnTo>
                    <a:pt x="1069452" y="771010"/>
                  </a:lnTo>
                  <a:lnTo>
                    <a:pt x="1108086" y="767758"/>
                  </a:lnTo>
                  <a:lnTo>
                    <a:pt x="1145005" y="758211"/>
                  </a:lnTo>
                  <a:lnTo>
                    <a:pt x="1179896" y="742683"/>
                  </a:lnTo>
                  <a:lnTo>
                    <a:pt x="1212445" y="721489"/>
                  </a:lnTo>
                  <a:lnTo>
                    <a:pt x="1242338" y="694942"/>
                  </a:lnTo>
                  <a:lnTo>
                    <a:pt x="1269263" y="663357"/>
                  </a:lnTo>
                  <a:lnTo>
                    <a:pt x="1292906" y="627048"/>
                  </a:lnTo>
                  <a:lnTo>
                    <a:pt x="1312953" y="586330"/>
                  </a:lnTo>
                  <a:lnTo>
                    <a:pt x="1329090" y="541516"/>
                  </a:lnTo>
                  <a:lnTo>
                    <a:pt x="1341005" y="492921"/>
                  </a:lnTo>
                  <a:lnTo>
                    <a:pt x="1348384" y="440859"/>
                  </a:lnTo>
                  <a:lnTo>
                    <a:pt x="1350914" y="385644"/>
                  </a:lnTo>
                  <a:lnTo>
                    <a:pt x="1348599" y="330371"/>
                  </a:lnTo>
                  <a:lnTo>
                    <a:pt x="1341787" y="278259"/>
                  </a:lnTo>
                  <a:lnTo>
                    <a:pt x="1330673" y="229622"/>
                  </a:lnTo>
                  <a:lnTo>
                    <a:pt x="1315453" y="184774"/>
                  </a:lnTo>
                  <a:lnTo>
                    <a:pt x="1296325" y="144028"/>
                  </a:lnTo>
                  <a:lnTo>
                    <a:pt x="1273483" y="107697"/>
                  </a:lnTo>
                  <a:lnTo>
                    <a:pt x="1247125" y="76096"/>
                  </a:lnTo>
                  <a:lnTo>
                    <a:pt x="1217446" y="49537"/>
                  </a:lnTo>
                  <a:lnTo>
                    <a:pt x="1184643" y="28335"/>
                  </a:lnTo>
                  <a:lnTo>
                    <a:pt x="1148913" y="12802"/>
                  </a:lnTo>
                  <a:lnTo>
                    <a:pt x="1110450" y="3252"/>
                  </a:lnTo>
                  <a:lnTo>
                    <a:pt x="1069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39"/>
            <p:cNvSpPr/>
            <p:nvPr/>
          </p:nvSpPr>
          <p:spPr>
            <a:xfrm>
              <a:off x="3424485" y="6940711"/>
              <a:ext cx="1351280" cy="771525"/>
            </a:xfrm>
            <a:custGeom>
              <a:avLst/>
              <a:gdLst/>
              <a:ahLst/>
              <a:cxnLst/>
              <a:rect l="l" t="t" r="r" b="b"/>
              <a:pathLst>
                <a:path w="1351279" h="771525">
                  <a:moveTo>
                    <a:pt x="0" y="385644"/>
                  </a:moveTo>
                  <a:lnTo>
                    <a:pt x="3004" y="443155"/>
                  </a:lnTo>
                  <a:lnTo>
                    <a:pt x="11747" y="497856"/>
                  </a:lnTo>
                  <a:lnTo>
                    <a:pt x="25821" y="549187"/>
                  </a:lnTo>
                  <a:lnTo>
                    <a:pt x="44820" y="596585"/>
                  </a:lnTo>
                  <a:lnTo>
                    <a:pt x="68339" y="639487"/>
                  </a:lnTo>
                  <a:lnTo>
                    <a:pt x="95970" y="677332"/>
                  </a:lnTo>
                  <a:lnTo>
                    <a:pt x="127307" y="709557"/>
                  </a:lnTo>
                  <a:lnTo>
                    <a:pt x="161943" y="735599"/>
                  </a:lnTo>
                  <a:lnTo>
                    <a:pt x="199473" y="754897"/>
                  </a:lnTo>
                  <a:lnTo>
                    <a:pt x="239490" y="766889"/>
                  </a:lnTo>
                  <a:lnTo>
                    <a:pt x="281587" y="771010"/>
                  </a:lnTo>
                  <a:lnTo>
                    <a:pt x="1069452" y="771010"/>
                  </a:lnTo>
                  <a:lnTo>
                    <a:pt x="1108086" y="767758"/>
                  </a:lnTo>
                  <a:lnTo>
                    <a:pt x="1145005" y="758211"/>
                  </a:lnTo>
                  <a:lnTo>
                    <a:pt x="1179896" y="742683"/>
                  </a:lnTo>
                  <a:lnTo>
                    <a:pt x="1212445" y="721489"/>
                  </a:lnTo>
                  <a:lnTo>
                    <a:pt x="1242338" y="694942"/>
                  </a:lnTo>
                  <a:lnTo>
                    <a:pt x="1269263" y="663357"/>
                  </a:lnTo>
                  <a:lnTo>
                    <a:pt x="1292906" y="627048"/>
                  </a:lnTo>
                  <a:lnTo>
                    <a:pt x="1312953" y="586330"/>
                  </a:lnTo>
                  <a:lnTo>
                    <a:pt x="1329090" y="541516"/>
                  </a:lnTo>
                  <a:lnTo>
                    <a:pt x="1341005" y="492921"/>
                  </a:lnTo>
                  <a:lnTo>
                    <a:pt x="1348384" y="440859"/>
                  </a:lnTo>
                  <a:lnTo>
                    <a:pt x="1350914" y="385644"/>
                  </a:lnTo>
                  <a:lnTo>
                    <a:pt x="1348599" y="330371"/>
                  </a:lnTo>
                  <a:lnTo>
                    <a:pt x="1341787" y="278259"/>
                  </a:lnTo>
                  <a:lnTo>
                    <a:pt x="1330673" y="229622"/>
                  </a:lnTo>
                  <a:lnTo>
                    <a:pt x="1315453" y="184774"/>
                  </a:lnTo>
                  <a:lnTo>
                    <a:pt x="1296325" y="144028"/>
                  </a:lnTo>
                  <a:lnTo>
                    <a:pt x="1273483" y="107697"/>
                  </a:lnTo>
                  <a:lnTo>
                    <a:pt x="1247125" y="76096"/>
                  </a:lnTo>
                  <a:lnTo>
                    <a:pt x="1217446" y="49537"/>
                  </a:lnTo>
                  <a:lnTo>
                    <a:pt x="1184643" y="28335"/>
                  </a:lnTo>
                  <a:lnTo>
                    <a:pt x="1148913" y="12802"/>
                  </a:lnTo>
                  <a:lnTo>
                    <a:pt x="1110450" y="3252"/>
                  </a:lnTo>
                  <a:lnTo>
                    <a:pt x="1069452" y="0"/>
                  </a:lnTo>
                  <a:lnTo>
                    <a:pt x="281587" y="0"/>
                  </a:lnTo>
                  <a:lnTo>
                    <a:pt x="240560" y="3470"/>
                  </a:lnTo>
                  <a:lnTo>
                    <a:pt x="202074" y="13595"/>
                  </a:lnTo>
                  <a:lnTo>
                    <a:pt x="166323" y="29940"/>
                  </a:lnTo>
                  <a:lnTo>
                    <a:pt x="133504" y="52074"/>
                  </a:lnTo>
                  <a:lnTo>
                    <a:pt x="103813" y="79564"/>
                  </a:lnTo>
                  <a:lnTo>
                    <a:pt x="77446" y="111977"/>
                  </a:lnTo>
                  <a:lnTo>
                    <a:pt x="54597" y="148882"/>
                  </a:lnTo>
                  <a:lnTo>
                    <a:pt x="35464" y="189847"/>
                  </a:lnTo>
                  <a:lnTo>
                    <a:pt x="20242" y="234437"/>
                  </a:lnTo>
                  <a:lnTo>
                    <a:pt x="9127" y="282222"/>
                  </a:lnTo>
                  <a:lnTo>
                    <a:pt x="2314" y="332769"/>
                  </a:lnTo>
                  <a:lnTo>
                    <a:pt x="0" y="385644"/>
                  </a:lnTo>
                  <a:close/>
                </a:path>
              </a:pathLst>
            </a:custGeom>
            <a:ln w="113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40"/>
          <p:cNvSpPr txBox="1"/>
          <p:nvPr/>
        </p:nvSpPr>
        <p:spPr>
          <a:xfrm>
            <a:off x="2935670" y="2269056"/>
            <a:ext cx="76263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15" dirty="0" smtClean="0">
                <a:latin typeface="Arial"/>
                <a:cs typeface="Arial"/>
              </a:rPr>
              <a:t>Paraitre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41"/>
          <p:cNvSpPr/>
          <p:nvPr/>
        </p:nvSpPr>
        <p:spPr>
          <a:xfrm>
            <a:off x="2678162" y="2485761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520" y="0"/>
                </a:lnTo>
              </a:path>
            </a:pathLst>
          </a:custGeom>
          <a:ln w="113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43"/>
          <p:cNvSpPr/>
          <p:nvPr/>
        </p:nvSpPr>
        <p:spPr>
          <a:xfrm>
            <a:off x="2846963" y="3472371"/>
            <a:ext cx="866775" cy="702945"/>
          </a:xfrm>
          <a:custGeom>
            <a:avLst/>
            <a:gdLst/>
            <a:ahLst/>
            <a:cxnLst/>
            <a:rect l="l" t="t" r="r" b="b"/>
            <a:pathLst>
              <a:path w="866775" h="702945">
                <a:moveTo>
                  <a:pt x="0" y="702657"/>
                </a:moveTo>
                <a:lnTo>
                  <a:pt x="866638" y="702657"/>
                </a:lnTo>
                <a:lnTo>
                  <a:pt x="866638" y="0"/>
                </a:lnTo>
                <a:lnTo>
                  <a:pt x="0" y="0"/>
                </a:lnTo>
                <a:lnTo>
                  <a:pt x="0" y="702657"/>
                </a:lnTo>
                <a:close/>
              </a:path>
            </a:pathLst>
          </a:custGeom>
          <a:ln w="1132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44"/>
          <p:cNvSpPr txBox="1"/>
          <p:nvPr/>
        </p:nvSpPr>
        <p:spPr>
          <a:xfrm>
            <a:off x="2846963" y="3472371"/>
            <a:ext cx="866775" cy="132024"/>
          </a:xfrm>
          <a:prstGeom prst="rect">
            <a:avLst/>
          </a:prstGeom>
          <a:ln w="1132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ts val="1070"/>
              </a:lnSpc>
            </a:pPr>
            <a:r>
              <a:rPr lang="fr-FR" sz="900" spc="-5" dirty="0" smtClean="0">
                <a:latin typeface="Arial"/>
                <a:cs typeface="Arial"/>
              </a:rPr>
              <a:t>Journal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" name="object 45"/>
          <p:cNvSpPr txBox="1"/>
          <p:nvPr/>
        </p:nvSpPr>
        <p:spPr>
          <a:xfrm>
            <a:off x="2846963" y="3704695"/>
            <a:ext cx="866775" cy="411779"/>
          </a:xfrm>
          <a:prstGeom prst="rect">
            <a:avLst/>
          </a:prstGeom>
          <a:ln w="1132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850"/>
              </a:lnSpc>
            </a:pPr>
            <a:r>
              <a:rPr sz="900" u="sng" spc="-35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fr-FR" sz="9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endParaRPr sz="900">
              <a:latin typeface="Arial"/>
              <a:cs typeface="Arial"/>
            </a:endParaRPr>
          </a:p>
          <a:p>
            <a:pPr marL="44450" marR="468630">
              <a:lnSpc>
                <a:spcPct val="107400"/>
              </a:lnSpc>
            </a:pPr>
            <a:r>
              <a:rPr lang="fr-FR" sz="900" spc="25" dirty="0" smtClean="0">
                <a:latin typeface="Arial"/>
                <a:cs typeface="Arial"/>
              </a:rPr>
              <a:t>T</a:t>
            </a:r>
            <a:r>
              <a:rPr sz="900" spc="5" smtClean="0">
                <a:latin typeface="Arial"/>
                <a:cs typeface="Arial"/>
              </a:rPr>
              <a:t>itre</a:t>
            </a:r>
            <a:endParaRPr lang="fr-FR" sz="900" spc="5" dirty="0" smtClean="0">
              <a:latin typeface="Arial"/>
              <a:cs typeface="Arial"/>
            </a:endParaRPr>
          </a:p>
          <a:p>
            <a:pPr marL="44450" marR="468630">
              <a:lnSpc>
                <a:spcPct val="107400"/>
              </a:lnSpc>
            </a:pPr>
            <a:r>
              <a:rPr lang="fr-FR" sz="900" spc="5" dirty="0" smtClean="0">
                <a:latin typeface="Arial"/>
                <a:cs typeface="Arial"/>
              </a:rPr>
              <a:t>Type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6" name="object 46"/>
          <p:cNvGrpSpPr/>
          <p:nvPr/>
        </p:nvGrpSpPr>
        <p:grpSpPr>
          <a:xfrm>
            <a:off x="4416977" y="3500655"/>
            <a:ext cx="1115060" cy="464820"/>
            <a:chOff x="5197187" y="8159650"/>
            <a:chExt cx="1115060" cy="464820"/>
          </a:xfrm>
        </p:grpSpPr>
        <p:sp>
          <p:nvSpPr>
            <p:cNvPr id="107" name="object 47"/>
            <p:cNvSpPr/>
            <p:nvPr/>
          </p:nvSpPr>
          <p:spPr>
            <a:xfrm>
              <a:off x="5202902" y="8165365"/>
              <a:ext cx="1103630" cy="453390"/>
            </a:xfrm>
            <a:custGeom>
              <a:avLst/>
              <a:gdLst/>
              <a:ahLst/>
              <a:cxnLst/>
              <a:rect l="l" t="t" r="r" b="b"/>
              <a:pathLst>
                <a:path w="1103629" h="453390">
                  <a:moveTo>
                    <a:pt x="934538" y="0"/>
                  </a:moveTo>
                  <a:lnTo>
                    <a:pt x="168927" y="0"/>
                  </a:lnTo>
                  <a:lnTo>
                    <a:pt x="127759" y="6013"/>
                  </a:lnTo>
                  <a:lnTo>
                    <a:pt x="91256" y="23128"/>
                  </a:lnTo>
                  <a:lnTo>
                    <a:pt x="60026" y="49957"/>
                  </a:lnTo>
                  <a:lnTo>
                    <a:pt x="34677" y="85112"/>
                  </a:lnTo>
                  <a:lnTo>
                    <a:pt x="15817" y="127206"/>
                  </a:lnTo>
                  <a:lnTo>
                    <a:pt x="4055" y="174850"/>
                  </a:lnTo>
                  <a:lnTo>
                    <a:pt x="0" y="226656"/>
                  </a:lnTo>
                  <a:lnTo>
                    <a:pt x="4626" y="278468"/>
                  </a:lnTo>
                  <a:lnTo>
                    <a:pt x="17719" y="326115"/>
                  </a:lnTo>
                  <a:lnTo>
                    <a:pt x="38100" y="368211"/>
                  </a:lnTo>
                  <a:lnTo>
                    <a:pt x="64591" y="403367"/>
                  </a:lnTo>
                  <a:lnTo>
                    <a:pt x="96011" y="430197"/>
                  </a:lnTo>
                  <a:lnTo>
                    <a:pt x="131183" y="447312"/>
                  </a:lnTo>
                  <a:lnTo>
                    <a:pt x="168927" y="453326"/>
                  </a:lnTo>
                  <a:lnTo>
                    <a:pt x="934538" y="453326"/>
                  </a:lnTo>
                  <a:lnTo>
                    <a:pt x="1007373" y="432180"/>
                  </a:lnTo>
                  <a:lnTo>
                    <a:pt x="1038771" y="406937"/>
                  </a:lnTo>
                  <a:lnTo>
                    <a:pt x="1065248" y="372970"/>
                  </a:lnTo>
                  <a:lnTo>
                    <a:pt x="1085622" y="331073"/>
                  </a:lnTo>
                  <a:lnTo>
                    <a:pt x="1098713" y="282037"/>
                  </a:lnTo>
                  <a:lnTo>
                    <a:pt x="1103339" y="226656"/>
                  </a:lnTo>
                  <a:lnTo>
                    <a:pt x="1099303" y="171280"/>
                  </a:lnTo>
                  <a:lnTo>
                    <a:pt x="1087591" y="122248"/>
                  </a:lnTo>
                  <a:lnTo>
                    <a:pt x="1068791" y="80353"/>
                  </a:lnTo>
                  <a:lnTo>
                    <a:pt x="1043496" y="46387"/>
                  </a:lnTo>
                  <a:lnTo>
                    <a:pt x="1012294" y="21145"/>
                  </a:lnTo>
                  <a:lnTo>
                    <a:pt x="975778" y="5418"/>
                  </a:lnTo>
                  <a:lnTo>
                    <a:pt x="934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8"/>
            <p:cNvSpPr/>
            <p:nvPr/>
          </p:nvSpPr>
          <p:spPr>
            <a:xfrm>
              <a:off x="5202902" y="8165365"/>
              <a:ext cx="1103630" cy="453390"/>
            </a:xfrm>
            <a:custGeom>
              <a:avLst/>
              <a:gdLst/>
              <a:ahLst/>
              <a:cxnLst/>
              <a:rect l="l" t="t" r="r" b="b"/>
              <a:pathLst>
                <a:path w="1103629" h="453390">
                  <a:moveTo>
                    <a:pt x="0" y="226656"/>
                  </a:moveTo>
                  <a:lnTo>
                    <a:pt x="4626" y="278468"/>
                  </a:lnTo>
                  <a:lnTo>
                    <a:pt x="17719" y="326115"/>
                  </a:lnTo>
                  <a:lnTo>
                    <a:pt x="38100" y="368211"/>
                  </a:lnTo>
                  <a:lnTo>
                    <a:pt x="64591" y="403367"/>
                  </a:lnTo>
                  <a:lnTo>
                    <a:pt x="96011" y="430197"/>
                  </a:lnTo>
                  <a:lnTo>
                    <a:pt x="131183" y="447312"/>
                  </a:lnTo>
                  <a:lnTo>
                    <a:pt x="168927" y="453326"/>
                  </a:lnTo>
                  <a:lnTo>
                    <a:pt x="934538" y="453326"/>
                  </a:lnTo>
                  <a:lnTo>
                    <a:pt x="1007373" y="432180"/>
                  </a:lnTo>
                  <a:lnTo>
                    <a:pt x="1038771" y="406937"/>
                  </a:lnTo>
                  <a:lnTo>
                    <a:pt x="1065248" y="372970"/>
                  </a:lnTo>
                  <a:lnTo>
                    <a:pt x="1085622" y="331073"/>
                  </a:lnTo>
                  <a:lnTo>
                    <a:pt x="1098713" y="282037"/>
                  </a:lnTo>
                  <a:lnTo>
                    <a:pt x="1103339" y="226656"/>
                  </a:lnTo>
                  <a:lnTo>
                    <a:pt x="1099303" y="171280"/>
                  </a:lnTo>
                  <a:lnTo>
                    <a:pt x="1087591" y="122248"/>
                  </a:lnTo>
                  <a:lnTo>
                    <a:pt x="1068791" y="80353"/>
                  </a:lnTo>
                  <a:lnTo>
                    <a:pt x="1043496" y="46387"/>
                  </a:lnTo>
                  <a:lnTo>
                    <a:pt x="1012294" y="21145"/>
                  </a:lnTo>
                  <a:lnTo>
                    <a:pt x="975778" y="5418"/>
                  </a:lnTo>
                  <a:lnTo>
                    <a:pt x="934538" y="0"/>
                  </a:lnTo>
                  <a:lnTo>
                    <a:pt x="168927" y="0"/>
                  </a:lnTo>
                  <a:lnTo>
                    <a:pt x="127759" y="6013"/>
                  </a:lnTo>
                  <a:lnTo>
                    <a:pt x="91256" y="23128"/>
                  </a:lnTo>
                  <a:lnTo>
                    <a:pt x="60026" y="49957"/>
                  </a:lnTo>
                  <a:lnTo>
                    <a:pt x="34677" y="85112"/>
                  </a:lnTo>
                  <a:lnTo>
                    <a:pt x="15817" y="127206"/>
                  </a:lnTo>
                  <a:lnTo>
                    <a:pt x="4055" y="174850"/>
                  </a:lnTo>
                  <a:lnTo>
                    <a:pt x="0" y="226656"/>
                  </a:lnTo>
                  <a:close/>
                </a:path>
              </a:pathLst>
            </a:custGeom>
            <a:ln w="1132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49"/>
          <p:cNvSpPr txBox="1"/>
          <p:nvPr/>
        </p:nvSpPr>
        <p:spPr>
          <a:xfrm>
            <a:off x="4635440" y="3493672"/>
            <a:ext cx="69532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-5" dirty="0" smtClean="0">
                <a:latin typeface="Arial"/>
                <a:cs typeface="Arial"/>
              </a:rPr>
              <a:t>Est sorti</a:t>
            </a:r>
            <a:endParaRPr sz="900">
              <a:latin typeface="Arial"/>
              <a:cs typeface="Arial"/>
            </a:endParaRPr>
          </a:p>
        </p:txBody>
      </p:sp>
      <p:sp>
        <p:nvSpPr>
          <p:cNvPr id="110" name="object 50"/>
          <p:cNvSpPr/>
          <p:nvPr/>
        </p:nvSpPr>
        <p:spPr>
          <a:xfrm>
            <a:off x="4422692" y="3699028"/>
            <a:ext cx="1115060" cy="0"/>
          </a:xfrm>
          <a:custGeom>
            <a:avLst/>
            <a:gdLst/>
            <a:ahLst/>
            <a:cxnLst/>
            <a:rect l="l" t="t" r="r" b="b"/>
            <a:pathLst>
              <a:path w="1115060">
                <a:moveTo>
                  <a:pt x="0" y="0"/>
                </a:moveTo>
                <a:lnTo>
                  <a:pt x="1114719" y="0"/>
                </a:lnTo>
              </a:path>
            </a:pathLst>
          </a:custGeom>
          <a:ln w="113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24"/>
          <p:cNvSpPr txBox="1"/>
          <p:nvPr/>
        </p:nvSpPr>
        <p:spPr>
          <a:xfrm>
            <a:off x="4432625" y="4478856"/>
            <a:ext cx="18986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25" dirty="0">
                <a:latin typeface="Arial"/>
                <a:cs typeface="Arial"/>
              </a:rPr>
              <a:t>1</a:t>
            </a:r>
            <a:r>
              <a:rPr sz="900" spc="10" smtClean="0">
                <a:latin typeface="Arial"/>
                <a:cs typeface="Arial"/>
              </a:rPr>
              <a:t>,</a:t>
            </a:r>
            <a:r>
              <a:rPr sz="900" spc="-10" smtClean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28"/>
          <p:cNvSpPr/>
          <p:nvPr/>
        </p:nvSpPr>
        <p:spPr>
          <a:xfrm>
            <a:off x="888365" y="4514215"/>
            <a:ext cx="901065" cy="850900"/>
          </a:xfrm>
          <a:custGeom>
            <a:avLst/>
            <a:gdLst/>
            <a:ahLst/>
            <a:cxnLst/>
            <a:rect l="l" t="t" r="r" b="b"/>
            <a:pathLst>
              <a:path w="901064" h="850900">
                <a:moveTo>
                  <a:pt x="0" y="850308"/>
                </a:moveTo>
                <a:lnTo>
                  <a:pt x="900537" y="850308"/>
                </a:lnTo>
                <a:lnTo>
                  <a:pt x="900537" y="0"/>
                </a:lnTo>
                <a:lnTo>
                  <a:pt x="0" y="0"/>
                </a:lnTo>
                <a:lnTo>
                  <a:pt x="0" y="850308"/>
                </a:lnTo>
                <a:close/>
              </a:path>
            </a:pathLst>
          </a:custGeom>
          <a:ln w="113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30"/>
          <p:cNvSpPr txBox="1"/>
          <p:nvPr/>
        </p:nvSpPr>
        <p:spPr>
          <a:xfrm>
            <a:off x="2559050" y="3517900"/>
            <a:ext cx="18986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25" dirty="0" smtClean="0">
                <a:latin typeface="Arial"/>
                <a:cs typeface="Arial"/>
              </a:rPr>
              <a:t>1,1</a:t>
            </a:r>
            <a:endParaRPr sz="900">
              <a:latin typeface="Arial"/>
              <a:cs typeface="Arial"/>
            </a:endParaRPr>
          </a:p>
        </p:txBody>
      </p:sp>
      <p:sp>
        <p:nvSpPr>
          <p:cNvPr id="121" name="object 31"/>
          <p:cNvSpPr txBox="1"/>
          <p:nvPr/>
        </p:nvSpPr>
        <p:spPr>
          <a:xfrm>
            <a:off x="965750" y="4501556"/>
            <a:ext cx="73088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-5" dirty="0" smtClean="0">
                <a:latin typeface="Arial"/>
                <a:cs typeface="Arial"/>
              </a:rPr>
              <a:t>Editeur</a:t>
            </a:r>
            <a:endParaRPr sz="900">
              <a:latin typeface="Arial"/>
              <a:cs typeface="Arial"/>
            </a:endParaRPr>
          </a:p>
        </p:txBody>
      </p:sp>
      <p:sp>
        <p:nvSpPr>
          <p:cNvPr id="122" name="object 32"/>
          <p:cNvSpPr/>
          <p:nvPr/>
        </p:nvSpPr>
        <p:spPr>
          <a:xfrm>
            <a:off x="888365" y="4718261"/>
            <a:ext cx="911860" cy="0"/>
          </a:xfrm>
          <a:custGeom>
            <a:avLst/>
            <a:gdLst/>
            <a:ahLst/>
            <a:cxnLst/>
            <a:rect l="l" t="t" r="r" b="b"/>
            <a:pathLst>
              <a:path w="911860">
                <a:moveTo>
                  <a:pt x="0" y="0"/>
                </a:moveTo>
                <a:lnTo>
                  <a:pt x="911841" y="0"/>
                </a:lnTo>
              </a:path>
            </a:pathLst>
          </a:custGeom>
          <a:ln w="113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33"/>
          <p:cNvSpPr txBox="1"/>
          <p:nvPr/>
        </p:nvSpPr>
        <p:spPr>
          <a:xfrm>
            <a:off x="920551" y="4705273"/>
            <a:ext cx="495499" cy="3257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u="sng" spc="-35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fr-FR" sz="900" u="sng" spc="-35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editeur</a:t>
            </a:r>
            <a:endParaRPr lang="fr-FR" sz="900" u="sng" spc="-3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fr-FR" sz="900" u="sng" spc="-35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NomEdit</a:t>
            </a:r>
            <a:endParaRPr sz="900">
              <a:latin typeface="Arial"/>
              <a:cs typeface="Arial"/>
            </a:endParaRPr>
          </a:p>
        </p:txBody>
      </p:sp>
      <p:sp>
        <p:nvSpPr>
          <p:cNvPr id="124" name="object 34"/>
          <p:cNvSpPr/>
          <p:nvPr/>
        </p:nvSpPr>
        <p:spPr>
          <a:xfrm>
            <a:off x="4704280" y="4480216"/>
            <a:ext cx="866775" cy="714375"/>
          </a:xfrm>
          <a:custGeom>
            <a:avLst/>
            <a:gdLst/>
            <a:ahLst/>
            <a:cxnLst/>
            <a:rect l="l" t="t" r="r" b="b"/>
            <a:pathLst>
              <a:path w="866775" h="714375">
                <a:moveTo>
                  <a:pt x="0" y="714311"/>
                </a:moveTo>
                <a:lnTo>
                  <a:pt x="866638" y="714311"/>
                </a:lnTo>
                <a:lnTo>
                  <a:pt x="866638" y="0"/>
                </a:lnTo>
                <a:lnTo>
                  <a:pt x="0" y="0"/>
                </a:lnTo>
                <a:lnTo>
                  <a:pt x="0" y="714311"/>
                </a:lnTo>
                <a:close/>
              </a:path>
            </a:pathLst>
          </a:custGeom>
          <a:ln w="113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35"/>
          <p:cNvSpPr txBox="1"/>
          <p:nvPr/>
        </p:nvSpPr>
        <p:spPr>
          <a:xfrm>
            <a:off x="4674440" y="4467570"/>
            <a:ext cx="91440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25" dirty="0" smtClean="0">
                <a:latin typeface="Arial"/>
                <a:cs typeface="Arial"/>
              </a:rPr>
              <a:t>Rédacteur chef</a:t>
            </a:r>
            <a:endParaRPr sz="900">
              <a:latin typeface="Arial"/>
              <a:cs typeface="Arial"/>
            </a:endParaRPr>
          </a:p>
        </p:txBody>
      </p:sp>
      <p:sp>
        <p:nvSpPr>
          <p:cNvPr id="126" name="object 36"/>
          <p:cNvSpPr txBox="1"/>
          <p:nvPr/>
        </p:nvSpPr>
        <p:spPr>
          <a:xfrm>
            <a:off x="4704280" y="4689918"/>
            <a:ext cx="866775" cy="281487"/>
          </a:xfrm>
          <a:prstGeom prst="rect">
            <a:avLst/>
          </a:prstGeom>
          <a:ln w="11319">
            <a:solidFill>
              <a:srgbClr val="0000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"/>
              </a:spcBef>
            </a:pPr>
            <a:r>
              <a:rPr sz="900" u="sng" spc="-35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fr-FR" sz="900" u="sng" spc="-35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uméro</a:t>
            </a:r>
            <a:r>
              <a:rPr lang="fr-FR" sz="900" u="sng" spc="-3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fr-FR" sz="900" u="sng" spc="-35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redacteur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7" name="object 37"/>
          <p:cNvGrpSpPr/>
          <p:nvPr/>
        </p:nvGrpSpPr>
        <p:grpSpPr>
          <a:xfrm>
            <a:off x="1263650" y="3594100"/>
            <a:ext cx="1362710" cy="782955"/>
            <a:chOff x="3418770" y="6934996"/>
            <a:chExt cx="1362710" cy="782955"/>
          </a:xfrm>
        </p:grpSpPr>
        <p:sp>
          <p:nvSpPr>
            <p:cNvPr id="128" name="object 38"/>
            <p:cNvSpPr/>
            <p:nvPr/>
          </p:nvSpPr>
          <p:spPr>
            <a:xfrm>
              <a:off x="3424485" y="6940711"/>
              <a:ext cx="1351280" cy="771525"/>
            </a:xfrm>
            <a:custGeom>
              <a:avLst/>
              <a:gdLst/>
              <a:ahLst/>
              <a:cxnLst/>
              <a:rect l="l" t="t" r="r" b="b"/>
              <a:pathLst>
                <a:path w="1351279" h="771525">
                  <a:moveTo>
                    <a:pt x="1069452" y="0"/>
                  </a:moveTo>
                  <a:lnTo>
                    <a:pt x="281587" y="0"/>
                  </a:lnTo>
                  <a:lnTo>
                    <a:pt x="240560" y="3470"/>
                  </a:lnTo>
                  <a:lnTo>
                    <a:pt x="202074" y="13595"/>
                  </a:lnTo>
                  <a:lnTo>
                    <a:pt x="166323" y="29940"/>
                  </a:lnTo>
                  <a:lnTo>
                    <a:pt x="133504" y="52074"/>
                  </a:lnTo>
                  <a:lnTo>
                    <a:pt x="103813" y="79564"/>
                  </a:lnTo>
                  <a:lnTo>
                    <a:pt x="77446" y="111977"/>
                  </a:lnTo>
                  <a:lnTo>
                    <a:pt x="54597" y="148882"/>
                  </a:lnTo>
                  <a:lnTo>
                    <a:pt x="35464" y="189847"/>
                  </a:lnTo>
                  <a:lnTo>
                    <a:pt x="20242" y="234437"/>
                  </a:lnTo>
                  <a:lnTo>
                    <a:pt x="9127" y="282222"/>
                  </a:lnTo>
                  <a:lnTo>
                    <a:pt x="2314" y="332769"/>
                  </a:lnTo>
                  <a:lnTo>
                    <a:pt x="0" y="385644"/>
                  </a:lnTo>
                  <a:lnTo>
                    <a:pt x="3004" y="443155"/>
                  </a:lnTo>
                  <a:lnTo>
                    <a:pt x="11747" y="497856"/>
                  </a:lnTo>
                  <a:lnTo>
                    <a:pt x="25821" y="549187"/>
                  </a:lnTo>
                  <a:lnTo>
                    <a:pt x="44820" y="596585"/>
                  </a:lnTo>
                  <a:lnTo>
                    <a:pt x="68339" y="639487"/>
                  </a:lnTo>
                  <a:lnTo>
                    <a:pt x="95970" y="677332"/>
                  </a:lnTo>
                  <a:lnTo>
                    <a:pt x="127307" y="709557"/>
                  </a:lnTo>
                  <a:lnTo>
                    <a:pt x="161943" y="735599"/>
                  </a:lnTo>
                  <a:lnTo>
                    <a:pt x="199473" y="754897"/>
                  </a:lnTo>
                  <a:lnTo>
                    <a:pt x="239490" y="766889"/>
                  </a:lnTo>
                  <a:lnTo>
                    <a:pt x="281587" y="771010"/>
                  </a:lnTo>
                  <a:lnTo>
                    <a:pt x="1069452" y="771010"/>
                  </a:lnTo>
                  <a:lnTo>
                    <a:pt x="1108086" y="767758"/>
                  </a:lnTo>
                  <a:lnTo>
                    <a:pt x="1145005" y="758211"/>
                  </a:lnTo>
                  <a:lnTo>
                    <a:pt x="1179896" y="742683"/>
                  </a:lnTo>
                  <a:lnTo>
                    <a:pt x="1212445" y="721489"/>
                  </a:lnTo>
                  <a:lnTo>
                    <a:pt x="1242338" y="694942"/>
                  </a:lnTo>
                  <a:lnTo>
                    <a:pt x="1269263" y="663357"/>
                  </a:lnTo>
                  <a:lnTo>
                    <a:pt x="1292906" y="627048"/>
                  </a:lnTo>
                  <a:lnTo>
                    <a:pt x="1312953" y="586330"/>
                  </a:lnTo>
                  <a:lnTo>
                    <a:pt x="1329090" y="541516"/>
                  </a:lnTo>
                  <a:lnTo>
                    <a:pt x="1341005" y="492921"/>
                  </a:lnTo>
                  <a:lnTo>
                    <a:pt x="1348384" y="440859"/>
                  </a:lnTo>
                  <a:lnTo>
                    <a:pt x="1350914" y="385644"/>
                  </a:lnTo>
                  <a:lnTo>
                    <a:pt x="1348599" y="330371"/>
                  </a:lnTo>
                  <a:lnTo>
                    <a:pt x="1341787" y="278259"/>
                  </a:lnTo>
                  <a:lnTo>
                    <a:pt x="1330673" y="229622"/>
                  </a:lnTo>
                  <a:lnTo>
                    <a:pt x="1315453" y="184774"/>
                  </a:lnTo>
                  <a:lnTo>
                    <a:pt x="1296325" y="144028"/>
                  </a:lnTo>
                  <a:lnTo>
                    <a:pt x="1273483" y="107697"/>
                  </a:lnTo>
                  <a:lnTo>
                    <a:pt x="1247125" y="76096"/>
                  </a:lnTo>
                  <a:lnTo>
                    <a:pt x="1217446" y="49537"/>
                  </a:lnTo>
                  <a:lnTo>
                    <a:pt x="1184643" y="28335"/>
                  </a:lnTo>
                  <a:lnTo>
                    <a:pt x="1148913" y="12802"/>
                  </a:lnTo>
                  <a:lnTo>
                    <a:pt x="1110450" y="3252"/>
                  </a:lnTo>
                  <a:lnTo>
                    <a:pt x="1069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9"/>
            <p:cNvSpPr/>
            <p:nvPr/>
          </p:nvSpPr>
          <p:spPr>
            <a:xfrm>
              <a:off x="3424485" y="6940711"/>
              <a:ext cx="1351280" cy="771525"/>
            </a:xfrm>
            <a:custGeom>
              <a:avLst/>
              <a:gdLst/>
              <a:ahLst/>
              <a:cxnLst/>
              <a:rect l="l" t="t" r="r" b="b"/>
              <a:pathLst>
                <a:path w="1351279" h="771525">
                  <a:moveTo>
                    <a:pt x="0" y="385644"/>
                  </a:moveTo>
                  <a:lnTo>
                    <a:pt x="3004" y="443155"/>
                  </a:lnTo>
                  <a:lnTo>
                    <a:pt x="11747" y="497856"/>
                  </a:lnTo>
                  <a:lnTo>
                    <a:pt x="25821" y="549187"/>
                  </a:lnTo>
                  <a:lnTo>
                    <a:pt x="44820" y="596585"/>
                  </a:lnTo>
                  <a:lnTo>
                    <a:pt x="68339" y="639487"/>
                  </a:lnTo>
                  <a:lnTo>
                    <a:pt x="95970" y="677332"/>
                  </a:lnTo>
                  <a:lnTo>
                    <a:pt x="127307" y="709557"/>
                  </a:lnTo>
                  <a:lnTo>
                    <a:pt x="161943" y="735599"/>
                  </a:lnTo>
                  <a:lnTo>
                    <a:pt x="199473" y="754897"/>
                  </a:lnTo>
                  <a:lnTo>
                    <a:pt x="239490" y="766889"/>
                  </a:lnTo>
                  <a:lnTo>
                    <a:pt x="281587" y="771010"/>
                  </a:lnTo>
                  <a:lnTo>
                    <a:pt x="1069452" y="771010"/>
                  </a:lnTo>
                  <a:lnTo>
                    <a:pt x="1108086" y="767758"/>
                  </a:lnTo>
                  <a:lnTo>
                    <a:pt x="1145005" y="758211"/>
                  </a:lnTo>
                  <a:lnTo>
                    <a:pt x="1179896" y="742683"/>
                  </a:lnTo>
                  <a:lnTo>
                    <a:pt x="1212445" y="721489"/>
                  </a:lnTo>
                  <a:lnTo>
                    <a:pt x="1242338" y="694942"/>
                  </a:lnTo>
                  <a:lnTo>
                    <a:pt x="1269263" y="663357"/>
                  </a:lnTo>
                  <a:lnTo>
                    <a:pt x="1292906" y="627048"/>
                  </a:lnTo>
                  <a:lnTo>
                    <a:pt x="1312953" y="586330"/>
                  </a:lnTo>
                  <a:lnTo>
                    <a:pt x="1329090" y="541516"/>
                  </a:lnTo>
                  <a:lnTo>
                    <a:pt x="1341005" y="492921"/>
                  </a:lnTo>
                  <a:lnTo>
                    <a:pt x="1348384" y="440859"/>
                  </a:lnTo>
                  <a:lnTo>
                    <a:pt x="1350914" y="385644"/>
                  </a:lnTo>
                  <a:lnTo>
                    <a:pt x="1348599" y="330371"/>
                  </a:lnTo>
                  <a:lnTo>
                    <a:pt x="1341787" y="278259"/>
                  </a:lnTo>
                  <a:lnTo>
                    <a:pt x="1330673" y="229622"/>
                  </a:lnTo>
                  <a:lnTo>
                    <a:pt x="1315453" y="184774"/>
                  </a:lnTo>
                  <a:lnTo>
                    <a:pt x="1296325" y="144028"/>
                  </a:lnTo>
                  <a:lnTo>
                    <a:pt x="1273483" y="107697"/>
                  </a:lnTo>
                  <a:lnTo>
                    <a:pt x="1247125" y="76096"/>
                  </a:lnTo>
                  <a:lnTo>
                    <a:pt x="1217446" y="49537"/>
                  </a:lnTo>
                  <a:lnTo>
                    <a:pt x="1184643" y="28335"/>
                  </a:lnTo>
                  <a:lnTo>
                    <a:pt x="1148913" y="12802"/>
                  </a:lnTo>
                  <a:lnTo>
                    <a:pt x="1110450" y="3252"/>
                  </a:lnTo>
                  <a:lnTo>
                    <a:pt x="1069452" y="0"/>
                  </a:lnTo>
                  <a:lnTo>
                    <a:pt x="281587" y="0"/>
                  </a:lnTo>
                  <a:lnTo>
                    <a:pt x="240560" y="3470"/>
                  </a:lnTo>
                  <a:lnTo>
                    <a:pt x="202074" y="13595"/>
                  </a:lnTo>
                  <a:lnTo>
                    <a:pt x="166323" y="29940"/>
                  </a:lnTo>
                  <a:lnTo>
                    <a:pt x="133504" y="52074"/>
                  </a:lnTo>
                  <a:lnTo>
                    <a:pt x="103813" y="79564"/>
                  </a:lnTo>
                  <a:lnTo>
                    <a:pt x="77446" y="111977"/>
                  </a:lnTo>
                  <a:lnTo>
                    <a:pt x="54597" y="148882"/>
                  </a:lnTo>
                  <a:lnTo>
                    <a:pt x="35464" y="189847"/>
                  </a:lnTo>
                  <a:lnTo>
                    <a:pt x="20242" y="234437"/>
                  </a:lnTo>
                  <a:lnTo>
                    <a:pt x="9127" y="282222"/>
                  </a:lnTo>
                  <a:lnTo>
                    <a:pt x="2314" y="332769"/>
                  </a:lnTo>
                  <a:lnTo>
                    <a:pt x="0" y="385644"/>
                  </a:lnTo>
                  <a:close/>
                </a:path>
              </a:pathLst>
            </a:custGeom>
            <a:ln w="113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40"/>
          <p:cNvSpPr txBox="1"/>
          <p:nvPr/>
        </p:nvSpPr>
        <p:spPr>
          <a:xfrm>
            <a:off x="1568450" y="3670300"/>
            <a:ext cx="76263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15" dirty="0" smtClean="0">
                <a:latin typeface="Arial"/>
                <a:cs typeface="Arial"/>
              </a:rPr>
              <a:t>Paraitre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1" name="object 41"/>
          <p:cNvSpPr/>
          <p:nvPr/>
        </p:nvSpPr>
        <p:spPr>
          <a:xfrm>
            <a:off x="1263650" y="3975100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520" y="0"/>
                </a:lnTo>
              </a:path>
            </a:pathLst>
          </a:custGeom>
          <a:ln w="113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5" name="object 46"/>
          <p:cNvGrpSpPr/>
          <p:nvPr/>
        </p:nvGrpSpPr>
        <p:grpSpPr>
          <a:xfrm>
            <a:off x="3092450" y="4508500"/>
            <a:ext cx="1115060" cy="464820"/>
            <a:chOff x="5197187" y="8159650"/>
            <a:chExt cx="1115060" cy="464820"/>
          </a:xfrm>
        </p:grpSpPr>
        <p:sp>
          <p:nvSpPr>
            <p:cNvPr id="136" name="object 47"/>
            <p:cNvSpPr/>
            <p:nvPr/>
          </p:nvSpPr>
          <p:spPr>
            <a:xfrm>
              <a:off x="5202902" y="8165365"/>
              <a:ext cx="1103630" cy="453390"/>
            </a:xfrm>
            <a:custGeom>
              <a:avLst/>
              <a:gdLst/>
              <a:ahLst/>
              <a:cxnLst/>
              <a:rect l="l" t="t" r="r" b="b"/>
              <a:pathLst>
                <a:path w="1103629" h="453390">
                  <a:moveTo>
                    <a:pt x="934538" y="0"/>
                  </a:moveTo>
                  <a:lnTo>
                    <a:pt x="168927" y="0"/>
                  </a:lnTo>
                  <a:lnTo>
                    <a:pt x="127759" y="6013"/>
                  </a:lnTo>
                  <a:lnTo>
                    <a:pt x="91256" y="23128"/>
                  </a:lnTo>
                  <a:lnTo>
                    <a:pt x="60026" y="49957"/>
                  </a:lnTo>
                  <a:lnTo>
                    <a:pt x="34677" y="85112"/>
                  </a:lnTo>
                  <a:lnTo>
                    <a:pt x="15817" y="127206"/>
                  </a:lnTo>
                  <a:lnTo>
                    <a:pt x="4055" y="174850"/>
                  </a:lnTo>
                  <a:lnTo>
                    <a:pt x="0" y="226656"/>
                  </a:lnTo>
                  <a:lnTo>
                    <a:pt x="4626" y="278468"/>
                  </a:lnTo>
                  <a:lnTo>
                    <a:pt x="17719" y="326115"/>
                  </a:lnTo>
                  <a:lnTo>
                    <a:pt x="38100" y="368211"/>
                  </a:lnTo>
                  <a:lnTo>
                    <a:pt x="64591" y="403367"/>
                  </a:lnTo>
                  <a:lnTo>
                    <a:pt x="96011" y="430197"/>
                  </a:lnTo>
                  <a:lnTo>
                    <a:pt x="131183" y="447312"/>
                  </a:lnTo>
                  <a:lnTo>
                    <a:pt x="168927" y="453326"/>
                  </a:lnTo>
                  <a:lnTo>
                    <a:pt x="934538" y="453326"/>
                  </a:lnTo>
                  <a:lnTo>
                    <a:pt x="1007373" y="432180"/>
                  </a:lnTo>
                  <a:lnTo>
                    <a:pt x="1038771" y="406937"/>
                  </a:lnTo>
                  <a:lnTo>
                    <a:pt x="1065248" y="372970"/>
                  </a:lnTo>
                  <a:lnTo>
                    <a:pt x="1085622" y="331073"/>
                  </a:lnTo>
                  <a:lnTo>
                    <a:pt x="1098713" y="282037"/>
                  </a:lnTo>
                  <a:lnTo>
                    <a:pt x="1103339" y="226656"/>
                  </a:lnTo>
                  <a:lnTo>
                    <a:pt x="1099303" y="171280"/>
                  </a:lnTo>
                  <a:lnTo>
                    <a:pt x="1087591" y="122248"/>
                  </a:lnTo>
                  <a:lnTo>
                    <a:pt x="1068791" y="80353"/>
                  </a:lnTo>
                  <a:lnTo>
                    <a:pt x="1043496" y="46387"/>
                  </a:lnTo>
                  <a:lnTo>
                    <a:pt x="1012294" y="21145"/>
                  </a:lnTo>
                  <a:lnTo>
                    <a:pt x="975778" y="5418"/>
                  </a:lnTo>
                  <a:lnTo>
                    <a:pt x="934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5202902" y="8165365"/>
              <a:ext cx="1103630" cy="453390"/>
            </a:xfrm>
            <a:custGeom>
              <a:avLst/>
              <a:gdLst/>
              <a:ahLst/>
              <a:cxnLst/>
              <a:rect l="l" t="t" r="r" b="b"/>
              <a:pathLst>
                <a:path w="1103629" h="453390">
                  <a:moveTo>
                    <a:pt x="0" y="226656"/>
                  </a:moveTo>
                  <a:lnTo>
                    <a:pt x="4626" y="278468"/>
                  </a:lnTo>
                  <a:lnTo>
                    <a:pt x="17719" y="326115"/>
                  </a:lnTo>
                  <a:lnTo>
                    <a:pt x="38100" y="368211"/>
                  </a:lnTo>
                  <a:lnTo>
                    <a:pt x="64591" y="403367"/>
                  </a:lnTo>
                  <a:lnTo>
                    <a:pt x="96011" y="430197"/>
                  </a:lnTo>
                  <a:lnTo>
                    <a:pt x="131183" y="447312"/>
                  </a:lnTo>
                  <a:lnTo>
                    <a:pt x="168927" y="453326"/>
                  </a:lnTo>
                  <a:lnTo>
                    <a:pt x="934538" y="453326"/>
                  </a:lnTo>
                  <a:lnTo>
                    <a:pt x="1007373" y="432180"/>
                  </a:lnTo>
                  <a:lnTo>
                    <a:pt x="1038771" y="406937"/>
                  </a:lnTo>
                  <a:lnTo>
                    <a:pt x="1065248" y="372970"/>
                  </a:lnTo>
                  <a:lnTo>
                    <a:pt x="1085622" y="331073"/>
                  </a:lnTo>
                  <a:lnTo>
                    <a:pt x="1098713" y="282037"/>
                  </a:lnTo>
                  <a:lnTo>
                    <a:pt x="1103339" y="226656"/>
                  </a:lnTo>
                  <a:lnTo>
                    <a:pt x="1099303" y="171280"/>
                  </a:lnTo>
                  <a:lnTo>
                    <a:pt x="1087591" y="122248"/>
                  </a:lnTo>
                  <a:lnTo>
                    <a:pt x="1068791" y="80353"/>
                  </a:lnTo>
                  <a:lnTo>
                    <a:pt x="1043496" y="46387"/>
                  </a:lnTo>
                  <a:lnTo>
                    <a:pt x="1012294" y="21145"/>
                  </a:lnTo>
                  <a:lnTo>
                    <a:pt x="975778" y="5418"/>
                  </a:lnTo>
                  <a:lnTo>
                    <a:pt x="934538" y="0"/>
                  </a:lnTo>
                  <a:lnTo>
                    <a:pt x="168927" y="0"/>
                  </a:lnTo>
                  <a:lnTo>
                    <a:pt x="127759" y="6013"/>
                  </a:lnTo>
                  <a:lnTo>
                    <a:pt x="91256" y="23128"/>
                  </a:lnTo>
                  <a:lnTo>
                    <a:pt x="60026" y="49957"/>
                  </a:lnTo>
                  <a:lnTo>
                    <a:pt x="34677" y="85112"/>
                  </a:lnTo>
                  <a:lnTo>
                    <a:pt x="15817" y="127206"/>
                  </a:lnTo>
                  <a:lnTo>
                    <a:pt x="4055" y="174850"/>
                  </a:lnTo>
                  <a:lnTo>
                    <a:pt x="0" y="226656"/>
                  </a:lnTo>
                  <a:close/>
                </a:path>
              </a:pathLst>
            </a:custGeom>
            <a:ln w="1132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49"/>
          <p:cNvSpPr txBox="1"/>
          <p:nvPr/>
        </p:nvSpPr>
        <p:spPr>
          <a:xfrm>
            <a:off x="3244850" y="4584700"/>
            <a:ext cx="69532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-5" dirty="0" smtClean="0">
                <a:latin typeface="Arial"/>
                <a:cs typeface="Arial"/>
              </a:rPr>
              <a:t>Est sorti</a:t>
            </a:r>
            <a:endParaRPr sz="900">
              <a:latin typeface="Arial"/>
              <a:cs typeface="Arial"/>
            </a:endParaRPr>
          </a:p>
        </p:txBody>
      </p:sp>
      <p:sp>
        <p:nvSpPr>
          <p:cNvPr id="139" name="object 50"/>
          <p:cNvSpPr/>
          <p:nvPr/>
        </p:nvSpPr>
        <p:spPr>
          <a:xfrm>
            <a:off x="3092450" y="4737100"/>
            <a:ext cx="1115060" cy="0"/>
          </a:xfrm>
          <a:custGeom>
            <a:avLst/>
            <a:gdLst/>
            <a:ahLst/>
            <a:cxnLst/>
            <a:rect l="l" t="t" r="r" b="b"/>
            <a:pathLst>
              <a:path w="1115060">
                <a:moveTo>
                  <a:pt x="0" y="0"/>
                </a:moveTo>
                <a:lnTo>
                  <a:pt x="1114719" y="0"/>
                </a:lnTo>
              </a:path>
            </a:pathLst>
          </a:custGeom>
          <a:ln w="113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41" name="Connecteur droit 140"/>
          <p:cNvCxnSpPr>
            <a:stCxn id="105" idx="1"/>
          </p:cNvCxnSpPr>
          <p:nvPr/>
        </p:nvCxnSpPr>
        <p:spPr>
          <a:xfrm rot="10800000" flipV="1">
            <a:off x="2635251" y="3910584"/>
            <a:ext cx="211713" cy="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920750" y="41656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rot="16200000" flipH="1">
            <a:off x="2863850" y="42799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>
            <a:off x="4235450" y="47371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bject 30"/>
          <p:cNvSpPr txBox="1"/>
          <p:nvPr/>
        </p:nvSpPr>
        <p:spPr>
          <a:xfrm>
            <a:off x="882650" y="4127500"/>
            <a:ext cx="26606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25" dirty="0" smtClean="0">
                <a:latin typeface="Arial"/>
                <a:cs typeface="Arial"/>
              </a:rPr>
              <a:t>1,N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30"/>
          <p:cNvSpPr txBox="1"/>
          <p:nvPr/>
        </p:nvSpPr>
        <p:spPr>
          <a:xfrm>
            <a:off x="3168650" y="4279900"/>
            <a:ext cx="189865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900" spc="25" dirty="0" smtClean="0">
                <a:latin typeface="Arial"/>
                <a:cs typeface="Arial"/>
              </a:rPr>
              <a:t>1,1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57" y="1283365"/>
            <a:ext cx="5709285" cy="32265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lang="fr-FR" sz="1850" i="1" spc="-25" dirty="0" smtClean="0">
                <a:latin typeface="Arial"/>
                <a:cs typeface="Arial"/>
              </a:rPr>
              <a:t>Contraintes </a:t>
            </a: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50" i="1" spc="-25" smtClean="0">
                <a:latin typeface="Arial"/>
                <a:cs typeface="Arial"/>
              </a:rPr>
              <a:t>(1</a:t>
            </a:r>
            <a:r>
              <a:rPr sz="1850" i="1" spc="-25" dirty="0">
                <a:latin typeface="Arial"/>
                <a:cs typeface="Arial"/>
              </a:rPr>
              <a:t>) </a:t>
            </a:r>
            <a:r>
              <a:rPr sz="1850" i="1" spc="-30" dirty="0">
                <a:latin typeface="Arial"/>
                <a:cs typeface="Arial"/>
              </a:rPr>
              <a:t>Contrainte</a:t>
            </a:r>
            <a:r>
              <a:rPr sz="1850" i="1" spc="-25" dirty="0">
                <a:latin typeface="Arial"/>
                <a:cs typeface="Arial"/>
              </a:rPr>
              <a:t> </a:t>
            </a:r>
            <a:r>
              <a:rPr sz="1850" i="1" spc="-20" dirty="0">
                <a:latin typeface="Arial"/>
                <a:cs typeface="Arial"/>
              </a:rPr>
              <a:t>d’identification:</a:t>
            </a:r>
            <a:endParaRPr sz="1850">
              <a:latin typeface="Arial"/>
              <a:cs typeface="Arial"/>
            </a:endParaRPr>
          </a:p>
          <a:p>
            <a:pPr marL="12700" marR="426084">
              <a:lnSpc>
                <a:spcPts val="2100"/>
              </a:lnSpc>
              <a:spcBef>
                <a:spcPts val="1550"/>
              </a:spcBef>
            </a:pPr>
            <a:r>
              <a:rPr sz="1800" spc="-45" dirty="0">
                <a:latin typeface="Arial"/>
                <a:cs typeface="Arial"/>
              </a:rPr>
              <a:t>Toute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avoir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un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identifiant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:</a:t>
            </a:r>
            <a:r>
              <a:rPr sz="1800" spc="-10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il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permet </a:t>
            </a:r>
            <a:r>
              <a:rPr sz="1800" dirty="0">
                <a:latin typeface="Arial"/>
                <a:cs typeface="Arial"/>
              </a:rPr>
              <a:t>de repérer de </a:t>
            </a:r>
            <a:r>
              <a:rPr sz="1800">
                <a:latin typeface="Arial"/>
                <a:cs typeface="Arial"/>
              </a:rPr>
              <a:t>manière </a:t>
            </a:r>
            <a:r>
              <a:rPr sz="1800" spc="-10" smtClean="0">
                <a:latin typeface="Arial"/>
                <a:cs typeface="Arial"/>
              </a:rPr>
              <a:t>unique </a:t>
            </a:r>
            <a:r>
              <a:rPr sz="1800" dirty="0">
                <a:latin typeface="Arial"/>
                <a:cs typeface="Arial"/>
              </a:rPr>
              <a:t>chaque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occurence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ce </a:t>
            </a:r>
            <a:r>
              <a:rPr sz="1800" spc="-10" dirty="0">
                <a:latin typeface="Arial"/>
                <a:cs typeface="Arial"/>
              </a:rPr>
              <a:t>type.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50" i="1" spc="-25" smtClean="0">
                <a:latin typeface="Arial"/>
                <a:cs typeface="Arial"/>
              </a:rPr>
              <a:t>(</a:t>
            </a:r>
            <a:r>
              <a:rPr sz="1850" i="1" spc="-25" dirty="0">
                <a:latin typeface="Arial"/>
                <a:cs typeface="Arial"/>
              </a:rPr>
              <a:t>2)</a:t>
            </a:r>
            <a:r>
              <a:rPr sz="1850" i="1" spc="-5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Contrainte</a:t>
            </a:r>
            <a:r>
              <a:rPr sz="1850" i="1" spc="-5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de</a:t>
            </a:r>
            <a:r>
              <a:rPr sz="1850" i="1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cardinalité(ou</a:t>
            </a:r>
            <a:r>
              <a:rPr sz="1850" i="1" spc="-5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de</a:t>
            </a:r>
            <a:r>
              <a:rPr sz="1850" i="1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connectivité):</a:t>
            </a:r>
            <a:endParaRPr sz="1850">
              <a:latin typeface="Arial"/>
              <a:cs typeface="Arial"/>
            </a:endParaRPr>
          </a:p>
          <a:p>
            <a:pPr marL="12700" marR="268605">
              <a:lnSpc>
                <a:spcPts val="2100"/>
              </a:lnSpc>
              <a:spcBef>
                <a:spcPts val="1550"/>
              </a:spcBef>
            </a:pPr>
            <a:r>
              <a:rPr sz="1800" dirty="0">
                <a:latin typeface="Arial"/>
                <a:cs typeface="Arial"/>
              </a:rPr>
              <a:t>Définit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nombre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minimum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nombre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maximum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participations </a:t>
            </a:r>
            <a:r>
              <a:rPr sz="1800" dirty="0">
                <a:latin typeface="Arial"/>
                <a:cs typeface="Arial"/>
              </a:rPr>
              <a:t>de chaque occurrence d’entité à une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70" y="1283365"/>
            <a:ext cx="4645025" cy="1015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50" i="1" spc="-25" dirty="0">
                <a:latin typeface="Arial"/>
                <a:cs typeface="Arial"/>
              </a:rPr>
              <a:t>(3) Attribut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obligatoire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ou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facultatif: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latin typeface="Arial"/>
                <a:cs typeface="Arial"/>
              </a:rPr>
              <a:t>Exemple: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450" y="3340765"/>
            <a:ext cx="5716905" cy="55587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077595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"/>
                <a:cs typeface="Arial"/>
              </a:rPr>
              <a:t>Dans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définition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cette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normal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considérer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comme</a:t>
            </a:r>
            <a:r>
              <a:rPr sz="1800" spc="-5" dirty="0">
                <a:latin typeface="Arial"/>
                <a:cs typeface="Arial"/>
              </a:rPr>
              <a:t> attributs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obligatoires</a:t>
            </a:r>
            <a:r>
              <a:rPr sz="1850" i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80"/>
              </a:spcBef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-	</a:t>
            </a:r>
            <a:r>
              <a:rPr sz="1800" spc="-30" dirty="0">
                <a:latin typeface="Arial"/>
                <a:cs typeface="Arial"/>
              </a:rPr>
              <a:t>N°AVS,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-	nom,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-	prénom,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-	</a:t>
            </a:r>
            <a:r>
              <a:rPr sz="1800" spc="-30" dirty="0">
                <a:latin typeface="Arial"/>
                <a:cs typeface="Arial"/>
              </a:rPr>
              <a:t>sexe,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-	adresse;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800" dirty="0">
                <a:latin typeface="Arial"/>
                <a:cs typeface="Arial"/>
              </a:rPr>
              <a:t>comme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facultatif</a:t>
            </a:r>
            <a:r>
              <a:rPr sz="1850" i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9900" marR="34925" indent="-228600">
              <a:lnSpc>
                <a:spcPts val="2100"/>
              </a:lnSpc>
              <a:spcBef>
                <a:spcPts val="950"/>
              </a:spcBef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-	nom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jeune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fille–&gt;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prend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valeur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personnes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mariées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sexe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féminin.</a:t>
            </a:r>
            <a:endParaRPr sz="1800">
              <a:latin typeface="Arial"/>
              <a:cs typeface="Arial"/>
            </a:endParaRPr>
          </a:p>
          <a:p>
            <a:pPr marL="12700" marR="209550">
              <a:lnSpc>
                <a:spcPts val="2100"/>
              </a:lnSpc>
              <a:spcBef>
                <a:spcPts val="1500"/>
              </a:spcBef>
            </a:pPr>
            <a:r>
              <a:rPr sz="1800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attribut </a:t>
            </a:r>
            <a:r>
              <a:rPr sz="1800" spc="-10" dirty="0">
                <a:latin typeface="Arial"/>
                <a:cs typeface="Arial"/>
              </a:rPr>
              <a:t>facultatif </a:t>
            </a:r>
            <a:r>
              <a:rPr sz="1800" dirty="0">
                <a:latin typeface="Arial"/>
                <a:cs typeface="Arial"/>
              </a:rPr>
              <a:t>prend la </a:t>
            </a:r>
            <a:r>
              <a:rPr sz="1800" spc="-10" dirty="0">
                <a:latin typeface="Arial"/>
                <a:cs typeface="Arial"/>
              </a:rPr>
              <a:t>valeur </a:t>
            </a:r>
            <a:r>
              <a:rPr sz="1800" b="1" dirty="0">
                <a:latin typeface="Arial"/>
                <a:cs typeface="Arial"/>
              </a:rPr>
              <a:t>inexistante </a:t>
            </a:r>
            <a:r>
              <a:rPr sz="1800" dirty="0">
                <a:latin typeface="Arial"/>
                <a:cs typeface="Arial"/>
              </a:rPr>
              <a:t>s’il n’a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 de sens pour une occurrence d’entité donnée</a:t>
            </a:r>
            <a:r>
              <a:rPr sz="1800" b="1" dirty="0">
                <a:latin typeface="Arial"/>
                <a:cs typeface="Arial"/>
              </a:rPr>
              <a:t>,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inconnue </a:t>
            </a:r>
            <a:r>
              <a:rPr sz="1800" dirty="0">
                <a:latin typeface="Arial"/>
                <a:cs typeface="Arial"/>
              </a:rPr>
              <a:t>si sa </a:t>
            </a:r>
            <a:r>
              <a:rPr sz="1800" spc="-10" dirty="0">
                <a:latin typeface="Arial"/>
                <a:cs typeface="Arial"/>
              </a:rPr>
              <a:t>valeur </a:t>
            </a:r>
            <a:r>
              <a:rPr sz="1800" dirty="0">
                <a:latin typeface="Arial"/>
                <a:cs typeface="Arial"/>
              </a:rPr>
              <a:t>n’est pas </a:t>
            </a:r>
            <a:r>
              <a:rPr sz="1800" spc="-5" dirty="0">
                <a:latin typeface="Arial"/>
                <a:cs typeface="Arial"/>
              </a:rPr>
              <a:t>connue </a:t>
            </a:r>
            <a:r>
              <a:rPr sz="1800" dirty="0">
                <a:latin typeface="Arial"/>
                <a:cs typeface="Arial"/>
              </a:rPr>
              <a:t>à une date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d’observation</a:t>
            </a:r>
            <a:r>
              <a:rPr sz="1800" spc="-5" dirty="0">
                <a:latin typeface="Arial"/>
                <a:cs typeface="Arial"/>
              </a:rPr>
              <a:t> donnée.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5"/>
              </a:lnSpc>
              <a:spcBef>
                <a:spcPts val="1380"/>
              </a:spcBef>
            </a:pPr>
            <a:r>
              <a:rPr sz="1800" dirty="0">
                <a:latin typeface="Arial"/>
                <a:cs typeface="Arial"/>
              </a:rPr>
              <a:t>Remarque: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65"/>
              </a:lnSpc>
            </a:pPr>
            <a:r>
              <a:rPr sz="1800" spc="-55" dirty="0">
                <a:latin typeface="Arial"/>
                <a:cs typeface="Arial"/>
              </a:rPr>
              <a:t>Tous</a:t>
            </a:r>
            <a:r>
              <a:rPr sz="1800" dirty="0">
                <a:latin typeface="Arial"/>
                <a:cs typeface="Arial"/>
              </a:rPr>
              <a:t> les </a:t>
            </a:r>
            <a:r>
              <a:rPr sz="1800" spc="-5" dirty="0">
                <a:latin typeface="Arial"/>
                <a:cs typeface="Arial"/>
              </a:rPr>
              <a:t>attributs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formant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 identifiant sont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obligatoires</a:t>
            </a:r>
            <a:r>
              <a:rPr sz="1800" spc="-3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0170" y="2629560"/>
            <a:ext cx="1257300" cy="2413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PERSONNE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8762" y="2959758"/>
            <a:ext cx="628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prénom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6675" y="2667000"/>
            <a:ext cx="3721100" cy="647700"/>
          </a:xfrm>
          <a:custGeom>
            <a:avLst/>
            <a:gdLst/>
            <a:ahLst/>
            <a:cxnLst/>
            <a:rect l="l" t="t" r="r" b="b"/>
            <a:pathLst>
              <a:path w="3721100" h="647700">
                <a:moveTo>
                  <a:pt x="800100" y="152400"/>
                </a:moveTo>
                <a:lnTo>
                  <a:pt x="779694" y="104246"/>
                </a:lnTo>
                <a:lnTo>
                  <a:pt x="722880" y="62413"/>
                </a:lnTo>
                <a:lnTo>
                  <a:pt x="682885" y="44653"/>
                </a:lnTo>
                <a:lnTo>
                  <a:pt x="636265" y="29416"/>
                </a:lnTo>
                <a:lnTo>
                  <a:pt x="583845" y="17018"/>
                </a:lnTo>
                <a:lnTo>
                  <a:pt x="526452" y="7773"/>
                </a:lnTo>
                <a:lnTo>
                  <a:pt x="464912" y="1995"/>
                </a:lnTo>
                <a:lnTo>
                  <a:pt x="400050" y="0"/>
                </a:lnTo>
                <a:lnTo>
                  <a:pt x="335187" y="1995"/>
                </a:lnTo>
                <a:lnTo>
                  <a:pt x="273647" y="7773"/>
                </a:lnTo>
                <a:lnTo>
                  <a:pt x="216254" y="17018"/>
                </a:lnTo>
                <a:lnTo>
                  <a:pt x="163834" y="29416"/>
                </a:lnTo>
                <a:lnTo>
                  <a:pt x="117214" y="44653"/>
                </a:lnTo>
                <a:lnTo>
                  <a:pt x="77219" y="62413"/>
                </a:lnTo>
                <a:lnTo>
                  <a:pt x="44674" y="82382"/>
                </a:lnTo>
                <a:lnTo>
                  <a:pt x="5239" y="127690"/>
                </a:lnTo>
                <a:lnTo>
                  <a:pt x="0" y="152400"/>
                </a:lnTo>
                <a:lnTo>
                  <a:pt x="5239" y="177109"/>
                </a:lnTo>
                <a:lnTo>
                  <a:pt x="44674" y="222417"/>
                </a:lnTo>
                <a:lnTo>
                  <a:pt x="77219" y="242386"/>
                </a:lnTo>
                <a:lnTo>
                  <a:pt x="117214" y="260146"/>
                </a:lnTo>
                <a:lnTo>
                  <a:pt x="163834" y="275383"/>
                </a:lnTo>
                <a:lnTo>
                  <a:pt x="216254" y="287781"/>
                </a:lnTo>
                <a:lnTo>
                  <a:pt x="273647" y="297026"/>
                </a:lnTo>
                <a:lnTo>
                  <a:pt x="335187" y="302804"/>
                </a:lnTo>
                <a:lnTo>
                  <a:pt x="400050" y="304800"/>
                </a:lnTo>
                <a:lnTo>
                  <a:pt x="464912" y="302804"/>
                </a:lnTo>
                <a:lnTo>
                  <a:pt x="526452" y="297026"/>
                </a:lnTo>
                <a:lnTo>
                  <a:pt x="583845" y="287781"/>
                </a:lnTo>
                <a:lnTo>
                  <a:pt x="636265" y="275383"/>
                </a:lnTo>
                <a:lnTo>
                  <a:pt x="682885" y="260146"/>
                </a:lnTo>
                <a:lnTo>
                  <a:pt x="722880" y="242386"/>
                </a:lnTo>
                <a:lnTo>
                  <a:pt x="755425" y="222417"/>
                </a:lnTo>
                <a:lnTo>
                  <a:pt x="794860" y="177109"/>
                </a:lnTo>
                <a:lnTo>
                  <a:pt x="800100" y="152400"/>
                </a:lnTo>
                <a:close/>
              </a:path>
              <a:path w="3721100" h="647700">
                <a:moveTo>
                  <a:pt x="1054100" y="482600"/>
                </a:moveTo>
                <a:lnTo>
                  <a:pt x="1029853" y="438300"/>
                </a:lnTo>
                <a:lnTo>
                  <a:pt x="962963" y="400790"/>
                </a:lnTo>
                <a:lnTo>
                  <a:pt x="916269" y="385480"/>
                </a:lnTo>
                <a:lnTo>
                  <a:pt x="862203" y="372947"/>
                </a:lnTo>
                <a:lnTo>
                  <a:pt x="801864" y="363549"/>
                </a:lnTo>
                <a:lnTo>
                  <a:pt x="736347" y="357647"/>
                </a:lnTo>
                <a:lnTo>
                  <a:pt x="666750" y="355600"/>
                </a:lnTo>
                <a:lnTo>
                  <a:pt x="597152" y="357647"/>
                </a:lnTo>
                <a:lnTo>
                  <a:pt x="531635" y="363549"/>
                </a:lnTo>
                <a:lnTo>
                  <a:pt x="471296" y="372947"/>
                </a:lnTo>
                <a:lnTo>
                  <a:pt x="417230" y="385480"/>
                </a:lnTo>
                <a:lnTo>
                  <a:pt x="370536" y="400790"/>
                </a:lnTo>
                <a:lnTo>
                  <a:pt x="332309" y="418516"/>
                </a:lnTo>
                <a:lnTo>
                  <a:pt x="285644" y="459781"/>
                </a:lnTo>
                <a:lnTo>
                  <a:pt x="279400" y="482600"/>
                </a:lnTo>
                <a:lnTo>
                  <a:pt x="285644" y="505418"/>
                </a:lnTo>
                <a:lnTo>
                  <a:pt x="332309" y="546683"/>
                </a:lnTo>
                <a:lnTo>
                  <a:pt x="370536" y="564409"/>
                </a:lnTo>
                <a:lnTo>
                  <a:pt x="417230" y="579719"/>
                </a:lnTo>
                <a:lnTo>
                  <a:pt x="471296" y="592252"/>
                </a:lnTo>
                <a:lnTo>
                  <a:pt x="531635" y="601650"/>
                </a:lnTo>
                <a:lnTo>
                  <a:pt x="597152" y="607552"/>
                </a:lnTo>
                <a:lnTo>
                  <a:pt x="666750" y="609600"/>
                </a:lnTo>
                <a:lnTo>
                  <a:pt x="736347" y="607552"/>
                </a:lnTo>
                <a:lnTo>
                  <a:pt x="801864" y="601650"/>
                </a:lnTo>
                <a:lnTo>
                  <a:pt x="862203" y="592252"/>
                </a:lnTo>
                <a:lnTo>
                  <a:pt x="916269" y="579719"/>
                </a:lnTo>
                <a:lnTo>
                  <a:pt x="962963" y="564409"/>
                </a:lnTo>
                <a:lnTo>
                  <a:pt x="1001190" y="546683"/>
                </a:lnTo>
                <a:lnTo>
                  <a:pt x="1047855" y="505418"/>
                </a:lnTo>
                <a:lnTo>
                  <a:pt x="1054100" y="482600"/>
                </a:lnTo>
                <a:close/>
              </a:path>
              <a:path w="3721100" h="647700">
                <a:moveTo>
                  <a:pt x="1093495" y="64160"/>
                </a:moveTo>
                <a:lnTo>
                  <a:pt x="801395" y="140360"/>
                </a:lnTo>
              </a:path>
              <a:path w="3721100" h="647700">
                <a:moveTo>
                  <a:pt x="2038743" y="457200"/>
                </a:moveTo>
                <a:lnTo>
                  <a:pt x="2017184" y="417072"/>
                </a:lnTo>
                <a:lnTo>
                  <a:pt x="1957158" y="382211"/>
                </a:lnTo>
                <a:lnTo>
                  <a:pt x="1914901" y="367411"/>
                </a:lnTo>
                <a:lnTo>
                  <a:pt x="1865645" y="354714"/>
                </a:lnTo>
                <a:lnTo>
                  <a:pt x="1810262" y="344382"/>
                </a:lnTo>
                <a:lnTo>
                  <a:pt x="1749624" y="336678"/>
                </a:lnTo>
                <a:lnTo>
                  <a:pt x="1684604" y="331863"/>
                </a:lnTo>
                <a:lnTo>
                  <a:pt x="1616075" y="330200"/>
                </a:lnTo>
                <a:lnTo>
                  <a:pt x="1547545" y="331863"/>
                </a:lnTo>
                <a:lnTo>
                  <a:pt x="1482525" y="336678"/>
                </a:lnTo>
                <a:lnTo>
                  <a:pt x="1421887" y="344382"/>
                </a:lnTo>
                <a:lnTo>
                  <a:pt x="1366504" y="354714"/>
                </a:lnTo>
                <a:lnTo>
                  <a:pt x="1317248" y="367411"/>
                </a:lnTo>
                <a:lnTo>
                  <a:pt x="1274991" y="382211"/>
                </a:lnTo>
                <a:lnTo>
                  <a:pt x="1240606" y="398852"/>
                </a:lnTo>
                <a:lnTo>
                  <a:pt x="1198941" y="436608"/>
                </a:lnTo>
                <a:lnTo>
                  <a:pt x="1193406" y="457200"/>
                </a:lnTo>
                <a:lnTo>
                  <a:pt x="1198941" y="477791"/>
                </a:lnTo>
                <a:lnTo>
                  <a:pt x="1240606" y="515547"/>
                </a:lnTo>
                <a:lnTo>
                  <a:pt x="1274991" y="532188"/>
                </a:lnTo>
                <a:lnTo>
                  <a:pt x="1317248" y="546988"/>
                </a:lnTo>
                <a:lnTo>
                  <a:pt x="1366504" y="559685"/>
                </a:lnTo>
                <a:lnTo>
                  <a:pt x="1421887" y="570017"/>
                </a:lnTo>
                <a:lnTo>
                  <a:pt x="1482525" y="577721"/>
                </a:lnTo>
                <a:lnTo>
                  <a:pt x="1547545" y="582536"/>
                </a:lnTo>
                <a:lnTo>
                  <a:pt x="1616075" y="584200"/>
                </a:lnTo>
                <a:lnTo>
                  <a:pt x="1684604" y="582536"/>
                </a:lnTo>
                <a:lnTo>
                  <a:pt x="1749624" y="577721"/>
                </a:lnTo>
                <a:lnTo>
                  <a:pt x="1810262" y="570017"/>
                </a:lnTo>
                <a:lnTo>
                  <a:pt x="1865645" y="559685"/>
                </a:lnTo>
                <a:lnTo>
                  <a:pt x="1914901" y="546988"/>
                </a:lnTo>
                <a:lnTo>
                  <a:pt x="1957158" y="532188"/>
                </a:lnTo>
                <a:lnTo>
                  <a:pt x="1991543" y="515547"/>
                </a:lnTo>
                <a:lnTo>
                  <a:pt x="2033208" y="477791"/>
                </a:lnTo>
                <a:lnTo>
                  <a:pt x="2038743" y="457200"/>
                </a:lnTo>
                <a:close/>
              </a:path>
              <a:path w="3721100" h="647700">
                <a:moveTo>
                  <a:pt x="1576095" y="203860"/>
                </a:moveTo>
                <a:lnTo>
                  <a:pt x="1576095" y="305460"/>
                </a:lnTo>
              </a:path>
              <a:path w="3721100" h="647700">
                <a:moveTo>
                  <a:pt x="788695" y="368960"/>
                </a:moveTo>
                <a:lnTo>
                  <a:pt x="1207795" y="203860"/>
                </a:lnTo>
              </a:path>
              <a:path w="3721100" h="647700">
                <a:moveTo>
                  <a:pt x="2122195" y="216560"/>
                </a:moveTo>
                <a:lnTo>
                  <a:pt x="2426995" y="318160"/>
                </a:lnTo>
              </a:path>
              <a:path w="3721100" h="647700">
                <a:moveTo>
                  <a:pt x="3721100" y="469900"/>
                </a:moveTo>
                <a:lnTo>
                  <a:pt x="3689885" y="420004"/>
                </a:lnTo>
                <a:lnTo>
                  <a:pt x="3637128" y="389655"/>
                </a:lnTo>
                <a:lnTo>
                  <a:pt x="3561875" y="362336"/>
                </a:lnTo>
                <a:lnTo>
                  <a:pt x="3516633" y="350000"/>
                </a:lnTo>
                <a:lnTo>
                  <a:pt x="3466752" y="338645"/>
                </a:lnTo>
                <a:lnTo>
                  <a:pt x="3412559" y="328346"/>
                </a:lnTo>
                <a:lnTo>
                  <a:pt x="3354382" y="319178"/>
                </a:lnTo>
                <a:lnTo>
                  <a:pt x="3292551" y="311215"/>
                </a:lnTo>
                <a:lnTo>
                  <a:pt x="3227392" y="304533"/>
                </a:lnTo>
                <a:lnTo>
                  <a:pt x="3159234" y="299205"/>
                </a:lnTo>
                <a:lnTo>
                  <a:pt x="3088406" y="295307"/>
                </a:lnTo>
                <a:lnTo>
                  <a:pt x="3015235" y="292914"/>
                </a:lnTo>
                <a:lnTo>
                  <a:pt x="2940050" y="292100"/>
                </a:lnTo>
                <a:lnTo>
                  <a:pt x="2864864" y="292914"/>
                </a:lnTo>
                <a:lnTo>
                  <a:pt x="2791693" y="295307"/>
                </a:lnTo>
                <a:lnTo>
                  <a:pt x="2720865" y="299205"/>
                </a:lnTo>
                <a:lnTo>
                  <a:pt x="2652707" y="304533"/>
                </a:lnTo>
                <a:lnTo>
                  <a:pt x="2587548" y="311215"/>
                </a:lnTo>
                <a:lnTo>
                  <a:pt x="2525717" y="319178"/>
                </a:lnTo>
                <a:lnTo>
                  <a:pt x="2467540" y="328346"/>
                </a:lnTo>
                <a:lnTo>
                  <a:pt x="2413347" y="338645"/>
                </a:lnTo>
                <a:lnTo>
                  <a:pt x="2363466" y="350000"/>
                </a:lnTo>
                <a:lnTo>
                  <a:pt x="2318224" y="362336"/>
                </a:lnTo>
                <a:lnTo>
                  <a:pt x="2277949" y="375580"/>
                </a:lnTo>
                <a:lnTo>
                  <a:pt x="2213616" y="404488"/>
                </a:lnTo>
                <a:lnTo>
                  <a:pt x="2173091" y="436127"/>
                </a:lnTo>
                <a:lnTo>
                  <a:pt x="2159000" y="469900"/>
                </a:lnTo>
                <a:lnTo>
                  <a:pt x="2162577" y="487015"/>
                </a:lnTo>
                <a:lnTo>
                  <a:pt x="2190214" y="519795"/>
                </a:lnTo>
                <a:lnTo>
                  <a:pt x="2242971" y="550144"/>
                </a:lnTo>
                <a:lnTo>
                  <a:pt x="2318224" y="577463"/>
                </a:lnTo>
                <a:lnTo>
                  <a:pt x="2363466" y="589799"/>
                </a:lnTo>
                <a:lnTo>
                  <a:pt x="2413347" y="601154"/>
                </a:lnTo>
                <a:lnTo>
                  <a:pt x="2467540" y="611453"/>
                </a:lnTo>
                <a:lnTo>
                  <a:pt x="2525717" y="620621"/>
                </a:lnTo>
                <a:lnTo>
                  <a:pt x="2587548" y="628584"/>
                </a:lnTo>
                <a:lnTo>
                  <a:pt x="2652707" y="635266"/>
                </a:lnTo>
                <a:lnTo>
                  <a:pt x="2720865" y="640594"/>
                </a:lnTo>
                <a:lnTo>
                  <a:pt x="2791693" y="644492"/>
                </a:lnTo>
                <a:lnTo>
                  <a:pt x="2864864" y="646885"/>
                </a:lnTo>
                <a:lnTo>
                  <a:pt x="2940050" y="647700"/>
                </a:lnTo>
                <a:lnTo>
                  <a:pt x="3015235" y="646885"/>
                </a:lnTo>
                <a:lnTo>
                  <a:pt x="3088406" y="644492"/>
                </a:lnTo>
                <a:lnTo>
                  <a:pt x="3159234" y="640594"/>
                </a:lnTo>
                <a:lnTo>
                  <a:pt x="3227392" y="635266"/>
                </a:lnTo>
                <a:lnTo>
                  <a:pt x="3292551" y="628584"/>
                </a:lnTo>
                <a:lnTo>
                  <a:pt x="3354382" y="620621"/>
                </a:lnTo>
                <a:lnTo>
                  <a:pt x="3412559" y="611453"/>
                </a:lnTo>
                <a:lnTo>
                  <a:pt x="3466752" y="601154"/>
                </a:lnTo>
                <a:lnTo>
                  <a:pt x="3516633" y="589799"/>
                </a:lnTo>
                <a:lnTo>
                  <a:pt x="3561875" y="577463"/>
                </a:lnTo>
                <a:lnTo>
                  <a:pt x="3602150" y="564219"/>
                </a:lnTo>
                <a:lnTo>
                  <a:pt x="3666483" y="535311"/>
                </a:lnTo>
                <a:lnTo>
                  <a:pt x="3707008" y="503672"/>
                </a:lnTo>
                <a:lnTo>
                  <a:pt x="3721100" y="469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8470" y="2908960"/>
            <a:ext cx="3905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45" dirty="0">
                <a:latin typeface="Arial"/>
                <a:cs typeface="Arial"/>
              </a:rPr>
              <a:t>ex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6875" y="2654962"/>
            <a:ext cx="356552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N°AVS</a:t>
            </a:r>
            <a:endParaRPr sz="14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1020"/>
              </a:spcBef>
              <a:tabLst>
                <a:tab pos="2158365" algn="l"/>
              </a:tabLst>
            </a:pPr>
            <a:r>
              <a:rPr sz="1400" dirty="0">
                <a:latin typeface="Arial"/>
                <a:cs typeface="Arial"/>
              </a:rPr>
              <a:t>nom	</a:t>
            </a:r>
            <a:r>
              <a:rPr sz="2100" baseline="3968" dirty="0">
                <a:latin typeface="Arial"/>
                <a:cs typeface="Arial"/>
              </a:rPr>
              <a:t>nom</a:t>
            </a:r>
            <a:r>
              <a:rPr sz="2100" spc="-52" baseline="3968" dirty="0">
                <a:latin typeface="Arial"/>
                <a:cs typeface="Arial"/>
              </a:rPr>
              <a:t> </a:t>
            </a:r>
            <a:r>
              <a:rPr sz="2100" baseline="3968" dirty="0">
                <a:latin typeface="Arial"/>
                <a:cs typeface="Arial"/>
              </a:rPr>
              <a:t>de</a:t>
            </a:r>
            <a:r>
              <a:rPr sz="2100" spc="-44" baseline="3968" dirty="0">
                <a:latin typeface="Arial"/>
                <a:cs typeface="Arial"/>
              </a:rPr>
              <a:t> </a:t>
            </a:r>
            <a:r>
              <a:rPr sz="2100" baseline="3968" dirty="0">
                <a:latin typeface="Arial"/>
                <a:cs typeface="Arial"/>
              </a:rPr>
              <a:t>jeune</a:t>
            </a:r>
            <a:r>
              <a:rPr sz="2100" spc="-44" baseline="3968" dirty="0">
                <a:latin typeface="Arial"/>
                <a:cs typeface="Arial"/>
              </a:rPr>
              <a:t> </a:t>
            </a:r>
            <a:r>
              <a:rPr sz="2100" baseline="3968" dirty="0">
                <a:latin typeface="Arial"/>
                <a:cs typeface="Arial"/>
              </a:rPr>
              <a:t>fille</a:t>
            </a:r>
            <a:endParaRPr sz="2100" baseline="3968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7470" y="2781960"/>
            <a:ext cx="2195830" cy="431165"/>
          </a:xfrm>
          <a:custGeom>
            <a:avLst/>
            <a:gdLst/>
            <a:ahLst/>
            <a:cxnLst/>
            <a:rect l="l" t="t" r="r" b="b"/>
            <a:pathLst>
              <a:path w="2195829" h="431164">
                <a:moveTo>
                  <a:pt x="2195804" y="285089"/>
                </a:moveTo>
                <a:lnTo>
                  <a:pt x="2174340" y="234144"/>
                </a:lnTo>
                <a:lnTo>
                  <a:pt x="2115126" y="191008"/>
                </a:lnTo>
                <a:lnTo>
                  <a:pt x="2073790" y="173402"/>
                </a:lnTo>
                <a:lnTo>
                  <a:pt x="2025929" y="158988"/>
                </a:lnTo>
                <a:lnTo>
                  <a:pt x="1972514" y="148181"/>
                </a:lnTo>
                <a:lnTo>
                  <a:pt x="1914515" y="141394"/>
                </a:lnTo>
                <a:lnTo>
                  <a:pt x="1852904" y="139039"/>
                </a:lnTo>
                <a:lnTo>
                  <a:pt x="1791293" y="141394"/>
                </a:lnTo>
                <a:lnTo>
                  <a:pt x="1733295" y="148181"/>
                </a:lnTo>
                <a:lnTo>
                  <a:pt x="1679879" y="158988"/>
                </a:lnTo>
                <a:lnTo>
                  <a:pt x="1632018" y="173402"/>
                </a:lnTo>
                <a:lnTo>
                  <a:pt x="1590682" y="191008"/>
                </a:lnTo>
                <a:lnTo>
                  <a:pt x="1556842" y="211393"/>
                </a:lnTo>
                <a:lnTo>
                  <a:pt x="1515532" y="258847"/>
                </a:lnTo>
                <a:lnTo>
                  <a:pt x="1510004" y="285089"/>
                </a:lnTo>
                <a:lnTo>
                  <a:pt x="1515532" y="311331"/>
                </a:lnTo>
                <a:lnTo>
                  <a:pt x="1556842" y="358785"/>
                </a:lnTo>
                <a:lnTo>
                  <a:pt x="1590682" y="379170"/>
                </a:lnTo>
                <a:lnTo>
                  <a:pt x="1632018" y="396776"/>
                </a:lnTo>
                <a:lnTo>
                  <a:pt x="1679879" y="411190"/>
                </a:lnTo>
                <a:lnTo>
                  <a:pt x="1733295" y="421997"/>
                </a:lnTo>
                <a:lnTo>
                  <a:pt x="1791293" y="428785"/>
                </a:lnTo>
                <a:lnTo>
                  <a:pt x="1852904" y="431139"/>
                </a:lnTo>
                <a:lnTo>
                  <a:pt x="1914515" y="428785"/>
                </a:lnTo>
                <a:lnTo>
                  <a:pt x="1972514" y="421997"/>
                </a:lnTo>
                <a:lnTo>
                  <a:pt x="2025929" y="411190"/>
                </a:lnTo>
                <a:lnTo>
                  <a:pt x="2073790" y="396776"/>
                </a:lnTo>
                <a:lnTo>
                  <a:pt x="2115126" y="379170"/>
                </a:lnTo>
                <a:lnTo>
                  <a:pt x="2148967" y="358785"/>
                </a:lnTo>
                <a:lnTo>
                  <a:pt x="2190276" y="311331"/>
                </a:lnTo>
                <a:lnTo>
                  <a:pt x="2195804" y="285089"/>
                </a:lnTo>
                <a:close/>
              </a:path>
              <a:path w="2195829" h="431164">
                <a:moveTo>
                  <a:pt x="0" y="0"/>
                </a:moveTo>
                <a:lnTo>
                  <a:pt x="1524000" y="2286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33670" y="2604160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adresse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3325" y="2628900"/>
            <a:ext cx="3435350" cy="654050"/>
          </a:xfrm>
          <a:custGeom>
            <a:avLst/>
            <a:gdLst/>
            <a:ahLst/>
            <a:cxnLst/>
            <a:rect l="l" t="t" r="r" b="b"/>
            <a:pathLst>
              <a:path w="3435350" h="654050">
                <a:moveTo>
                  <a:pt x="3435350" y="127000"/>
                </a:moveTo>
                <a:lnTo>
                  <a:pt x="3394723" y="81113"/>
                </a:lnTo>
                <a:lnTo>
                  <a:pt x="3327220" y="54457"/>
                </a:lnTo>
                <a:lnTo>
                  <a:pt x="3283044" y="42668"/>
                </a:lnTo>
                <a:lnTo>
                  <a:pt x="3232673" y="32064"/>
                </a:lnTo>
                <a:lnTo>
                  <a:pt x="3176674" y="22764"/>
                </a:lnTo>
                <a:lnTo>
                  <a:pt x="3115614" y="14887"/>
                </a:lnTo>
                <a:lnTo>
                  <a:pt x="3050060" y="8552"/>
                </a:lnTo>
                <a:lnTo>
                  <a:pt x="2980579" y="3880"/>
                </a:lnTo>
                <a:lnTo>
                  <a:pt x="2907736" y="990"/>
                </a:lnTo>
                <a:lnTo>
                  <a:pt x="2832100" y="0"/>
                </a:lnTo>
                <a:lnTo>
                  <a:pt x="2756463" y="990"/>
                </a:lnTo>
                <a:lnTo>
                  <a:pt x="2683620" y="3880"/>
                </a:lnTo>
                <a:lnTo>
                  <a:pt x="2614139" y="8552"/>
                </a:lnTo>
                <a:lnTo>
                  <a:pt x="2548585" y="14887"/>
                </a:lnTo>
                <a:lnTo>
                  <a:pt x="2487525" y="22764"/>
                </a:lnTo>
                <a:lnTo>
                  <a:pt x="2431526" y="32064"/>
                </a:lnTo>
                <a:lnTo>
                  <a:pt x="2381155" y="42668"/>
                </a:lnTo>
                <a:lnTo>
                  <a:pt x="2336979" y="54457"/>
                </a:lnTo>
                <a:lnTo>
                  <a:pt x="2299563" y="67312"/>
                </a:lnTo>
                <a:lnTo>
                  <a:pt x="2247284" y="95741"/>
                </a:lnTo>
                <a:lnTo>
                  <a:pt x="2228850" y="127000"/>
                </a:lnTo>
                <a:lnTo>
                  <a:pt x="2233552" y="142923"/>
                </a:lnTo>
                <a:lnTo>
                  <a:pt x="2269476" y="172886"/>
                </a:lnTo>
                <a:lnTo>
                  <a:pt x="2336979" y="199542"/>
                </a:lnTo>
                <a:lnTo>
                  <a:pt x="2381155" y="211331"/>
                </a:lnTo>
                <a:lnTo>
                  <a:pt x="2431526" y="221935"/>
                </a:lnTo>
                <a:lnTo>
                  <a:pt x="2487525" y="231235"/>
                </a:lnTo>
                <a:lnTo>
                  <a:pt x="2548585" y="239112"/>
                </a:lnTo>
                <a:lnTo>
                  <a:pt x="2614139" y="245447"/>
                </a:lnTo>
                <a:lnTo>
                  <a:pt x="2683620" y="250119"/>
                </a:lnTo>
                <a:lnTo>
                  <a:pt x="2756463" y="253009"/>
                </a:lnTo>
                <a:lnTo>
                  <a:pt x="2832100" y="254000"/>
                </a:lnTo>
                <a:lnTo>
                  <a:pt x="2907736" y="253009"/>
                </a:lnTo>
                <a:lnTo>
                  <a:pt x="2980579" y="250119"/>
                </a:lnTo>
                <a:lnTo>
                  <a:pt x="3050060" y="245447"/>
                </a:lnTo>
                <a:lnTo>
                  <a:pt x="3115614" y="239112"/>
                </a:lnTo>
                <a:lnTo>
                  <a:pt x="3176674" y="231235"/>
                </a:lnTo>
                <a:lnTo>
                  <a:pt x="3232673" y="221935"/>
                </a:lnTo>
                <a:lnTo>
                  <a:pt x="3283044" y="211331"/>
                </a:lnTo>
                <a:lnTo>
                  <a:pt x="3327220" y="199542"/>
                </a:lnTo>
                <a:lnTo>
                  <a:pt x="3364636" y="186687"/>
                </a:lnTo>
                <a:lnTo>
                  <a:pt x="3416915" y="158258"/>
                </a:lnTo>
                <a:lnTo>
                  <a:pt x="3435350" y="127000"/>
                </a:lnTo>
                <a:close/>
              </a:path>
              <a:path w="3435350" h="654050">
                <a:moveTo>
                  <a:pt x="1214145" y="51460"/>
                </a:moveTo>
                <a:lnTo>
                  <a:pt x="2230145" y="102260"/>
                </a:lnTo>
              </a:path>
              <a:path w="3435350" h="654050">
                <a:moveTo>
                  <a:pt x="952500" y="495300"/>
                </a:moveTo>
                <a:lnTo>
                  <a:pt x="932325" y="449467"/>
                </a:lnTo>
                <a:lnTo>
                  <a:pt x="875738" y="408878"/>
                </a:lnTo>
                <a:lnTo>
                  <a:pt x="835638" y="391166"/>
                </a:lnTo>
                <a:lnTo>
                  <a:pt x="788649" y="375503"/>
                </a:lnTo>
                <a:lnTo>
                  <a:pt x="735513" y="362137"/>
                </a:lnTo>
                <a:lnTo>
                  <a:pt x="676966" y="351311"/>
                </a:lnTo>
                <a:lnTo>
                  <a:pt x="613747" y="343274"/>
                </a:lnTo>
                <a:lnTo>
                  <a:pt x="546596" y="338272"/>
                </a:lnTo>
                <a:lnTo>
                  <a:pt x="476250" y="336550"/>
                </a:lnTo>
                <a:lnTo>
                  <a:pt x="405903" y="338272"/>
                </a:lnTo>
                <a:lnTo>
                  <a:pt x="338752" y="343274"/>
                </a:lnTo>
                <a:lnTo>
                  <a:pt x="275533" y="351311"/>
                </a:lnTo>
                <a:lnTo>
                  <a:pt x="216986" y="362137"/>
                </a:lnTo>
                <a:lnTo>
                  <a:pt x="163850" y="375503"/>
                </a:lnTo>
                <a:lnTo>
                  <a:pt x="116861" y="391166"/>
                </a:lnTo>
                <a:lnTo>
                  <a:pt x="76761" y="408878"/>
                </a:lnTo>
                <a:lnTo>
                  <a:pt x="20174" y="449467"/>
                </a:lnTo>
                <a:lnTo>
                  <a:pt x="0" y="495300"/>
                </a:lnTo>
                <a:lnTo>
                  <a:pt x="5166" y="518748"/>
                </a:lnTo>
                <a:lnTo>
                  <a:pt x="44285" y="562205"/>
                </a:lnTo>
                <a:lnTo>
                  <a:pt x="116861" y="599433"/>
                </a:lnTo>
                <a:lnTo>
                  <a:pt x="163850" y="615096"/>
                </a:lnTo>
                <a:lnTo>
                  <a:pt x="216986" y="628462"/>
                </a:lnTo>
                <a:lnTo>
                  <a:pt x="275533" y="639288"/>
                </a:lnTo>
                <a:lnTo>
                  <a:pt x="338752" y="647325"/>
                </a:lnTo>
                <a:lnTo>
                  <a:pt x="405903" y="652327"/>
                </a:lnTo>
                <a:lnTo>
                  <a:pt x="476250" y="654050"/>
                </a:lnTo>
                <a:lnTo>
                  <a:pt x="546596" y="652327"/>
                </a:lnTo>
                <a:lnTo>
                  <a:pt x="613747" y="647325"/>
                </a:lnTo>
                <a:lnTo>
                  <a:pt x="676966" y="639288"/>
                </a:lnTo>
                <a:lnTo>
                  <a:pt x="735513" y="628462"/>
                </a:lnTo>
                <a:lnTo>
                  <a:pt x="788649" y="615096"/>
                </a:lnTo>
                <a:lnTo>
                  <a:pt x="835638" y="599433"/>
                </a:lnTo>
                <a:lnTo>
                  <a:pt x="875738" y="581721"/>
                </a:lnTo>
                <a:lnTo>
                  <a:pt x="932325" y="541132"/>
                </a:lnTo>
                <a:lnTo>
                  <a:pt x="952500" y="4953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50" y="1283365"/>
            <a:ext cx="5932800" cy="6986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Entité</a:t>
            </a:r>
            <a:r>
              <a:rPr sz="1800" b="1">
                <a:latin typeface="Arial"/>
                <a:cs typeface="Arial"/>
              </a:rPr>
              <a:t>,</a:t>
            </a:r>
            <a:r>
              <a:rPr sz="1800" b="1" spc="-95">
                <a:latin typeface="Arial"/>
                <a:cs typeface="Arial"/>
              </a:rPr>
              <a:t> </a:t>
            </a:r>
            <a:r>
              <a:rPr lang="fr-FR" sz="1800" b="1" spc="-95" dirty="0" smtClean="0">
                <a:latin typeface="Arial"/>
                <a:cs typeface="Arial"/>
              </a:rPr>
              <a:t>Propriété</a:t>
            </a:r>
            <a:r>
              <a:rPr sz="1800" b="1" spc="-25" smtClean="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et</a:t>
            </a:r>
            <a:r>
              <a:rPr sz="1800" b="1" spc="-20">
                <a:latin typeface="Arial"/>
                <a:cs typeface="Arial"/>
              </a:rPr>
              <a:t> </a:t>
            </a:r>
            <a:r>
              <a:rPr lang="fr-FR" sz="1800" b="1" dirty="0" err="1" smtClean="0">
                <a:latin typeface="Arial"/>
                <a:cs typeface="Arial"/>
              </a:rPr>
              <a:t>occurence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344170" indent="-635">
              <a:lnSpc>
                <a:spcPts val="2100"/>
              </a:lnSpc>
            </a:pPr>
            <a:r>
              <a:rPr sz="1800" smtClean="0">
                <a:latin typeface="Arial"/>
                <a:cs typeface="Arial"/>
              </a:rPr>
              <a:t>Définition</a:t>
            </a:r>
            <a:r>
              <a:rPr lang="fr-FR" dirty="0" smtClean="0">
                <a:latin typeface="Arial"/>
                <a:cs typeface="Arial"/>
              </a:rPr>
              <a:t>s </a:t>
            </a:r>
            <a:r>
              <a:rPr sz="1800" smtClean="0">
                <a:latin typeface="Arial"/>
                <a:cs typeface="Arial"/>
              </a:rPr>
              <a:t>:</a:t>
            </a:r>
            <a:r>
              <a:rPr sz="1800" spc="-145" smtClean="0">
                <a:latin typeface="Arial"/>
                <a:cs typeface="Arial"/>
              </a:rPr>
              <a:t> </a:t>
            </a:r>
            <a:endParaRPr lang="fr-FR" sz="1800" spc="-145" dirty="0" smtClean="0">
              <a:latin typeface="Arial"/>
              <a:cs typeface="Arial"/>
            </a:endParaRPr>
          </a:p>
          <a:p>
            <a:pPr marL="12700" marR="344170" indent="-635">
              <a:lnSpc>
                <a:spcPts val="2100"/>
              </a:lnSpc>
            </a:pPr>
            <a:endParaRPr lang="fr-FR" spc="-145" dirty="0">
              <a:latin typeface="Arial"/>
              <a:cs typeface="Arial"/>
            </a:endParaRPr>
          </a:p>
          <a:p>
            <a:pPr marL="12700" marR="344170" indent="-635">
              <a:lnSpc>
                <a:spcPts val="2100"/>
              </a:lnSpc>
            </a:pPr>
            <a:r>
              <a:rPr lang="fr-FR" sz="1800" spc="-145" dirty="0" smtClean="0">
                <a:latin typeface="Arial"/>
                <a:cs typeface="Arial"/>
              </a:rPr>
              <a:t>Une  E</a:t>
            </a:r>
            <a:r>
              <a:rPr sz="1850" i="1" spc="-25" smtClean="0">
                <a:latin typeface="Arial"/>
                <a:cs typeface="Arial"/>
              </a:rPr>
              <a:t>ntité</a:t>
            </a:r>
            <a:r>
              <a:rPr sz="1850" i="1" spc="-2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 une chose concrète ou  </a:t>
            </a:r>
            <a:r>
              <a:rPr sz="1800" spc="-5" dirty="0">
                <a:latin typeface="Arial"/>
                <a:cs typeface="Arial"/>
              </a:rPr>
              <a:t>abstraite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réalité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perçue</a:t>
            </a:r>
            <a:r>
              <a:rPr sz="1800" spc="-10">
                <a:latin typeface="Arial"/>
                <a:cs typeface="Arial"/>
              </a:rPr>
              <a:t> </a:t>
            </a:r>
            <a:r>
              <a:rPr lang="fr-FR" sz="1800" spc="-10" dirty="0" smtClean="0">
                <a:latin typeface="Arial"/>
                <a:cs typeface="Arial"/>
              </a:rPr>
              <a:t>qui a une existence propre</a:t>
            </a:r>
            <a:r>
              <a:rPr sz="180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spc="-10" dirty="0">
                <a:latin typeface="Arial"/>
                <a:cs typeface="Arial"/>
              </a:rPr>
              <a:t>Exemples: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240665" algn="l"/>
              </a:tabLst>
            </a:pPr>
            <a:r>
              <a:rPr sz="1600" smtClean="0">
                <a:latin typeface="Times New Roman"/>
                <a:cs typeface="Times New Roman"/>
              </a:rPr>
              <a:t>•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800">
                <a:latin typeface="Arial"/>
                <a:cs typeface="Arial"/>
              </a:rPr>
              <a:t>l’étudiant</a:t>
            </a:r>
            <a:r>
              <a:rPr sz="1800" spc="-50">
                <a:latin typeface="Arial"/>
                <a:cs typeface="Arial"/>
              </a:rPr>
              <a:t> </a:t>
            </a:r>
            <a:r>
              <a:rPr lang="fr-FR" spc="-50" dirty="0" smtClean="0">
                <a:latin typeface="Arial"/>
                <a:cs typeface="Arial"/>
              </a:rPr>
              <a:t>Brahim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toute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tout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animal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une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organisation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tout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l’université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40665" algn="l"/>
              </a:tabLst>
            </a:pPr>
            <a:r>
              <a:rPr sz="1600" smtClean="0">
                <a:latin typeface="Times New Roman"/>
                <a:cs typeface="Times New Roman"/>
              </a:rPr>
              <a:t>•	</a:t>
            </a:r>
            <a:r>
              <a:rPr sz="1800" smtClean="0">
                <a:latin typeface="Arial"/>
                <a:cs typeface="Arial"/>
              </a:rPr>
              <a:t>...</a:t>
            </a:r>
            <a:endParaRPr lang="fr-FR" sz="1800" dirty="0" smtClean="0">
              <a:latin typeface="Arial"/>
              <a:cs typeface="Arial"/>
            </a:endParaRPr>
          </a:p>
          <a:p>
            <a:pPr marL="12700">
              <a:spcBef>
                <a:spcPts val="840"/>
              </a:spcBef>
              <a:tabLst>
                <a:tab pos="240665" algn="l"/>
              </a:tabLst>
            </a:pPr>
            <a:r>
              <a:rPr lang="fr-FR" sz="1800" dirty="0" smtClean="0">
                <a:latin typeface="Arial"/>
                <a:cs typeface="Arial"/>
              </a:rPr>
              <a:t>Chaque</a:t>
            </a:r>
            <a:r>
              <a:rPr lang="fr-FR" sz="1800" spc="-15" dirty="0" smtClean="0">
                <a:latin typeface="Arial"/>
                <a:cs typeface="Arial"/>
              </a:rPr>
              <a:t> </a:t>
            </a:r>
            <a:r>
              <a:rPr lang="fr-FR" sz="1800" dirty="0" smtClean="0">
                <a:latin typeface="Arial"/>
                <a:cs typeface="Arial"/>
              </a:rPr>
              <a:t>entité</a:t>
            </a:r>
            <a:r>
              <a:rPr lang="fr-FR" sz="1800" spc="-15" dirty="0" smtClean="0">
                <a:latin typeface="Arial"/>
                <a:cs typeface="Arial"/>
              </a:rPr>
              <a:t> doit avoir </a:t>
            </a:r>
            <a:r>
              <a:rPr lang="fr-FR" sz="1800" b="1" spc="-15" dirty="0" smtClean="0">
                <a:latin typeface="Arial"/>
                <a:cs typeface="Arial"/>
              </a:rPr>
              <a:t>un </a:t>
            </a:r>
            <a:r>
              <a:rPr lang="fr-FR" b="1" spc="-15" dirty="0" smtClean="0">
                <a:latin typeface="Arial"/>
                <a:cs typeface="Arial"/>
              </a:rPr>
              <a:t>Identifiant pour identifier une occurrence unique</a:t>
            </a:r>
            <a:r>
              <a:rPr lang="fr-FR" sz="1850" i="1" spc="-25" dirty="0" smtClean="0">
                <a:latin typeface="Arial"/>
                <a:cs typeface="Arial"/>
              </a:rPr>
              <a:t>.</a:t>
            </a:r>
            <a:endParaRPr lang="fr-FR" sz="1850" dirty="0" smtClean="0">
              <a:latin typeface="Arial"/>
              <a:cs typeface="Arial"/>
            </a:endParaRPr>
          </a:p>
          <a:p>
            <a:pPr marL="12700" marR="494665">
              <a:lnSpc>
                <a:spcPts val="2100"/>
              </a:lnSpc>
              <a:spcBef>
                <a:spcPts val="1560"/>
              </a:spcBef>
            </a:pPr>
            <a:r>
              <a:rPr sz="1800" smtClean="0">
                <a:latin typeface="Arial"/>
                <a:cs typeface="Arial"/>
              </a:rPr>
              <a:t>Chaque</a:t>
            </a:r>
            <a:r>
              <a:rPr sz="1800" spc="-15" smtClean="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entité</a:t>
            </a:r>
            <a:r>
              <a:rPr sz="1800" spc="-15" smtClean="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possède</a:t>
            </a:r>
            <a:r>
              <a:rPr sz="1800" spc="-15" smtClean="0">
                <a:latin typeface="Arial"/>
                <a:cs typeface="Arial"/>
              </a:rPr>
              <a:t> </a:t>
            </a:r>
            <a:r>
              <a:rPr lang="fr-FR" sz="1800" spc="-15" dirty="0" smtClean="0">
                <a:latin typeface="Arial"/>
                <a:cs typeface="Arial"/>
              </a:rPr>
              <a:t>s</a:t>
            </a:r>
            <a:r>
              <a:rPr sz="1800" smtClean="0">
                <a:latin typeface="Arial"/>
                <a:cs typeface="Arial"/>
              </a:rPr>
              <a:t>es</a:t>
            </a:r>
            <a:r>
              <a:rPr sz="1800" spc="-15" smtClean="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propriétés</a:t>
            </a:r>
            <a:r>
              <a:rPr sz="1800" spc="-10" smtClean="0">
                <a:latin typeface="Arial"/>
                <a:cs typeface="Arial"/>
              </a:rPr>
              <a:t> </a:t>
            </a:r>
            <a:r>
              <a:rPr sz="1800" spc="5" smtClean="0">
                <a:latin typeface="Arial"/>
                <a:cs typeface="Arial"/>
              </a:rPr>
              <a:t>particulières</a:t>
            </a:r>
            <a:r>
              <a:rPr lang="fr-FR" sz="1800" spc="5" dirty="0" smtClean="0">
                <a:latin typeface="Arial"/>
                <a:cs typeface="Arial"/>
              </a:rPr>
              <a:t>.</a:t>
            </a:r>
            <a:endParaRPr sz="1850" smtClean="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500"/>
              </a:spcBef>
            </a:pPr>
            <a:r>
              <a:rPr sz="1800" spc="-145" smtClean="0">
                <a:latin typeface="Arial"/>
                <a:cs typeface="Arial"/>
              </a:rPr>
              <a:t> </a:t>
            </a:r>
            <a:r>
              <a:rPr sz="1800" b="1" smtClean="0">
                <a:latin typeface="Arial"/>
                <a:cs typeface="Arial"/>
              </a:rPr>
              <a:t>Un</a:t>
            </a:r>
            <a:r>
              <a:rPr lang="fr-FR" sz="1800" b="1" dirty="0" smtClean="0">
                <a:latin typeface="Arial"/>
                <a:cs typeface="Arial"/>
              </a:rPr>
              <a:t>e propriété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est </a:t>
            </a:r>
            <a:r>
              <a:rPr sz="1800" dirty="0">
                <a:latin typeface="Arial"/>
                <a:cs typeface="Arial"/>
              </a:rPr>
              <a:t>une ca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acté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istique ou une  qualité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d’une</a:t>
            </a:r>
            <a:r>
              <a:rPr sz="1800" spc="-70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association.</a:t>
            </a:r>
            <a:r>
              <a:rPr sz="1800" spc="-185" smtClean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 marR="659130">
              <a:lnSpc>
                <a:spcPts val="2100"/>
              </a:lnSpc>
              <a:spcBef>
                <a:spcPts val="1500"/>
              </a:spcBef>
            </a:pPr>
            <a:r>
              <a:rPr sz="1800" smtClean="0">
                <a:latin typeface="Arial"/>
                <a:cs typeface="Arial"/>
              </a:rPr>
              <a:t>Une </a:t>
            </a:r>
            <a:r>
              <a:rPr lang="fr-FR" sz="1800" dirty="0" smtClean="0">
                <a:latin typeface="Arial"/>
                <a:cs typeface="Arial"/>
              </a:rPr>
              <a:t>occurrence</a:t>
            </a:r>
            <a:r>
              <a:rPr sz="1800" smtClean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est </a:t>
            </a:r>
            <a:r>
              <a:rPr sz="1800" smtClean="0">
                <a:latin typeface="Arial"/>
                <a:cs typeface="Arial"/>
              </a:rPr>
              <a:t>un</a:t>
            </a:r>
            <a:r>
              <a:rPr lang="fr-FR" sz="1800" dirty="0" smtClean="0">
                <a:latin typeface="Arial"/>
                <a:cs typeface="Arial"/>
              </a:rPr>
              <a:t>e valeur</a:t>
            </a:r>
            <a:r>
              <a:rPr sz="180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symbole utilisé pour  représenter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fait</a:t>
            </a:r>
            <a:r>
              <a:rPr sz="1800" dirty="0">
                <a:latin typeface="Arial"/>
                <a:cs typeface="Arial"/>
              </a:rPr>
              <a:t> élémentaire”.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60" y="1283365"/>
            <a:ext cx="46304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C.I.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statiques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facultatives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(suite)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50" i="1" spc="-30" dirty="0">
                <a:latin typeface="Arial"/>
                <a:cs typeface="Arial"/>
              </a:rPr>
              <a:t>Dépendances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fonctionnelles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50" i="1" spc="-90" dirty="0">
                <a:latin typeface="Arial"/>
                <a:cs typeface="Arial"/>
              </a:rPr>
              <a:t>(D.F.)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800" dirty="0">
                <a:latin typeface="Arial"/>
                <a:cs typeface="Arial"/>
              </a:rPr>
              <a:t>(1)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Dépendance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fonctionnelle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Exemple: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460" y="4529485"/>
            <a:ext cx="5732780" cy="37985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exprime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contraintes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d’intégrité</a:t>
            </a:r>
            <a:r>
              <a:rPr sz="1800" spc="-5" dirty="0">
                <a:latin typeface="Arial"/>
                <a:cs typeface="Arial"/>
              </a:rPr>
              <a:t> suivantes:</a:t>
            </a:r>
            <a:endParaRPr sz="1800">
              <a:latin typeface="Arial"/>
              <a:cs typeface="Arial"/>
            </a:endParaRPr>
          </a:p>
          <a:p>
            <a:pPr marL="469900" marR="527050" indent="-228600">
              <a:lnSpc>
                <a:spcPts val="2100"/>
              </a:lnSpc>
              <a:spcBef>
                <a:spcPts val="96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à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modèle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marque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correspond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seul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diamètre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roue</a:t>
            </a:r>
            <a:endParaRPr sz="1800">
              <a:latin typeface="Arial"/>
              <a:cs typeface="Arial"/>
            </a:endParaRPr>
          </a:p>
          <a:p>
            <a:pPr marL="469900" marR="934719" indent="-228600">
              <a:lnSpc>
                <a:spcPts val="2100"/>
              </a:lnSpc>
              <a:spcBef>
                <a:spcPts val="90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à un propriétaire (nom </a:t>
            </a:r>
            <a:r>
              <a:rPr sz="1800" spc="-10" dirty="0">
                <a:latin typeface="Arial"/>
                <a:cs typeface="Arial"/>
              </a:rPr>
              <a:t>prop.,prénom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prop.)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correspond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seule</a:t>
            </a:r>
            <a:r>
              <a:rPr sz="1800" spc="-5" dirty="0">
                <a:latin typeface="Arial"/>
                <a:cs typeface="Arial"/>
              </a:rPr>
              <a:t> adresse.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5"/>
              </a:lnSpc>
              <a:spcBef>
                <a:spcPts val="1380"/>
              </a:spcBef>
            </a:pPr>
            <a:r>
              <a:rPr sz="1800" dirty="0">
                <a:latin typeface="Arial"/>
                <a:cs typeface="Arial"/>
              </a:rPr>
              <a:t>Ces deux </a:t>
            </a:r>
            <a:r>
              <a:rPr sz="1800" spc="-5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.I.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déc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ent un phénomène appellé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65"/>
              </a:lnSpc>
            </a:pPr>
            <a:r>
              <a:rPr sz="1850" i="1" spc="-30" dirty="0">
                <a:latin typeface="Arial"/>
                <a:cs typeface="Arial"/>
              </a:rPr>
              <a:t>dépendance fonctionelle</a:t>
            </a:r>
            <a:r>
              <a:rPr sz="1800" spc="-3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550"/>
              </a:spcBef>
            </a:pPr>
            <a:r>
              <a:rPr sz="1800" spc="-5" dirty="0">
                <a:latin typeface="Arial"/>
                <a:cs typeface="Arial"/>
              </a:rPr>
              <a:t>Définition:“Etant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donné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r>
              <a:rPr sz="1800" dirty="0">
                <a:latin typeface="Arial"/>
                <a:cs typeface="Arial"/>
              </a:rPr>
              <a:t> 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dépend</a:t>
            </a:r>
            <a:r>
              <a:rPr sz="1850" i="1" spc="-10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fonctionnellement</a:t>
            </a:r>
            <a:r>
              <a:rPr sz="1850" i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r>
              <a:rPr sz="1800" dirty="0">
                <a:latin typeface="Arial"/>
                <a:cs typeface="Arial"/>
              </a:rPr>
              <a:t> 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 à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chaque</a:t>
            </a:r>
            <a:r>
              <a:rPr sz="1800" spc="-10" dirty="0">
                <a:latin typeface="Arial"/>
                <a:cs typeface="Arial"/>
              </a:rPr>
              <a:t> valeur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correspond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valeur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B”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dit que A est 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déterminant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 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déterminé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70" y="8674758"/>
            <a:ext cx="500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l’association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possédant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1870" y="3099460"/>
            <a:ext cx="711200" cy="2413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VÉLO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365" y="3035962"/>
            <a:ext cx="640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n°cadre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70" y="4051962"/>
            <a:ext cx="1330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dimension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cadre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9175" y="3048000"/>
            <a:ext cx="5549900" cy="1320800"/>
          </a:xfrm>
          <a:custGeom>
            <a:avLst/>
            <a:gdLst/>
            <a:ahLst/>
            <a:cxnLst/>
            <a:rect l="l" t="t" r="r" b="b"/>
            <a:pathLst>
              <a:path w="5549900" h="1320800">
                <a:moveTo>
                  <a:pt x="800100" y="152400"/>
                </a:moveTo>
                <a:lnTo>
                  <a:pt x="779694" y="104246"/>
                </a:lnTo>
                <a:lnTo>
                  <a:pt x="722880" y="62413"/>
                </a:lnTo>
                <a:lnTo>
                  <a:pt x="682885" y="44653"/>
                </a:lnTo>
                <a:lnTo>
                  <a:pt x="636265" y="29416"/>
                </a:lnTo>
                <a:lnTo>
                  <a:pt x="583845" y="17018"/>
                </a:lnTo>
                <a:lnTo>
                  <a:pt x="526452" y="7773"/>
                </a:lnTo>
                <a:lnTo>
                  <a:pt x="464912" y="1995"/>
                </a:lnTo>
                <a:lnTo>
                  <a:pt x="400050" y="0"/>
                </a:lnTo>
                <a:lnTo>
                  <a:pt x="335187" y="1995"/>
                </a:lnTo>
                <a:lnTo>
                  <a:pt x="273647" y="7773"/>
                </a:lnTo>
                <a:lnTo>
                  <a:pt x="216254" y="17018"/>
                </a:lnTo>
                <a:lnTo>
                  <a:pt x="163834" y="29416"/>
                </a:lnTo>
                <a:lnTo>
                  <a:pt x="117214" y="44653"/>
                </a:lnTo>
                <a:lnTo>
                  <a:pt x="77219" y="62413"/>
                </a:lnTo>
                <a:lnTo>
                  <a:pt x="44674" y="82382"/>
                </a:lnTo>
                <a:lnTo>
                  <a:pt x="5239" y="127690"/>
                </a:lnTo>
                <a:lnTo>
                  <a:pt x="0" y="152400"/>
                </a:lnTo>
                <a:lnTo>
                  <a:pt x="5239" y="177109"/>
                </a:lnTo>
                <a:lnTo>
                  <a:pt x="44674" y="222417"/>
                </a:lnTo>
                <a:lnTo>
                  <a:pt x="77219" y="242386"/>
                </a:lnTo>
                <a:lnTo>
                  <a:pt x="117214" y="260146"/>
                </a:lnTo>
                <a:lnTo>
                  <a:pt x="163834" y="275383"/>
                </a:lnTo>
                <a:lnTo>
                  <a:pt x="216254" y="287781"/>
                </a:lnTo>
                <a:lnTo>
                  <a:pt x="273647" y="297026"/>
                </a:lnTo>
                <a:lnTo>
                  <a:pt x="335187" y="302804"/>
                </a:lnTo>
                <a:lnTo>
                  <a:pt x="400050" y="304800"/>
                </a:lnTo>
                <a:lnTo>
                  <a:pt x="464912" y="302804"/>
                </a:lnTo>
                <a:lnTo>
                  <a:pt x="526452" y="297026"/>
                </a:lnTo>
                <a:lnTo>
                  <a:pt x="583845" y="287781"/>
                </a:lnTo>
                <a:lnTo>
                  <a:pt x="636265" y="275383"/>
                </a:lnTo>
                <a:lnTo>
                  <a:pt x="682885" y="260146"/>
                </a:lnTo>
                <a:lnTo>
                  <a:pt x="722880" y="242386"/>
                </a:lnTo>
                <a:lnTo>
                  <a:pt x="755425" y="222417"/>
                </a:lnTo>
                <a:lnTo>
                  <a:pt x="794860" y="177109"/>
                </a:lnTo>
                <a:lnTo>
                  <a:pt x="800100" y="152400"/>
                </a:lnTo>
                <a:close/>
              </a:path>
              <a:path w="5549900" h="1320800">
                <a:moveTo>
                  <a:pt x="825500" y="838200"/>
                </a:moveTo>
                <a:lnTo>
                  <a:pt x="801253" y="798330"/>
                </a:lnTo>
                <a:lnTo>
                  <a:pt x="734363" y="764571"/>
                </a:lnTo>
                <a:lnTo>
                  <a:pt x="687669" y="750792"/>
                </a:lnTo>
                <a:lnTo>
                  <a:pt x="633603" y="739512"/>
                </a:lnTo>
                <a:lnTo>
                  <a:pt x="573264" y="731054"/>
                </a:lnTo>
                <a:lnTo>
                  <a:pt x="507747" y="725742"/>
                </a:lnTo>
                <a:lnTo>
                  <a:pt x="438150" y="723900"/>
                </a:lnTo>
                <a:lnTo>
                  <a:pt x="368552" y="725742"/>
                </a:lnTo>
                <a:lnTo>
                  <a:pt x="303035" y="731054"/>
                </a:lnTo>
                <a:lnTo>
                  <a:pt x="242696" y="739512"/>
                </a:lnTo>
                <a:lnTo>
                  <a:pt x="188630" y="750792"/>
                </a:lnTo>
                <a:lnTo>
                  <a:pt x="141936" y="764571"/>
                </a:lnTo>
                <a:lnTo>
                  <a:pt x="103709" y="780525"/>
                </a:lnTo>
                <a:lnTo>
                  <a:pt x="57044" y="817663"/>
                </a:lnTo>
                <a:lnTo>
                  <a:pt x="50800" y="838200"/>
                </a:lnTo>
                <a:lnTo>
                  <a:pt x="57044" y="858736"/>
                </a:lnTo>
                <a:lnTo>
                  <a:pt x="103709" y="895874"/>
                </a:lnTo>
                <a:lnTo>
                  <a:pt x="141936" y="911828"/>
                </a:lnTo>
                <a:lnTo>
                  <a:pt x="188630" y="925607"/>
                </a:lnTo>
                <a:lnTo>
                  <a:pt x="242696" y="936887"/>
                </a:lnTo>
                <a:lnTo>
                  <a:pt x="303035" y="945345"/>
                </a:lnTo>
                <a:lnTo>
                  <a:pt x="368552" y="950657"/>
                </a:lnTo>
                <a:lnTo>
                  <a:pt x="438150" y="952500"/>
                </a:lnTo>
                <a:lnTo>
                  <a:pt x="507747" y="950657"/>
                </a:lnTo>
                <a:lnTo>
                  <a:pt x="573264" y="945345"/>
                </a:lnTo>
                <a:lnTo>
                  <a:pt x="633603" y="936887"/>
                </a:lnTo>
                <a:lnTo>
                  <a:pt x="687669" y="925607"/>
                </a:lnTo>
                <a:lnTo>
                  <a:pt x="734363" y="911828"/>
                </a:lnTo>
                <a:lnTo>
                  <a:pt x="772590" y="895874"/>
                </a:lnTo>
                <a:lnTo>
                  <a:pt x="819255" y="858736"/>
                </a:lnTo>
                <a:lnTo>
                  <a:pt x="825500" y="838200"/>
                </a:lnTo>
                <a:close/>
              </a:path>
              <a:path w="5549900" h="1320800">
                <a:moveTo>
                  <a:pt x="3937000" y="1149350"/>
                </a:moveTo>
                <a:lnTo>
                  <a:pt x="3907562" y="1101236"/>
                </a:lnTo>
                <a:lnTo>
                  <a:pt x="3857807" y="1071971"/>
                </a:lnTo>
                <a:lnTo>
                  <a:pt x="3786837" y="1045628"/>
                </a:lnTo>
                <a:lnTo>
                  <a:pt x="3744170" y="1033732"/>
                </a:lnTo>
                <a:lnTo>
                  <a:pt x="3697127" y="1022782"/>
                </a:lnTo>
                <a:lnTo>
                  <a:pt x="3646018" y="1012851"/>
                </a:lnTo>
                <a:lnTo>
                  <a:pt x="3591152" y="1004010"/>
                </a:lnTo>
                <a:lnTo>
                  <a:pt x="3532840" y="996332"/>
                </a:lnTo>
                <a:lnTo>
                  <a:pt x="3471389" y="989889"/>
                </a:lnTo>
                <a:lnTo>
                  <a:pt x="3407110" y="984751"/>
                </a:lnTo>
                <a:lnTo>
                  <a:pt x="3340313" y="980993"/>
                </a:lnTo>
                <a:lnTo>
                  <a:pt x="3271306" y="978685"/>
                </a:lnTo>
                <a:lnTo>
                  <a:pt x="3200400" y="977900"/>
                </a:lnTo>
                <a:lnTo>
                  <a:pt x="3129493" y="978685"/>
                </a:lnTo>
                <a:lnTo>
                  <a:pt x="3060486" y="980993"/>
                </a:lnTo>
                <a:lnTo>
                  <a:pt x="2993689" y="984751"/>
                </a:lnTo>
                <a:lnTo>
                  <a:pt x="2929410" y="989889"/>
                </a:lnTo>
                <a:lnTo>
                  <a:pt x="2867959" y="996332"/>
                </a:lnTo>
                <a:lnTo>
                  <a:pt x="2809647" y="1004010"/>
                </a:lnTo>
                <a:lnTo>
                  <a:pt x="2754781" y="1012851"/>
                </a:lnTo>
                <a:lnTo>
                  <a:pt x="2703672" y="1022782"/>
                </a:lnTo>
                <a:lnTo>
                  <a:pt x="2656629" y="1033732"/>
                </a:lnTo>
                <a:lnTo>
                  <a:pt x="2613962" y="1045628"/>
                </a:lnTo>
                <a:lnTo>
                  <a:pt x="2575980" y="1058398"/>
                </a:lnTo>
                <a:lnTo>
                  <a:pt x="2515308" y="1086274"/>
                </a:lnTo>
                <a:lnTo>
                  <a:pt x="2477089" y="1116783"/>
                </a:lnTo>
                <a:lnTo>
                  <a:pt x="2463800" y="1149350"/>
                </a:lnTo>
                <a:lnTo>
                  <a:pt x="2467173" y="1165854"/>
                </a:lnTo>
                <a:lnTo>
                  <a:pt x="2493237" y="1197463"/>
                </a:lnTo>
                <a:lnTo>
                  <a:pt x="2542992" y="1226728"/>
                </a:lnTo>
                <a:lnTo>
                  <a:pt x="2613962" y="1253071"/>
                </a:lnTo>
                <a:lnTo>
                  <a:pt x="2656629" y="1264967"/>
                </a:lnTo>
                <a:lnTo>
                  <a:pt x="2703672" y="1275917"/>
                </a:lnTo>
                <a:lnTo>
                  <a:pt x="2754781" y="1285848"/>
                </a:lnTo>
                <a:lnTo>
                  <a:pt x="2809647" y="1294689"/>
                </a:lnTo>
                <a:lnTo>
                  <a:pt x="2867959" y="1302367"/>
                </a:lnTo>
                <a:lnTo>
                  <a:pt x="2929410" y="1308810"/>
                </a:lnTo>
                <a:lnTo>
                  <a:pt x="2993689" y="1313948"/>
                </a:lnTo>
                <a:lnTo>
                  <a:pt x="3060486" y="1317706"/>
                </a:lnTo>
                <a:lnTo>
                  <a:pt x="3129493" y="1320014"/>
                </a:lnTo>
                <a:lnTo>
                  <a:pt x="3200400" y="1320800"/>
                </a:lnTo>
                <a:lnTo>
                  <a:pt x="3271306" y="1320014"/>
                </a:lnTo>
                <a:lnTo>
                  <a:pt x="3340313" y="1317706"/>
                </a:lnTo>
                <a:lnTo>
                  <a:pt x="3407110" y="1313948"/>
                </a:lnTo>
                <a:lnTo>
                  <a:pt x="3471389" y="1308810"/>
                </a:lnTo>
                <a:lnTo>
                  <a:pt x="3532840" y="1302367"/>
                </a:lnTo>
                <a:lnTo>
                  <a:pt x="3591152" y="1294689"/>
                </a:lnTo>
                <a:lnTo>
                  <a:pt x="3646018" y="1285848"/>
                </a:lnTo>
                <a:lnTo>
                  <a:pt x="3697127" y="1275917"/>
                </a:lnTo>
                <a:lnTo>
                  <a:pt x="3744170" y="1264967"/>
                </a:lnTo>
                <a:lnTo>
                  <a:pt x="3786837" y="1253071"/>
                </a:lnTo>
                <a:lnTo>
                  <a:pt x="3824819" y="1240301"/>
                </a:lnTo>
                <a:lnTo>
                  <a:pt x="3885491" y="1212425"/>
                </a:lnTo>
                <a:lnTo>
                  <a:pt x="3923710" y="1181916"/>
                </a:lnTo>
                <a:lnTo>
                  <a:pt x="3937000" y="1149350"/>
                </a:lnTo>
                <a:close/>
              </a:path>
              <a:path w="5549900" h="1320800">
                <a:moveTo>
                  <a:pt x="5549900" y="825500"/>
                </a:moveTo>
                <a:lnTo>
                  <a:pt x="5515242" y="785372"/>
                </a:lnTo>
                <a:lnTo>
                  <a:pt x="5457092" y="761416"/>
                </a:lnTo>
                <a:lnTo>
                  <a:pt x="5418749" y="750511"/>
                </a:lnTo>
                <a:lnTo>
                  <a:pt x="5374783" y="740423"/>
                </a:lnTo>
                <a:lnTo>
                  <a:pt x="5325608" y="731232"/>
                </a:lnTo>
                <a:lnTo>
                  <a:pt x="5271640" y="723014"/>
                </a:lnTo>
                <a:lnTo>
                  <a:pt x="5213295" y="715847"/>
                </a:lnTo>
                <a:lnTo>
                  <a:pt x="5150988" y="709809"/>
                </a:lnTo>
                <a:lnTo>
                  <a:pt x="5085134" y="704978"/>
                </a:lnTo>
                <a:lnTo>
                  <a:pt x="5016149" y="701430"/>
                </a:lnTo>
                <a:lnTo>
                  <a:pt x="4944449" y="699245"/>
                </a:lnTo>
                <a:lnTo>
                  <a:pt x="4870450" y="698500"/>
                </a:lnTo>
                <a:lnTo>
                  <a:pt x="4796450" y="699245"/>
                </a:lnTo>
                <a:lnTo>
                  <a:pt x="4724750" y="701430"/>
                </a:lnTo>
                <a:lnTo>
                  <a:pt x="4655765" y="704978"/>
                </a:lnTo>
                <a:lnTo>
                  <a:pt x="4589911" y="709809"/>
                </a:lnTo>
                <a:lnTo>
                  <a:pt x="4527604" y="715847"/>
                </a:lnTo>
                <a:lnTo>
                  <a:pt x="4469259" y="723014"/>
                </a:lnTo>
                <a:lnTo>
                  <a:pt x="4415291" y="731232"/>
                </a:lnTo>
                <a:lnTo>
                  <a:pt x="4366116" y="740423"/>
                </a:lnTo>
                <a:lnTo>
                  <a:pt x="4322150" y="750511"/>
                </a:lnTo>
                <a:lnTo>
                  <a:pt x="4283807" y="761416"/>
                </a:lnTo>
                <a:lnTo>
                  <a:pt x="4225657" y="785372"/>
                </a:lnTo>
                <a:lnTo>
                  <a:pt x="4194989" y="811668"/>
                </a:lnTo>
                <a:lnTo>
                  <a:pt x="4191000" y="825500"/>
                </a:lnTo>
                <a:lnTo>
                  <a:pt x="4194989" y="839331"/>
                </a:lnTo>
                <a:lnTo>
                  <a:pt x="4225657" y="865627"/>
                </a:lnTo>
                <a:lnTo>
                  <a:pt x="4283807" y="889583"/>
                </a:lnTo>
                <a:lnTo>
                  <a:pt x="4322150" y="900488"/>
                </a:lnTo>
                <a:lnTo>
                  <a:pt x="4366116" y="910576"/>
                </a:lnTo>
                <a:lnTo>
                  <a:pt x="4415291" y="919767"/>
                </a:lnTo>
                <a:lnTo>
                  <a:pt x="4469259" y="927985"/>
                </a:lnTo>
                <a:lnTo>
                  <a:pt x="4527604" y="935152"/>
                </a:lnTo>
                <a:lnTo>
                  <a:pt x="4589911" y="941190"/>
                </a:lnTo>
                <a:lnTo>
                  <a:pt x="4655765" y="946021"/>
                </a:lnTo>
                <a:lnTo>
                  <a:pt x="4724750" y="949569"/>
                </a:lnTo>
                <a:lnTo>
                  <a:pt x="4796450" y="951754"/>
                </a:lnTo>
                <a:lnTo>
                  <a:pt x="4870450" y="952500"/>
                </a:lnTo>
                <a:lnTo>
                  <a:pt x="4944449" y="951754"/>
                </a:lnTo>
                <a:lnTo>
                  <a:pt x="5016149" y="949569"/>
                </a:lnTo>
                <a:lnTo>
                  <a:pt x="5085134" y="946021"/>
                </a:lnTo>
                <a:lnTo>
                  <a:pt x="5150988" y="941190"/>
                </a:lnTo>
                <a:lnTo>
                  <a:pt x="5213295" y="935152"/>
                </a:lnTo>
                <a:lnTo>
                  <a:pt x="5271640" y="927985"/>
                </a:lnTo>
                <a:lnTo>
                  <a:pt x="5325608" y="919767"/>
                </a:lnTo>
                <a:lnTo>
                  <a:pt x="5374783" y="910576"/>
                </a:lnTo>
                <a:lnTo>
                  <a:pt x="5418749" y="900488"/>
                </a:lnTo>
                <a:lnTo>
                  <a:pt x="5457092" y="889583"/>
                </a:lnTo>
                <a:lnTo>
                  <a:pt x="5515242" y="865627"/>
                </a:lnTo>
                <a:lnTo>
                  <a:pt x="5545910" y="839331"/>
                </a:lnTo>
                <a:lnTo>
                  <a:pt x="5549900" y="8255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17870" y="3035960"/>
            <a:ext cx="819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nom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prop.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875" y="3060700"/>
            <a:ext cx="5524500" cy="1231900"/>
          </a:xfrm>
          <a:custGeom>
            <a:avLst/>
            <a:gdLst/>
            <a:ahLst/>
            <a:cxnLst/>
            <a:rect l="l" t="t" r="r" b="b"/>
            <a:pathLst>
              <a:path w="5524500" h="1231900">
                <a:moveTo>
                  <a:pt x="1257300" y="1098550"/>
                </a:moveTo>
                <a:lnTo>
                  <a:pt x="1238689" y="1063113"/>
                </a:lnTo>
                <a:lnTo>
                  <a:pt x="1186176" y="1031262"/>
                </a:lnTo>
                <a:lnTo>
                  <a:pt x="1148760" y="1017079"/>
                </a:lnTo>
                <a:lnTo>
                  <a:pt x="1104734" y="1004271"/>
                </a:lnTo>
                <a:lnTo>
                  <a:pt x="1054721" y="992996"/>
                </a:lnTo>
                <a:lnTo>
                  <a:pt x="999341" y="983414"/>
                </a:lnTo>
                <a:lnTo>
                  <a:pt x="939217" y="975684"/>
                </a:lnTo>
                <a:lnTo>
                  <a:pt x="874971" y="969966"/>
                </a:lnTo>
                <a:lnTo>
                  <a:pt x="807224" y="966418"/>
                </a:lnTo>
                <a:lnTo>
                  <a:pt x="736600" y="965200"/>
                </a:lnTo>
                <a:lnTo>
                  <a:pt x="665975" y="966418"/>
                </a:lnTo>
                <a:lnTo>
                  <a:pt x="598228" y="969966"/>
                </a:lnTo>
                <a:lnTo>
                  <a:pt x="533982" y="975684"/>
                </a:lnTo>
                <a:lnTo>
                  <a:pt x="473858" y="983414"/>
                </a:lnTo>
                <a:lnTo>
                  <a:pt x="418478" y="992996"/>
                </a:lnTo>
                <a:lnTo>
                  <a:pt x="368465" y="1004271"/>
                </a:lnTo>
                <a:lnTo>
                  <a:pt x="324439" y="1017079"/>
                </a:lnTo>
                <a:lnTo>
                  <a:pt x="287023" y="1031262"/>
                </a:lnTo>
                <a:lnTo>
                  <a:pt x="234510" y="1063113"/>
                </a:lnTo>
                <a:lnTo>
                  <a:pt x="215900" y="1098550"/>
                </a:lnTo>
                <a:lnTo>
                  <a:pt x="220656" y="1116636"/>
                </a:lnTo>
                <a:lnTo>
                  <a:pt x="256840" y="1150439"/>
                </a:lnTo>
                <a:lnTo>
                  <a:pt x="324439" y="1180020"/>
                </a:lnTo>
                <a:lnTo>
                  <a:pt x="368465" y="1192828"/>
                </a:lnTo>
                <a:lnTo>
                  <a:pt x="418478" y="1204103"/>
                </a:lnTo>
                <a:lnTo>
                  <a:pt x="473858" y="1213685"/>
                </a:lnTo>
                <a:lnTo>
                  <a:pt x="533982" y="1221415"/>
                </a:lnTo>
                <a:lnTo>
                  <a:pt x="598228" y="1227133"/>
                </a:lnTo>
                <a:lnTo>
                  <a:pt x="665975" y="1230681"/>
                </a:lnTo>
                <a:lnTo>
                  <a:pt x="736600" y="1231900"/>
                </a:lnTo>
                <a:lnTo>
                  <a:pt x="807224" y="1230681"/>
                </a:lnTo>
                <a:lnTo>
                  <a:pt x="874971" y="1227133"/>
                </a:lnTo>
                <a:lnTo>
                  <a:pt x="939217" y="1221415"/>
                </a:lnTo>
                <a:lnTo>
                  <a:pt x="999341" y="1213685"/>
                </a:lnTo>
                <a:lnTo>
                  <a:pt x="1054721" y="1204103"/>
                </a:lnTo>
                <a:lnTo>
                  <a:pt x="1104734" y="1192828"/>
                </a:lnTo>
                <a:lnTo>
                  <a:pt x="1148760" y="1180020"/>
                </a:lnTo>
                <a:lnTo>
                  <a:pt x="1186176" y="1165837"/>
                </a:lnTo>
                <a:lnTo>
                  <a:pt x="1238689" y="1133986"/>
                </a:lnTo>
                <a:lnTo>
                  <a:pt x="1257300" y="1098550"/>
                </a:lnTo>
                <a:close/>
              </a:path>
              <a:path w="5524500" h="1231900">
                <a:moveTo>
                  <a:pt x="914400" y="533400"/>
                </a:moveTo>
                <a:lnTo>
                  <a:pt x="895032" y="493067"/>
                </a:lnTo>
                <a:lnTo>
                  <a:pt x="840709" y="457349"/>
                </a:lnTo>
                <a:lnTo>
                  <a:pt x="802212" y="441762"/>
                </a:lnTo>
                <a:lnTo>
                  <a:pt x="757103" y="427979"/>
                </a:lnTo>
                <a:lnTo>
                  <a:pt x="706092" y="416216"/>
                </a:lnTo>
                <a:lnTo>
                  <a:pt x="649887" y="406690"/>
                </a:lnTo>
                <a:lnTo>
                  <a:pt x="589197" y="399617"/>
                </a:lnTo>
                <a:lnTo>
                  <a:pt x="524732" y="395215"/>
                </a:lnTo>
                <a:lnTo>
                  <a:pt x="457200" y="393700"/>
                </a:lnTo>
                <a:lnTo>
                  <a:pt x="389667" y="395215"/>
                </a:lnTo>
                <a:lnTo>
                  <a:pt x="325202" y="399617"/>
                </a:lnTo>
                <a:lnTo>
                  <a:pt x="264512" y="406690"/>
                </a:lnTo>
                <a:lnTo>
                  <a:pt x="208307" y="416216"/>
                </a:lnTo>
                <a:lnTo>
                  <a:pt x="157296" y="427979"/>
                </a:lnTo>
                <a:lnTo>
                  <a:pt x="112187" y="441762"/>
                </a:lnTo>
                <a:lnTo>
                  <a:pt x="73690" y="457349"/>
                </a:lnTo>
                <a:lnTo>
                  <a:pt x="19367" y="493067"/>
                </a:lnTo>
                <a:lnTo>
                  <a:pt x="0" y="533400"/>
                </a:lnTo>
                <a:lnTo>
                  <a:pt x="4960" y="554034"/>
                </a:lnTo>
                <a:lnTo>
                  <a:pt x="42514" y="592276"/>
                </a:lnTo>
                <a:lnTo>
                  <a:pt x="112187" y="625037"/>
                </a:lnTo>
                <a:lnTo>
                  <a:pt x="157296" y="638820"/>
                </a:lnTo>
                <a:lnTo>
                  <a:pt x="208307" y="650583"/>
                </a:lnTo>
                <a:lnTo>
                  <a:pt x="264512" y="660109"/>
                </a:lnTo>
                <a:lnTo>
                  <a:pt x="325202" y="667182"/>
                </a:lnTo>
                <a:lnTo>
                  <a:pt x="389667" y="671584"/>
                </a:lnTo>
                <a:lnTo>
                  <a:pt x="457200" y="673100"/>
                </a:lnTo>
                <a:lnTo>
                  <a:pt x="524732" y="671584"/>
                </a:lnTo>
                <a:lnTo>
                  <a:pt x="589197" y="667182"/>
                </a:lnTo>
                <a:lnTo>
                  <a:pt x="649887" y="660109"/>
                </a:lnTo>
                <a:lnTo>
                  <a:pt x="706092" y="650583"/>
                </a:lnTo>
                <a:lnTo>
                  <a:pt x="757103" y="638820"/>
                </a:lnTo>
                <a:lnTo>
                  <a:pt x="802212" y="625037"/>
                </a:lnTo>
                <a:lnTo>
                  <a:pt x="840709" y="609450"/>
                </a:lnTo>
                <a:lnTo>
                  <a:pt x="895032" y="573732"/>
                </a:lnTo>
                <a:lnTo>
                  <a:pt x="914400" y="533400"/>
                </a:lnTo>
                <a:close/>
              </a:path>
              <a:path w="5524500" h="1231900">
                <a:moveTo>
                  <a:pt x="5499100" y="133350"/>
                </a:moveTo>
                <a:lnTo>
                  <a:pt x="5478656" y="94850"/>
                </a:lnTo>
                <a:lnTo>
                  <a:pt x="5421315" y="60756"/>
                </a:lnTo>
                <a:lnTo>
                  <a:pt x="5380679" y="45878"/>
                </a:lnTo>
                <a:lnTo>
                  <a:pt x="5333065" y="32721"/>
                </a:lnTo>
                <a:lnTo>
                  <a:pt x="5279220" y="21493"/>
                </a:lnTo>
                <a:lnTo>
                  <a:pt x="5219892" y="12400"/>
                </a:lnTo>
                <a:lnTo>
                  <a:pt x="5155831" y="5648"/>
                </a:lnTo>
                <a:lnTo>
                  <a:pt x="5087784" y="1446"/>
                </a:lnTo>
                <a:lnTo>
                  <a:pt x="5016500" y="0"/>
                </a:lnTo>
                <a:lnTo>
                  <a:pt x="4945215" y="1446"/>
                </a:lnTo>
                <a:lnTo>
                  <a:pt x="4877168" y="5648"/>
                </a:lnTo>
                <a:lnTo>
                  <a:pt x="4813107" y="12400"/>
                </a:lnTo>
                <a:lnTo>
                  <a:pt x="4753779" y="21493"/>
                </a:lnTo>
                <a:lnTo>
                  <a:pt x="4699934" y="32721"/>
                </a:lnTo>
                <a:lnTo>
                  <a:pt x="4652320" y="45878"/>
                </a:lnTo>
                <a:lnTo>
                  <a:pt x="4611684" y="60756"/>
                </a:lnTo>
                <a:lnTo>
                  <a:pt x="4554343" y="94850"/>
                </a:lnTo>
                <a:lnTo>
                  <a:pt x="4533900" y="133350"/>
                </a:lnTo>
                <a:lnTo>
                  <a:pt x="4539135" y="153046"/>
                </a:lnTo>
                <a:lnTo>
                  <a:pt x="4578776" y="189550"/>
                </a:lnTo>
                <a:lnTo>
                  <a:pt x="4652320" y="220821"/>
                </a:lnTo>
                <a:lnTo>
                  <a:pt x="4699934" y="233978"/>
                </a:lnTo>
                <a:lnTo>
                  <a:pt x="4753779" y="245206"/>
                </a:lnTo>
                <a:lnTo>
                  <a:pt x="4813107" y="254299"/>
                </a:lnTo>
                <a:lnTo>
                  <a:pt x="4877168" y="261051"/>
                </a:lnTo>
                <a:lnTo>
                  <a:pt x="4945215" y="265253"/>
                </a:lnTo>
                <a:lnTo>
                  <a:pt x="5016500" y="266700"/>
                </a:lnTo>
                <a:lnTo>
                  <a:pt x="5087784" y="265253"/>
                </a:lnTo>
                <a:lnTo>
                  <a:pt x="5155831" y="261051"/>
                </a:lnTo>
                <a:lnTo>
                  <a:pt x="5219892" y="254299"/>
                </a:lnTo>
                <a:lnTo>
                  <a:pt x="5279220" y="245206"/>
                </a:lnTo>
                <a:lnTo>
                  <a:pt x="5333065" y="233978"/>
                </a:lnTo>
                <a:lnTo>
                  <a:pt x="5380679" y="220821"/>
                </a:lnTo>
                <a:lnTo>
                  <a:pt x="5421315" y="205943"/>
                </a:lnTo>
                <a:lnTo>
                  <a:pt x="5478656" y="171849"/>
                </a:lnTo>
                <a:lnTo>
                  <a:pt x="5499100" y="133350"/>
                </a:lnTo>
                <a:close/>
              </a:path>
              <a:path w="5524500" h="1231900">
                <a:moveTo>
                  <a:pt x="5524500" y="488950"/>
                </a:moveTo>
                <a:lnTo>
                  <a:pt x="5486720" y="439709"/>
                </a:lnTo>
                <a:lnTo>
                  <a:pt x="5423615" y="410672"/>
                </a:lnTo>
                <a:lnTo>
                  <a:pt x="5382149" y="397620"/>
                </a:lnTo>
                <a:lnTo>
                  <a:pt x="5334723" y="385692"/>
                </a:lnTo>
                <a:lnTo>
                  <a:pt x="5281825" y="374998"/>
                </a:lnTo>
                <a:lnTo>
                  <a:pt x="5223942" y="365648"/>
                </a:lnTo>
                <a:lnTo>
                  <a:pt x="5161561" y="357751"/>
                </a:lnTo>
                <a:lnTo>
                  <a:pt x="5095169" y="351419"/>
                </a:lnTo>
                <a:lnTo>
                  <a:pt x="5025253" y="346759"/>
                </a:lnTo>
                <a:lnTo>
                  <a:pt x="4952301" y="343883"/>
                </a:lnTo>
                <a:lnTo>
                  <a:pt x="4876800" y="342900"/>
                </a:lnTo>
                <a:lnTo>
                  <a:pt x="4801298" y="343883"/>
                </a:lnTo>
                <a:lnTo>
                  <a:pt x="4728346" y="346759"/>
                </a:lnTo>
                <a:lnTo>
                  <a:pt x="4658430" y="351419"/>
                </a:lnTo>
                <a:lnTo>
                  <a:pt x="4592038" y="357751"/>
                </a:lnTo>
                <a:lnTo>
                  <a:pt x="4529657" y="365648"/>
                </a:lnTo>
                <a:lnTo>
                  <a:pt x="4471774" y="374998"/>
                </a:lnTo>
                <a:lnTo>
                  <a:pt x="4418876" y="385692"/>
                </a:lnTo>
                <a:lnTo>
                  <a:pt x="4371450" y="397620"/>
                </a:lnTo>
                <a:lnTo>
                  <a:pt x="4329984" y="410672"/>
                </a:lnTo>
                <a:lnTo>
                  <a:pt x="4266879" y="439709"/>
                </a:lnTo>
                <a:lnTo>
                  <a:pt x="4233460" y="471925"/>
                </a:lnTo>
                <a:lnTo>
                  <a:pt x="4229100" y="488950"/>
                </a:lnTo>
                <a:lnTo>
                  <a:pt x="4233460" y="505974"/>
                </a:lnTo>
                <a:lnTo>
                  <a:pt x="4266879" y="538190"/>
                </a:lnTo>
                <a:lnTo>
                  <a:pt x="4329984" y="567227"/>
                </a:lnTo>
                <a:lnTo>
                  <a:pt x="4371450" y="580279"/>
                </a:lnTo>
                <a:lnTo>
                  <a:pt x="4418876" y="592207"/>
                </a:lnTo>
                <a:lnTo>
                  <a:pt x="4471774" y="602901"/>
                </a:lnTo>
                <a:lnTo>
                  <a:pt x="4529657" y="612251"/>
                </a:lnTo>
                <a:lnTo>
                  <a:pt x="4592038" y="620148"/>
                </a:lnTo>
                <a:lnTo>
                  <a:pt x="4658430" y="626480"/>
                </a:lnTo>
                <a:lnTo>
                  <a:pt x="4728346" y="631140"/>
                </a:lnTo>
                <a:lnTo>
                  <a:pt x="4801298" y="634016"/>
                </a:lnTo>
                <a:lnTo>
                  <a:pt x="4876800" y="635000"/>
                </a:lnTo>
                <a:lnTo>
                  <a:pt x="4952301" y="634016"/>
                </a:lnTo>
                <a:lnTo>
                  <a:pt x="5025253" y="631140"/>
                </a:lnTo>
                <a:lnTo>
                  <a:pt x="5095169" y="626480"/>
                </a:lnTo>
                <a:lnTo>
                  <a:pt x="5161561" y="620148"/>
                </a:lnTo>
                <a:lnTo>
                  <a:pt x="5223942" y="612251"/>
                </a:lnTo>
                <a:lnTo>
                  <a:pt x="5281825" y="602901"/>
                </a:lnTo>
                <a:lnTo>
                  <a:pt x="5334723" y="592207"/>
                </a:lnTo>
                <a:lnTo>
                  <a:pt x="5382149" y="580279"/>
                </a:lnTo>
                <a:lnTo>
                  <a:pt x="5423615" y="567227"/>
                </a:lnTo>
                <a:lnTo>
                  <a:pt x="5486720" y="538190"/>
                </a:lnTo>
                <a:lnTo>
                  <a:pt x="5520139" y="505974"/>
                </a:lnTo>
                <a:lnTo>
                  <a:pt x="5524500" y="4889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0170" y="3325520"/>
            <a:ext cx="977265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7660" indent="25400">
              <a:lnSpc>
                <a:spcPct val="148800"/>
              </a:lnSpc>
              <a:spcBef>
                <a:spcPts val="100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marque </a:t>
            </a:r>
            <a:r>
              <a:rPr sz="1400" dirty="0">
                <a:latin typeface="Arial"/>
                <a:cs typeface="Arial"/>
              </a:rPr>
              <a:t> modèle</a:t>
            </a:r>
            <a:endParaRPr sz="14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Arial"/>
                <a:cs typeface="Arial"/>
              </a:rPr>
              <a:t>utilisateur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4470" y="3378865"/>
            <a:ext cx="1369060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prénom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prop.</a:t>
            </a:r>
            <a:endParaRPr sz="1400">
              <a:latin typeface="Arial"/>
              <a:cs typeface="Arial"/>
            </a:endParaRPr>
          </a:p>
          <a:p>
            <a:pPr marL="12700" marR="13335" indent="254000">
              <a:lnSpc>
                <a:spcPct val="142900"/>
              </a:lnSpc>
              <a:spcBef>
                <a:spcPts val="400"/>
              </a:spcBef>
            </a:pPr>
            <a:r>
              <a:rPr sz="1400" dirty="0">
                <a:latin typeface="Arial"/>
                <a:cs typeface="Arial"/>
              </a:rPr>
              <a:t>adresse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prop.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diamètre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6175" y="4025900"/>
            <a:ext cx="3962400" cy="317500"/>
          </a:xfrm>
          <a:custGeom>
            <a:avLst/>
            <a:gdLst/>
            <a:ahLst/>
            <a:cxnLst/>
            <a:rect l="l" t="t" r="r" b="b"/>
            <a:pathLst>
              <a:path w="3962400" h="317500">
                <a:moveTo>
                  <a:pt x="1003300" y="152400"/>
                </a:moveTo>
                <a:lnTo>
                  <a:pt x="985370" y="111901"/>
                </a:lnTo>
                <a:lnTo>
                  <a:pt x="934778" y="75500"/>
                </a:lnTo>
                <a:lnTo>
                  <a:pt x="898731" y="59291"/>
                </a:lnTo>
                <a:lnTo>
                  <a:pt x="856316" y="44653"/>
                </a:lnTo>
                <a:lnTo>
                  <a:pt x="808132" y="31767"/>
                </a:lnTo>
                <a:lnTo>
                  <a:pt x="754778" y="20816"/>
                </a:lnTo>
                <a:lnTo>
                  <a:pt x="696854" y="11982"/>
                </a:lnTo>
                <a:lnTo>
                  <a:pt x="634958" y="5446"/>
                </a:lnTo>
                <a:lnTo>
                  <a:pt x="569690" y="1392"/>
                </a:lnTo>
                <a:lnTo>
                  <a:pt x="501650" y="0"/>
                </a:lnTo>
                <a:lnTo>
                  <a:pt x="433609" y="1392"/>
                </a:lnTo>
                <a:lnTo>
                  <a:pt x="368341" y="5446"/>
                </a:lnTo>
                <a:lnTo>
                  <a:pt x="306445" y="11982"/>
                </a:lnTo>
                <a:lnTo>
                  <a:pt x="248521" y="20816"/>
                </a:lnTo>
                <a:lnTo>
                  <a:pt x="195167" y="31767"/>
                </a:lnTo>
                <a:lnTo>
                  <a:pt x="146983" y="44653"/>
                </a:lnTo>
                <a:lnTo>
                  <a:pt x="104568" y="59291"/>
                </a:lnTo>
                <a:lnTo>
                  <a:pt x="68521" y="75500"/>
                </a:lnTo>
                <a:lnTo>
                  <a:pt x="17929" y="111901"/>
                </a:lnTo>
                <a:lnTo>
                  <a:pt x="0" y="152400"/>
                </a:lnTo>
                <a:lnTo>
                  <a:pt x="4582" y="173070"/>
                </a:lnTo>
                <a:lnTo>
                  <a:pt x="39442" y="211702"/>
                </a:lnTo>
                <a:lnTo>
                  <a:pt x="104568" y="245508"/>
                </a:lnTo>
                <a:lnTo>
                  <a:pt x="146983" y="260146"/>
                </a:lnTo>
                <a:lnTo>
                  <a:pt x="195167" y="273032"/>
                </a:lnTo>
                <a:lnTo>
                  <a:pt x="248521" y="283983"/>
                </a:lnTo>
                <a:lnTo>
                  <a:pt x="306445" y="292817"/>
                </a:lnTo>
                <a:lnTo>
                  <a:pt x="368341" y="299353"/>
                </a:lnTo>
                <a:lnTo>
                  <a:pt x="433609" y="303407"/>
                </a:lnTo>
                <a:lnTo>
                  <a:pt x="501650" y="304800"/>
                </a:lnTo>
                <a:lnTo>
                  <a:pt x="569690" y="303407"/>
                </a:lnTo>
                <a:lnTo>
                  <a:pt x="634958" y="299353"/>
                </a:lnTo>
                <a:lnTo>
                  <a:pt x="696854" y="292817"/>
                </a:lnTo>
                <a:lnTo>
                  <a:pt x="754778" y="283983"/>
                </a:lnTo>
                <a:lnTo>
                  <a:pt x="808132" y="273032"/>
                </a:lnTo>
                <a:lnTo>
                  <a:pt x="856316" y="260146"/>
                </a:lnTo>
                <a:lnTo>
                  <a:pt x="898731" y="245508"/>
                </a:lnTo>
                <a:lnTo>
                  <a:pt x="934778" y="229299"/>
                </a:lnTo>
                <a:lnTo>
                  <a:pt x="985370" y="192898"/>
                </a:lnTo>
                <a:lnTo>
                  <a:pt x="1003300" y="152400"/>
                </a:lnTo>
                <a:close/>
              </a:path>
              <a:path w="3962400" h="317500">
                <a:moveTo>
                  <a:pt x="3962400" y="158750"/>
                </a:moveTo>
                <a:lnTo>
                  <a:pt x="3927742" y="108590"/>
                </a:lnTo>
                <a:lnTo>
                  <a:pt x="3869592" y="78645"/>
                </a:lnTo>
                <a:lnTo>
                  <a:pt x="3831249" y="65013"/>
                </a:lnTo>
                <a:lnTo>
                  <a:pt x="3787283" y="52404"/>
                </a:lnTo>
                <a:lnTo>
                  <a:pt x="3738108" y="40915"/>
                </a:lnTo>
                <a:lnTo>
                  <a:pt x="3684140" y="30642"/>
                </a:lnTo>
                <a:lnTo>
                  <a:pt x="3625795" y="21684"/>
                </a:lnTo>
                <a:lnTo>
                  <a:pt x="3563488" y="14136"/>
                </a:lnTo>
                <a:lnTo>
                  <a:pt x="3497634" y="8097"/>
                </a:lnTo>
                <a:lnTo>
                  <a:pt x="3428649" y="3663"/>
                </a:lnTo>
                <a:lnTo>
                  <a:pt x="3356949" y="932"/>
                </a:lnTo>
                <a:lnTo>
                  <a:pt x="3282950" y="0"/>
                </a:lnTo>
                <a:lnTo>
                  <a:pt x="3208950" y="932"/>
                </a:lnTo>
                <a:lnTo>
                  <a:pt x="3137250" y="3663"/>
                </a:lnTo>
                <a:lnTo>
                  <a:pt x="3068265" y="8097"/>
                </a:lnTo>
                <a:lnTo>
                  <a:pt x="3002411" y="14136"/>
                </a:lnTo>
                <a:lnTo>
                  <a:pt x="2940104" y="21684"/>
                </a:lnTo>
                <a:lnTo>
                  <a:pt x="2881759" y="30642"/>
                </a:lnTo>
                <a:lnTo>
                  <a:pt x="2827791" y="40915"/>
                </a:lnTo>
                <a:lnTo>
                  <a:pt x="2778616" y="52404"/>
                </a:lnTo>
                <a:lnTo>
                  <a:pt x="2734650" y="65013"/>
                </a:lnTo>
                <a:lnTo>
                  <a:pt x="2696307" y="78645"/>
                </a:lnTo>
                <a:lnTo>
                  <a:pt x="2638157" y="108590"/>
                </a:lnTo>
                <a:lnTo>
                  <a:pt x="2607489" y="141460"/>
                </a:lnTo>
                <a:lnTo>
                  <a:pt x="2603500" y="158750"/>
                </a:lnTo>
                <a:lnTo>
                  <a:pt x="2607489" y="176039"/>
                </a:lnTo>
                <a:lnTo>
                  <a:pt x="2638157" y="208909"/>
                </a:lnTo>
                <a:lnTo>
                  <a:pt x="2696307" y="238854"/>
                </a:lnTo>
                <a:lnTo>
                  <a:pt x="2734650" y="252486"/>
                </a:lnTo>
                <a:lnTo>
                  <a:pt x="2778616" y="265095"/>
                </a:lnTo>
                <a:lnTo>
                  <a:pt x="2827791" y="276584"/>
                </a:lnTo>
                <a:lnTo>
                  <a:pt x="2881759" y="286857"/>
                </a:lnTo>
                <a:lnTo>
                  <a:pt x="2940104" y="295815"/>
                </a:lnTo>
                <a:lnTo>
                  <a:pt x="3002411" y="303363"/>
                </a:lnTo>
                <a:lnTo>
                  <a:pt x="3068265" y="309402"/>
                </a:lnTo>
                <a:lnTo>
                  <a:pt x="3137250" y="313836"/>
                </a:lnTo>
                <a:lnTo>
                  <a:pt x="3208950" y="316567"/>
                </a:lnTo>
                <a:lnTo>
                  <a:pt x="3282950" y="317500"/>
                </a:lnTo>
                <a:lnTo>
                  <a:pt x="3356949" y="316567"/>
                </a:lnTo>
                <a:lnTo>
                  <a:pt x="3428649" y="313836"/>
                </a:lnTo>
                <a:lnTo>
                  <a:pt x="3497634" y="309402"/>
                </a:lnTo>
                <a:lnTo>
                  <a:pt x="3563488" y="303363"/>
                </a:lnTo>
                <a:lnTo>
                  <a:pt x="3625795" y="295815"/>
                </a:lnTo>
                <a:lnTo>
                  <a:pt x="3684140" y="286857"/>
                </a:lnTo>
                <a:lnTo>
                  <a:pt x="3738108" y="276584"/>
                </a:lnTo>
                <a:lnTo>
                  <a:pt x="3787283" y="265095"/>
                </a:lnTo>
                <a:lnTo>
                  <a:pt x="3831249" y="252486"/>
                </a:lnTo>
                <a:lnTo>
                  <a:pt x="3869592" y="238854"/>
                </a:lnTo>
                <a:lnTo>
                  <a:pt x="3927742" y="208909"/>
                </a:lnTo>
                <a:lnTo>
                  <a:pt x="3958410" y="176039"/>
                </a:lnTo>
                <a:lnTo>
                  <a:pt x="3962400" y="1587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570" y="4039260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couleur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07870" y="3162960"/>
            <a:ext cx="3759200" cy="914400"/>
          </a:xfrm>
          <a:custGeom>
            <a:avLst/>
            <a:gdLst/>
            <a:ahLst/>
            <a:cxnLst/>
            <a:rect l="l" t="t" r="r" b="b"/>
            <a:pathLst>
              <a:path w="3759200" h="914400">
                <a:moveTo>
                  <a:pt x="0" y="50800"/>
                </a:moveTo>
                <a:lnTo>
                  <a:pt x="1523999" y="0"/>
                </a:lnTo>
              </a:path>
              <a:path w="3759200" h="914400">
                <a:moveTo>
                  <a:pt x="139700" y="431800"/>
                </a:moveTo>
                <a:lnTo>
                  <a:pt x="1511299" y="88900"/>
                </a:lnTo>
              </a:path>
              <a:path w="3759200" h="914400">
                <a:moveTo>
                  <a:pt x="38100" y="698500"/>
                </a:moveTo>
                <a:lnTo>
                  <a:pt x="1523999" y="152400"/>
                </a:lnTo>
              </a:path>
              <a:path w="3759200" h="914400">
                <a:moveTo>
                  <a:pt x="279400" y="889000"/>
                </a:moveTo>
                <a:lnTo>
                  <a:pt x="1600199" y="177800"/>
                </a:lnTo>
              </a:path>
              <a:path w="3759200" h="914400">
                <a:moveTo>
                  <a:pt x="1130300" y="863600"/>
                </a:moveTo>
                <a:lnTo>
                  <a:pt x="1765299" y="177800"/>
                </a:lnTo>
              </a:path>
              <a:path w="3759200" h="914400">
                <a:moveTo>
                  <a:pt x="2260599" y="863600"/>
                </a:moveTo>
                <a:lnTo>
                  <a:pt x="1968499" y="177800"/>
                </a:lnTo>
              </a:path>
              <a:path w="3759200" h="914400">
                <a:moveTo>
                  <a:pt x="2235199" y="0"/>
                </a:moveTo>
                <a:lnTo>
                  <a:pt x="3759200" y="38100"/>
                </a:lnTo>
              </a:path>
              <a:path w="3759200" h="914400">
                <a:moveTo>
                  <a:pt x="2235199" y="63500"/>
                </a:moveTo>
                <a:lnTo>
                  <a:pt x="3454400" y="381000"/>
                </a:lnTo>
              </a:path>
              <a:path w="3759200" h="914400">
                <a:moveTo>
                  <a:pt x="2247899" y="152400"/>
                </a:moveTo>
                <a:lnTo>
                  <a:pt x="3390900" y="685800"/>
                </a:lnTo>
              </a:path>
              <a:path w="3759200" h="914400">
                <a:moveTo>
                  <a:pt x="2133599" y="177800"/>
                </a:moveTo>
                <a:lnTo>
                  <a:pt x="3390900" y="914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3470" y="8408070"/>
            <a:ext cx="552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  <a:tab pos="2528570" algn="l"/>
                <a:tab pos="2909570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Notation:	B	où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l’entité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9574" y="8584031"/>
            <a:ext cx="129806" cy="7985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228469" y="8331860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970915" algn="l"/>
              </a:tabLst>
            </a:pPr>
            <a:r>
              <a:rPr sz="2700" baseline="-18518" dirty="0">
                <a:latin typeface="Arial"/>
                <a:cs typeface="Arial"/>
              </a:rPr>
              <a:t>A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T	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5091" y="2881731"/>
            <a:ext cx="129806" cy="798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5375" y="3999331"/>
            <a:ext cx="129806" cy="798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7270" y="1283365"/>
            <a:ext cx="5679440" cy="2900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algn="ctr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Arial"/>
                <a:cs typeface="Arial"/>
              </a:rPr>
              <a:t>Dépendances</a:t>
            </a:r>
            <a:r>
              <a:rPr sz="1800" b="1" spc="-35">
                <a:latin typeface="Arial"/>
                <a:cs typeface="Arial"/>
              </a:rPr>
              <a:t> </a:t>
            </a:r>
            <a:r>
              <a:rPr sz="1800" b="1" spc="-5" smtClean="0">
                <a:latin typeface="Arial"/>
                <a:cs typeface="Arial"/>
              </a:rPr>
              <a:t>fonctionnelles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17500" marR="55880" indent="-229235" algn="just">
              <a:lnSpc>
                <a:spcPts val="2100"/>
              </a:lnSpc>
            </a:pPr>
            <a:r>
              <a:rPr sz="1600" dirty="0">
                <a:latin typeface="Times New Roman"/>
                <a:cs typeface="Times New Roman"/>
              </a:rPr>
              <a:t>•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La définition peut être étendue en </a:t>
            </a:r>
            <a:r>
              <a:rPr sz="1800" spc="-5" dirty="0">
                <a:latin typeface="Arial"/>
                <a:cs typeface="Arial"/>
              </a:rPr>
              <a:t>considérant </a:t>
            </a:r>
            <a:r>
              <a:rPr sz="1800" dirty="0">
                <a:latin typeface="Arial"/>
                <a:cs typeface="Arial"/>
              </a:rPr>
              <a:t>qu’un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déterminant ou qu’un déterminé est constitué par un </a:t>
            </a:r>
            <a:r>
              <a:rPr sz="1800" spc="-4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groupe d’attributs.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780"/>
              </a:spcBef>
              <a:tabLst>
                <a:tab pos="316865" algn="l"/>
                <a:tab pos="1397000" algn="l"/>
                <a:tab pos="3022600" algn="l"/>
                <a:tab pos="3447415" algn="l"/>
                <a:tab pos="3695700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Notation:	</a:t>
            </a:r>
            <a:r>
              <a:rPr sz="1800" spc="-5" dirty="0">
                <a:latin typeface="Arial"/>
                <a:cs typeface="Arial"/>
              </a:rPr>
              <a:t>(A</a:t>
            </a:r>
            <a:r>
              <a:rPr sz="2175" spc="-7" baseline="-17241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,A</a:t>
            </a:r>
            <a:r>
              <a:rPr sz="2175" spc="-7" baseline="-17241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,...,A</a:t>
            </a:r>
            <a:r>
              <a:rPr sz="2175" spc="-7" baseline="-17241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2700" u="sng" spc="-7" baseline="2469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700" u="sng" baseline="2469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	</a:t>
            </a:r>
            <a:r>
              <a:rPr sz="2700" baseline="24691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(B</a:t>
            </a:r>
            <a:r>
              <a:rPr sz="2175" spc="-7" baseline="-17241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,B</a:t>
            </a:r>
            <a:r>
              <a:rPr sz="2175" spc="-7" baseline="-17241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,...,B</a:t>
            </a:r>
            <a:r>
              <a:rPr sz="2175" spc="-7" baseline="-17241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Exemple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“VÉLO”,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deux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D.F: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940"/>
              </a:spcBef>
              <a:tabLst>
                <a:tab pos="583565" algn="l"/>
                <a:tab pos="2755265" algn="l"/>
                <a:tab pos="3637915" algn="l"/>
                <a:tab pos="3885565" algn="l"/>
              </a:tabLst>
            </a:pPr>
            <a:r>
              <a:rPr sz="2700" baseline="3086" dirty="0">
                <a:latin typeface="Arial"/>
                <a:cs typeface="Arial"/>
              </a:rPr>
              <a:t>-	</a:t>
            </a:r>
            <a:r>
              <a:rPr sz="1800" spc="-5" dirty="0">
                <a:latin typeface="Arial"/>
                <a:cs typeface="Arial"/>
              </a:rPr>
              <a:t>(marque,</a:t>
            </a:r>
            <a:r>
              <a:rPr sz="1800" dirty="0">
                <a:latin typeface="Arial"/>
                <a:cs typeface="Arial"/>
              </a:rPr>
              <a:t> modèle)</a:t>
            </a:r>
            <a:r>
              <a:rPr sz="2700" u="sng" baseline="3086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VÉLO	</a:t>
            </a:r>
            <a:r>
              <a:rPr sz="2700" baseline="30864" dirty="0">
                <a:latin typeface="Arial"/>
                <a:cs typeface="Arial"/>
              </a:rPr>
              <a:t>	</a:t>
            </a:r>
            <a:r>
              <a:rPr sz="2700" baseline="3086" dirty="0">
                <a:latin typeface="Arial"/>
                <a:cs typeface="Arial"/>
              </a:rPr>
              <a:t>diamètre</a:t>
            </a:r>
            <a:r>
              <a:rPr sz="2700" spc="-67" baseline="3086" dirty="0">
                <a:latin typeface="Arial"/>
                <a:cs typeface="Arial"/>
              </a:rPr>
              <a:t> </a:t>
            </a:r>
            <a:r>
              <a:rPr sz="2700" baseline="3086" dirty="0">
                <a:latin typeface="Arial"/>
                <a:cs typeface="Arial"/>
              </a:rPr>
              <a:t>roues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4967" y="4255168"/>
            <a:ext cx="136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adresse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3088" y="4393031"/>
            <a:ext cx="129806" cy="798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8080" y="4217080"/>
            <a:ext cx="5721985" cy="148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  <a:tabLst>
                <a:tab pos="507365" algn="l"/>
                <a:tab pos="3377565" algn="l"/>
                <a:tab pos="4234815" algn="l"/>
              </a:tabLst>
            </a:pPr>
            <a:r>
              <a:rPr sz="1800" dirty="0">
                <a:latin typeface="Arial"/>
                <a:cs typeface="Arial"/>
              </a:rPr>
              <a:t>-	(nom </a:t>
            </a:r>
            <a:r>
              <a:rPr sz="1800" spc="-15" dirty="0">
                <a:latin typeface="Arial"/>
                <a:cs typeface="Arial"/>
              </a:rPr>
              <a:t>prop,</a:t>
            </a:r>
            <a:r>
              <a:rPr sz="1800" dirty="0">
                <a:latin typeface="Arial"/>
                <a:cs typeface="Arial"/>
              </a:rPr>
              <a:t> prénom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prop)</a:t>
            </a:r>
            <a:r>
              <a:rPr sz="2700" u="sng" baseline="216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VÉLO	</a:t>
            </a:r>
            <a:endParaRPr sz="2700" baseline="21604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Arial"/>
                <a:cs typeface="Arial"/>
              </a:rPr>
              <a:t>Remarque: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ts val="2100"/>
              </a:lnSpc>
              <a:spcBef>
                <a:spcPts val="1560"/>
              </a:spcBef>
            </a:pPr>
            <a:r>
              <a:rPr sz="1800" spc="-25" dirty="0">
                <a:latin typeface="Arial"/>
                <a:cs typeface="Arial"/>
              </a:rPr>
              <a:t>Par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définiton,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chaque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identifiant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dépend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fonctionnellement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l’identifiant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l’entité.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80" y="1283358"/>
            <a:ext cx="480568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805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Dépendances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fonctionnelles</a:t>
            </a:r>
            <a:r>
              <a:rPr sz="1800" b="1" spc="-35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 marR="661670">
              <a:lnSpc>
                <a:spcPct val="1667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(2)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Dépendance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fonctionnelle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rôles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475" y="6516080"/>
            <a:ext cx="5457190" cy="56705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d’autres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termes,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l’identité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</a:t>
            </a:r>
            <a:r>
              <a:rPr sz="1800" spc="-5" dirty="0">
                <a:latin typeface="Arial"/>
                <a:cs typeface="Arial"/>
              </a:rPr>
              <a:t> musicien </a:t>
            </a:r>
            <a:r>
              <a:rPr sz="1800" dirty="0">
                <a:latin typeface="Arial"/>
                <a:cs typeface="Arial"/>
              </a:rPr>
              <a:t>détermine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l’instrument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dont il </a:t>
            </a:r>
            <a:r>
              <a:rPr sz="1800" spc="-10" dirty="0">
                <a:latin typeface="Arial"/>
                <a:cs typeface="Arial"/>
              </a:rPr>
              <a:t>joue.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3920" y="2642260"/>
            <a:ext cx="952500" cy="3810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Arial"/>
                <a:cs typeface="Arial"/>
              </a:rPr>
              <a:t>orchestre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7320" y="3658260"/>
            <a:ext cx="840740" cy="3175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Arial"/>
                <a:cs typeface="Arial"/>
              </a:rPr>
              <a:t>musicien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2920" y="3556660"/>
            <a:ext cx="1143000" cy="5207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88265" marR="128905">
              <a:lnSpc>
                <a:spcPct val="107100"/>
              </a:lnSpc>
              <a:spcBef>
                <a:spcPts val="80"/>
              </a:spcBef>
            </a:pPr>
            <a:r>
              <a:rPr sz="1400" dirty="0">
                <a:latin typeface="Arial"/>
                <a:cs typeface="Arial"/>
              </a:rPr>
              <a:t>instrument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musique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8520" y="3658260"/>
            <a:ext cx="10140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engagement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1395" y="3020085"/>
            <a:ext cx="3321050" cy="1072515"/>
            <a:chOff x="2071395" y="3020085"/>
            <a:chExt cx="3321050" cy="1072515"/>
          </a:xfrm>
        </p:grpSpPr>
        <p:sp>
          <p:nvSpPr>
            <p:cNvPr id="9" name="object 9"/>
            <p:cNvSpPr/>
            <p:nvPr/>
          </p:nvSpPr>
          <p:spPr>
            <a:xfrm>
              <a:off x="3030537" y="3505200"/>
              <a:ext cx="1393825" cy="584200"/>
            </a:xfrm>
            <a:custGeom>
              <a:avLst/>
              <a:gdLst/>
              <a:ahLst/>
              <a:cxnLst/>
              <a:rect l="l" t="t" r="r" b="b"/>
              <a:pathLst>
                <a:path w="1393825" h="584200">
                  <a:moveTo>
                    <a:pt x="696887" y="0"/>
                  </a:moveTo>
                  <a:lnTo>
                    <a:pt x="0" y="294106"/>
                  </a:lnTo>
                  <a:lnTo>
                    <a:pt x="696887" y="584200"/>
                  </a:lnTo>
                  <a:lnTo>
                    <a:pt x="1393825" y="294106"/>
                  </a:lnTo>
                  <a:lnTo>
                    <a:pt x="696887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4570" y="3023260"/>
              <a:ext cx="3314700" cy="774700"/>
            </a:xfrm>
            <a:custGeom>
              <a:avLst/>
              <a:gdLst/>
              <a:ahLst/>
              <a:cxnLst/>
              <a:rect l="l" t="t" r="r" b="b"/>
              <a:pathLst>
                <a:path w="3314700" h="774700">
                  <a:moveTo>
                    <a:pt x="952500" y="774700"/>
                  </a:moveTo>
                  <a:lnTo>
                    <a:pt x="0" y="774700"/>
                  </a:lnTo>
                </a:path>
                <a:path w="3314700" h="774700">
                  <a:moveTo>
                    <a:pt x="3314700" y="774700"/>
                  </a:moveTo>
                  <a:lnTo>
                    <a:pt x="2336799" y="774700"/>
                  </a:lnTo>
                </a:path>
                <a:path w="3314700" h="774700">
                  <a:moveTo>
                    <a:pt x="1638299" y="0"/>
                  </a:moveTo>
                  <a:lnTo>
                    <a:pt x="1638299" y="4826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71775" y="3225800"/>
            <a:ext cx="571500" cy="292100"/>
          </a:xfrm>
          <a:custGeom>
            <a:avLst/>
            <a:gdLst/>
            <a:ahLst/>
            <a:cxnLst/>
            <a:rect l="l" t="t" r="r" b="b"/>
            <a:pathLst>
              <a:path w="571500" h="292100">
                <a:moveTo>
                  <a:pt x="571500" y="146050"/>
                </a:moveTo>
                <a:lnTo>
                  <a:pt x="549032" y="89218"/>
                </a:lnTo>
                <a:lnTo>
                  <a:pt x="487775" y="42792"/>
                </a:lnTo>
                <a:lnTo>
                  <a:pt x="445479" y="24954"/>
                </a:lnTo>
                <a:lnTo>
                  <a:pt x="396942" y="11483"/>
                </a:lnTo>
                <a:lnTo>
                  <a:pt x="343315" y="2968"/>
                </a:lnTo>
                <a:lnTo>
                  <a:pt x="285750" y="0"/>
                </a:lnTo>
                <a:lnTo>
                  <a:pt x="228184" y="2968"/>
                </a:lnTo>
                <a:lnTo>
                  <a:pt x="174557" y="11483"/>
                </a:lnTo>
                <a:lnTo>
                  <a:pt x="126020" y="24954"/>
                </a:lnTo>
                <a:lnTo>
                  <a:pt x="83724" y="42792"/>
                </a:lnTo>
                <a:lnTo>
                  <a:pt x="48823" y="64410"/>
                </a:lnTo>
                <a:lnTo>
                  <a:pt x="5808" y="116627"/>
                </a:lnTo>
                <a:lnTo>
                  <a:pt x="0" y="146050"/>
                </a:lnTo>
                <a:lnTo>
                  <a:pt x="5808" y="175472"/>
                </a:lnTo>
                <a:lnTo>
                  <a:pt x="48823" y="227689"/>
                </a:lnTo>
                <a:lnTo>
                  <a:pt x="83724" y="249307"/>
                </a:lnTo>
                <a:lnTo>
                  <a:pt x="126020" y="267145"/>
                </a:lnTo>
                <a:lnTo>
                  <a:pt x="174557" y="280616"/>
                </a:lnTo>
                <a:lnTo>
                  <a:pt x="228184" y="289131"/>
                </a:lnTo>
                <a:lnTo>
                  <a:pt x="285750" y="292100"/>
                </a:lnTo>
                <a:lnTo>
                  <a:pt x="343315" y="289131"/>
                </a:lnTo>
                <a:lnTo>
                  <a:pt x="396942" y="280616"/>
                </a:lnTo>
                <a:lnTo>
                  <a:pt x="445479" y="267145"/>
                </a:lnTo>
                <a:lnTo>
                  <a:pt x="487775" y="249307"/>
                </a:lnTo>
                <a:lnTo>
                  <a:pt x="522676" y="227689"/>
                </a:lnTo>
                <a:lnTo>
                  <a:pt x="565691" y="175472"/>
                </a:lnTo>
                <a:lnTo>
                  <a:pt x="571500" y="1460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61970" y="3010558"/>
            <a:ext cx="1546225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  <a:tabLst>
                <a:tab pos="939800" algn="l"/>
              </a:tabLst>
            </a:pPr>
            <a:r>
              <a:rPr sz="1400" dirty="0">
                <a:latin typeface="Arial"/>
                <a:cs typeface="Arial"/>
              </a:rPr>
              <a:t>(1,N)	engage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8370" y="3467760"/>
            <a:ext cx="177800" cy="152400"/>
          </a:xfrm>
          <a:custGeom>
            <a:avLst/>
            <a:gdLst/>
            <a:ahLst/>
            <a:cxnLst/>
            <a:rect l="l" t="t" r="r" b="b"/>
            <a:pathLst>
              <a:path w="177800" h="152400">
                <a:moveTo>
                  <a:pt x="0" y="0"/>
                </a:moveTo>
                <a:lnTo>
                  <a:pt x="177800" y="152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5070" y="3518560"/>
            <a:ext cx="421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(0,N)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8865" y="3810668"/>
            <a:ext cx="3023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965" algn="l"/>
              </a:tabLst>
            </a:pPr>
            <a:r>
              <a:rPr sz="1400" dirty="0">
                <a:latin typeface="Arial"/>
                <a:cs typeface="Arial"/>
              </a:rPr>
              <a:t>est engagé	</a:t>
            </a:r>
            <a:r>
              <a:rPr sz="2100" baseline="3968" dirty="0">
                <a:latin typeface="Arial"/>
                <a:cs typeface="Arial"/>
              </a:rPr>
              <a:t>est</a:t>
            </a:r>
            <a:r>
              <a:rPr sz="2100" spc="-120" baseline="3968" dirty="0">
                <a:latin typeface="Arial"/>
                <a:cs typeface="Arial"/>
              </a:rPr>
              <a:t> </a:t>
            </a:r>
            <a:r>
              <a:rPr sz="2100" baseline="3968" dirty="0">
                <a:latin typeface="Arial"/>
                <a:cs typeface="Arial"/>
              </a:rPr>
              <a:t>joué</a:t>
            </a:r>
            <a:endParaRPr sz="2100" baseline="396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9165" y="3493170"/>
            <a:ext cx="421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(0,N)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06445" y="5981014"/>
            <a:ext cx="1149985" cy="80010"/>
            <a:chOff x="3206445" y="5981014"/>
            <a:chExt cx="1149985" cy="8001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6623" y="5981014"/>
              <a:ext cx="129806" cy="7985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06445" y="6020943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102019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11217" y="5817260"/>
            <a:ext cx="21196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joué: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instrument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1980"/>
              </a:lnSpc>
            </a:pPr>
            <a:r>
              <a:rPr sz="1800" dirty="0">
                <a:latin typeface="Arial"/>
                <a:cs typeface="Arial"/>
              </a:rPr>
              <a:t>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musique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6642" y="5830450"/>
            <a:ext cx="217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est engagé: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usicien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3470" y="4351670"/>
            <a:ext cx="5742305" cy="15627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Arial"/>
                <a:cs typeface="Arial"/>
              </a:rPr>
              <a:t>Dépendance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fonctionnelle: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2100"/>
              </a:lnSpc>
              <a:spcBef>
                <a:spcPts val="96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musicien professionnel </a:t>
            </a:r>
            <a:r>
              <a:rPr sz="1800" dirty="0">
                <a:latin typeface="Arial"/>
                <a:cs typeface="Arial"/>
              </a:rPr>
              <a:t>est spécialisé: il est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compétent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pour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jouer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seul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instrument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musique</a:t>
            </a:r>
            <a:endParaRPr sz="1800">
              <a:latin typeface="Arial"/>
              <a:cs typeface="Arial"/>
            </a:endParaRPr>
          </a:p>
          <a:p>
            <a:pPr marL="74930" algn="ctr">
              <a:lnSpc>
                <a:spcPct val="100000"/>
              </a:lnSpc>
              <a:spcBef>
                <a:spcPts val="1780"/>
              </a:spcBef>
            </a:pPr>
            <a:r>
              <a:rPr sz="1800" dirty="0">
                <a:latin typeface="Arial"/>
                <a:cs typeface="Arial"/>
              </a:rPr>
              <a:t>engagement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3070" y="2654960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</a:t>
            </a:r>
            <a:r>
              <a:rPr sz="2175" spc="-15" baseline="-17241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472" y="1283365"/>
            <a:ext cx="4528185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6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Entité,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attribut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valeur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(suite)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R="58419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Exemple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avec</a:t>
            </a:r>
            <a:r>
              <a:rPr sz="1800" dirty="0">
                <a:latin typeface="Arial"/>
                <a:cs typeface="Arial"/>
              </a:rPr>
              <a:t> ses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valeurs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d’attribut:</a:t>
            </a:r>
            <a:endParaRPr sz="1800">
              <a:latin typeface="Arial"/>
              <a:cs typeface="Arial"/>
            </a:endParaRPr>
          </a:p>
          <a:p>
            <a:pPr marL="76200" algn="ctr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Arial"/>
                <a:cs typeface="Arial"/>
              </a:rPr>
              <a:t>Nom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=</a:t>
            </a:r>
            <a:r>
              <a:rPr sz="1800" spc="-30">
                <a:latin typeface="Arial"/>
                <a:cs typeface="Arial"/>
              </a:rPr>
              <a:t> </a:t>
            </a:r>
            <a:r>
              <a:rPr lang="fr-FR" sz="1800" spc="-30" dirty="0" err="1" smtClean="0">
                <a:latin typeface="Arial"/>
                <a:cs typeface="Arial"/>
              </a:rPr>
              <a:t>Seridi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6378" y="2421263"/>
            <a:ext cx="3100672" cy="832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Prénom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=</a:t>
            </a:r>
            <a:r>
              <a:rPr sz="1800" spc="-35">
                <a:latin typeface="Arial"/>
                <a:cs typeface="Arial"/>
              </a:rPr>
              <a:t> </a:t>
            </a:r>
            <a:r>
              <a:rPr lang="fr-FR" sz="1800" spc="-35" dirty="0" err="1" smtClean="0">
                <a:latin typeface="Arial"/>
                <a:cs typeface="Arial"/>
              </a:rPr>
              <a:t>Hassina</a:t>
            </a:r>
            <a:r>
              <a:rPr lang="fr-FR" sz="1800" spc="-35" dirty="0" smtClean="0">
                <a:latin typeface="Arial"/>
                <a:cs typeface="Arial"/>
              </a:rPr>
              <a:t>, </a:t>
            </a:r>
            <a:r>
              <a:rPr lang="fr-FR" sz="1800" spc="-35" dirty="0" err="1" smtClean="0">
                <a:latin typeface="Arial"/>
                <a:cs typeface="Arial"/>
              </a:rPr>
              <a:t>Mounira</a:t>
            </a:r>
            <a:r>
              <a:rPr sz="1800" smtClean="0">
                <a:latin typeface="Arial"/>
                <a:cs typeface="Arial"/>
              </a:rPr>
              <a:t> </a:t>
            </a:r>
            <a:r>
              <a:rPr sz="1800" spc="-484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Adresse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=</a:t>
            </a:r>
            <a:r>
              <a:rPr sz="1800" spc="-5">
                <a:latin typeface="Arial"/>
                <a:cs typeface="Arial"/>
              </a:rPr>
              <a:t> </a:t>
            </a:r>
            <a:r>
              <a:rPr lang="fr-FR" sz="1800" spc="-5" dirty="0" smtClean="0">
                <a:latin typeface="Arial"/>
                <a:cs typeface="Arial"/>
              </a:rPr>
              <a:t>Annaba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7870" y="2286660"/>
            <a:ext cx="660400" cy="520700"/>
          </a:xfrm>
          <a:custGeom>
            <a:avLst/>
            <a:gdLst/>
            <a:ahLst/>
            <a:cxnLst/>
            <a:rect l="l" t="t" r="r" b="b"/>
            <a:pathLst>
              <a:path w="660400" h="520700">
                <a:moveTo>
                  <a:pt x="660400" y="0"/>
                </a:moveTo>
                <a:lnTo>
                  <a:pt x="603444" y="1725"/>
                </a:lnTo>
                <a:lnTo>
                  <a:pt x="547829" y="6809"/>
                </a:lnTo>
                <a:lnTo>
                  <a:pt x="493753" y="15108"/>
                </a:lnTo>
                <a:lnTo>
                  <a:pt x="441415" y="26482"/>
                </a:lnTo>
                <a:lnTo>
                  <a:pt x="391013" y="40789"/>
                </a:lnTo>
                <a:lnTo>
                  <a:pt x="342747" y="57889"/>
                </a:lnTo>
                <a:lnTo>
                  <a:pt x="296814" y="77638"/>
                </a:lnTo>
                <a:lnTo>
                  <a:pt x="253414" y="99897"/>
                </a:lnTo>
                <a:lnTo>
                  <a:pt x="212745" y="124523"/>
                </a:lnTo>
                <a:lnTo>
                  <a:pt x="175006" y="151376"/>
                </a:lnTo>
                <a:lnTo>
                  <a:pt x="140396" y="180313"/>
                </a:lnTo>
                <a:lnTo>
                  <a:pt x="109113" y="211194"/>
                </a:lnTo>
                <a:lnTo>
                  <a:pt x="81357" y="243877"/>
                </a:lnTo>
                <a:lnTo>
                  <a:pt x="57326" y="278221"/>
                </a:lnTo>
                <a:lnTo>
                  <a:pt x="37218" y="314084"/>
                </a:lnTo>
                <a:lnTo>
                  <a:pt x="21233" y="351324"/>
                </a:lnTo>
                <a:lnTo>
                  <a:pt x="9569" y="389802"/>
                </a:lnTo>
                <a:lnTo>
                  <a:pt x="2425" y="429374"/>
                </a:lnTo>
                <a:lnTo>
                  <a:pt x="0" y="469900"/>
                </a:lnTo>
              </a:path>
              <a:path w="660400" h="520700">
                <a:moveTo>
                  <a:pt x="660387" y="431800"/>
                </a:moveTo>
                <a:lnTo>
                  <a:pt x="582097" y="432493"/>
                </a:lnTo>
                <a:lnTo>
                  <a:pt x="506700" y="434516"/>
                </a:lnTo>
                <a:lnTo>
                  <a:pt x="434781" y="437787"/>
                </a:lnTo>
                <a:lnTo>
                  <a:pt x="366928" y="442221"/>
                </a:lnTo>
                <a:lnTo>
                  <a:pt x="303727" y="447734"/>
                </a:lnTo>
                <a:lnTo>
                  <a:pt x="245764" y="454245"/>
                </a:lnTo>
                <a:lnTo>
                  <a:pt x="193626" y="461668"/>
                </a:lnTo>
                <a:lnTo>
                  <a:pt x="147900" y="469920"/>
                </a:lnTo>
                <a:lnTo>
                  <a:pt x="109173" y="478918"/>
                </a:lnTo>
                <a:lnTo>
                  <a:pt x="55059" y="498818"/>
                </a:lnTo>
                <a:lnTo>
                  <a:pt x="40847" y="509553"/>
                </a:lnTo>
                <a:lnTo>
                  <a:pt x="35979" y="520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2470" y="2896260"/>
            <a:ext cx="711200" cy="685800"/>
          </a:xfrm>
          <a:custGeom>
            <a:avLst/>
            <a:gdLst/>
            <a:ahLst/>
            <a:cxnLst/>
            <a:rect l="l" t="t" r="r" b="b"/>
            <a:pathLst>
              <a:path w="711200" h="685800">
                <a:moveTo>
                  <a:pt x="12700" y="0"/>
                </a:moveTo>
                <a:lnTo>
                  <a:pt x="25302" y="43421"/>
                </a:lnTo>
                <a:lnTo>
                  <a:pt x="61544" y="84100"/>
                </a:lnTo>
                <a:lnTo>
                  <a:pt x="119077" y="121268"/>
                </a:lnTo>
                <a:lnTo>
                  <a:pt x="155095" y="138295"/>
                </a:lnTo>
                <a:lnTo>
                  <a:pt x="195556" y="154156"/>
                </a:lnTo>
                <a:lnTo>
                  <a:pt x="240165" y="168756"/>
                </a:lnTo>
                <a:lnTo>
                  <a:pt x="288630" y="181997"/>
                </a:lnTo>
                <a:lnTo>
                  <a:pt x="340658" y="193785"/>
                </a:lnTo>
                <a:lnTo>
                  <a:pt x="395955" y="204023"/>
                </a:lnTo>
                <a:lnTo>
                  <a:pt x="454227" y="212614"/>
                </a:lnTo>
                <a:lnTo>
                  <a:pt x="515180" y="219464"/>
                </a:lnTo>
                <a:lnTo>
                  <a:pt x="578523" y="224475"/>
                </a:lnTo>
                <a:lnTo>
                  <a:pt x="643960" y="227552"/>
                </a:lnTo>
                <a:lnTo>
                  <a:pt x="711200" y="228600"/>
                </a:lnTo>
              </a:path>
              <a:path w="711200" h="685800">
                <a:moveTo>
                  <a:pt x="0" y="101600"/>
                </a:moveTo>
                <a:lnTo>
                  <a:pt x="1917" y="145178"/>
                </a:lnTo>
                <a:lnTo>
                  <a:pt x="7578" y="187891"/>
                </a:lnTo>
                <a:lnTo>
                  <a:pt x="16847" y="229624"/>
                </a:lnTo>
                <a:lnTo>
                  <a:pt x="29589" y="270263"/>
                </a:lnTo>
                <a:lnTo>
                  <a:pt x="45670" y="309697"/>
                </a:lnTo>
                <a:lnTo>
                  <a:pt x="64952" y="347811"/>
                </a:lnTo>
                <a:lnTo>
                  <a:pt x="87302" y="384493"/>
                </a:lnTo>
                <a:lnTo>
                  <a:pt x="112582" y="419629"/>
                </a:lnTo>
                <a:lnTo>
                  <a:pt x="140659" y="453106"/>
                </a:lnTo>
                <a:lnTo>
                  <a:pt x="171397" y="484810"/>
                </a:lnTo>
                <a:lnTo>
                  <a:pt x="204660" y="514629"/>
                </a:lnTo>
                <a:lnTo>
                  <a:pt x="240313" y="542449"/>
                </a:lnTo>
                <a:lnTo>
                  <a:pt x="278220" y="568157"/>
                </a:lnTo>
                <a:lnTo>
                  <a:pt x="318247" y="591639"/>
                </a:lnTo>
                <a:lnTo>
                  <a:pt x="360257" y="612783"/>
                </a:lnTo>
                <a:lnTo>
                  <a:pt x="404116" y="631475"/>
                </a:lnTo>
                <a:lnTo>
                  <a:pt x="449687" y="647603"/>
                </a:lnTo>
                <a:lnTo>
                  <a:pt x="496836" y="661052"/>
                </a:lnTo>
                <a:lnTo>
                  <a:pt x="545427" y="671709"/>
                </a:lnTo>
                <a:lnTo>
                  <a:pt x="595325" y="679462"/>
                </a:lnTo>
                <a:lnTo>
                  <a:pt x="646394" y="684196"/>
                </a:lnTo>
                <a:lnTo>
                  <a:pt x="698500" y="6858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6179" y="509336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7979" y="5093360"/>
            <a:ext cx="711200" cy="406400"/>
          </a:xfrm>
          <a:custGeom>
            <a:avLst/>
            <a:gdLst/>
            <a:ahLst/>
            <a:cxnLst/>
            <a:rect l="l" t="t" r="r" b="b"/>
            <a:pathLst>
              <a:path w="711200" h="406400">
                <a:moveTo>
                  <a:pt x="711200" y="0"/>
                </a:moveTo>
                <a:lnTo>
                  <a:pt x="0" y="406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279" y="5106060"/>
            <a:ext cx="635000" cy="393700"/>
          </a:xfrm>
          <a:custGeom>
            <a:avLst/>
            <a:gdLst/>
            <a:ahLst/>
            <a:cxnLst/>
            <a:rect l="l" t="t" r="r" b="b"/>
            <a:pathLst>
              <a:path w="635000" h="393700">
                <a:moveTo>
                  <a:pt x="0" y="0"/>
                </a:moveTo>
                <a:lnTo>
                  <a:pt x="635000" y="393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3472" y="3429662"/>
            <a:ext cx="5342890" cy="387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0">
              <a:lnSpc>
                <a:spcPct val="100000"/>
              </a:lnSpc>
              <a:spcBef>
                <a:spcPts val="100"/>
              </a:spcBef>
            </a:pPr>
            <a:r>
              <a:rPr lang="fr-FR" dirty="0" smtClean="0">
                <a:latin typeface="Arial"/>
                <a:cs typeface="Arial"/>
              </a:rPr>
              <a:t>Adresse </a:t>
            </a:r>
            <a:r>
              <a:rPr sz="1800" smtClean="0">
                <a:latin typeface="Arial"/>
                <a:cs typeface="Arial"/>
              </a:rPr>
              <a:t>=</a:t>
            </a:r>
            <a:r>
              <a:rPr sz="1800" spc="-15" smtClean="0">
                <a:latin typeface="Arial"/>
                <a:cs typeface="Arial"/>
              </a:rPr>
              <a:t> </a:t>
            </a:r>
            <a:r>
              <a:rPr lang="fr-FR" sz="1800" spc="-15" dirty="0" smtClean="0">
                <a:latin typeface="Arial"/>
                <a:cs typeface="Arial"/>
              </a:rPr>
              <a:t>3 Rue </a:t>
            </a:r>
            <a:r>
              <a:rPr lang="fr-FR" sz="1800" spc="-15" dirty="0" err="1" smtClean="0">
                <a:latin typeface="Arial"/>
                <a:cs typeface="Arial"/>
              </a:rPr>
              <a:t>Asla</a:t>
            </a:r>
            <a:r>
              <a:rPr lang="fr-FR" sz="1800" spc="-15" dirty="0" smtClean="0">
                <a:latin typeface="Arial"/>
                <a:cs typeface="Arial"/>
              </a:rPr>
              <a:t> Hocine, 23000, Annaba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mtClean="0">
                <a:latin typeface="Arial"/>
                <a:cs typeface="Arial"/>
              </a:rPr>
              <a:t>Les</a:t>
            </a:r>
            <a:r>
              <a:rPr sz="1800" spc="-15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attributs</a:t>
            </a:r>
            <a:r>
              <a:rPr sz="1800" spc="-10" dirty="0">
                <a:latin typeface="Arial"/>
                <a:cs typeface="Arial"/>
              </a:rPr>
              <a:t> peuvent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être: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atomique</a:t>
            </a:r>
            <a:r>
              <a:rPr sz="1800" spc="-3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Ex: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Prénom, nom, ...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265" algn="l"/>
                <a:tab pos="2256155" algn="l"/>
              </a:tabLst>
            </a:pPr>
            <a:r>
              <a:rPr sz="1800" dirty="0">
                <a:latin typeface="Arial"/>
                <a:cs typeface="Arial"/>
              </a:rPr>
              <a:t>-	</a:t>
            </a:r>
            <a:r>
              <a:rPr sz="1800" spc="-5" dirty="0">
                <a:latin typeface="Arial"/>
                <a:cs typeface="Arial"/>
              </a:rPr>
              <a:t>composés.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Ex:</a:t>
            </a:r>
            <a:r>
              <a:rPr sz="1800">
                <a:latin typeface="Arial"/>
                <a:cs typeface="Arial"/>
              </a:rPr>
              <a:t>	</a:t>
            </a:r>
            <a:r>
              <a:rPr lang="fr-FR" sz="1800" dirty="0" smtClean="0">
                <a:latin typeface="Arial"/>
                <a:cs typeface="Arial"/>
              </a:rPr>
              <a:t>Adresse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Arial"/>
              <a:cs typeface="Arial"/>
            </a:endParaRPr>
          </a:p>
          <a:p>
            <a:pPr marL="2002155">
              <a:lnSpc>
                <a:spcPct val="100000"/>
              </a:lnSpc>
              <a:tabLst>
                <a:tab pos="2980055" algn="l"/>
                <a:tab pos="3843654" algn="l"/>
              </a:tabLst>
            </a:pPr>
            <a:r>
              <a:rPr lang="fr-FR" sz="1800" dirty="0" smtClean="0">
                <a:latin typeface="Arial"/>
                <a:cs typeface="Arial"/>
              </a:rPr>
              <a:t>Rue</a:t>
            </a:r>
            <a:r>
              <a:rPr lang="fr-FR" dirty="0" smtClean="0">
                <a:latin typeface="Arial"/>
                <a:cs typeface="Arial"/>
              </a:rPr>
              <a:t>   </a:t>
            </a:r>
            <a:r>
              <a:rPr lang="fr-FR" sz="1800" dirty="0" smtClean="0">
                <a:latin typeface="Arial"/>
                <a:cs typeface="Arial"/>
              </a:rPr>
              <a:t>code postal   Ville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50">
              <a:latin typeface="Arial"/>
              <a:cs typeface="Arial"/>
            </a:endParaRPr>
          </a:p>
          <a:p>
            <a:pPr marL="469900" marR="5080" indent="-228600">
              <a:lnSpc>
                <a:spcPts val="2100"/>
              </a:lnSpc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</a:t>
            </a:r>
            <a:r>
              <a:rPr sz="1800" spc="-10" dirty="0">
                <a:latin typeface="Arial"/>
                <a:cs typeface="Arial"/>
              </a:rPr>
              <a:t>monovalué </a:t>
            </a:r>
            <a:r>
              <a:rPr sz="1800" dirty="0">
                <a:latin typeface="Arial"/>
                <a:cs typeface="Arial"/>
              </a:rPr>
              <a:t>(une seule </a:t>
            </a:r>
            <a:r>
              <a:rPr sz="1800" spc="-10" dirty="0">
                <a:latin typeface="Arial"/>
                <a:cs typeface="Arial"/>
              </a:rPr>
              <a:t>valeur </a:t>
            </a:r>
            <a:r>
              <a:rPr sz="1800" dirty="0">
                <a:latin typeface="Arial"/>
                <a:cs typeface="Arial"/>
              </a:rPr>
              <a:t>pour une entité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donnée).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Adresse,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naissance.</a:t>
            </a:r>
            <a:endParaRPr sz="1800">
              <a:latin typeface="Arial"/>
              <a:cs typeface="Arial"/>
            </a:endParaRPr>
          </a:p>
          <a:p>
            <a:pPr marL="469900" marR="405765" indent="-228600">
              <a:lnSpc>
                <a:spcPts val="2100"/>
              </a:lnSpc>
              <a:spcBef>
                <a:spcPts val="90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</a:t>
            </a:r>
            <a:r>
              <a:rPr sz="1800" spc="-10" dirty="0">
                <a:latin typeface="Arial"/>
                <a:cs typeface="Arial"/>
              </a:rPr>
              <a:t>multivalué </a:t>
            </a:r>
            <a:r>
              <a:rPr sz="1800" dirty="0">
                <a:latin typeface="Arial"/>
                <a:cs typeface="Arial"/>
              </a:rPr>
              <a:t>(plusieurs</a:t>
            </a:r>
            <a:r>
              <a:rPr sz="1800" spc="-10" dirty="0">
                <a:latin typeface="Arial"/>
                <a:cs typeface="Arial"/>
              </a:rPr>
              <a:t> valeurs </a:t>
            </a:r>
            <a:r>
              <a:rPr sz="1800" dirty="0">
                <a:latin typeface="Arial"/>
                <a:cs typeface="Arial"/>
              </a:rPr>
              <a:t>pour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donnée).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Ex: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Prénom.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65" y="1283365"/>
            <a:ext cx="5704205" cy="7514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Entité,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type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d’entité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Dans un processus de modélisation on ne s’intéresse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chaque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séparément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50" b="1" i="1" u="sng" spc="-25" dirty="0">
                <a:latin typeface="Arial"/>
                <a:cs typeface="Arial"/>
              </a:rPr>
              <a:t>type </a:t>
            </a:r>
            <a:r>
              <a:rPr sz="1850" b="1" i="1" u="sng" spc="-20" dirty="0">
                <a:latin typeface="Arial"/>
                <a:cs typeface="Arial"/>
              </a:rPr>
              <a:t>d’entité</a:t>
            </a:r>
            <a:r>
              <a:rPr sz="1800" spc="-2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155575">
              <a:lnSpc>
                <a:spcPts val="2100"/>
              </a:lnSpc>
              <a:spcBef>
                <a:spcPts val="1500"/>
              </a:spcBef>
            </a:pPr>
            <a:r>
              <a:rPr sz="1800" dirty="0">
                <a:latin typeface="Arial"/>
                <a:cs typeface="Arial"/>
              </a:rPr>
              <a:t>Définition: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“Un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type</a:t>
            </a:r>
            <a:r>
              <a:rPr sz="1850" i="1" spc="-15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d’entité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 la classe de toutes les  entités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réalité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perçue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même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nature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jouent 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même rôle”.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Arial"/>
                <a:cs typeface="Arial"/>
              </a:rPr>
              <a:t>Un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décrit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par: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un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</a:t>
            </a:r>
            <a:endParaRPr sz="1800">
              <a:latin typeface="Arial"/>
              <a:cs typeface="Arial"/>
            </a:endParaRPr>
          </a:p>
          <a:p>
            <a:pPr marL="469900" marR="59690" indent="-228600">
              <a:lnSpc>
                <a:spcPts val="2100"/>
              </a:lnSpc>
              <a:spcBef>
                <a:spcPts val="96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une définition qui précise la signification que nous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voulons </a:t>
            </a:r>
            <a:r>
              <a:rPr sz="1800" dirty="0">
                <a:latin typeface="Arial"/>
                <a:cs typeface="Arial"/>
              </a:rPr>
              <a:t>retenir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cadre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 de</a:t>
            </a:r>
            <a:r>
              <a:rPr sz="1800" spc="-5" dirty="0">
                <a:latin typeface="Arial"/>
                <a:cs typeface="Arial"/>
              </a:rPr>
              <a:t> données.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8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une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d’attributs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Exemple:</a:t>
            </a:r>
            <a:endParaRPr sz="1800">
              <a:latin typeface="Arial"/>
              <a:cs typeface="Arial"/>
            </a:endParaRPr>
          </a:p>
          <a:p>
            <a:pPr marL="12700" marR="28575">
              <a:lnSpc>
                <a:spcPts val="2100"/>
              </a:lnSpc>
              <a:spcBef>
                <a:spcPts val="1560"/>
              </a:spcBef>
            </a:pPr>
            <a:r>
              <a:rPr sz="1800" dirty="0">
                <a:latin typeface="Arial"/>
                <a:cs typeface="Arial"/>
              </a:rPr>
              <a:t>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“auteur”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regroupe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personnes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auteur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d’articles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5" dirty="0">
                <a:latin typeface="Arial"/>
                <a:cs typeface="Arial"/>
              </a:rPr>
              <a:t>journaux </a:t>
            </a:r>
            <a:r>
              <a:rPr sz="1800" dirty="0">
                <a:latin typeface="Arial"/>
                <a:cs typeface="Arial"/>
              </a:rPr>
              <a:t>caractérisées par leur nom, leur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prénom,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adresse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date de</a:t>
            </a:r>
            <a:r>
              <a:rPr sz="1800" spc="-5" dirty="0">
                <a:latin typeface="Arial"/>
                <a:cs typeface="Arial"/>
              </a:rPr>
              <a:t> naissance.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Arial"/>
                <a:cs typeface="Arial"/>
              </a:rPr>
              <a:t>Simplification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terminologie: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9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appellera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entité</a:t>
            </a:r>
            <a:r>
              <a:rPr sz="1850" i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</a:t>
            </a:r>
            <a:endParaRPr sz="1800">
              <a:latin typeface="Arial"/>
              <a:cs typeface="Arial"/>
            </a:endParaRPr>
          </a:p>
          <a:p>
            <a:pPr marL="469900" marR="375285" indent="-228600">
              <a:lnSpc>
                <a:spcPts val="2100"/>
              </a:lnSpc>
              <a:spcBef>
                <a:spcPts val="950"/>
              </a:spcBef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-	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appellera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occurrence d’une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entité</a:t>
            </a:r>
            <a:r>
              <a:rPr sz="1850" i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individu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particulier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faisant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partie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l’entité.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60" y="1283365"/>
            <a:ext cx="5666740" cy="567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Arial"/>
                <a:cs typeface="Arial"/>
              </a:rPr>
              <a:t>Type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10" dirty="0">
                <a:latin typeface="Arial"/>
                <a:cs typeface="Arial"/>
              </a:rPr>
              <a:t> valeur </a:t>
            </a:r>
            <a:r>
              <a:rPr sz="1800" b="1" dirty="0">
                <a:latin typeface="Arial"/>
                <a:cs typeface="Arial"/>
              </a:rPr>
              <a:t>ou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domaine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d’un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attribut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Définition: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type</a:t>
            </a:r>
            <a:r>
              <a:rPr sz="1850" i="1" spc="-15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de</a:t>
            </a:r>
            <a:r>
              <a:rPr sz="1850" i="1" spc="-15" dirty="0">
                <a:latin typeface="Arial"/>
                <a:cs typeface="Arial"/>
              </a:rPr>
              <a:t> </a:t>
            </a:r>
            <a:r>
              <a:rPr sz="1850" i="1" spc="-75" dirty="0">
                <a:latin typeface="Arial"/>
                <a:cs typeface="Arial"/>
              </a:rPr>
              <a:t>v</a:t>
            </a:r>
            <a:r>
              <a:rPr sz="1850" i="1" spc="-25" dirty="0">
                <a:latin typeface="Arial"/>
                <a:cs typeface="Arial"/>
              </a:rPr>
              <a:t>aleur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 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50" i="1" spc="-30" dirty="0">
                <a:latin typeface="Arial"/>
                <a:cs typeface="Arial"/>
              </a:rPr>
              <a:t>domaine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 att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ut  est la spécification de toutes les </a:t>
            </a:r>
            <a:r>
              <a:rPr sz="1800" spc="-10" dirty="0">
                <a:latin typeface="Arial"/>
                <a:cs typeface="Arial"/>
              </a:rPr>
              <a:t>valeurs </a:t>
            </a:r>
            <a:r>
              <a:rPr sz="1800" spc="-5" dirty="0">
                <a:latin typeface="Arial"/>
                <a:cs typeface="Arial"/>
              </a:rPr>
              <a:t>possibles </a:t>
            </a:r>
            <a:r>
              <a:rPr sz="1800" dirty="0">
                <a:latin typeface="Arial"/>
                <a:cs typeface="Arial"/>
              </a:rPr>
              <a:t>que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prendre un </a:t>
            </a:r>
            <a:r>
              <a:rPr sz="1800" spc="-5" dirty="0">
                <a:latin typeface="Arial"/>
                <a:cs typeface="Arial"/>
              </a:rPr>
              <a:t>attribut”.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Arial"/>
                <a:cs typeface="Arial"/>
              </a:rPr>
              <a:t>Utilité: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vérifier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validité </a:t>
            </a:r>
            <a:r>
              <a:rPr sz="1800" dirty="0">
                <a:latin typeface="Arial"/>
                <a:cs typeface="Arial"/>
              </a:rPr>
              <a:t>d’une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donnée</a:t>
            </a:r>
            <a:endParaRPr sz="1800">
              <a:latin typeface="Arial"/>
              <a:cs typeface="Arial"/>
            </a:endParaRPr>
          </a:p>
          <a:p>
            <a:pPr marL="469900" marR="271780" indent="-228600">
              <a:lnSpc>
                <a:spcPts val="2100"/>
              </a:lnSpc>
              <a:spcBef>
                <a:spcPts val="96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ultérieurement,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estimer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stockage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spécification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valeur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donnée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soit: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par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valeurs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par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propriété que </a:t>
            </a:r>
            <a:r>
              <a:rPr sz="1800" spc="-10" dirty="0">
                <a:latin typeface="Arial"/>
                <a:cs typeface="Arial"/>
              </a:rPr>
              <a:t>doivent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vérifier les </a:t>
            </a:r>
            <a:r>
              <a:rPr sz="1800" spc="-10" dirty="0">
                <a:latin typeface="Arial"/>
                <a:cs typeface="Arial"/>
              </a:rPr>
              <a:t>valeurs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Exemples: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couleur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{rouge,</a:t>
            </a:r>
            <a:r>
              <a:rPr sz="1800" spc="-10" dirty="0">
                <a:latin typeface="Arial"/>
                <a:cs typeface="Arial"/>
              </a:rPr>
              <a:t> bleu, </a:t>
            </a:r>
            <a:r>
              <a:rPr sz="1800" spc="-5" dirty="0">
                <a:latin typeface="Arial"/>
                <a:cs typeface="Arial"/>
              </a:rPr>
              <a:t>jaune,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vert}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</a:t>
            </a:r>
            <a:r>
              <a:rPr sz="1800" spc="-5" dirty="0">
                <a:latin typeface="Arial"/>
                <a:cs typeface="Arial"/>
              </a:rPr>
              <a:t>numéro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journal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compris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366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nom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chaîne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caractères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alphabétiques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44" y="1283365"/>
            <a:ext cx="5742305" cy="683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Identifiant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d’une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entité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66040" algn="just">
              <a:lnSpc>
                <a:spcPts val="2100"/>
              </a:lnSpc>
            </a:pPr>
            <a:r>
              <a:rPr sz="1800" spc="-5" dirty="0">
                <a:latin typeface="Arial"/>
                <a:cs typeface="Arial"/>
              </a:rPr>
              <a:t>Contrainte: </a:t>
            </a:r>
            <a:r>
              <a:rPr sz="1800" dirty="0">
                <a:latin typeface="Arial"/>
                <a:cs typeface="Arial"/>
              </a:rPr>
              <a:t>chaque occurrence d’une entité doit </a:t>
            </a:r>
            <a:r>
              <a:rPr sz="1800" spc="-10" dirty="0">
                <a:latin typeface="Arial"/>
                <a:cs typeface="Arial"/>
              </a:rPr>
              <a:t>pouvoir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être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repérée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individuellement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distinguée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toutes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les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autres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c’est 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rôle 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l’identifiant.</a:t>
            </a:r>
            <a:endParaRPr sz="1800">
              <a:latin typeface="Arial"/>
              <a:cs typeface="Arial"/>
            </a:endParaRPr>
          </a:p>
          <a:p>
            <a:pPr marL="12700" marR="114300" indent="-635">
              <a:lnSpc>
                <a:spcPts val="2100"/>
              </a:lnSpc>
              <a:spcBef>
                <a:spcPts val="1500"/>
              </a:spcBef>
            </a:pPr>
            <a:r>
              <a:rPr sz="1800" dirty="0">
                <a:latin typeface="Arial"/>
                <a:cs typeface="Arial"/>
              </a:rPr>
              <a:t>Définition: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“On appelle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50" i="1" spc="-20" dirty="0">
                <a:latin typeface="Arial"/>
                <a:cs typeface="Arial"/>
              </a:rPr>
              <a:t>att</a:t>
            </a:r>
            <a:r>
              <a:rPr sz="1850" i="1" spc="5" dirty="0">
                <a:latin typeface="Arial"/>
                <a:cs typeface="Arial"/>
              </a:rPr>
              <a:t>r</a:t>
            </a:r>
            <a:r>
              <a:rPr sz="1850" i="1" spc="-15" dirty="0">
                <a:latin typeface="Arial"/>
                <a:cs typeface="Arial"/>
              </a:rPr>
              <a:t>i</a:t>
            </a:r>
            <a:r>
              <a:rPr sz="1850" i="1" spc="-70" dirty="0">
                <a:latin typeface="Arial"/>
                <a:cs typeface="Arial"/>
              </a:rPr>
              <a:t>b</a:t>
            </a:r>
            <a:r>
              <a:rPr sz="1850" i="1" spc="-25" dirty="0">
                <a:latin typeface="Arial"/>
                <a:cs typeface="Arial"/>
              </a:rPr>
              <a:t>uts</a:t>
            </a:r>
            <a:r>
              <a:rPr sz="1850" i="1" spc="-15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clé</a:t>
            </a:r>
            <a:r>
              <a:rPr sz="1850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50" i="1" spc="-20" dirty="0">
                <a:latin typeface="Arial"/>
                <a:cs typeface="Arial"/>
              </a:rPr>
              <a:t>identifiant </a:t>
            </a:r>
            <a:r>
              <a:rPr sz="1800" dirty="0">
                <a:latin typeface="Arial"/>
                <a:cs typeface="Arial"/>
              </a:rPr>
              <a:t>d’une  entité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5" dirty="0">
                <a:latin typeface="Arial"/>
                <a:cs typeface="Arial"/>
              </a:rPr>
              <a:t> groupe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minimal</a:t>
            </a:r>
            <a:r>
              <a:rPr sz="1800" spc="-5" dirty="0">
                <a:latin typeface="Arial"/>
                <a:cs typeface="Arial"/>
              </a:rPr>
              <a:t> d’attributs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et/ou</a:t>
            </a:r>
            <a:r>
              <a:rPr sz="1800" spc="-5" dirty="0">
                <a:latin typeface="Arial"/>
                <a:cs typeface="Arial"/>
              </a:rPr>
              <a:t> rôles(voir </a:t>
            </a:r>
            <a:r>
              <a:rPr sz="1800" dirty="0">
                <a:latin typeface="Arial"/>
                <a:cs typeface="Arial"/>
              </a:rPr>
              <a:t>plus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loin) tel qu’à chaque combinaison de </a:t>
            </a:r>
            <a:r>
              <a:rPr sz="1800" spc="-10" dirty="0">
                <a:latin typeface="Arial"/>
                <a:cs typeface="Arial"/>
              </a:rPr>
              <a:t>valeurs </a:t>
            </a:r>
            <a:r>
              <a:rPr sz="1800" dirty="0">
                <a:latin typeface="Arial"/>
                <a:cs typeface="Arial"/>
              </a:rPr>
              <a:t>prises par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 </a:t>
            </a:r>
            <a:r>
              <a:rPr sz="1800" spc="-5" dirty="0">
                <a:latin typeface="Arial"/>
                <a:cs typeface="Arial"/>
              </a:rPr>
              <a:t>groupe </a:t>
            </a:r>
            <a:r>
              <a:rPr sz="1800" dirty="0">
                <a:latin typeface="Arial"/>
                <a:cs typeface="Arial"/>
              </a:rPr>
              <a:t>correspond au plus une occurence de cette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entité”.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Arial"/>
                <a:cs typeface="Arial"/>
              </a:rPr>
              <a:t>Quatre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possibilités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d’identification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entité:</a:t>
            </a:r>
            <a:endParaRPr sz="1800">
              <a:latin typeface="Arial"/>
              <a:cs typeface="Arial"/>
            </a:endParaRPr>
          </a:p>
          <a:p>
            <a:pPr marL="355600" marR="499109" indent="-342900">
              <a:lnSpc>
                <a:spcPts val="2100"/>
              </a:lnSpc>
              <a:spcBef>
                <a:spcPts val="960"/>
              </a:spcBef>
            </a:pPr>
            <a:r>
              <a:rPr sz="1800" dirty="0">
                <a:latin typeface="Arial"/>
                <a:cs typeface="Arial"/>
              </a:rPr>
              <a:t>(1)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simple: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l’identifiant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formé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plusieurs </a:t>
            </a:r>
            <a:r>
              <a:rPr sz="1800" spc="-5" dirty="0">
                <a:latin typeface="Arial"/>
                <a:cs typeface="Arial"/>
              </a:rPr>
              <a:t>attributs </a:t>
            </a:r>
            <a:r>
              <a:rPr sz="1800" dirty="0">
                <a:latin typeface="Arial"/>
                <a:cs typeface="Arial"/>
              </a:rPr>
              <a:t>de l’entité à </a:t>
            </a:r>
            <a:r>
              <a:rPr sz="1800" spc="-10" dirty="0">
                <a:latin typeface="Arial"/>
                <a:cs typeface="Arial"/>
              </a:rPr>
              <a:t>identifier.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Exemples: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80"/>
              </a:spcBef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-	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l’éditeur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l’attribut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clé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l’entité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éditeur.</a:t>
            </a:r>
            <a:endParaRPr sz="1800">
              <a:latin typeface="Arial"/>
              <a:cs typeface="Arial"/>
            </a:endParaRPr>
          </a:p>
          <a:p>
            <a:pPr marL="469900" marR="61594" indent="-228600">
              <a:lnSpc>
                <a:spcPts val="2100"/>
              </a:lnSpc>
              <a:spcBef>
                <a:spcPts val="960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-	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prénom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l’auteur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attributs </a:t>
            </a:r>
            <a:r>
              <a:rPr sz="1800" dirty="0">
                <a:latin typeface="Arial"/>
                <a:cs typeface="Arial"/>
              </a:rPr>
              <a:t>clé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l’entité </a:t>
            </a:r>
            <a:r>
              <a:rPr sz="1800" spc="-15" dirty="0">
                <a:latin typeface="Arial"/>
                <a:cs typeface="Arial"/>
              </a:rPr>
              <a:t>auteur.</a:t>
            </a:r>
            <a:endParaRPr sz="1800">
              <a:latin typeface="Arial"/>
              <a:cs typeface="Arial"/>
            </a:endParaRPr>
          </a:p>
          <a:p>
            <a:pPr marL="355600" marR="147955" indent="-342900">
              <a:lnSpc>
                <a:spcPts val="2100"/>
              </a:lnSpc>
              <a:spcBef>
                <a:spcPts val="900"/>
              </a:spcBef>
            </a:pPr>
            <a:r>
              <a:rPr sz="1800" dirty="0">
                <a:latin typeface="Arial"/>
                <a:cs typeface="Arial"/>
              </a:rPr>
              <a:t>(2)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ajoute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l’entité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 </a:t>
            </a:r>
            <a:r>
              <a:rPr sz="1800" spc="5" dirty="0">
                <a:latin typeface="Arial"/>
                <a:cs typeface="Arial"/>
              </a:rPr>
              <a:t>artificiel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(“surrogate”):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5" dirty="0">
                <a:latin typeface="Arial"/>
                <a:cs typeface="Arial"/>
              </a:rPr>
              <a:t> numéro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arbitraire</a:t>
            </a:r>
            <a:r>
              <a:rPr sz="1800" dirty="0">
                <a:latin typeface="Arial"/>
                <a:cs typeface="Arial"/>
              </a:rPr>
              <a:t> dont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l’unicité est </a:t>
            </a:r>
            <a:r>
              <a:rPr sz="1800" spc="-10" dirty="0">
                <a:latin typeface="Arial"/>
                <a:cs typeface="Arial"/>
              </a:rPr>
              <a:t>garantie.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355600" marR="995044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Remarque: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artifice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utilisé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depuis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fort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longtemps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(n°AVS,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n°de </a:t>
            </a:r>
            <a:r>
              <a:rPr sz="1800" spc="-15" dirty="0">
                <a:latin typeface="Arial"/>
                <a:cs typeface="Arial"/>
              </a:rPr>
              <a:t>facture</a:t>
            </a:r>
            <a:r>
              <a:rPr sz="1800" spc="-15">
                <a:latin typeface="Arial"/>
                <a:cs typeface="Arial"/>
              </a:rPr>
              <a:t>,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/>
              <a:t>61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70" y="1283365"/>
            <a:ext cx="5579110" cy="388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Association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Définition: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“Une association est une correspondance  entre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deux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plusieurs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propos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laquelle 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veut</a:t>
            </a:r>
            <a:r>
              <a:rPr sz="1800" dirty="0">
                <a:latin typeface="Arial"/>
                <a:cs typeface="Arial"/>
              </a:rPr>
              <a:t> conserver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 </a:t>
            </a:r>
            <a:r>
              <a:rPr sz="1800" spc="-5" dirty="0">
                <a:latin typeface="Arial"/>
                <a:cs typeface="Arial"/>
              </a:rPr>
              <a:t>informations”.</a:t>
            </a:r>
            <a:endParaRPr sz="1800">
              <a:latin typeface="Arial"/>
              <a:cs typeface="Arial"/>
            </a:endParaRPr>
          </a:p>
          <a:p>
            <a:pPr marL="241300" marR="202565" indent="-229235">
              <a:lnSpc>
                <a:spcPts val="2100"/>
              </a:lnSpc>
              <a:spcBef>
                <a:spcPts val="90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spc="-35" dirty="0">
                <a:latin typeface="Arial"/>
                <a:cs typeface="Arial"/>
              </a:rPr>
              <a:t>L’existence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contingente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l’existence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occurences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qu’elle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correspondance.</a:t>
            </a:r>
            <a:endParaRPr sz="1800">
              <a:latin typeface="Arial"/>
              <a:cs typeface="Arial"/>
            </a:endParaRPr>
          </a:p>
          <a:p>
            <a:pPr marL="240665" marR="213360" indent="-228600">
              <a:lnSpc>
                <a:spcPts val="2100"/>
              </a:lnSpc>
              <a:spcBef>
                <a:spcPts val="90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Chaque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joue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rôle</a:t>
            </a:r>
            <a:r>
              <a:rPr sz="1850" i="1" spc="-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particulier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l’association.</a:t>
            </a:r>
            <a:endParaRPr sz="1800">
              <a:latin typeface="Arial"/>
              <a:cs typeface="Arial"/>
            </a:endParaRPr>
          </a:p>
          <a:p>
            <a:pPr marL="240665" marR="120014" indent="-228600">
              <a:lnSpc>
                <a:spcPts val="2100"/>
              </a:lnSpc>
              <a:spcBef>
                <a:spcPts val="90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aussi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mises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correspondance par l’association </a:t>
            </a:r>
            <a:r>
              <a:rPr sz="1850" i="1" spc="-15" dirty="0">
                <a:latin typeface="Arial"/>
                <a:cs typeface="Arial"/>
              </a:rPr>
              <a:t>participent </a:t>
            </a:r>
            <a:r>
              <a:rPr sz="1800">
                <a:latin typeface="Arial"/>
                <a:cs typeface="Arial"/>
              </a:rPr>
              <a:t>à 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mtClean="0">
                <a:latin typeface="Arial"/>
                <a:cs typeface="Arial"/>
              </a:rPr>
              <a:t>l’association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55" y="1283365"/>
            <a:ext cx="5092700" cy="209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65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Extension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d’une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association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sz="1800" spc="-35" dirty="0">
                <a:latin typeface="Arial"/>
                <a:cs typeface="Arial"/>
              </a:rPr>
              <a:t>L’ensemble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qui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existent </a:t>
            </a:r>
            <a:r>
              <a:rPr sz="1800" dirty="0">
                <a:latin typeface="Arial"/>
                <a:cs typeface="Arial"/>
              </a:rPr>
              <a:t>(dans la base de données) à un instant </a:t>
            </a:r>
            <a:r>
              <a:rPr sz="1800" spc="5" dirty="0">
                <a:latin typeface="Arial"/>
                <a:cs typeface="Arial"/>
              </a:rPr>
              <a:t> particulier </a:t>
            </a:r>
            <a:r>
              <a:rPr sz="1800" dirty="0">
                <a:latin typeface="Arial"/>
                <a:cs typeface="Arial"/>
              </a:rPr>
              <a:t>dans le temps s’appelle </a:t>
            </a:r>
            <a:r>
              <a:rPr sz="1800" spc="-30" dirty="0">
                <a:latin typeface="Arial"/>
                <a:cs typeface="Arial"/>
              </a:rPr>
              <a:t>l’</a:t>
            </a:r>
            <a:r>
              <a:rPr sz="1850" i="1" spc="-30" dirty="0">
                <a:latin typeface="Arial"/>
                <a:cs typeface="Arial"/>
              </a:rPr>
              <a:t>extension de </a:t>
            </a:r>
            <a:r>
              <a:rPr sz="1850" i="1" spc="-25" dirty="0">
                <a:latin typeface="Arial"/>
                <a:cs typeface="Arial"/>
              </a:rPr>
              <a:t> </a:t>
            </a:r>
            <a:r>
              <a:rPr sz="1850" i="1" spc="-20" dirty="0">
                <a:latin typeface="Arial"/>
                <a:cs typeface="Arial"/>
              </a:rPr>
              <a:t>l’association</a:t>
            </a:r>
            <a:r>
              <a:rPr sz="1800" spc="-2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spc="-10" dirty="0">
                <a:latin typeface="Arial"/>
                <a:cs typeface="Arial"/>
              </a:rPr>
              <a:t>Exemple: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une </a:t>
            </a:r>
            <a:r>
              <a:rPr sz="1800" spc="-10" dirty="0">
                <a:latin typeface="Arial"/>
                <a:cs typeface="Arial"/>
              </a:rPr>
              <a:t>extension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l’association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“écriture”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70" y="3505860"/>
            <a:ext cx="274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8500" algn="l"/>
              </a:tabLst>
            </a:pPr>
            <a:r>
              <a:rPr sz="1800" dirty="0">
                <a:latin typeface="Arial"/>
                <a:cs typeface="Arial"/>
              </a:rPr>
              <a:t>auteur	éc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4672" y="3493150"/>
            <a:ext cx="64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ticle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5075" y="3860800"/>
            <a:ext cx="4940300" cy="3987800"/>
          </a:xfrm>
          <a:custGeom>
            <a:avLst/>
            <a:gdLst/>
            <a:ahLst/>
            <a:cxnLst/>
            <a:rect l="l" t="t" r="r" b="b"/>
            <a:pathLst>
              <a:path w="4940300" h="3987800">
                <a:moveTo>
                  <a:pt x="965200" y="1809750"/>
                </a:moveTo>
                <a:lnTo>
                  <a:pt x="964797" y="1738851"/>
                </a:lnTo>
                <a:lnTo>
                  <a:pt x="963599" y="1668679"/>
                </a:lnTo>
                <a:lnTo>
                  <a:pt x="961621" y="1599290"/>
                </a:lnTo>
                <a:lnTo>
                  <a:pt x="958879" y="1530738"/>
                </a:lnTo>
                <a:lnTo>
                  <a:pt x="955389" y="1463079"/>
                </a:lnTo>
                <a:lnTo>
                  <a:pt x="951166" y="1396369"/>
                </a:lnTo>
                <a:lnTo>
                  <a:pt x="946225" y="1330662"/>
                </a:lnTo>
                <a:lnTo>
                  <a:pt x="940583" y="1266016"/>
                </a:lnTo>
                <a:lnTo>
                  <a:pt x="934254" y="1202485"/>
                </a:lnTo>
                <a:lnTo>
                  <a:pt x="927255" y="1140124"/>
                </a:lnTo>
                <a:lnTo>
                  <a:pt x="919601" y="1078989"/>
                </a:lnTo>
                <a:lnTo>
                  <a:pt x="911307" y="1019136"/>
                </a:lnTo>
                <a:lnTo>
                  <a:pt x="902389" y="960620"/>
                </a:lnTo>
                <a:lnTo>
                  <a:pt x="892862" y="903497"/>
                </a:lnTo>
                <a:lnTo>
                  <a:pt x="882743" y="847821"/>
                </a:lnTo>
                <a:lnTo>
                  <a:pt x="872046" y="793650"/>
                </a:lnTo>
                <a:lnTo>
                  <a:pt x="860788" y="741037"/>
                </a:lnTo>
                <a:lnTo>
                  <a:pt x="848983" y="690039"/>
                </a:lnTo>
                <a:lnTo>
                  <a:pt x="836648" y="640711"/>
                </a:lnTo>
                <a:lnTo>
                  <a:pt x="823798" y="593109"/>
                </a:lnTo>
                <a:lnTo>
                  <a:pt x="810448" y="547287"/>
                </a:lnTo>
                <a:lnTo>
                  <a:pt x="796614" y="503303"/>
                </a:lnTo>
                <a:lnTo>
                  <a:pt x="782312" y="461210"/>
                </a:lnTo>
                <a:lnTo>
                  <a:pt x="767557" y="421065"/>
                </a:lnTo>
                <a:lnTo>
                  <a:pt x="752365" y="382923"/>
                </a:lnTo>
                <a:lnTo>
                  <a:pt x="736752" y="346839"/>
                </a:lnTo>
                <a:lnTo>
                  <a:pt x="704321" y="281070"/>
                </a:lnTo>
                <a:lnTo>
                  <a:pt x="670391" y="224201"/>
                </a:lnTo>
                <a:lnTo>
                  <a:pt x="635086" y="176677"/>
                </a:lnTo>
                <a:lnTo>
                  <a:pt x="598529" y="138940"/>
                </a:lnTo>
                <a:lnTo>
                  <a:pt x="560846" y="111436"/>
                </a:lnTo>
                <a:lnTo>
                  <a:pt x="522162" y="94608"/>
                </a:lnTo>
                <a:lnTo>
                  <a:pt x="482600" y="88900"/>
                </a:lnTo>
                <a:lnTo>
                  <a:pt x="462717" y="90336"/>
                </a:lnTo>
                <a:lnTo>
                  <a:pt x="423578" y="101659"/>
                </a:lnTo>
                <a:lnTo>
                  <a:pt x="385378" y="123881"/>
                </a:lnTo>
                <a:lnTo>
                  <a:pt x="348243" y="156557"/>
                </a:lnTo>
                <a:lnTo>
                  <a:pt x="312296" y="199243"/>
                </a:lnTo>
                <a:lnTo>
                  <a:pt x="277663" y="251496"/>
                </a:lnTo>
                <a:lnTo>
                  <a:pt x="244467" y="312870"/>
                </a:lnTo>
                <a:lnTo>
                  <a:pt x="212834" y="382923"/>
                </a:lnTo>
                <a:lnTo>
                  <a:pt x="197642" y="421065"/>
                </a:lnTo>
                <a:lnTo>
                  <a:pt x="182887" y="461210"/>
                </a:lnTo>
                <a:lnTo>
                  <a:pt x="168585" y="503303"/>
                </a:lnTo>
                <a:lnTo>
                  <a:pt x="154751" y="547287"/>
                </a:lnTo>
                <a:lnTo>
                  <a:pt x="141401" y="593109"/>
                </a:lnTo>
                <a:lnTo>
                  <a:pt x="128551" y="640711"/>
                </a:lnTo>
                <a:lnTo>
                  <a:pt x="116216" y="690039"/>
                </a:lnTo>
                <a:lnTo>
                  <a:pt x="104411" y="741037"/>
                </a:lnTo>
                <a:lnTo>
                  <a:pt x="93153" y="793650"/>
                </a:lnTo>
                <a:lnTo>
                  <a:pt x="82456" y="847821"/>
                </a:lnTo>
                <a:lnTo>
                  <a:pt x="72337" y="903497"/>
                </a:lnTo>
                <a:lnTo>
                  <a:pt x="62810" y="960620"/>
                </a:lnTo>
                <a:lnTo>
                  <a:pt x="53892" y="1019136"/>
                </a:lnTo>
                <a:lnTo>
                  <a:pt x="45598" y="1078989"/>
                </a:lnTo>
                <a:lnTo>
                  <a:pt x="37944" y="1140124"/>
                </a:lnTo>
                <a:lnTo>
                  <a:pt x="30945" y="1202485"/>
                </a:lnTo>
                <a:lnTo>
                  <a:pt x="24616" y="1266016"/>
                </a:lnTo>
                <a:lnTo>
                  <a:pt x="18974" y="1330662"/>
                </a:lnTo>
                <a:lnTo>
                  <a:pt x="14033" y="1396369"/>
                </a:lnTo>
                <a:lnTo>
                  <a:pt x="9810" y="1463079"/>
                </a:lnTo>
                <a:lnTo>
                  <a:pt x="6320" y="1530738"/>
                </a:lnTo>
                <a:lnTo>
                  <a:pt x="3578" y="1599290"/>
                </a:lnTo>
                <a:lnTo>
                  <a:pt x="1600" y="1668679"/>
                </a:lnTo>
                <a:lnTo>
                  <a:pt x="402" y="1738851"/>
                </a:lnTo>
                <a:lnTo>
                  <a:pt x="0" y="1809750"/>
                </a:lnTo>
                <a:lnTo>
                  <a:pt x="402" y="1880648"/>
                </a:lnTo>
                <a:lnTo>
                  <a:pt x="1600" y="1950820"/>
                </a:lnTo>
                <a:lnTo>
                  <a:pt x="3578" y="2020209"/>
                </a:lnTo>
                <a:lnTo>
                  <a:pt x="6320" y="2088761"/>
                </a:lnTo>
                <a:lnTo>
                  <a:pt x="9810" y="2156420"/>
                </a:lnTo>
                <a:lnTo>
                  <a:pt x="14033" y="2223130"/>
                </a:lnTo>
                <a:lnTo>
                  <a:pt x="18974" y="2288837"/>
                </a:lnTo>
                <a:lnTo>
                  <a:pt x="24616" y="2353483"/>
                </a:lnTo>
                <a:lnTo>
                  <a:pt x="30945" y="2417014"/>
                </a:lnTo>
                <a:lnTo>
                  <a:pt x="37944" y="2479375"/>
                </a:lnTo>
                <a:lnTo>
                  <a:pt x="45598" y="2540510"/>
                </a:lnTo>
                <a:lnTo>
                  <a:pt x="53892" y="2600363"/>
                </a:lnTo>
                <a:lnTo>
                  <a:pt x="62810" y="2658879"/>
                </a:lnTo>
                <a:lnTo>
                  <a:pt x="72337" y="2716002"/>
                </a:lnTo>
                <a:lnTo>
                  <a:pt x="82456" y="2771678"/>
                </a:lnTo>
                <a:lnTo>
                  <a:pt x="93153" y="2825849"/>
                </a:lnTo>
                <a:lnTo>
                  <a:pt x="104411" y="2878462"/>
                </a:lnTo>
                <a:lnTo>
                  <a:pt x="116216" y="2929460"/>
                </a:lnTo>
                <a:lnTo>
                  <a:pt x="128551" y="2978788"/>
                </a:lnTo>
                <a:lnTo>
                  <a:pt x="141401" y="3026390"/>
                </a:lnTo>
                <a:lnTo>
                  <a:pt x="154751" y="3072212"/>
                </a:lnTo>
                <a:lnTo>
                  <a:pt x="168585" y="3116196"/>
                </a:lnTo>
                <a:lnTo>
                  <a:pt x="182887" y="3158289"/>
                </a:lnTo>
                <a:lnTo>
                  <a:pt x="197642" y="3198434"/>
                </a:lnTo>
                <a:lnTo>
                  <a:pt x="212834" y="3236576"/>
                </a:lnTo>
                <a:lnTo>
                  <a:pt x="228447" y="3272660"/>
                </a:lnTo>
                <a:lnTo>
                  <a:pt x="260878" y="3338429"/>
                </a:lnTo>
                <a:lnTo>
                  <a:pt x="294808" y="3395298"/>
                </a:lnTo>
                <a:lnTo>
                  <a:pt x="330113" y="3442822"/>
                </a:lnTo>
                <a:lnTo>
                  <a:pt x="366670" y="3480559"/>
                </a:lnTo>
                <a:lnTo>
                  <a:pt x="404353" y="3508063"/>
                </a:lnTo>
                <a:lnTo>
                  <a:pt x="443037" y="3524891"/>
                </a:lnTo>
                <a:lnTo>
                  <a:pt x="482600" y="3530600"/>
                </a:lnTo>
                <a:lnTo>
                  <a:pt x="502482" y="3529163"/>
                </a:lnTo>
                <a:lnTo>
                  <a:pt x="541621" y="3517840"/>
                </a:lnTo>
                <a:lnTo>
                  <a:pt x="579821" y="3495618"/>
                </a:lnTo>
                <a:lnTo>
                  <a:pt x="616956" y="3462942"/>
                </a:lnTo>
                <a:lnTo>
                  <a:pt x="652903" y="3420256"/>
                </a:lnTo>
                <a:lnTo>
                  <a:pt x="687536" y="3368003"/>
                </a:lnTo>
                <a:lnTo>
                  <a:pt x="720732" y="3306629"/>
                </a:lnTo>
                <a:lnTo>
                  <a:pt x="752365" y="3236576"/>
                </a:lnTo>
                <a:lnTo>
                  <a:pt x="767557" y="3198434"/>
                </a:lnTo>
                <a:lnTo>
                  <a:pt x="782312" y="3158289"/>
                </a:lnTo>
                <a:lnTo>
                  <a:pt x="796614" y="3116196"/>
                </a:lnTo>
                <a:lnTo>
                  <a:pt x="810448" y="3072212"/>
                </a:lnTo>
                <a:lnTo>
                  <a:pt x="823798" y="3026390"/>
                </a:lnTo>
                <a:lnTo>
                  <a:pt x="836648" y="2978788"/>
                </a:lnTo>
                <a:lnTo>
                  <a:pt x="848983" y="2929460"/>
                </a:lnTo>
                <a:lnTo>
                  <a:pt x="860788" y="2878462"/>
                </a:lnTo>
                <a:lnTo>
                  <a:pt x="872046" y="2825849"/>
                </a:lnTo>
                <a:lnTo>
                  <a:pt x="882743" y="2771678"/>
                </a:lnTo>
                <a:lnTo>
                  <a:pt x="892862" y="2716002"/>
                </a:lnTo>
                <a:lnTo>
                  <a:pt x="902389" y="2658879"/>
                </a:lnTo>
                <a:lnTo>
                  <a:pt x="911307" y="2600363"/>
                </a:lnTo>
                <a:lnTo>
                  <a:pt x="919601" y="2540510"/>
                </a:lnTo>
                <a:lnTo>
                  <a:pt x="927255" y="2479375"/>
                </a:lnTo>
                <a:lnTo>
                  <a:pt x="934254" y="2417014"/>
                </a:lnTo>
                <a:lnTo>
                  <a:pt x="940583" y="2353483"/>
                </a:lnTo>
                <a:lnTo>
                  <a:pt x="946225" y="2288837"/>
                </a:lnTo>
                <a:lnTo>
                  <a:pt x="951166" y="2223130"/>
                </a:lnTo>
                <a:lnTo>
                  <a:pt x="955389" y="2156420"/>
                </a:lnTo>
                <a:lnTo>
                  <a:pt x="958879" y="2088761"/>
                </a:lnTo>
                <a:lnTo>
                  <a:pt x="961621" y="2020209"/>
                </a:lnTo>
                <a:lnTo>
                  <a:pt x="963599" y="1950820"/>
                </a:lnTo>
                <a:lnTo>
                  <a:pt x="964797" y="1880648"/>
                </a:lnTo>
                <a:lnTo>
                  <a:pt x="965200" y="1809750"/>
                </a:lnTo>
                <a:close/>
              </a:path>
              <a:path w="4940300" h="3987800">
                <a:moveTo>
                  <a:pt x="3863187" y="2000250"/>
                </a:moveTo>
                <a:lnTo>
                  <a:pt x="3862630" y="1942700"/>
                </a:lnTo>
                <a:lnTo>
                  <a:pt x="3860970" y="1885555"/>
                </a:lnTo>
                <a:lnTo>
                  <a:pt x="3858222" y="1828836"/>
                </a:lnTo>
                <a:lnTo>
                  <a:pt x="3854401" y="1772565"/>
                </a:lnTo>
                <a:lnTo>
                  <a:pt x="3849522" y="1716765"/>
                </a:lnTo>
                <a:lnTo>
                  <a:pt x="3843599" y="1661457"/>
                </a:lnTo>
                <a:lnTo>
                  <a:pt x="3836649" y="1606663"/>
                </a:lnTo>
                <a:lnTo>
                  <a:pt x="3828685" y="1552407"/>
                </a:lnTo>
                <a:lnTo>
                  <a:pt x="3819724" y="1498709"/>
                </a:lnTo>
                <a:lnTo>
                  <a:pt x="3809780" y="1445592"/>
                </a:lnTo>
                <a:lnTo>
                  <a:pt x="3798869" y="1393079"/>
                </a:lnTo>
                <a:lnTo>
                  <a:pt x="3787004" y="1341191"/>
                </a:lnTo>
                <a:lnTo>
                  <a:pt x="3774203" y="1289950"/>
                </a:lnTo>
                <a:lnTo>
                  <a:pt x="3760478" y="1239380"/>
                </a:lnTo>
                <a:lnTo>
                  <a:pt x="3745847" y="1189501"/>
                </a:lnTo>
                <a:lnTo>
                  <a:pt x="3730322" y="1140336"/>
                </a:lnTo>
                <a:lnTo>
                  <a:pt x="3713921" y="1091907"/>
                </a:lnTo>
                <a:lnTo>
                  <a:pt x="3696657" y="1044237"/>
                </a:lnTo>
                <a:lnTo>
                  <a:pt x="3678546" y="997346"/>
                </a:lnTo>
                <a:lnTo>
                  <a:pt x="3659603" y="951259"/>
                </a:lnTo>
                <a:lnTo>
                  <a:pt x="3639843" y="905996"/>
                </a:lnTo>
                <a:lnTo>
                  <a:pt x="3619281" y="861581"/>
                </a:lnTo>
                <a:lnTo>
                  <a:pt x="3597933" y="818034"/>
                </a:lnTo>
                <a:lnTo>
                  <a:pt x="3575812" y="775379"/>
                </a:lnTo>
                <a:lnTo>
                  <a:pt x="3552934" y="733636"/>
                </a:lnTo>
                <a:lnTo>
                  <a:pt x="3529315" y="692830"/>
                </a:lnTo>
                <a:lnTo>
                  <a:pt x="3504969" y="652981"/>
                </a:lnTo>
                <a:lnTo>
                  <a:pt x="3479912" y="614112"/>
                </a:lnTo>
                <a:lnTo>
                  <a:pt x="3454158" y="576245"/>
                </a:lnTo>
                <a:lnTo>
                  <a:pt x="3427722" y="539402"/>
                </a:lnTo>
                <a:lnTo>
                  <a:pt x="3400620" y="503605"/>
                </a:lnTo>
                <a:lnTo>
                  <a:pt x="3372867" y="468877"/>
                </a:lnTo>
                <a:lnTo>
                  <a:pt x="3344478" y="435239"/>
                </a:lnTo>
                <a:lnTo>
                  <a:pt x="3315467" y="402714"/>
                </a:lnTo>
                <a:lnTo>
                  <a:pt x="3285850" y="371324"/>
                </a:lnTo>
                <a:lnTo>
                  <a:pt x="3255643" y="341091"/>
                </a:lnTo>
                <a:lnTo>
                  <a:pt x="3224859" y="312037"/>
                </a:lnTo>
                <a:lnTo>
                  <a:pt x="3193514" y="284184"/>
                </a:lnTo>
                <a:lnTo>
                  <a:pt x="3161623" y="257555"/>
                </a:lnTo>
                <a:lnTo>
                  <a:pt x="3129202" y="232172"/>
                </a:lnTo>
                <a:lnTo>
                  <a:pt x="3096265" y="208056"/>
                </a:lnTo>
                <a:lnTo>
                  <a:pt x="3062827" y="185230"/>
                </a:lnTo>
                <a:lnTo>
                  <a:pt x="3028904" y="163716"/>
                </a:lnTo>
                <a:lnTo>
                  <a:pt x="2994510" y="143537"/>
                </a:lnTo>
                <a:lnTo>
                  <a:pt x="2959660" y="124714"/>
                </a:lnTo>
                <a:lnTo>
                  <a:pt x="2924371" y="107270"/>
                </a:lnTo>
                <a:lnTo>
                  <a:pt x="2888655" y="91226"/>
                </a:lnTo>
                <a:lnTo>
                  <a:pt x="2852530" y="76605"/>
                </a:lnTo>
                <a:lnTo>
                  <a:pt x="2816009" y="63429"/>
                </a:lnTo>
                <a:lnTo>
                  <a:pt x="2779109" y="51720"/>
                </a:lnTo>
                <a:lnTo>
                  <a:pt x="2741843" y="41501"/>
                </a:lnTo>
                <a:lnTo>
                  <a:pt x="2704227" y="32793"/>
                </a:lnTo>
                <a:lnTo>
                  <a:pt x="2666276" y="25618"/>
                </a:lnTo>
                <a:lnTo>
                  <a:pt x="2628005" y="19999"/>
                </a:lnTo>
                <a:lnTo>
                  <a:pt x="2589430" y="15959"/>
                </a:lnTo>
                <a:lnTo>
                  <a:pt x="2550564" y="13518"/>
                </a:lnTo>
                <a:lnTo>
                  <a:pt x="2511425" y="12700"/>
                </a:lnTo>
                <a:lnTo>
                  <a:pt x="2472285" y="13518"/>
                </a:lnTo>
                <a:lnTo>
                  <a:pt x="2433419" y="15959"/>
                </a:lnTo>
                <a:lnTo>
                  <a:pt x="2394844" y="19999"/>
                </a:lnTo>
                <a:lnTo>
                  <a:pt x="2356573" y="25618"/>
                </a:lnTo>
                <a:lnTo>
                  <a:pt x="2318622" y="32793"/>
                </a:lnTo>
                <a:lnTo>
                  <a:pt x="2281006" y="41501"/>
                </a:lnTo>
                <a:lnTo>
                  <a:pt x="2243740" y="51720"/>
                </a:lnTo>
                <a:lnTo>
                  <a:pt x="2206840" y="63429"/>
                </a:lnTo>
                <a:lnTo>
                  <a:pt x="2170319" y="76605"/>
                </a:lnTo>
                <a:lnTo>
                  <a:pt x="2134194" y="91226"/>
                </a:lnTo>
                <a:lnTo>
                  <a:pt x="2098478" y="107270"/>
                </a:lnTo>
                <a:lnTo>
                  <a:pt x="2063189" y="124714"/>
                </a:lnTo>
                <a:lnTo>
                  <a:pt x="2028339" y="143537"/>
                </a:lnTo>
                <a:lnTo>
                  <a:pt x="1993945" y="163716"/>
                </a:lnTo>
                <a:lnTo>
                  <a:pt x="1960022" y="185230"/>
                </a:lnTo>
                <a:lnTo>
                  <a:pt x="1926584" y="208056"/>
                </a:lnTo>
                <a:lnTo>
                  <a:pt x="1893647" y="232172"/>
                </a:lnTo>
                <a:lnTo>
                  <a:pt x="1861226" y="257555"/>
                </a:lnTo>
                <a:lnTo>
                  <a:pt x="1829335" y="284184"/>
                </a:lnTo>
                <a:lnTo>
                  <a:pt x="1797990" y="312037"/>
                </a:lnTo>
                <a:lnTo>
                  <a:pt x="1767206" y="341091"/>
                </a:lnTo>
                <a:lnTo>
                  <a:pt x="1736999" y="371324"/>
                </a:lnTo>
                <a:lnTo>
                  <a:pt x="1707382" y="402714"/>
                </a:lnTo>
                <a:lnTo>
                  <a:pt x="1678371" y="435239"/>
                </a:lnTo>
                <a:lnTo>
                  <a:pt x="1649982" y="468877"/>
                </a:lnTo>
                <a:lnTo>
                  <a:pt x="1622229" y="503605"/>
                </a:lnTo>
                <a:lnTo>
                  <a:pt x="1595127" y="539402"/>
                </a:lnTo>
                <a:lnTo>
                  <a:pt x="1568691" y="576245"/>
                </a:lnTo>
                <a:lnTo>
                  <a:pt x="1542937" y="614112"/>
                </a:lnTo>
                <a:lnTo>
                  <a:pt x="1517880" y="652981"/>
                </a:lnTo>
                <a:lnTo>
                  <a:pt x="1493534" y="692830"/>
                </a:lnTo>
                <a:lnTo>
                  <a:pt x="1469915" y="733636"/>
                </a:lnTo>
                <a:lnTo>
                  <a:pt x="1447037" y="775379"/>
                </a:lnTo>
                <a:lnTo>
                  <a:pt x="1424916" y="818034"/>
                </a:lnTo>
                <a:lnTo>
                  <a:pt x="1403568" y="861581"/>
                </a:lnTo>
                <a:lnTo>
                  <a:pt x="1383006" y="905996"/>
                </a:lnTo>
                <a:lnTo>
                  <a:pt x="1363246" y="951259"/>
                </a:lnTo>
                <a:lnTo>
                  <a:pt x="1344303" y="997346"/>
                </a:lnTo>
                <a:lnTo>
                  <a:pt x="1326192" y="1044237"/>
                </a:lnTo>
                <a:lnTo>
                  <a:pt x="1308928" y="1091907"/>
                </a:lnTo>
                <a:lnTo>
                  <a:pt x="1292527" y="1140336"/>
                </a:lnTo>
                <a:lnTo>
                  <a:pt x="1277002" y="1189501"/>
                </a:lnTo>
                <a:lnTo>
                  <a:pt x="1262371" y="1239380"/>
                </a:lnTo>
                <a:lnTo>
                  <a:pt x="1248646" y="1289950"/>
                </a:lnTo>
                <a:lnTo>
                  <a:pt x="1235845" y="1341191"/>
                </a:lnTo>
                <a:lnTo>
                  <a:pt x="1223980" y="1393079"/>
                </a:lnTo>
                <a:lnTo>
                  <a:pt x="1213069" y="1445592"/>
                </a:lnTo>
                <a:lnTo>
                  <a:pt x="1203125" y="1498709"/>
                </a:lnTo>
                <a:lnTo>
                  <a:pt x="1194164" y="1552407"/>
                </a:lnTo>
                <a:lnTo>
                  <a:pt x="1186200" y="1606663"/>
                </a:lnTo>
                <a:lnTo>
                  <a:pt x="1179250" y="1661457"/>
                </a:lnTo>
                <a:lnTo>
                  <a:pt x="1173327" y="1716765"/>
                </a:lnTo>
                <a:lnTo>
                  <a:pt x="1168448" y="1772565"/>
                </a:lnTo>
                <a:lnTo>
                  <a:pt x="1164627" y="1828836"/>
                </a:lnTo>
                <a:lnTo>
                  <a:pt x="1161879" y="1885555"/>
                </a:lnTo>
                <a:lnTo>
                  <a:pt x="1160219" y="1942700"/>
                </a:lnTo>
                <a:lnTo>
                  <a:pt x="1159662" y="2000250"/>
                </a:lnTo>
                <a:lnTo>
                  <a:pt x="1160219" y="2057799"/>
                </a:lnTo>
                <a:lnTo>
                  <a:pt x="1161879" y="2114944"/>
                </a:lnTo>
                <a:lnTo>
                  <a:pt x="1164627" y="2171663"/>
                </a:lnTo>
                <a:lnTo>
                  <a:pt x="1168448" y="2227934"/>
                </a:lnTo>
                <a:lnTo>
                  <a:pt x="1173327" y="2283734"/>
                </a:lnTo>
                <a:lnTo>
                  <a:pt x="1179250" y="2339042"/>
                </a:lnTo>
                <a:lnTo>
                  <a:pt x="1186200" y="2393836"/>
                </a:lnTo>
                <a:lnTo>
                  <a:pt x="1194164" y="2448092"/>
                </a:lnTo>
                <a:lnTo>
                  <a:pt x="1203125" y="2501790"/>
                </a:lnTo>
                <a:lnTo>
                  <a:pt x="1213069" y="2554907"/>
                </a:lnTo>
                <a:lnTo>
                  <a:pt x="1223980" y="2607420"/>
                </a:lnTo>
                <a:lnTo>
                  <a:pt x="1235845" y="2659308"/>
                </a:lnTo>
                <a:lnTo>
                  <a:pt x="1248646" y="2710549"/>
                </a:lnTo>
                <a:lnTo>
                  <a:pt x="1262371" y="2761119"/>
                </a:lnTo>
                <a:lnTo>
                  <a:pt x="1277002" y="2810998"/>
                </a:lnTo>
                <a:lnTo>
                  <a:pt x="1292527" y="2860163"/>
                </a:lnTo>
                <a:lnTo>
                  <a:pt x="1308928" y="2908592"/>
                </a:lnTo>
                <a:lnTo>
                  <a:pt x="1326192" y="2956262"/>
                </a:lnTo>
                <a:lnTo>
                  <a:pt x="1344303" y="3003153"/>
                </a:lnTo>
                <a:lnTo>
                  <a:pt x="1363246" y="3049240"/>
                </a:lnTo>
                <a:lnTo>
                  <a:pt x="1383006" y="3094503"/>
                </a:lnTo>
                <a:lnTo>
                  <a:pt x="1403568" y="3138918"/>
                </a:lnTo>
                <a:lnTo>
                  <a:pt x="1424916" y="3182465"/>
                </a:lnTo>
                <a:lnTo>
                  <a:pt x="1447037" y="3225120"/>
                </a:lnTo>
                <a:lnTo>
                  <a:pt x="1469915" y="3266863"/>
                </a:lnTo>
                <a:lnTo>
                  <a:pt x="1493534" y="3307669"/>
                </a:lnTo>
                <a:lnTo>
                  <a:pt x="1517880" y="3347518"/>
                </a:lnTo>
                <a:lnTo>
                  <a:pt x="1542937" y="3386387"/>
                </a:lnTo>
                <a:lnTo>
                  <a:pt x="1568691" y="3424254"/>
                </a:lnTo>
                <a:lnTo>
                  <a:pt x="1595127" y="3461097"/>
                </a:lnTo>
                <a:lnTo>
                  <a:pt x="1622229" y="3496894"/>
                </a:lnTo>
                <a:lnTo>
                  <a:pt x="1649982" y="3531622"/>
                </a:lnTo>
                <a:lnTo>
                  <a:pt x="1678371" y="3565260"/>
                </a:lnTo>
                <a:lnTo>
                  <a:pt x="1707382" y="3597785"/>
                </a:lnTo>
                <a:lnTo>
                  <a:pt x="1736999" y="3629175"/>
                </a:lnTo>
                <a:lnTo>
                  <a:pt x="1767206" y="3659408"/>
                </a:lnTo>
                <a:lnTo>
                  <a:pt x="1797990" y="3688462"/>
                </a:lnTo>
                <a:lnTo>
                  <a:pt x="1829335" y="3716315"/>
                </a:lnTo>
                <a:lnTo>
                  <a:pt x="1861226" y="3742944"/>
                </a:lnTo>
                <a:lnTo>
                  <a:pt x="1893647" y="3768327"/>
                </a:lnTo>
                <a:lnTo>
                  <a:pt x="1926584" y="3792443"/>
                </a:lnTo>
                <a:lnTo>
                  <a:pt x="1960022" y="3815269"/>
                </a:lnTo>
                <a:lnTo>
                  <a:pt x="1993945" y="3836783"/>
                </a:lnTo>
                <a:lnTo>
                  <a:pt x="2028339" y="3856962"/>
                </a:lnTo>
                <a:lnTo>
                  <a:pt x="2063189" y="3875785"/>
                </a:lnTo>
                <a:lnTo>
                  <a:pt x="2098478" y="3893229"/>
                </a:lnTo>
                <a:lnTo>
                  <a:pt x="2134194" y="3909273"/>
                </a:lnTo>
                <a:lnTo>
                  <a:pt x="2170319" y="3923894"/>
                </a:lnTo>
                <a:lnTo>
                  <a:pt x="2206840" y="3937070"/>
                </a:lnTo>
                <a:lnTo>
                  <a:pt x="2243740" y="3948779"/>
                </a:lnTo>
                <a:lnTo>
                  <a:pt x="2281006" y="3958998"/>
                </a:lnTo>
                <a:lnTo>
                  <a:pt x="2318622" y="3967706"/>
                </a:lnTo>
                <a:lnTo>
                  <a:pt x="2356573" y="3974881"/>
                </a:lnTo>
                <a:lnTo>
                  <a:pt x="2394844" y="3980500"/>
                </a:lnTo>
                <a:lnTo>
                  <a:pt x="2433419" y="3984540"/>
                </a:lnTo>
                <a:lnTo>
                  <a:pt x="2472285" y="3986981"/>
                </a:lnTo>
                <a:lnTo>
                  <a:pt x="2511425" y="3987800"/>
                </a:lnTo>
                <a:lnTo>
                  <a:pt x="2550564" y="3986981"/>
                </a:lnTo>
                <a:lnTo>
                  <a:pt x="2589430" y="3984540"/>
                </a:lnTo>
                <a:lnTo>
                  <a:pt x="2628005" y="3980500"/>
                </a:lnTo>
                <a:lnTo>
                  <a:pt x="2666276" y="3974881"/>
                </a:lnTo>
                <a:lnTo>
                  <a:pt x="2704227" y="3967706"/>
                </a:lnTo>
                <a:lnTo>
                  <a:pt x="2741843" y="3958998"/>
                </a:lnTo>
                <a:lnTo>
                  <a:pt x="2779109" y="3948779"/>
                </a:lnTo>
                <a:lnTo>
                  <a:pt x="2816009" y="3937070"/>
                </a:lnTo>
                <a:lnTo>
                  <a:pt x="2852530" y="3923894"/>
                </a:lnTo>
                <a:lnTo>
                  <a:pt x="2888655" y="3909273"/>
                </a:lnTo>
                <a:lnTo>
                  <a:pt x="2924371" y="3893229"/>
                </a:lnTo>
                <a:lnTo>
                  <a:pt x="2959660" y="3875785"/>
                </a:lnTo>
                <a:lnTo>
                  <a:pt x="2994510" y="3856962"/>
                </a:lnTo>
                <a:lnTo>
                  <a:pt x="3028904" y="3836783"/>
                </a:lnTo>
                <a:lnTo>
                  <a:pt x="3062827" y="3815269"/>
                </a:lnTo>
                <a:lnTo>
                  <a:pt x="3096265" y="3792443"/>
                </a:lnTo>
                <a:lnTo>
                  <a:pt x="3129202" y="3768327"/>
                </a:lnTo>
                <a:lnTo>
                  <a:pt x="3161623" y="3742944"/>
                </a:lnTo>
                <a:lnTo>
                  <a:pt x="3193514" y="3716315"/>
                </a:lnTo>
                <a:lnTo>
                  <a:pt x="3224859" y="3688462"/>
                </a:lnTo>
                <a:lnTo>
                  <a:pt x="3255643" y="3659408"/>
                </a:lnTo>
                <a:lnTo>
                  <a:pt x="3285850" y="3629175"/>
                </a:lnTo>
                <a:lnTo>
                  <a:pt x="3315467" y="3597785"/>
                </a:lnTo>
                <a:lnTo>
                  <a:pt x="3344478" y="3565260"/>
                </a:lnTo>
                <a:lnTo>
                  <a:pt x="3372867" y="3531622"/>
                </a:lnTo>
                <a:lnTo>
                  <a:pt x="3400620" y="3496894"/>
                </a:lnTo>
                <a:lnTo>
                  <a:pt x="3427722" y="3461097"/>
                </a:lnTo>
                <a:lnTo>
                  <a:pt x="3454158" y="3424254"/>
                </a:lnTo>
                <a:lnTo>
                  <a:pt x="3479912" y="3386387"/>
                </a:lnTo>
                <a:lnTo>
                  <a:pt x="3504969" y="3347518"/>
                </a:lnTo>
                <a:lnTo>
                  <a:pt x="3529315" y="3307669"/>
                </a:lnTo>
                <a:lnTo>
                  <a:pt x="3552934" y="3266863"/>
                </a:lnTo>
                <a:lnTo>
                  <a:pt x="3575812" y="3225120"/>
                </a:lnTo>
                <a:lnTo>
                  <a:pt x="3597933" y="3182465"/>
                </a:lnTo>
                <a:lnTo>
                  <a:pt x="3619281" y="3138918"/>
                </a:lnTo>
                <a:lnTo>
                  <a:pt x="3639843" y="3094503"/>
                </a:lnTo>
                <a:lnTo>
                  <a:pt x="3659603" y="3049240"/>
                </a:lnTo>
                <a:lnTo>
                  <a:pt x="3678546" y="3003153"/>
                </a:lnTo>
                <a:lnTo>
                  <a:pt x="3696657" y="2956262"/>
                </a:lnTo>
                <a:lnTo>
                  <a:pt x="3713921" y="2908592"/>
                </a:lnTo>
                <a:lnTo>
                  <a:pt x="3730322" y="2860163"/>
                </a:lnTo>
                <a:lnTo>
                  <a:pt x="3745847" y="2810998"/>
                </a:lnTo>
                <a:lnTo>
                  <a:pt x="3760478" y="2761119"/>
                </a:lnTo>
                <a:lnTo>
                  <a:pt x="3774203" y="2710549"/>
                </a:lnTo>
                <a:lnTo>
                  <a:pt x="3787004" y="2659308"/>
                </a:lnTo>
                <a:lnTo>
                  <a:pt x="3798869" y="2607420"/>
                </a:lnTo>
                <a:lnTo>
                  <a:pt x="3809780" y="2554907"/>
                </a:lnTo>
                <a:lnTo>
                  <a:pt x="3819724" y="2501790"/>
                </a:lnTo>
                <a:lnTo>
                  <a:pt x="3828685" y="2448092"/>
                </a:lnTo>
                <a:lnTo>
                  <a:pt x="3836649" y="2393836"/>
                </a:lnTo>
                <a:lnTo>
                  <a:pt x="3843599" y="2339042"/>
                </a:lnTo>
                <a:lnTo>
                  <a:pt x="3849522" y="2283734"/>
                </a:lnTo>
                <a:lnTo>
                  <a:pt x="3854401" y="2227934"/>
                </a:lnTo>
                <a:lnTo>
                  <a:pt x="3858222" y="2171663"/>
                </a:lnTo>
                <a:lnTo>
                  <a:pt x="3860970" y="2114944"/>
                </a:lnTo>
                <a:lnTo>
                  <a:pt x="3862630" y="2057799"/>
                </a:lnTo>
                <a:lnTo>
                  <a:pt x="3863187" y="2000250"/>
                </a:lnTo>
                <a:close/>
              </a:path>
              <a:path w="4940300" h="3987800">
                <a:moveTo>
                  <a:pt x="4940300" y="1924050"/>
                </a:moveTo>
                <a:lnTo>
                  <a:pt x="4939978" y="1850284"/>
                </a:lnTo>
                <a:lnTo>
                  <a:pt x="4939022" y="1777218"/>
                </a:lnTo>
                <a:lnTo>
                  <a:pt x="4937444" y="1704901"/>
                </a:lnTo>
                <a:lnTo>
                  <a:pt x="4935253" y="1633384"/>
                </a:lnTo>
                <a:lnTo>
                  <a:pt x="4932462" y="1562715"/>
                </a:lnTo>
                <a:lnTo>
                  <a:pt x="4929083" y="1492946"/>
                </a:lnTo>
                <a:lnTo>
                  <a:pt x="4925127" y="1424125"/>
                </a:lnTo>
                <a:lnTo>
                  <a:pt x="4920606" y="1356304"/>
                </a:lnTo>
                <a:lnTo>
                  <a:pt x="4915531" y="1289531"/>
                </a:lnTo>
                <a:lnTo>
                  <a:pt x="4909913" y="1223858"/>
                </a:lnTo>
                <a:lnTo>
                  <a:pt x="4903764" y="1159333"/>
                </a:lnTo>
                <a:lnTo>
                  <a:pt x="4897097" y="1096007"/>
                </a:lnTo>
                <a:lnTo>
                  <a:pt x="4889921" y="1033929"/>
                </a:lnTo>
                <a:lnTo>
                  <a:pt x="4882250" y="973150"/>
                </a:lnTo>
                <a:lnTo>
                  <a:pt x="4874093" y="913720"/>
                </a:lnTo>
                <a:lnTo>
                  <a:pt x="4865464" y="855689"/>
                </a:lnTo>
                <a:lnTo>
                  <a:pt x="4856373" y="799106"/>
                </a:lnTo>
                <a:lnTo>
                  <a:pt x="4846832" y="744021"/>
                </a:lnTo>
                <a:lnTo>
                  <a:pt x="4836852" y="690485"/>
                </a:lnTo>
                <a:lnTo>
                  <a:pt x="4826446" y="638547"/>
                </a:lnTo>
                <a:lnTo>
                  <a:pt x="4815624" y="588257"/>
                </a:lnTo>
                <a:lnTo>
                  <a:pt x="4804398" y="539666"/>
                </a:lnTo>
                <a:lnTo>
                  <a:pt x="4792780" y="492823"/>
                </a:lnTo>
                <a:lnTo>
                  <a:pt x="4780781" y="447778"/>
                </a:lnTo>
                <a:lnTo>
                  <a:pt x="4768413" y="404581"/>
                </a:lnTo>
                <a:lnTo>
                  <a:pt x="4755688" y="363282"/>
                </a:lnTo>
                <a:lnTo>
                  <a:pt x="4742616" y="323931"/>
                </a:lnTo>
                <a:lnTo>
                  <a:pt x="4729209" y="286578"/>
                </a:lnTo>
                <a:lnTo>
                  <a:pt x="4701438" y="218065"/>
                </a:lnTo>
                <a:lnTo>
                  <a:pt x="4672467" y="158144"/>
                </a:lnTo>
                <a:lnTo>
                  <a:pt x="4642388" y="107214"/>
                </a:lnTo>
                <a:lnTo>
                  <a:pt x="4611294" y="65673"/>
                </a:lnTo>
                <a:lnTo>
                  <a:pt x="4579276" y="33923"/>
                </a:lnTo>
                <a:lnTo>
                  <a:pt x="4546428" y="12362"/>
                </a:lnTo>
                <a:lnTo>
                  <a:pt x="4495800" y="0"/>
                </a:lnTo>
                <a:lnTo>
                  <a:pt x="4478758" y="1390"/>
                </a:lnTo>
                <a:lnTo>
                  <a:pt x="4428649" y="21844"/>
                </a:lnTo>
                <a:lnTo>
                  <a:pt x="4396205" y="48549"/>
                </a:lnTo>
                <a:lnTo>
                  <a:pt x="4364637" y="85245"/>
                </a:lnTo>
                <a:lnTo>
                  <a:pt x="4334039" y="131530"/>
                </a:lnTo>
                <a:lnTo>
                  <a:pt x="4304502" y="187006"/>
                </a:lnTo>
                <a:lnTo>
                  <a:pt x="4276120" y="251273"/>
                </a:lnTo>
                <a:lnTo>
                  <a:pt x="4248983" y="323931"/>
                </a:lnTo>
                <a:lnTo>
                  <a:pt x="4235911" y="363282"/>
                </a:lnTo>
                <a:lnTo>
                  <a:pt x="4223186" y="404581"/>
                </a:lnTo>
                <a:lnTo>
                  <a:pt x="4210818" y="447778"/>
                </a:lnTo>
                <a:lnTo>
                  <a:pt x="4198819" y="492823"/>
                </a:lnTo>
                <a:lnTo>
                  <a:pt x="4187201" y="539666"/>
                </a:lnTo>
                <a:lnTo>
                  <a:pt x="4175975" y="588257"/>
                </a:lnTo>
                <a:lnTo>
                  <a:pt x="4165153" y="638547"/>
                </a:lnTo>
                <a:lnTo>
                  <a:pt x="4154747" y="690485"/>
                </a:lnTo>
                <a:lnTo>
                  <a:pt x="4144767" y="744021"/>
                </a:lnTo>
                <a:lnTo>
                  <a:pt x="4135226" y="799106"/>
                </a:lnTo>
                <a:lnTo>
                  <a:pt x="4126135" y="855689"/>
                </a:lnTo>
                <a:lnTo>
                  <a:pt x="4117506" y="913720"/>
                </a:lnTo>
                <a:lnTo>
                  <a:pt x="4109349" y="973150"/>
                </a:lnTo>
                <a:lnTo>
                  <a:pt x="4101678" y="1033929"/>
                </a:lnTo>
                <a:lnTo>
                  <a:pt x="4094502" y="1096007"/>
                </a:lnTo>
                <a:lnTo>
                  <a:pt x="4087835" y="1159333"/>
                </a:lnTo>
                <a:lnTo>
                  <a:pt x="4081686" y="1223858"/>
                </a:lnTo>
                <a:lnTo>
                  <a:pt x="4076068" y="1289531"/>
                </a:lnTo>
                <a:lnTo>
                  <a:pt x="4070993" y="1356304"/>
                </a:lnTo>
                <a:lnTo>
                  <a:pt x="4066472" y="1424125"/>
                </a:lnTo>
                <a:lnTo>
                  <a:pt x="4062516" y="1492946"/>
                </a:lnTo>
                <a:lnTo>
                  <a:pt x="4059137" y="1562715"/>
                </a:lnTo>
                <a:lnTo>
                  <a:pt x="4056346" y="1633384"/>
                </a:lnTo>
                <a:lnTo>
                  <a:pt x="4054155" y="1704901"/>
                </a:lnTo>
                <a:lnTo>
                  <a:pt x="4052577" y="1777218"/>
                </a:lnTo>
                <a:lnTo>
                  <a:pt x="4051621" y="1850284"/>
                </a:lnTo>
                <a:lnTo>
                  <a:pt x="4051300" y="1924050"/>
                </a:lnTo>
                <a:lnTo>
                  <a:pt x="4051621" y="1997815"/>
                </a:lnTo>
                <a:lnTo>
                  <a:pt x="4052577" y="2070881"/>
                </a:lnTo>
                <a:lnTo>
                  <a:pt x="4054155" y="2143198"/>
                </a:lnTo>
                <a:lnTo>
                  <a:pt x="4056346" y="2214715"/>
                </a:lnTo>
                <a:lnTo>
                  <a:pt x="4059137" y="2285384"/>
                </a:lnTo>
                <a:lnTo>
                  <a:pt x="4062516" y="2355153"/>
                </a:lnTo>
                <a:lnTo>
                  <a:pt x="4066472" y="2423974"/>
                </a:lnTo>
                <a:lnTo>
                  <a:pt x="4070993" y="2491795"/>
                </a:lnTo>
                <a:lnTo>
                  <a:pt x="4076068" y="2558568"/>
                </a:lnTo>
                <a:lnTo>
                  <a:pt x="4081686" y="2624241"/>
                </a:lnTo>
                <a:lnTo>
                  <a:pt x="4087835" y="2688766"/>
                </a:lnTo>
                <a:lnTo>
                  <a:pt x="4094502" y="2752092"/>
                </a:lnTo>
                <a:lnTo>
                  <a:pt x="4101678" y="2814170"/>
                </a:lnTo>
                <a:lnTo>
                  <a:pt x="4109349" y="2874949"/>
                </a:lnTo>
                <a:lnTo>
                  <a:pt x="4117506" y="2934379"/>
                </a:lnTo>
                <a:lnTo>
                  <a:pt x="4126135" y="2992410"/>
                </a:lnTo>
                <a:lnTo>
                  <a:pt x="4135226" y="3048993"/>
                </a:lnTo>
                <a:lnTo>
                  <a:pt x="4144767" y="3104078"/>
                </a:lnTo>
                <a:lnTo>
                  <a:pt x="4154747" y="3157614"/>
                </a:lnTo>
                <a:lnTo>
                  <a:pt x="4165153" y="3209552"/>
                </a:lnTo>
                <a:lnTo>
                  <a:pt x="4175975" y="3259842"/>
                </a:lnTo>
                <a:lnTo>
                  <a:pt x="4187201" y="3308433"/>
                </a:lnTo>
                <a:lnTo>
                  <a:pt x="4198819" y="3355276"/>
                </a:lnTo>
                <a:lnTo>
                  <a:pt x="4210818" y="3400321"/>
                </a:lnTo>
                <a:lnTo>
                  <a:pt x="4223186" y="3443518"/>
                </a:lnTo>
                <a:lnTo>
                  <a:pt x="4235911" y="3484817"/>
                </a:lnTo>
                <a:lnTo>
                  <a:pt x="4248983" y="3524168"/>
                </a:lnTo>
                <a:lnTo>
                  <a:pt x="4262390" y="3561521"/>
                </a:lnTo>
                <a:lnTo>
                  <a:pt x="4290161" y="3630034"/>
                </a:lnTo>
                <a:lnTo>
                  <a:pt x="4319132" y="3689955"/>
                </a:lnTo>
                <a:lnTo>
                  <a:pt x="4349211" y="3740885"/>
                </a:lnTo>
                <a:lnTo>
                  <a:pt x="4380305" y="3782426"/>
                </a:lnTo>
                <a:lnTo>
                  <a:pt x="4412323" y="3814176"/>
                </a:lnTo>
                <a:lnTo>
                  <a:pt x="4445171" y="3835737"/>
                </a:lnTo>
                <a:lnTo>
                  <a:pt x="4495800" y="3848100"/>
                </a:lnTo>
                <a:lnTo>
                  <a:pt x="4512841" y="3846709"/>
                </a:lnTo>
                <a:lnTo>
                  <a:pt x="4562950" y="3826255"/>
                </a:lnTo>
                <a:lnTo>
                  <a:pt x="4595394" y="3799550"/>
                </a:lnTo>
                <a:lnTo>
                  <a:pt x="4626962" y="3762854"/>
                </a:lnTo>
                <a:lnTo>
                  <a:pt x="4657560" y="3716569"/>
                </a:lnTo>
                <a:lnTo>
                  <a:pt x="4687097" y="3661093"/>
                </a:lnTo>
                <a:lnTo>
                  <a:pt x="4715479" y="3596826"/>
                </a:lnTo>
                <a:lnTo>
                  <a:pt x="4742616" y="3524168"/>
                </a:lnTo>
                <a:lnTo>
                  <a:pt x="4755688" y="3484817"/>
                </a:lnTo>
                <a:lnTo>
                  <a:pt x="4768413" y="3443518"/>
                </a:lnTo>
                <a:lnTo>
                  <a:pt x="4780781" y="3400321"/>
                </a:lnTo>
                <a:lnTo>
                  <a:pt x="4792780" y="3355276"/>
                </a:lnTo>
                <a:lnTo>
                  <a:pt x="4804398" y="3308433"/>
                </a:lnTo>
                <a:lnTo>
                  <a:pt x="4815624" y="3259842"/>
                </a:lnTo>
                <a:lnTo>
                  <a:pt x="4826446" y="3209552"/>
                </a:lnTo>
                <a:lnTo>
                  <a:pt x="4836852" y="3157614"/>
                </a:lnTo>
                <a:lnTo>
                  <a:pt x="4846832" y="3104078"/>
                </a:lnTo>
                <a:lnTo>
                  <a:pt x="4856373" y="3048993"/>
                </a:lnTo>
                <a:lnTo>
                  <a:pt x="4865464" y="2992410"/>
                </a:lnTo>
                <a:lnTo>
                  <a:pt x="4874093" y="2934379"/>
                </a:lnTo>
                <a:lnTo>
                  <a:pt x="4882250" y="2874949"/>
                </a:lnTo>
                <a:lnTo>
                  <a:pt x="4889921" y="2814170"/>
                </a:lnTo>
                <a:lnTo>
                  <a:pt x="4897097" y="2752092"/>
                </a:lnTo>
                <a:lnTo>
                  <a:pt x="4903764" y="2688766"/>
                </a:lnTo>
                <a:lnTo>
                  <a:pt x="4909913" y="2624241"/>
                </a:lnTo>
                <a:lnTo>
                  <a:pt x="4915531" y="2558568"/>
                </a:lnTo>
                <a:lnTo>
                  <a:pt x="4920606" y="2491795"/>
                </a:lnTo>
                <a:lnTo>
                  <a:pt x="4925127" y="2423974"/>
                </a:lnTo>
                <a:lnTo>
                  <a:pt x="4929083" y="2355153"/>
                </a:lnTo>
                <a:lnTo>
                  <a:pt x="4932462" y="2285384"/>
                </a:lnTo>
                <a:lnTo>
                  <a:pt x="4935253" y="2214715"/>
                </a:lnTo>
                <a:lnTo>
                  <a:pt x="4937444" y="2143198"/>
                </a:lnTo>
                <a:lnTo>
                  <a:pt x="4939022" y="2070881"/>
                </a:lnTo>
                <a:lnTo>
                  <a:pt x="4939978" y="1997815"/>
                </a:lnTo>
                <a:lnTo>
                  <a:pt x="4940300" y="19240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4670" y="4280560"/>
            <a:ext cx="316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</a:t>
            </a:r>
            <a:r>
              <a:rPr sz="1650" baseline="-17676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8914" y="4944338"/>
            <a:ext cx="10477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0067" y="4864295"/>
            <a:ext cx="266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278" y="5766460"/>
            <a:ext cx="316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</a:t>
            </a:r>
            <a:r>
              <a:rPr sz="1650" baseline="-17676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1187" y="4123034"/>
            <a:ext cx="316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•p</a:t>
            </a:r>
            <a:r>
              <a:rPr sz="1650" baseline="-17676" dirty="0">
                <a:latin typeface="Arial"/>
                <a:cs typeface="Arial"/>
              </a:rPr>
              <a:t>1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6582" y="4745342"/>
            <a:ext cx="316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•p</a:t>
            </a:r>
            <a:r>
              <a:rPr sz="1650" baseline="-17676" dirty="0">
                <a:latin typeface="Arial"/>
                <a:cs typeface="Arial"/>
              </a:rPr>
              <a:t>2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8482" y="5316842"/>
            <a:ext cx="316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•p</a:t>
            </a:r>
            <a:r>
              <a:rPr sz="1650" baseline="-17676" dirty="0">
                <a:latin typeface="Arial"/>
                <a:cs typeface="Arial"/>
              </a:rPr>
              <a:t>3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6582" y="5786742"/>
            <a:ext cx="316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•p</a:t>
            </a:r>
            <a:r>
              <a:rPr sz="1650" baseline="-17676" dirty="0">
                <a:latin typeface="Arial"/>
                <a:cs typeface="Arial"/>
              </a:rPr>
              <a:t>4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01982" y="6790042"/>
            <a:ext cx="316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•p</a:t>
            </a:r>
            <a:r>
              <a:rPr sz="1650" baseline="-17676" dirty="0">
                <a:latin typeface="Arial"/>
                <a:cs typeface="Arial"/>
              </a:rPr>
              <a:t>6</a:t>
            </a:r>
            <a:endParaRPr sz="1650" baseline="-17676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30108" y="4251985"/>
            <a:ext cx="3829050" cy="2919730"/>
            <a:chOff x="1830108" y="4251985"/>
            <a:chExt cx="3829050" cy="2919730"/>
          </a:xfrm>
        </p:grpSpPr>
        <p:sp>
          <p:nvSpPr>
            <p:cNvPr id="16" name="object 16"/>
            <p:cNvSpPr/>
            <p:nvPr/>
          </p:nvSpPr>
          <p:spPr>
            <a:xfrm>
              <a:off x="3611270" y="42551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11270" y="42551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2070" y="65284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62070" y="65284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6670" y="48393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6670" y="48393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49370" y="54108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9370" y="54108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85870" y="70920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85870" y="70920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62070" y="59950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62070" y="59950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33283" y="4267860"/>
              <a:ext cx="3822700" cy="2853055"/>
            </a:xfrm>
            <a:custGeom>
              <a:avLst/>
              <a:gdLst/>
              <a:ahLst/>
              <a:cxnLst/>
              <a:rect l="l" t="t" r="r" b="b"/>
              <a:pathLst>
                <a:path w="3822700" h="2853054">
                  <a:moveTo>
                    <a:pt x="12687" y="139700"/>
                  </a:moveTo>
                  <a:lnTo>
                    <a:pt x="1790687" y="25400"/>
                  </a:lnTo>
                </a:path>
                <a:path w="3822700" h="2853054">
                  <a:moveTo>
                    <a:pt x="1841487" y="25400"/>
                  </a:moveTo>
                  <a:lnTo>
                    <a:pt x="3784587" y="0"/>
                  </a:lnTo>
                </a:path>
                <a:path w="3822700" h="2853054">
                  <a:moveTo>
                    <a:pt x="0" y="733450"/>
                  </a:moveTo>
                  <a:lnTo>
                    <a:pt x="1841487" y="609600"/>
                  </a:lnTo>
                </a:path>
                <a:path w="3822700" h="2853054">
                  <a:moveTo>
                    <a:pt x="1854187" y="622300"/>
                  </a:moveTo>
                  <a:lnTo>
                    <a:pt x="3797287" y="609600"/>
                  </a:lnTo>
                </a:path>
                <a:path w="3822700" h="2853054">
                  <a:moveTo>
                    <a:pt x="0" y="725512"/>
                  </a:moveTo>
                  <a:lnTo>
                    <a:pt x="1828787" y="1193800"/>
                  </a:lnTo>
                </a:path>
                <a:path w="3822700" h="2853054">
                  <a:moveTo>
                    <a:pt x="1879587" y="1765300"/>
                  </a:moveTo>
                  <a:lnTo>
                    <a:pt x="3797287" y="1651000"/>
                  </a:lnTo>
                </a:path>
                <a:path w="3822700" h="2853054">
                  <a:moveTo>
                    <a:pt x="1865325" y="1185887"/>
                  </a:moveTo>
                  <a:lnTo>
                    <a:pt x="3770337" y="1177950"/>
                  </a:lnTo>
                </a:path>
                <a:path w="3822700" h="2853054">
                  <a:moveTo>
                    <a:pt x="1905012" y="2852775"/>
                  </a:moveTo>
                  <a:lnTo>
                    <a:pt x="3822687" y="26670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04675" y="6449608"/>
            <a:ext cx="31686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spc="-135" dirty="0">
                <a:latin typeface="Arial"/>
                <a:cs typeface="Arial"/>
              </a:rPr>
              <a:t>e</a:t>
            </a:r>
            <a:r>
              <a:rPr sz="2850" spc="-202" baseline="-26315" dirty="0">
                <a:latin typeface="Arial"/>
                <a:cs typeface="Arial"/>
              </a:rPr>
              <a:t>.</a:t>
            </a:r>
            <a:r>
              <a:rPr sz="1650" spc="-202" baseline="-17676" dirty="0">
                <a:latin typeface="Arial"/>
                <a:cs typeface="Arial"/>
              </a:rPr>
              <a:t>4</a:t>
            </a:r>
            <a:r>
              <a:rPr sz="1400" spc="-13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68284" y="6739070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68284" y="6916864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12987" y="7272452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12987" y="7450246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81479" y="6942235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81479" y="7120030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81479" y="7297824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73170" y="4001160"/>
            <a:ext cx="254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1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93807" y="5157889"/>
            <a:ext cx="254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3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0170" y="6464960"/>
            <a:ext cx="1955800" cy="88900"/>
          </a:xfrm>
          <a:custGeom>
            <a:avLst/>
            <a:gdLst/>
            <a:ahLst/>
            <a:cxnLst/>
            <a:rect l="l" t="t" r="r" b="b"/>
            <a:pathLst>
              <a:path w="1955800" h="88900">
                <a:moveTo>
                  <a:pt x="0" y="88900"/>
                </a:moveTo>
                <a:lnTo>
                  <a:pt x="1955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98470" y="4268585"/>
            <a:ext cx="1891030" cy="5302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latin typeface="Arial"/>
                <a:cs typeface="Arial"/>
              </a:rPr>
              <a:t>&lt;écrit: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425" baseline="-17543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écrit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par: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425" baseline="-17543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R="53975" algn="ctr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2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65605" y="4884704"/>
            <a:ext cx="1891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&lt;écrit: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425" baseline="-17543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écrit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par: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425" baseline="-17543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20570" y="4985435"/>
            <a:ext cx="1886585" cy="2143760"/>
          </a:xfrm>
          <a:custGeom>
            <a:avLst/>
            <a:gdLst/>
            <a:ahLst/>
            <a:cxnLst/>
            <a:rect l="l" t="t" r="r" b="b"/>
            <a:pathLst>
              <a:path w="1886585" h="2143759">
                <a:moveTo>
                  <a:pt x="0" y="920724"/>
                </a:moveTo>
                <a:lnTo>
                  <a:pt x="1866899" y="1568424"/>
                </a:lnTo>
              </a:path>
              <a:path w="1886585" h="2143759">
                <a:moveTo>
                  <a:pt x="25400" y="1670024"/>
                </a:moveTo>
                <a:lnTo>
                  <a:pt x="1885975" y="2143137"/>
                </a:lnTo>
              </a:path>
              <a:path w="1886585" h="2143759">
                <a:moveTo>
                  <a:pt x="20650" y="0"/>
                </a:moveTo>
                <a:lnTo>
                  <a:pt x="1866899" y="104772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58706" y="5345783"/>
            <a:ext cx="1949450" cy="17246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Arial"/>
                <a:cs typeface="Arial"/>
              </a:rPr>
              <a:t>&lt;écrit: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425" baseline="-17543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écrit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par: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425" baseline="-17543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R="173355" algn="ctr">
              <a:lnSpc>
                <a:spcPct val="100000"/>
              </a:lnSpc>
              <a:spcBef>
                <a:spcPts val="93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4</a:t>
            </a:r>
            <a:endParaRPr sz="1650" baseline="-17676">
              <a:latin typeface="Arial"/>
              <a:cs typeface="Arial"/>
            </a:endParaRPr>
          </a:p>
          <a:p>
            <a:pPr marR="43180" algn="ctr">
              <a:lnSpc>
                <a:spcPct val="100000"/>
              </a:lnSpc>
              <a:spcBef>
                <a:spcPts val="420"/>
              </a:spcBef>
            </a:pPr>
            <a:r>
              <a:rPr sz="1200" dirty="0">
                <a:latin typeface="Arial"/>
                <a:cs typeface="Arial"/>
              </a:rPr>
              <a:t>&lt;écrit: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425" baseline="-17543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écrit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par: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425" baseline="-17543" dirty="0"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R="186055"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5</a:t>
            </a:r>
            <a:endParaRPr sz="1650" baseline="-17676">
              <a:latin typeface="Arial"/>
              <a:cs typeface="Arial"/>
            </a:endParaRPr>
          </a:p>
          <a:p>
            <a:pPr marR="50165" algn="ctr">
              <a:lnSpc>
                <a:spcPct val="100000"/>
              </a:lnSpc>
              <a:spcBef>
                <a:spcPts val="520"/>
              </a:spcBef>
            </a:pPr>
            <a:r>
              <a:rPr sz="1200" dirty="0">
                <a:latin typeface="Arial"/>
                <a:cs typeface="Arial"/>
              </a:rPr>
              <a:t>&lt;écrit: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425" baseline="-17543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écrit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par: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425" baseline="-17543" dirty="0">
                <a:latin typeface="Arial"/>
                <a:cs typeface="Arial"/>
              </a:rPr>
              <a:t>5</a:t>
            </a:r>
            <a:r>
              <a:rPr sz="1200" dirty="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R="132080" algn="ctr">
              <a:lnSpc>
                <a:spcPct val="100000"/>
              </a:lnSpc>
              <a:spcBef>
                <a:spcPts val="77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6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09499" y="7028753"/>
            <a:ext cx="189103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&lt;écrit: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425" baseline="-17543" dirty="0"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est</a:t>
            </a:r>
            <a:r>
              <a:rPr sz="2850" spc="-37" baseline="-14619" dirty="0">
                <a:latin typeface="Arial"/>
                <a:cs typeface="Arial"/>
              </a:rPr>
              <a:t>.</a:t>
            </a:r>
            <a:r>
              <a:rPr sz="1200" spc="-25" dirty="0">
                <a:latin typeface="Arial"/>
                <a:cs typeface="Arial"/>
              </a:rPr>
              <a:t>écrit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par: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425" baseline="-17543" dirty="0">
                <a:latin typeface="Arial"/>
                <a:cs typeface="Arial"/>
              </a:rPr>
              <a:t>6</a:t>
            </a:r>
            <a:r>
              <a:rPr sz="1200" dirty="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01982" y="6332842"/>
            <a:ext cx="316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•p</a:t>
            </a:r>
            <a:r>
              <a:rPr sz="1650" baseline="-17676" dirty="0">
                <a:latin typeface="Arial"/>
                <a:cs typeface="Arial"/>
              </a:rPr>
              <a:t>5</a:t>
            </a:r>
            <a:endParaRPr sz="1650" baseline="-1767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60" y="1283365"/>
            <a:ext cx="5283200" cy="231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Degré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d’une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association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50" i="1" spc="-35" dirty="0">
                <a:latin typeface="Arial"/>
                <a:cs typeface="Arial"/>
              </a:rPr>
              <a:t>Degré </a:t>
            </a:r>
            <a:r>
              <a:rPr sz="1850" i="1" spc="-25" dirty="0">
                <a:latin typeface="Arial"/>
                <a:cs typeface="Arial"/>
              </a:rPr>
              <a:t>d’une</a:t>
            </a:r>
            <a:r>
              <a:rPr sz="1850" i="1" spc="-30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association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nombre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d’entités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participent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•	</a:t>
            </a:r>
            <a:r>
              <a:rPr sz="1800" dirty="0">
                <a:latin typeface="Arial"/>
                <a:cs typeface="Arial"/>
              </a:rPr>
              <a:t>cas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fréquent: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degré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(association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binaire)</a:t>
            </a:r>
            <a:endParaRPr sz="1800">
              <a:latin typeface="Arial"/>
              <a:cs typeface="Arial"/>
            </a:endParaRPr>
          </a:p>
          <a:p>
            <a:pPr marL="12700" marR="845819">
              <a:lnSpc>
                <a:spcPts val="2100"/>
              </a:lnSpc>
              <a:spcBef>
                <a:spcPts val="1560"/>
              </a:spcBef>
            </a:pPr>
            <a:r>
              <a:rPr sz="1800" spc="-20" dirty="0">
                <a:latin typeface="Arial"/>
                <a:cs typeface="Arial"/>
              </a:rPr>
              <a:t>exemple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d’une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degré </a:t>
            </a:r>
            <a:r>
              <a:rPr sz="1800" dirty="0">
                <a:latin typeface="Arial"/>
                <a:cs typeface="Arial"/>
              </a:rPr>
              <a:t>3: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COURS(CLASSE,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SALLE,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PROFESSEUR)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8075" y="4356100"/>
            <a:ext cx="1447800" cy="2057400"/>
          </a:xfrm>
          <a:custGeom>
            <a:avLst/>
            <a:gdLst/>
            <a:ahLst/>
            <a:cxnLst/>
            <a:rect l="l" t="t" r="r" b="b"/>
            <a:pathLst>
              <a:path w="1447800" h="2057400">
                <a:moveTo>
                  <a:pt x="647700" y="469900"/>
                </a:moveTo>
                <a:lnTo>
                  <a:pt x="645519" y="415124"/>
                </a:lnTo>
                <a:lnTo>
                  <a:pt x="639142" y="362198"/>
                </a:lnTo>
                <a:lnTo>
                  <a:pt x="628810" y="311475"/>
                </a:lnTo>
                <a:lnTo>
                  <a:pt x="614767" y="263308"/>
                </a:lnTo>
                <a:lnTo>
                  <a:pt x="597257" y="218051"/>
                </a:lnTo>
                <a:lnTo>
                  <a:pt x="576524" y="176057"/>
                </a:lnTo>
                <a:lnTo>
                  <a:pt x="552811" y="137680"/>
                </a:lnTo>
                <a:lnTo>
                  <a:pt x="526362" y="103273"/>
                </a:lnTo>
                <a:lnTo>
                  <a:pt x="497421" y="73190"/>
                </a:lnTo>
                <a:lnTo>
                  <a:pt x="466230" y="47784"/>
                </a:lnTo>
                <a:lnTo>
                  <a:pt x="433034" y="27409"/>
                </a:lnTo>
                <a:lnTo>
                  <a:pt x="361600" y="3163"/>
                </a:lnTo>
                <a:lnTo>
                  <a:pt x="323850" y="0"/>
                </a:lnTo>
                <a:lnTo>
                  <a:pt x="286099" y="3163"/>
                </a:lnTo>
                <a:lnTo>
                  <a:pt x="214665" y="27409"/>
                </a:lnTo>
                <a:lnTo>
                  <a:pt x="181469" y="47784"/>
                </a:lnTo>
                <a:lnTo>
                  <a:pt x="150278" y="73190"/>
                </a:lnTo>
                <a:lnTo>
                  <a:pt x="121337" y="103273"/>
                </a:lnTo>
                <a:lnTo>
                  <a:pt x="94888" y="137680"/>
                </a:lnTo>
                <a:lnTo>
                  <a:pt x="71175" y="176057"/>
                </a:lnTo>
                <a:lnTo>
                  <a:pt x="50442" y="218051"/>
                </a:lnTo>
                <a:lnTo>
                  <a:pt x="32932" y="263308"/>
                </a:lnTo>
                <a:lnTo>
                  <a:pt x="18889" y="311475"/>
                </a:lnTo>
                <a:lnTo>
                  <a:pt x="8557" y="362198"/>
                </a:lnTo>
                <a:lnTo>
                  <a:pt x="2180" y="415124"/>
                </a:lnTo>
                <a:lnTo>
                  <a:pt x="0" y="469900"/>
                </a:lnTo>
                <a:lnTo>
                  <a:pt x="2180" y="524675"/>
                </a:lnTo>
                <a:lnTo>
                  <a:pt x="8557" y="577601"/>
                </a:lnTo>
                <a:lnTo>
                  <a:pt x="18889" y="628324"/>
                </a:lnTo>
                <a:lnTo>
                  <a:pt x="32932" y="676491"/>
                </a:lnTo>
                <a:lnTo>
                  <a:pt x="50442" y="721748"/>
                </a:lnTo>
                <a:lnTo>
                  <a:pt x="71175" y="763742"/>
                </a:lnTo>
                <a:lnTo>
                  <a:pt x="94888" y="802119"/>
                </a:lnTo>
                <a:lnTo>
                  <a:pt x="121337" y="836526"/>
                </a:lnTo>
                <a:lnTo>
                  <a:pt x="150278" y="866609"/>
                </a:lnTo>
                <a:lnTo>
                  <a:pt x="181469" y="892015"/>
                </a:lnTo>
                <a:lnTo>
                  <a:pt x="214665" y="912390"/>
                </a:lnTo>
                <a:lnTo>
                  <a:pt x="286099" y="936636"/>
                </a:lnTo>
                <a:lnTo>
                  <a:pt x="323850" y="939800"/>
                </a:lnTo>
                <a:lnTo>
                  <a:pt x="361600" y="936636"/>
                </a:lnTo>
                <a:lnTo>
                  <a:pt x="433034" y="912390"/>
                </a:lnTo>
                <a:lnTo>
                  <a:pt x="466230" y="892015"/>
                </a:lnTo>
                <a:lnTo>
                  <a:pt x="497421" y="866609"/>
                </a:lnTo>
                <a:lnTo>
                  <a:pt x="526362" y="836526"/>
                </a:lnTo>
                <a:lnTo>
                  <a:pt x="552811" y="802119"/>
                </a:lnTo>
                <a:lnTo>
                  <a:pt x="576524" y="763742"/>
                </a:lnTo>
                <a:lnTo>
                  <a:pt x="597257" y="721748"/>
                </a:lnTo>
                <a:lnTo>
                  <a:pt x="614767" y="676491"/>
                </a:lnTo>
                <a:lnTo>
                  <a:pt x="628810" y="628324"/>
                </a:lnTo>
                <a:lnTo>
                  <a:pt x="639142" y="577601"/>
                </a:lnTo>
                <a:lnTo>
                  <a:pt x="645519" y="524675"/>
                </a:lnTo>
                <a:lnTo>
                  <a:pt x="647700" y="469900"/>
                </a:lnTo>
                <a:close/>
              </a:path>
              <a:path w="1447800" h="2057400">
                <a:moveTo>
                  <a:pt x="1447800" y="1479550"/>
                </a:moveTo>
                <a:lnTo>
                  <a:pt x="1446028" y="1420495"/>
                </a:lnTo>
                <a:lnTo>
                  <a:pt x="1440829" y="1363140"/>
                </a:lnTo>
                <a:lnTo>
                  <a:pt x="1432375" y="1307776"/>
                </a:lnTo>
                <a:lnTo>
                  <a:pt x="1420839" y="1254694"/>
                </a:lnTo>
                <a:lnTo>
                  <a:pt x="1406394" y="1204185"/>
                </a:lnTo>
                <a:lnTo>
                  <a:pt x="1389212" y="1156540"/>
                </a:lnTo>
                <a:lnTo>
                  <a:pt x="1369466" y="1112052"/>
                </a:lnTo>
                <a:lnTo>
                  <a:pt x="1347330" y="1071010"/>
                </a:lnTo>
                <a:lnTo>
                  <a:pt x="1322975" y="1033705"/>
                </a:lnTo>
                <a:lnTo>
                  <a:pt x="1296575" y="1000431"/>
                </a:lnTo>
                <a:lnTo>
                  <a:pt x="1268303" y="971476"/>
                </a:lnTo>
                <a:lnTo>
                  <a:pt x="1238330" y="947133"/>
                </a:lnTo>
                <a:lnTo>
                  <a:pt x="1173978" y="913446"/>
                </a:lnTo>
                <a:lnTo>
                  <a:pt x="1104900" y="901700"/>
                </a:lnTo>
                <a:lnTo>
                  <a:pt x="1069856" y="904685"/>
                </a:lnTo>
                <a:lnTo>
                  <a:pt x="1002968" y="927693"/>
                </a:lnTo>
                <a:lnTo>
                  <a:pt x="941496" y="971476"/>
                </a:lnTo>
                <a:lnTo>
                  <a:pt x="913224" y="1000431"/>
                </a:lnTo>
                <a:lnTo>
                  <a:pt x="886824" y="1033705"/>
                </a:lnTo>
                <a:lnTo>
                  <a:pt x="862469" y="1071010"/>
                </a:lnTo>
                <a:lnTo>
                  <a:pt x="840333" y="1112052"/>
                </a:lnTo>
                <a:lnTo>
                  <a:pt x="820587" y="1156540"/>
                </a:lnTo>
                <a:lnTo>
                  <a:pt x="803405" y="1204185"/>
                </a:lnTo>
                <a:lnTo>
                  <a:pt x="788960" y="1254694"/>
                </a:lnTo>
                <a:lnTo>
                  <a:pt x="777424" y="1307776"/>
                </a:lnTo>
                <a:lnTo>
                  <a:pt x="768970" y="1363140"/>
                </a:lnTo>
                <a:lnTo>
                  <a:pt x="763771" y="1420495"/>
                </a:lnTo>
                <a:lnTo>
                  <a:pt x="762000" y="1479550"/>
                </a:lnTo>
                <a:lnTo>
                  <a:pt x="763771" y="1538604"/>
                </a:lnTo>
                <a:lnTo>
                  <a:pt x="768970" y="1595959"/>
                </a:lnTo>
                <a:lnTo>
                  <a:pt x="777424" y="1651323"/>
                </a:lnTo>
                <a:lnTo>
                  <a:pt x="788960" y="1704405"/>
                </a:lnTo>
                <a:lnTo>
                  <a:pt x="803405" y="1754914"/>
                </a:lnTo>
                <a:lnTo>
                  <a:pt x="820587" y="1802559"/>
                </a:lnTo>
                <a:lnTo>
                  <a:pt x="840333" y="1847047"/>
                </a:lnTo>
                <a:lnTo>
                  <a:pt x="862469" y="1888089"/>
                </a:lnTo>
                <a:lnTo>
                  <a:pt x="886824" y="1925394"/>
                </a:lnTo>
                <a:lnTo>
                  <a:pt x="913224" y="1958668"/>
                </a:lnTo>
                <a:lnTo>
                  <a:pt x="941496" y="1987623"/>
                </a:lnTo>
                <a:lnTo>
                  <a:pt x="971469" y="2011966"/>
                </a:lnTo>
                <a:lnTo>
                  <a:pt x="1035821" y="2045653"/>
                </a:lnTo>
                <a:lnTo>
                  <a:pt x="1104900" y="2057400"/>
                </a:lnTo>
                <a:lnTo>
                  <a:pt x="1139943" y="2054414"/>
                </a:lnTo>
                <a:lnTo>
                  <a:pt x="1206831" y="2031406"/>
                </a:lnTo>
                <a:lnTo>
                  <a:pt x="1268303" y="1987623"/>
                </a:lnTo>
                <a:lnTo>
                  <a:pt x="1296575" y="1958668"/>
                </a:lnTo>
                <a:lnTo>
                  <a:pt x="1322975" y="1925394"/>
                </a:lnTo>
                <a:lnTo>
                  <a:pt x="1347330" y="1888089"/>
                </a:lnTo>
                <a:lnTo>
                  <a:pt x="1369466" y="1847047"/>
                </a:lnTo>
                <a:lnTo>
                  <a:pt x="1389212" y="1802559"/>
                </a:lnTo>
                <a:lnTo>
                  <a:pt x="1406394" y="1754914"/>
                </a:lnTo>
                <a:lnTo>
                  <a:pt x="1420839" y="1704405"/>
                </a:lnTo>
                <a:lnTo>
                  <a:pt x="1432375" y="1651323"/>
                </a:lnTo>
                <a:lnTo>
                  <a:pt x="1440829" y="1595959"/>
                </a:lnTo>
                <a:lnTo>
                  <a:pt x="1446028" y="1538604"/>
                </a:lnTo>
                <a:lnTo>
                  <a:pt x="1447800" y="14795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9360" y="5575968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SALLE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38500" y="4416425"/>
            <a:ext cx="3143250" cy="2000250"/>
            <a:chOff x="3238500" y="4416425"/>
            <a:chExt cx="3143250" cy="2000250"/>
          </a:xfrm>
        </p:grpSpPr>
        <p:sp>
          <p:nvSpPr>
            <p:cNvPr id="6" name="object 6"/>
            <p:cNvSpPr/>
            <p:nvPr/>
          </p:nvSpPr>
          <p:spPr>
            <a:xfrm>
              <a:off x="3241675" y="4419600"/>
              <a:ext cx="914400" cy="1993900"/>
            </a:xfrm>
            <a:custGeom>
              <a:avLst/>
              <a:gdLst/>
              <a:ahLst/>
              <a:cxnLst/>
              <a:rect l="l" t="t" r="r" b="b"/>
              <a:pathLst>
                <a:path w="914400" h="1993900">
                  <a:moveTo>
                    <a:pt x="914400" y="996950"/>
                  </a:moveTo>
                  <a:lnTo>
                    <a:pt x="913426" y="931431"/>
                  </a:lnTo>
                  <a:lnTo>
                    <a:pt x="910547" y="867040"/>
                  </a:lnTo>
                  <a:lnTo>
                    <a:pt x="905823" y="803907"/>
                  </a:lnTo>
                  <a:lnTo>
                    <a:pt x="899313" y="742165"/>
                  </a:lnTo>
                  <a:lnTo>
                    <a:pt x="891079" y="681945"/>
                  </a:lnTo>
                  <a:lnTo>
                    <a:pt x="881180" y="623379"/>
                  </a:lnTo>
                  <a:lnTo>
                    <a:pt x="869677" y="566598"/>
                  </a:lnTo>
                  <a:lnTo>
                    <a:pt x="856631" y="511735"/>
                  </a:lnTo>
                  <a:lnTo>
                    <a:pt x="842101" y="458920"/>
                  </a:lnTo>
                  <a:lnTo>
                    <a:pt x="826149" y="408286"/>
                  </a:lnTo>
                  <a:lnTo>
                    <a:pt x="808834" y="359965"/>
                  </a:lnTo>
                  <a:lnTo>
                    <a:pt x="790218" y="314087"/>
                  </a:lnTo>
                  <a:lnTo>
                    <a:pt x="770359" y="270785"/>
                  </a:lnTo>
                  <a:lnTo>
                    <a:pt x="749320" y="230190"/>
                  </a:lnTo>
                  <a:lnTo>
                    <a:pt x="727160" y="192435"/>
                  </a:lnTo>
                  <a:lnTo>
                    <a:pt x="703939" y="157650"/>
                  </a:lnTo>
                  <a:lnTo>
                    <a:pt x="679718" y="125968"/>
                  </a:lnTo>
                  <a:lnTo>
                    <a:pt x="628518" y="72437"/>
                  </a:lnTo>
                  <a:lnTo>
                    <a:pt x="574043" y="32896"/>
                  </a:lnTo>
                  <a:lnTo>
                    <a:pt x="516776" y="8399"/>
                  </a:lnTo>
                  <a:lnTo>
                    <a:pt x="457200" y="0"/>
                  </a:lnTo>
                  <a:lnTo>
                    <a:pt x="427153" y="2121"/>
                  </a:lnTo>
                  <a:lnTo>
                    <a:pt x="368671" y="18701"/>
                  </a:lnTo>
                  <a:lnTo>
                    <a:pt x="312739" y="50852"/>
                  </a:lnTo>
                  <a:lnTo>
                    <a:pt x="259841" y="97519"/>
                  </a:lnTo>
                  <a:lnTo>
                    <a:pt x="210460" y="157650"/>
                  </a:lnTo>
                  <a:lnTo>
                    <a:pt x="187239" y="192435"/>
                  </a:lnTo>
                  <a:lnTo>
                    <a:pt x="165079" y="230190"/>
                  </a:lnTo>
                  <a:lnTo>
                    <a:pt x="144040" y="270785"/>
                  </a:lnTo>
                  <a:lnTo>
                    <a:pt x="124181" y="314087"/>
                  </a:lnTo>
                  <a:lnTo>
                    <a:pt x="105565" y="359965"/>
                  </a:lnTo>
                  <a:lnTo>
                    <a:pt x="88250" y="408286"/>
                  </a:lnTo>
                  <a:lnTo>
                    <a:pt x="72298" y="458920"/>
                  </a:lnTo>
                  <a:lnTo>
                    <a:pt x="57768" y="511735"/>
                  </a:lnTo>
                  <a:lnTo>
                    <a:pt x="44722" y="566598"/>
                  </a:lnTo>
                  <a:lnTo>
                    <a:pt x="33219" y="623379"/>
                  </a:lnTo>
                  <a:lnTo>
                    <a:pt x="23320" y="681945"/>
                  </a:lnTo>
                  <a:lnTo>
                    <a:pt x="15086" y="742165"/>
                  </a:lnTo>
                  <a:lnTo>
                    <a:pt x="8576" y="803907"/>
                  </a:lnTo>
                  <a:lnTo>
                    <a:pt x="3852" y="867040"/>
                  </a:lnTo>
                  <a:lnTo>
                    <a:pt x="973" y="931431"/>
                  </a:lnTo>
                  <a:lnTo>
                    <a:pt x="0" y="996950"/>
                  </a:lnTo>
                  <a:lnTo>
                    <a:pt x="973" y="1062468"/>
                  </a:lnTo>
                  <a:lnTo>
                    <a:pt x="3852" y="1126859"/>
                  </a:lnTo>
                  <a:lnTo>
                    <a:pt x="8576" y="1189992"/>
                  </a:lnTo>
                  <a:lnTo>
                    <a:pt x="15086" y="1251734"/>
                  </a:lnTo>
                  <a:lnTo>
                    <a:pt x="23320" y="1311954"/>
                  </a:lnTo>
                  <a:lnTo>
                    <a:pt x="33219" y="1370520"/>
                  </a:lnTo>
                  <a:lnTo>
                    <a:pt x="44722" y="1427301"/>
                  </a:lnTo>
                  <a:lnTo>
                    <a:pt x="57768" y="1482164"/>
                  </a:lnTo>
                  <a:lnTo>
                    <a:pt x="72298" y="1534979"/>
                  </a:lnTo>
                  <a:lnTo>
                    <a:pt x="88250" y="1585613"/>
                  </a:lnTo>
                  <a:lnTo>
                    <a:pt x="105565" y="1633934"/>
                  </a:lnTo>
                  <a:lnTo>
                    <a:pt x="124181" y="1679812"/>
                  </a:lnTo>
                  <a:lnTo>
                    <a:pt x="144040" y="1723114"/>
                  </a:lnTo>
                  <a:lnTo>
                    <a:pt x="165079" y="1763709"/>
                  </a:lnTo>
                  <a:lnTo>
                    <a:pt x="187239" y="1801464"/>
                  </a:lnTo>
                  <a:lnTo>
                    <a:pt x="210460" y="1836249"/>
                  </a:lnTo>
                  <a:lnTo>
                    <a:pt x="234681" y="1867931"/>
                  </a:lnTo>
                  <a:lnTo>
                    <a:pt x="285881" y="1921462"/>
                  </a:lnTo>
                  <a:lnTo>
                    <a:pt x="340356" y="1961003"/>
                  </a:lnTo>
                  <a:lnTo>
                    <a:pt x="397623" y="1985500"/>
                  </a:lnTo>
                  <a:lnTo>
                    <a:pt x="457200" y="1993900"/>
                  </a:lnTo>
                  <a:lnTo>
                    <a:pt x="487246" y="1991778"/>
                  </a:lnTo>
                  <a:lnTo>
                    <a:pt x="545728" y="1975198"/>
                  </a:lnTo>
                  <a:lnTo>
                    <a:pt x="601660" y="1943047"/>
                  </a:lnTo>
                  <a:lnTo>
                    <a:pt x="654558" y="1896380"/>
                  </a:lnTo>
                  <a:lnTo>
                    <a:pt x="703939" y="1836249"/>
                  </a:lnTo>
                  <a:lnTo>
                    <a:pt x="727160" y="1801464"/>
                  </a:lnTo>
                  <a:lnTo>
                    <a:pt x="749320" y="1763709"/>
                  </a:lnTo>
                  <a:lnTo>
                    <a:pt x="770359" y="1723114"/>
                  </a:lnTo>
                  <a:lnTo>
                    <a:pt x="790218" y="1679812"/>
                  </a:lnTo>
                  <a:lnTo>
                    <a:pt x="808834" y="1633934"/>
                  </a:lnTo>
                  <a:lnTo>
                    <a:pt x="826149" y="1585613"/>
                  </a:lnTo>
                  <a:lnTo>
                    <a:pt x="842101" y="1534979"/>
                  </a:lnTo>
                  <a:lnTo>
                    <a:pt x="856631" y="1482164"/>
                  </a:lnTo>
                  <a:lnTo>
                    <a:pt x="869677" y="1427301"/>
                  </a:lnTo>
                  <a:lnTo>
                    <a:pt x="881180" y="1370520"/>
                  </a:lnTo>
                  <a:lnTo>
                    <a:pt x="891079" y="1311954"/>
                  </a:lnTo>
                  <a:lnTo>
                    <a:pt x="899313" y="1251734"/>
                  </a:lnTo>
                  <a:lnTo>
                    <a:pt x="905823" y="1189992"/>
                  </a:lnTo>
                  <a:lnTo>
                    <a:pt x="910547" y="1126859"/>
                  </a:lnTo>
                  <a:lnTo>
                    <a:pt x="913426" y="1062468"/>
                  </a:lnTo>
                  <a:lnTo>
                    <a:pt x="914400" y="9969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0134" y="46431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134" y="46431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2834" y="49606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2834" y="49606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2834" y="52781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2834" y="52781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5534" y="55702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45534" y="55702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0934" y="58750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70934" y="587505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60975" y="4635500"/>
              <a:ext cx="1117600" cy="1498600"/>
            </a:xfrm>
            <a:custGeom>
              <a:avLst/>
              <a:gdLst/>
              <a:ahLst/>
              <a:cxnLst/>
              <a:rect l="l" t="t" r="r" b="b"/>
              <a:pathLst>
                <a:path w="1117600" h="1498600">
                  <a:moveTo>
                    <a:pt x="1117600" y="749300"/>
                  </a:moveTo>
                  <a:lnTo>
                    <a:pt x="1116066" y="693405"/>
                  </a:lnTo>
                  <a:lnTo>
                    <a:pt x="1111537" y="638622"/>
                  </a:lnTo>
                  <a:lnTo>
                    <a:pt x="1104122" y="585095"/>
                  </a:lnTo>
                  <a:lnTo>
                    <a:pt x="1093928" y="532970"/>
                  </a:lnTo>
                  <a:lnTo>
                    <a:pt x="1081063" y="482392"/>
                  </a:lnTo>
                  <a:lnTo>
                    <a:pt x="1065637" y="433506"/>
                  </a:lnTo>
                  <a:lnTo>
                    <a:pt x="1047758" y="386458"/>
                  </a:lnTo>
                  <a:lnTo>
                    <a:pt x="1027533" y="341392"/>
                  </a:lnTo>
                  <a:lnTo>
                    <a:pt x="1005072" y="298455"/>
                  </a:lnTo>
                  <a:lnTo>
                    <a:pt x="980481" y="257790"/>
                  </a:lnTo>
                  <a:lnTo>
                    <a:pt x="953871" y="219544"/>
                  </a:lnTo>
                  <a:lnTo>
                    <a:pt x="925349" y="183862"/>
                  </a:lnTo>
                  <a:lnTo>
                    <a:pt x="895023" y="150889"/>
                  </a:lnTo>
                  <a:lnTo>
                    <a:pt x="863002" y="120770"/>
                  </a:lnTo>
                  <a:lnTo>
                    <a:pt x="829393" y="93651"/>
                  </a:lnTo>
                  <a:lnTo>
                    <a:pt x="794307" y="69676"/>
                  </a:lnTo>
                  <a:lnTo>
                    <a:pt x="757849" y="48991"/>
                  </a:lnTo>
                  <a:lnTo>
                    <a:pt x="720130" y="31741"/>
                  </a:lnTo>
                  <a:lnTo>
                    <a:pt x="681257" y="18072"/>
                  </a:lnTo>
                  <a:lnTo>
                    <a:pt x="641339" y="8129"/>
                  </a:lnTo>
                  <a:lnTo>
                    <a:pt x="600484" y="2056"/>
                  </a:lnTo>
                  <a:lnTo>
                    <a:pt x="558800" y="0"/>
                  </a:lnTo>
                  <a:lnTo>
                    <a:pt x="517115" y="2056"/>
                  </a:lnTo>
                  <a:lnTo>
                    <a:pt x="476260" y="8129"/>
                  </a:lnTo>
                  <a:lnTo>
                    <a:pt x="436342" y="18072"/>
                  </a:lnTo>
                  <a:lnTo>
                    <a:pt x="397469" y="31741"/>
                  </a:lnTo>
                  <a:lnTo>
                    <a:pt x="359750" y="48991"/>
                  </a:lnTo>
                  <a:lnTo>
                    <a:pt x="323292" y="69676"/>
                  </a:lnTo>
                  <a:lnTo>
                    <a:pt x="288206" y="93651"/>
                  </a:lnTo>
                  <a:lnTo>
                    <a:pt x="254597" y="120770"/>
                  </a:lnTo>
                  <a:lnTo>
                    <a:pt x="222576" y="150889"/>
                  </a:lnTo>
                  <a:lnTo>
                    <a:pt x="192250" y="183862"/>
                  </a:lnTo>
                  <a:lnTo>
                    <a:pt x="163728" y="219544"/>
                  </a:lnTo>
                  <a:lnTo>
                    <a:pt x="137118" y="257790"/>
                  </a:lnTo>
                  <a:lnTo>
                    <a:pt x="112527" y="298455"/>
                  </a:lnTo>
                  <a:lnTo>
                    <a:pt x="90066" y="341392"/>
                  </a:lnTo>
                  <a:lnTo>
                    <a:pt x="69841" y="386458"/>
                  </a:lnTo>
                  <a:lnTo>
                    <a:pt x="51962" y="433506"/>
                  </a:lnTo>
                  <a:lnTo>
                    <a:pt x="36536" y="482392"/>
                  </a:lnTo>
                  <a:lnTo>
                    <a:pt x="23671" y="532970"/>
                  </a:lnTo>
                  <a:lnTo>
                    <a:pt x="13477" y="585095"/>
                  </a:lnTo>
                  <a:lnTo>
                    <a:pt x="6062" y="638622"/>
                  </a:lnTo>
                  <a:lnTo>
                    <a:pt x="1533" y="693405"/>
                  </a:lnTo>
                  <a:lnTo>
                    <a:pt x="0" y="749300"/>
                  </a:lnTo>
                  <a:lnTo>
                    <a:pt x="1533" y="805194"/>
                  </a:lnTo>
                  <a:lnTo>
                    <a:pt x="6062" y="859977"/>
                  </a:lnTo>
                  <a:lnTo>
                    <a:pt x="13477" y="913504"/>
                  </a:lnTo>
                  <a:lnTo>
                    <a:pt x="23671" y="965629"/>
                  </a:lnTo>
                  <a:lnTo>
                    <a:pt x="36536" y="1016207"/>
                  </a:lnTo>
                  <a:lnTo>
                    <a:pt x="51962" y="1065093"/>
                  </a:lnTo>
                  <a:lnTo>
                    <a:pt x="69841" y="1112141"/>
                  </a:lnTo>
                  <a:lnTo>
                    <a:pt x="90066" y="1157207"/>
                  </a:lnTo>
                  <a:lnTo>
                    <a:pt x="112527" y="1200144"/>
                  </a:lnTo>
                  <a:lnTo>
                    <a:pt x="137118" y="1240809"/>
                  </a:lnTo>
                  <a:lnTo>
                    <a:pt x="163728" y="1279055"/>
                  </a:lnTo>
                  <a:lnTo>
                    <a:pt x="192250" y="1314737"/>
                  </a:lnTo>
                  <a:lnTo>
                    <a:pt x="222576" y="1347710"/>
                  </a:lnTo>
                  <a:lnTo>
                    <a:pt x="254597" y="1377829"/>
                  </a:lnTo>
                  <a:lnTo>
                    <a:pt x="288206" y="1404948"/>
                  </a:lnTo>
                  <a:lnTo>
                    <a:pt x="323292" y="1428923"/>
                  </a:lnTo>
                  <a:lnTo>
                    <a:pt x="359750" y="1449608"/>
                  </a:lnTo>
                  <a:lnTo>
                    <a:pt x="397469" y="1466858"/>
                  </a:lnTo>
                  <a:lnTo>
                    <a:pt x="436342" y="1480527"/>
                  </a:lnTo>
                  <a:lnTo>
                    <a:pt x="476260" y="1490470"/>
                  </a:lnTo>
                  <a:lnTo>
                    <a:pt x="517115" y="1496543"/>
                  </a:lnTo>
                  <a:lnTo>
                    <a:pt x="558800" y="1498600"/>
                  </a:lnTo>
                  <a:lnTo>
                    <a:pt x="600484" y="1496543"/>
                  </a:lnTo>
                  <a:lnTo>
                    <a:pt x="641339" y="1490470"/>
                  </a:lnTo>
                  <a:lnTo>
                    <a:pt x="681257" y="1480527"/>
                  </a:lnTo>
                  <a:lnTo>
                    <a:pt x="720130" y="1466858"/>
                  </a:lnTo>
                  <a:lnTo>
                    <a:pt x="757849" y="1449608"/>
                  </a:lnTo>
                  <a:lnTo>
                    <a:pt x="794307" y="1428923"/>
                  </a:lnTo>
                  <a:lnTo>
                    <a:pt x="829393" y="1404948"/>
                  </a:lnTo>
                  <a:lnTo>
                    <a:pt x="863002" y="1377829"/>
                  </a:lnTo>
                  <a:lnTo>
                    <a:pt x="895023" y="1347710"/>
                  </a:lnTo>
                  <a:lnTo>
                    <a:pt x="925349" y="1314737"/>
                  </a:lnTo>
                  <a:lnTo>
                    <a:pt x="953871" y="1279055"/>
                  </a:lnTo>
                  <a:lnTo>
                    <a:pt x="980481" y="1240809"/>
                  </a:lnTo>
                  <a:lnTo>
                    <a:pt x="1005072" y="1200144"/>
                  </a:lnTo>
                  <a:lnTo>
                    <a:pt x="1027533" y="1157207"/>
                  </a:lnTo>
                  <a:lnTo>
                    <a:pt x="1047758" y="1112141"/>
                  </a:lnTo>
                  <a:lnTo>
                    <a:pt x="1065637" y="1065093"/>
                  </a:lnTo>
                  <a:lnTo>
                    <a:pt x="1081063" y="1016207"/>
                  </a:lnTo>
                  <a:lnTo>
                    <a:pt x="1093928" y="965629"/>
                  </a:lnTo>
                  <a:lnTo>
                    <a:pt x="1104122" y="913504"/>
                  </a:lnTo>
                  <a:lnTo>
                    <a:pt x="1111537" y="859977"/>
                  </a:lnTo>
                  <a:lnTo>
                    <a:pt x="1116066" y="805194"/>
                  </a:lnTo>
                  <a:lnTo>
                    <a:pt x="1117600" y="7493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32834" y="5375873"/>
            <a:ext cx="254635" cy="4845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80"/>
              </a:spcBef>
            </a:pPr>
            <a:r>
              <a:rPr sz="1100" spc="1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5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0270" y="4029174"/>
            <a:ext cx="902335" cy="15386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latin typeface="Arial"/>
                <a:cs typeface="Arial"/>
              </a:rPr>
              <a:t>COURS</a:t>
            </a:r>
            <a:endParaRPr sz="1800">
              <a:latin typeface="Arial"/>
              <a:cs typeface="Arial"/>
            </a:endParaRPr>
          </a:p>
          <a:p>
            <a:pPr marL="55880" algn="ctr">
              <a:lnSpc>
                <a:spcPct val="100000"/>
              </a:lnSpc>
              <a:spcBef>
                <a:spcPts val="295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650" baseline="-17676" dirty="0">
                <a:latin typeface="Arial"/>
                <a:cs typeface="Arial"/>
              </a:rPr>
              <a:t>1</a:t>
            </a:r>
            <a:endParaRPr sz="1650" baseline="-17676">
              <a:latin typeface="Arial"/>
              <a:cs typeface="Arial"/>
            </a:endParaRPr>
          </a:p>
          <a:p>
            <a:pPr marL="401955" marR="313055" algn="just">
              <a:lnSpc>
                <a:spcPct val="145800"/>
              </a:lnSpc>
              <a:spcBef>
                <a:spcPts val="50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r>
              <a:rPr sz="1650" spc="7" baseline="-17676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650" spc="7" baseline="-17676" dirty="0">
                <a:latin typeface="Arial"/>
                <a:cs typeface="Arial"/>
              </a:rPr>
              <a:t>3 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2370" y="3994859"/>
            <a:ext cx="978535" cy="6146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Arial"/>
                <a:cs typeface="Arial"/>
              </a:rPr>
              <a:t>CLASSE</a:t>
            </a:r>
            <a:endParaRPr sz="1800">
              <a:latin typeface="Arial"/>
              <a:cs typeface="Arial"/>
            </a:endParaRPr>
          </a:p>
          <a:p>
            <a:pPr marR="73660" algn="ctr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Arial"/>
                <a:cs typeface="Arial"/>
              </a:rPr>
              <a:t>c</a:t>
            </a:r>
            <a:r>
              <a:rPr sz="1650" baseline="-17676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0332" y="4637392"/>
            <a:ext cx="306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</a:t>
            </a:r>
            <a:r>
              <a:rPr sz="1650" baseline="-17676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90425" y="5246984"/>
            <a:ext cx="319405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 marR="30480" indent="-13335" algn="just">
              <a:lnSpc>
                <a:spcPct val="98200"/>
              </a:lnSpc>
              <a:spcBef>
                <a:spcPts val="130"/>
              </a:spcBef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650" spc="15" baseline="-17676" dirty="0">
                <a:latin typeface="Arial"/>
                <a:cs typeface="Arial"/>
              </a:rPr>
              <a:t>1</a:t>
            </a:r>
            <a:r>
              <a:rPr sz="1400" spc="10" dirty="0">
                <a:latin typeface="Arial"/>
                <a:cs typeface="Arial"/>
              </a:rPr>
              <a:t>• 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650" spc="15" baseline="-17676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•  s</a:t>
            </a:r>
            <a:r>
              <a:rPr sz="1650" spc="15" baseline="-17676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03070" y="4496460"/>
            <a:ext cx="4114800" cy="330200"/>
          </a:xfrm>
          <a:custGeom>
            <a:avLst/>
            <a:gdLst/>
            <a:ahLst/>
            <a:cxnLst/>
            <a:rect l="l" t="t" r="r" b="b"/>
            <a:pathLst>
              <a:path w="4114800" h="330200">
                <a:moveTo>
                  <a:pt x="0" y="0"/>
                </a:moveTo>
                <a:lnTo>
                  <a:pt x="2158999" y="190500"/>
                </a:lnTo>
                <a:lnTo>
                  <a:pt x="4114800" y="3302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44770" y="4217109"/>
            <a:ext cx="1647189" cy="11988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Arial"/>
                <a:cs typeface="Arial"/>
              </a:rPr>
              <a:t>PROFESSEUR</a:t>
            </a:r>
            <a:endParaRPr sz="1800">
              <a:latin typeface="Arial"/>
              <a:cs typeface="Arial"/>
            </a:endParaRPr>
          </a:p>
          <a:p>
            <a:pPr marL="668020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latin typeface="Arial"/>
                <a:cs typeface="Arial"/>
              </a:rPr>
              <a:t>•prof</a:t>
            </a:r>
            <a:r>
              <a:rPr sz="1650" baseline="-17676" dirty="0">
                <a:latin typeface="Arial"/>
                <a:cs typeface="Arial"/>
              </a:rPr>
              <a:t>1</a:t>
            </a:r>
            <a:endParaRPr sz="1650" baseline="-17676">
              <a:latin typeface="Arial"/>
              <a:cs typeface="Arial"/>
            </a:endParaRPr>
          </a:p>
          <a:p>
            <a:pPr marL="69342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Arial"/>
                <a:cs typeface="Arial"/>
              </a:rPr>
              <a:t>•prof</a:t>
            </a:r>
            <a:r>
              <a:rPr sz="1650" baseline="-17676" dirty="0">
                <a:latin typeface="Arial"/>
                <a:cs typeface="Arial"/>
              </a:rPr>
              <a:t>2</a:t>
            </a:r>
            <a:endParaRPr sz="1650" baseline="-17676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Arial"/>
                <a:cs typeface="Arial"/>
              </a:rPr>
              <a:t>•prof</a:t>
            </a:r>
            <a:r>
              <a:rPr sz="1650" baseline="-17676" dirty="0">
                <a:latin typeface="Arial"/>
                <a:cs typeface="Arial"/>
              </a:rPr>
              <a:t>3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15770" y="4496460"/>
            <a:ext cx="4152900" cy="1511300"/>
          </a:xfrm>
          <a:custGeom>
            <a:avLst/>
            <a:gdLst/>
            <a:ahLst/>
            <a:cxnLst/>
            <a:rect l="l" t="t" r="r" b="b"/>
            <a:pathLst>
              <a:path w="4152900" h="1511300">
                <a:moveTo>
                  <a:pt x="0" y="279400"/>
                </a:moveTo>
                <a:lnTo>
                  <a:pt x="2158999" y="825500"/>
                </a:lnTo>
                <a:lnTo>
                  <a:pt x="4152900" y="596900"/>
                </a:lnTo>
              </a:path>
              <a:path w="4152900" h="1511300">
                <a:moveTo>
                  <a:pt x="12700" y="279400"/>
                </a:moveTo>
                <a:lnTo>
                  <a:pt x="2171699" y="1117600"/>
                </a:lnTo>
                <a:lnTo>
                  <a:pt x="4140200" y="812800"/>
                </a:lnTo>
              </a:path>
              <a:path w="4152900" h="1511300">
                <a:moveTo>
                  <a:pt x="12700" y="279400"/>
                </a:moveTo>
                <a:lnTo>
                  <a:pt x="2190369" y="1416050"/>
                </a:lnTo>
                <a:lnTo>
                  <a:pt x="4140200" y="1045667"/>
                </a:lnTo>
              </a:path>
              <a:path w="4152900" h="1511300">
                <a:moveTo>
                  <a:pt x="0" y="0"/>
                </a:moveTo>
                <a:lnTo>
                  <a:pt x="2158999" y="508000"/>
                </a:lnTo>
                <a:lnTo>
                  <a:pt x="4127500" y="330200"/>
                </a:lnTo>
              </a:path>
              <a:path w="4152900" h="1511300">
                <a:moveTo>
                  <a:pt x="774700" y="882650"/>
                </a:moveTo>
                <a:lnTo>
                  <a:pt x="2146299" y="177800"/>
                </a:lnTo>
              </a:path>
              <a:path w="4152900" h="1511300">
                <a:moveTo>
                  <a:pt x="787400" y="1085850"/>
                </a:moveTo>
                <a:lnTo>
                  <a:pt x="2158999" y="495300"/>
                </a:lnTo>
              </a:path>
              <a:path w="4152900" h="1511300">
                <a:moveTo>
                  <a:pt x="787400" y="1295400"/>
                </a:moveTo>
                <a:lnTo>
                  <a:pt x="2171699" y="825500"/>
                </a:lnTo>
              </a:path>
              <a:path w="4152900" h="1511300">
                <a:moveTo>
                  <a:pt x="762000" y="1511300"/>
                </a:moveTo>
                <a:lnTo>
                  <a:pt x="2209799" y="1435100"/>
                </a:lnTo>
              </a:path>
              <a:path w="4152900" h="1511300">
                <a:moveTo>
                  <a:pt x="787400" y="1301750"/>
                </a:moveTo>
                <a:lnTo>
                  <a:pt x="2171699" y="11176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94184" y="5634170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94184" y="5811964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4877" y="5837360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4877" y="6015154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1589" y="4732442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1589" y="4910236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99972" y="5804514"/>
            <a:ext cx="30670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spc="-130" dirty="0">
                <a:latin typeface="Arial"/>
                <a:cs typeface="Arial"/>
              </a:rPr>
              <a:t>s</a:t>
            </a:r>
            <a:r>
              <a:rPr sz="2850" spc="-195" baseline="-27777" dirty="0">
                <a:latin typeface="Arial"/>
                <a:cs typeface="Arial"/>
              </a:rPr>
              <a:t>.</a:t>
            </a:r>
            <a:r>
              <a:rPr sz="1650" spc="-195" baseline="-17676" dirty="0">
                <a:latin typeface="Arial"/>
                <a:cs typeface="Arial"/>
              </a:rPr>
              <a:t>4</a:t>
            </a:r>
            <a:r>
              <a:rPr sz="1400" spc="-13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89000" y="6104027"/>
            <a:ext cx="933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87682" y="5326887"/>
            <a:ext cx="52387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00" spc="-80" dirty="0">
                <a:latin typeface="Arial"/>
                <a:cs typeface="Arial"/>
              </a:rPr>
              <a:t>•p</a:t>
            </a:r>
            <a:r>
              <a:rPr sz="2850" spc="-120" baseline="-29239" dirty="0">
                <a:latin typeface="Arial"/>
                <a:cs typeface="Arial"/>
              </a:rPr>
              <a:t>.</a:t>
            </a:r>
            <a:r>
              <a:rPr sz="1400" spc="-80" dirty="0">
                <a:latin typeface="Arial"/>
                <a:cs typeface="Arial"/>
              </a:rPr>
              <a:t>rof</a:t>
            </a:r>
            <a:r>
              <a:rPr sz="1650" spc="-120" baseline="-17676" dirty="0">
                <a:latin typeface="Arial"/>
                <a:cs typeface="Arial"/>
              </a:rPr>
              <a:t>4</a:t>
            </a:r>
            <a:endParaRPr sz="1650" baseline="-1767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1231</Words>
  <Application>Microsoft Office PowerPoint</Application>
  <PresentationFormat>Personnalisé</PresentationFormat>
  <Paragraphs>336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Office Theme</vt:lpstr>
      <vt:lpstr>Chapitre 3 : Le modèle de données :  Le modèle entité-association (E.A.) Le modèle relationnel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3: Le modèle de données  entité-association (E.A.)</dc:title>
  <dc:creator>DELL</dc:creator>
  <cp:lastModifiedBy>DELL</cp:lastModifiedBy>
  <cp:revision>5</cp:revision>
  <dcterms:created xsi:type="dcterms:W3CDTF">2021-11-21T07:51:35Z</dcterms:created>
  <dcterms:modified xsi:type="dcterms:W3CDTF">2021-12-14T15:58:54Z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2021-11-21T00:00:00Z</vt:filetime>
  </property>
  <property fmtid="{D5CDD505-2E9C-101B-9397-08002B2CF9AE}" pid="3" name="LastSaved">
    <vt:filetime>2021-11-21T00:00:00Z</vt:filetime>
  </property>
</Properties>
</file>