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B07B-620D-43F1-87F0-8F0D13720503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9332-D4A1-408C-A891-5896F139F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99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B07B-620D-43F1-87F0-8F0D13720503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9332-D4A1-408C-A891-5896F139F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27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B07B-620D-43F1-87F0-8F0D13720503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9332-D4A1-408C-A891-5896F139F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60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B07B-620D-43F1-87F0-8F0D13720503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9332-D4A1-408C-A891-5896F139F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37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B07B-620D-43F1-87F0-8F0D13720503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9332-D4A1-408C-A891-5896F139F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1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B07B-620D-43F1-87F0-8F0D13720503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9332-D4A1-408C-A891-5896F139F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51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B07B-620D-43F1-87F0-8F0D13720503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9332-D4A1-408C-A891-5896F139F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05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B07B-620D-43F1-87F0-8F0D13720503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9332-D4A1-408C-A891-5896F139F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2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B07B-620D-43F1-87F0-8F0D13720503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9332-D4A1-408C-A891-5896F139F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7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B07B-620D-43F1-87F0-8F0D13720503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9332-D4A1-408C-A891-5896F139F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83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B07B-620D-43F1-87F0-8F0D13720503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9332-D4A1-408C-A891-5896F139F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54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0B07B-620D-43F1-87F0-8F0D13720503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B9332-D4A1-408C-A891-5896F139F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02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De la DTD vers XML-Schéma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32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490662"/>
            <a:ext cx="8496944" cy="128215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XML  Schéma</a:t>
            </a:r>
            <a:br>
              <a:rPr lang="fr-FR" dirty="0" smtClean="0"/>
            </a:br>
            <a:r>
              <a:rPr lang="fr-FR" dirty="0" smtClean="0"/>
              <a:t>Déclaration </a:t>
            </a:r>
            <a:r>
              <a:rPr lang="fr-FR" dirty="0"/>
              <a:t> d’éléments </a:t>
            </a:r>
            <a:r>
              <a:rPr lang="fr-FR" dirty="0" smtClean="0"/>
              <a:t>simples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dirty="0"/>
              <a:t>Un </a:t>
            </a:r>
            <a:r>
              <a:rPr lang="fr-FR" b="1" dirty="0"/>
              <a:t>élément simple </a:t>
            </a:r>
            <a:r>
              <a:rPr lang="fr-FR" dirty="0"/>
              <a:t>est un élément qui ne contient que</a:t>
            </a:r>
            <a:br>
              <a:rPr lang="fr-FR" dirty="0"/>
            </a:br>
            <a:r>
              <a:rPr lang="fr-FR" dirty="0"/>
              <a:t>des chaînes de caractères.</a:t>
            </a:r>
            <a:br>
              <a:rPr lang="fr-FR" dirty="0"/>
            </a:br>
            <a:r>
              <a:rPr lang="fr-FR" dirty="0"/>
              <a:t>(il ne peut pas contenir d’autres éléments, ni d’attributs)</a:t>
            </a:r>
            <a:br>
              <a:rPr lang="fr-FR" dirty="0"/>
            </a:br>
            <a:r>
              <a:rPr lang="fr-FR" dirty="0" smtClean="0"/>
              <a:t>-</a:t>
            </a:r>
            <a:r>
              <a:rPr lang="fr-FR" dirty="0"/>
              <a:t>  Cette chaîne de caractères peut correspondre à :</a:t>
            </a:r>
            <a:br>
              <a:rPr lang="fr-FR" dirty="0"/>
            </a:br>
            <a:r>
              <a:rPr lang="fr-FR" dirty="0" smtClean="0"/>
              <a:t>	-</a:t>
            </a:r>
            <a:r>
              <a:rPr lang="fr-FR" dirty="0"/>
              <a:t>  Des types prédéfinis : </a:t>
            </a:r>
            <a:r>
              <a:rPr lang="fr-FR" dirty="0" err="1"/>
              <a:t>xsd:string</a:t>
            </a:r>
            <a:r>
              <a:rPr lang="fr-FR" dirty="0"/>
              <a:t>, </a:t>
            </a:r>
            <a:r>
              <a:rPr lang="fr-FR" dirty="0" err="1"/>
              <a:t>xsd:decimal</a:t>
            </a:r>
            <a:r>
              <a:rPr lang="fr-FR" dirty="0"/>
              <a:t>, </a:t>
            </a:r>
            <a:r>
              <a:rPr lang="fr-FR" dirty="0" err="1"/>
              <a:t>xsd:integer</a:t>
            </a:r>
            <a:r>
              <a:rPr lang="fr-FR" dirty="0"/>
              <a:t>, </a:t>
            </a:r>
            <a:r>
              <a:rPr lang="fr-FR" dirty="0" err="1"/>
              <a:t>xsd:boolean</a:t>
            </a:r>
            <a:r>
              <a:rPr lang="fr-FR" dirty="0"/>
              <a:t>, </a:t>
            </a:r>
            <a:r>
              <a:rPr lang="fr-FR" dirty="0" err="1"/>
              <a:t>xsd:date</a:t>
            </a:r>
            <a:r>
              <a:rPr lang="fr-FR" dirty="0"/>
              <a:t>…</a:t>
            </a:r>
            <a:br>
              <a:rPr lang="fr-FR" dirty="0"/>
            </a:br>
            <a:r>
              <a:rPr lang="fr-FR" dirty="0" smtClean="0"/>
              <a:t>	-</a:t>
            </a:r>
            <a:r>
              <a:rPr lang="fr-FR" dirty="0"/>
              <a:t>  Vos propres types de données.</a:t>
            </a:r>
            <a:br>
              <a:rPr lang="fr-FR" dirty="0"/>
            </a:br>
            <a:r>
              <a:rPr lang="fr-FR" dirty="0" smtClean="0"/>
              <a:t>-</a:t>
            </a:r>
            <a:r>
              <a:rPr lang="fr-FR" dirty="0"/>
              <a:t>  Dans un schéma XML, un élément simple se déclare</a:t>
            </a:r>
            <a:br>
              <a:rPr lang="fr-FR" dirty="0"/>
            </a:br>
            <a:r>
              <a:rPr lang="fr-FR" dirty="0"/>
              <a:t>avec la balise </a:t>
            </a:r>
            <a:r>
              <a:rPr lang="fr-FR" dirty="0" err="1"/>
              <a:t>xsd:element</a:t>
            </a:r>
            <a:r>
              <a:rPr lang="fr-FR" dirty="0"/>
              <a:t>.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50" y="5157192"/>
            <a:ext cx="620011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76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 types  d’éléments  simples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6925195" cy="4760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558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Définir  des  restrictions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•</a:t>
            </a:r>
            <a:r>
              <a:rPr lang="fr-FR" dirty="0"/>
              <a:t>  Un élément simple peut contenir des </a:t>
            </a:r>
            <a:r>
              <a:rPr lang="fr-FR" b="1" dirty="0"/>
              <a:t>restrictions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•  Il existe des restrictions sur des plages de données, </a:t>
            </a:r>
            <a:r>
              <a:rPr lang="fr-FR" dirty="0" smtClean="0"/>
              <a:t>des séries </a:t>
            </a:r>
            <a:r>
              <a:rPr lang="fr-FR" dirty="0"/>
              <a:t>de valeurs, des longueurs de caractères…</a:t>
            </a:r>
            <a:br>
              <a:rPr lang="fr-FR" dirty="0"/>
            </a:br>
            <a:r>
              <a:rPr lang="fr-FR" dirty="0"/>
              <a:t>•  Exemple :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509120"/>
            <a:ext cx="6120680" cy="172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65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Déclaration  d’éléments complexes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smtClean="0"/>
              <a:t>•</a:t>
            </a:r>
            <a:r>
              <a:rPr lang="fr-FR" dirty="0"/>
              <a:t>  Un </a:t>
            </a:r>
            <a:r>
              <a:rPr lang="fr-FR" b="1" dirty="0"/>
              <a:t>élément complexe </a:t>
            </a:r>
            <a:r>
              <a:rPr lang="fr-FR" dirty="0"/>
              <a:t>est un élément qui peut contenir</a:t>
            </a:r>
            <a:br>
              <a:rPr lang="fr-FR" dirty="0"/>
            </a:br>
            <a:r>
              <a:rPr lang="fr-FR" dirty="0"/>
              <a:t>d’autres éléments ou bien des attributs.</a:t>
            </a:r>
            <a:br>
              <a:rPr lang="fr-FR" dirty="0"/>
            </a:br>
            <a:r>
              <a:rPr lang="fr-FR" dirty="0"/>
              <a:t>•  Il existe 4 types d’éléments complexes :</a:t>
            </a:r>
            <a:br>
              <a:rPr lang="fr-FR" dirty="0"/>
            </a:br>
            <a:r>
              <a:rPr lang="fr-FR" dirty="0" smtClean="0"/>
              <a:t>	o  Les éléments vides.</a:t>
            </a:r>
            <a:br>
              <a:rPr lang="fr-FR" dirty="0" smtClean="0"/>
            </a:br>
            <a:r>
              <a:rPr lang="fr-FR" dirty="0" smtClean="0"/>
              <a:t>	o  Les éléments qui contiennent d’autres éléments.</a:t>
            </a:r>
            <a:br>
              <a:rPr lang="fr-FR" dirty="0" smtClean="0"/>
            </a:br>
            <a:r>
              <a:rPr lang="fr-FR" dirty="0" smtClean="0"/>
              <a:t>	o  Les éléments (avec des attributs) qui contiennent uniquement du texte.</a:t>
            </a:r>
            <a:br>
              <a:rPr lang="fr-FR" dirty="0" smtClean="0"/>
            </a:br>
            <a:r>
              <a:rPr lang="fr-FR" dirty="0" smtClean="0"/>
              <a:t>	o  Les éléments qui contiennent du texte et d’autres éléments.</a:t>
            </a:r>
            <a:br>
              <a:rPr lang="fr-FR" dirty="0" smtClean="0"/>
            </a:br>
            <a:r>
              <a:rPr lang="fr-FR" dirty="0" smtClean="0"/>
              <a:t>•</a:t>
            </a:r>
            <a:r>
              <a:rPr lang="fr-FR" dirty="0"/>
              <a:t>  Dans un schéma XML, un élément complexe se déclare en</a:t>
            </a:r>
            <a:br>
              <a:rPr lang="fr-FR" dirty="0"/>
            </a:br>
            <a:r>
              <a:rPr lang="fr-FR" dirty="0"/>
              <a:t>utilisant la balise </a:t>
            </a:r>
            <a:r>
              <a:rPr lang="fr-FR" dirty="0" err="1"/>
              <a:t>xsd:complexType</a:t>
            </a:r>
            <a:r>
              <a:rPr lang="fr-FR" dirty="0"/>
              <a:t>.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941168"/>
            <a:ext cx="6962219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316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Déclaration  d’éléments complexes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 smtClean="0"/>
              <a:t>1</a:t>
            </a:r>
            <a:r>
              <a:rPr lang="fr-FR" b="1" dirty="0"/>
              <a:t>.  Les éléments vides </a:t>
            </a:r>
            <a:r>
              <a:rPr lang="fr-FR" dirty="0"/>
              <a:t>ne contiennent pas de texte, </a:t>
            </a:r>
            <a:r>
              <a:rPr lang="fr-FR" dirty="0" smtClean="0"/>
              <a:t>ni d’autres </a:t>
            </a:r>
            <a:r>
              <a:rPr lang="fr-FR" dirty="0"/>
              <a:t>éléments.</a:t>
            </a:r>
            <a:br>
              <a:rPr lang="fr-FR" dirty="0"/>
            </a:br>
            <a:r>
              <a:rPr lang="fr-FR" dirty="0"/>
              <a:t>•  Un élément vide peut bien sûr contenir des attributs.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• </a:t>
            </a:r>
            <a:r>
              <a:rPr lang="fr-FR" dirty="0" smtClean="0"/>
              <a:t>Un </a:t>
            </a:r>
            <a:r>
              <a:rPr lang="fr-FR" dirty="0"/>
              <a:t>attribut est optionnel par défaut.</a:t>
            </a:r>
            <a:br>
              <a:rPr lang="fr-FR" dirty="0"/>
            </a:br>
            <a:r>
              <a:rPr lang="fr-FR" dirty="0"/>
              <a:t>•  Pour que l’attribut soit obligatoire :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996952"/>
            <a:ext cx="510540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301208"/>
            <a:ext cx="5328592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974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Suite DTD: déclaration des attributs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dirty="0" smtClean="0"/>
              <a:t>Il est possible de déclarer et d'attacher un ensemble d’attributs spécifiques à un élément.  Cette déclaration s’effectue par le mot-clé ATTLIST. </a:t>
            </a:r>
          </a:p>
          <a:p>
            <a:pPr lvl="1">
              <a:buFontTx/>
              <a:buChar char="-"/>
            </a:pPr>
            <a:r>
              <a:rPr lang="fr-FR" dirty="0" smtClean="0"/>
              <a:t>Chaque attribut défini dans la liste possède un </a:t>
            </a:r>
            <a:r>
              <a:rPr lang="fr-FR" b="1" u="sng" dirty="0" smtClean="0"/>
              <a:t>nom</a:t>
            </a:r>
            <a:r>
              <a:rPr lang="fr-FR" dirty="0" smtClean="0"/>
              <a:t>, un </a:t>
            </a:r>
            <a:r>
              <a:rPr lang="fr-FR" b="1" u="sng" dirty="0" smtClean="0"/>
              <a:t>type</a:t>
            </a:r>
            <a:r>
              <a:rPr lang="fr-FR" dirty="0" smtClean="0"/>
              <a:t> et une </a:t>
            </a:r>
            <a:r>
              <a:rPr lang="fr-FR" b="1" u="sng" dirty="0" smtClean="0"/>
              <a:t>valeur par défaut</a:t>
            </a:r>
            <a:r>
              <a:rPr lang="fr-FR" dirty="0" smtClean="0"/>
              <a:t>. </a:t>
            </a:r>
          </a:p>
          <a:p>
            <a:pPr marL="457200" lvl="1" indent="0">
              <a:buNone/>
            </a:pPr>
            <a:r>
              <a:rPr lang="fr-FR" dirty="0" smtClean="0"/>
              <a:t>Exemple :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013176"/>
            <a:ext cx="5493348" cy="1100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68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Suite DTD: déclaration des attributs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3612" y="1412775"/>
            <a:ext cx="8229600" cy="4176465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dirty="0"/>
              <a:t>Il existe différents types d’attributs </a:t>
            </a:r>
            <a:r>
              <a:rPr lang="fr-FR" dirty="0" smtClean="0"/>
              <a:t>: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- </a:t>
            </a:r>
            <a:r>
              <a:rPr lang="fr-FR" b="1" dirty="0" smtClean="0"/>
              <a:t>CDATA </a:t>
            </a:r>
            <a:r>
              <a:rPr lang="fr-FR" dirty="0"/>
              <a:t>: Il s’agit de texte.</a:t>
            </a:r>
            <a:br>
              <a:rPr lang="fr-FR" dirty="0"/>
            </a:br>
            <a:r>
              <a:rPr lang="fr-FR" dirty="0" smtClean="0"/>
              <a:t>- </a:t>
            </a:r>
            <a:r>
              <a:rPr lang="fr-FR" b="1" dirty="0" smtClean="0"/>
              <a:t>NMTOKEN </a:t>
            </a:r>
            <a:r>
              <a:rPr lang="fr-FR" dirty="0"/>
              <a:t>: Un seul mot sans espace, ni ponctuation.</a:t>
            </a:r>
            <a:br>
              <a:rPr lang="fr-FR" dirty="0"/>
            </a:br>
            <a:r>
              <a:rPr lang="fr-FR" dirty="0" smtClean="0"/>
              <a:t>- </a:t>
            </a:r>
            <a:r>
              <a:rPr lang="fr-FR" b="1" dirty="0" smtClean="0"/>
              <a:t>ID </a:t>
            </a:r>
            <a:r>
              <a:rPr lang="fr-FR" dirty="0"/>
              <a:t>: Identifiant unique de l’élément.</a:t>
            </a:r>
            <a:br>
              <a:rPr lang="fr-FR" dirty="0"/>
            </a:br>
            <a:r>
              <a:rPr lang="fr-FR" dirty="0" smtClean="0"/>
              <a:t>- </a:t>
            </a:r>
            <a:r>
              <a:rPr lang="fr-FR" b="1" dirty="0" smtClean="0"/>
              <a:t>IDREF </a:t>
            </a:r>
            <a:r>
              <a:rPr lang="fr-FR" dirty="0"/>
              <a:t>: Une référence vers un identifiant du document.</a:t>
            </a:r>
            <a:br>
              <a:rPr lang="fr-FR" dirty="0"/>
            </a:br>
            <a:r>
              <a:rPr lang="fr-FR" dirty="0" smtClean="0"/>
              <a:t>- </a:t>
            </a:r>
            <a:r>
              <a:rPr lang="fr-FR" b="1" dirty="0" smtClean="0"/>
              <a:t>IDREFS </a:t>
            </a:r>
            <a:r>
              <a:rPr lang="fr-FR" dirty="0"/>
              <a:t>: Des références vers plusieurs identifiants du document.</a:t>
            </a:r>
            <a:br>
              <a:rPr lang="fr-FR" dirty="0"/>
            </a:br>
            <a:r>
              <a:rPr lang="fr-FR" dirty="0"/>
              <a:t>•  Exemple :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025" y="5085184"/>
            <a:ext cx="62007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07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Suite DTD: déclaration des attributs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Attention :</a:t>
            </a:r>
            <a:br>
              <a:rPr lang="fr-FR" dirty="0"/>
            </a:br>
            <a:r>
              <a:rPr lang="fr-FR" dirty="0" smtClean="0"/>
              <a:t>- Il </a:t>
            </a:r>
            <a:r>
              <a:rPr lang="fr-FR" dirty="0"/>
              <a:t>ne peut y avoir deux ID pour une même liste d’attributs concernant un élément.</a:t>
            </a:r>
            <a:br>
              <a:rPr lang="fr-FR" dirty="0"/>
            </a:br>
            <a:r>
              <a:rPr lang="fr-FR" dirty="0" smtClean="0"/>
              <a:t>- Les </a:t>
            </a:r>
            <a:r>
              <a:rPr lang="fr-FR" dirty="0"/>
              <a:t>valeurs des ID doivent tous être différents au sein du document XML.</a:t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48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Suite DTD: déclaration des attributs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289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/>
              <a:t>Un attribut peut faire l'objet de contraintes :</a:t>
            </a:r>
            <a:br>
              <a:rPr lang="fr-FR" dirty="0"/>
            </a:br>
            <a:r>
              <a:rPr lang="fr-FR" dirty="0" smtClean="0"/>
              <a:t>  o  </a:t>
            </a:r>
            <a:r>
              <a:rPr lang="fr-FR" b="1" dirty="0" smtClean="0"/>
              <a:t>Valeur par défaut</a:t>
            </a:r>
            <a:br>
              <a:rPr lang="fr-FR" b="1" dirty="0" smtClean="0"/>
            </a:br>
            <a:r>
              <a:rPr lang="fr-FR" b="1" dirty="0" smtClean="0"/>
              <a:t>  </a:t>
            </a:r>
            <a:r>
              <a:rPr lang="fr-FR" dirty="0" smtClean="0"/>
              <a:t>o  </a:t>
            </a:r>
            <a:r>
              <a:rPr lang="fr-FR" b="1" dirty="0" smtClean="0"/>
              <a:t>Requis </a:t>
            </a:r>
            <a:r>
              <a:rPr lang="fr-FR" dirty="0" smtClean="0"/>
              <a:t>(#REQUIRED) : l’attribut est obligatoire.</a:t>
            </a:r>
            <a:br>
              <a:rPr lang="fr-FR" dirty="0" smtClean="0"/>
            </a:br>
            <a:r>
              <a:rPr lang="fr-FR" dirty="0" smtClean="0"/>
              <a:t>  o  </a:t>
            </a:r>
            <a:r>
              <a:rPr lang="fr-FR" b="1" dirty="0" smtClean="0"/>
              <a:t>Optionnel </a:t>
            </a:r>
            <a:r>
              <a:rPr lang="fr-FR" dirty="0" smtClean="0"/>
              <a:t>(#IMPLIED) : l’attribut peut être omis.</a:t>
            </a:r>
            <a:br>
              <a:rPr lang="fr-FR" dirty="0" smtClean="0"/>
            </a:br>
            <a:r>
              <a:rPr lang="fr-FR" dirty="0" smtClean="0"/>
              <a:t>  o  </a:t>
            </a:r>
            <a:r>
              <a:rPr lang="fr-FR" b="1" dirty="0" smtClean="0"/>
              <a:t>Fixe </a:t>
            </a:r>
            <a:r>
              <a:rPr lang="fr-FR" dirty="0" smtClean="0"/>
              <a:t>(#FIXED) : l’attribut contient une valeur fixe (l’utilisateur ne peut la changer).</a:t>
            </a:r>
            <a:br>
              <a:rPr lang="fr-FR" dirty="0" smtClean="0"/>
            </a:br>
            <a:r>
              <a:rPr lang="fr-FR" dirty="0" smtClean="0"/>
              <a:t>•</a:t>
            </a:r>
            <a:r>
              <a:rPr lang="fr-FR" dirty="0"/>
              <a:t>  Exemple :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725144"/>
            <a:ext cx="62388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43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Suite DTD: déclaration des attributs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Un attribut peut être de type </a:t>
            </a:r>
            <a:r>
              <a:rPr lang="fr-FR" b="1" dirty="0"/>
              <a:t>énuméré </a:t>
            </a:r>
            <a:r>
              <a:rPr lang="fr-FR" dirty="0"/>
              <a:t>:</a:t>
            </a:r>
            <a:br>
              <a:rPr lang="fr-FR" dirty="0"/>
            </a:br>
            <a:r>
              <a:rPr lang="fr-FR" dirty="0" smtClean="0"/>
              <a:t>  -</a:t>
            </a:r>
            <a:r>
              <a:rPr lang="fr-FR" dirty="0"/>
              <a:t>  La liste des valeurs possibles pour un attribut peut être limitée.</a:t>
            </a:r>
            <a:br>
              <a:rPr lang="fr-FR" dirty="0"/>
            </a:br>
            <a:r>
              <a:rPr lang="fr-FR" dirty="0" smtClean="0"/>
              <a:t>  -</a:t>
            </a:r>
            <a:r>
              <a:rPr lang="fr-FR" dirty="0"/>
              <a:t>  À la place du type, il suffit de spécifier toutes les alternatives possibles </a:t>
            </a:r>
            <a:r>
              <a:rPr lang="fr-FR" dirty="0" smtClean="0"/>
              <a:t>comme valeur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•  Exemple :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35" y="4581128"/>
            <a:ext cx="6653771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385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Limites  des  DTD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- Une </a:t>
            </a:r>
            <a:r>
              <a:rPr lang="fr-FR" dirty="0"/>
              <a:t>DTD n’est pas écrite en XML.</a:t>
            </a:r>
            <a:br>
              <a:rPr lang="fr-FR" dirty="0"/>
            </a:br>
            <a:r>
              <a:rPr lang="fr-FR" dirty="0" smtClean="0"/>
              <a:t>-</a:t>
            </a:r>
            <a:r>
              <a:rPr lang="fr-FR" dirty="0"/>
              <a:t>  On ne peut </a:t>
            </a:r>
            <a:r>
              <a:rPr lang="fr-FR" dirty="0" smtClean="0"/>
              <a:t>pas contrôler </a:t>
            </a:r>
            <a:r>
              <a:rPr lang="fr-FR" dirty="0"/>
              <a:t>le nombre d’éléments </a:t>
            </a:r>
            <a:r>
              <a:rPr lang="fr-FR" dirty="0" smtClean="0"/>
              <a:t>contenu dans </a:t>
            </a:r>
            <a:r>
              <a:rPr lang="fr-FR" dirty="0"/>
              <a:t>une balise.</a:t>
            </a:r>
            <a:br>
              <a:rPr lang="fr-FR" dirty="0"/>
            </a:br>
            <a:r>
              <a:rPr lang="fr-FR" dirty="0" smtClean="0"/>
              <a:t>-</a:t>
            </a:r>
            <a:r>
              <a:rPr lang="fr-FR" dirty="0"/>
              <a:t>  On ne peut contrôler les types des valeurs des attributs.</a:t>
            </a:r>
            <a:br>
              <a:rPr lang="fr-FR" dirty="0"/>
            </a:br>
            <a:r>
              <a:rPr lang="fr-FR" dirty="0" smtClean="0"/>
              <a:t>-</a:t>
            </a:r>
            <a:r>
              <a:rPr lang="fr-FR" dirty="0"/>
              <a:t>  On ne peut décrire ses propres types de données </a:t>
            </a:r>
            <a:r>
              <a:rPr lang="fr-FR" dirty="0" smtClean="0"/>
              <a:t>avec une </a:t>
            </a:r>
            <a:r>
              <a:rPr lang="fr-FR" dirty="0"/>
              <a:t>DTD.</a:t>
            </a:r>
            <a:br>
              <a:rPr lang="fr-FR" dirty="0"/>
            </a:br>
            <a:r>
              <a:rPr lang="fr-FR" dirty="0" smtClean="0"/>
              <a:t>-</a:t>
            </a:r>
            <a:r>
              <a:rPr lang="fr-FR" dirty="0"/>
              <a:t>  On ne peut faire des références vers d’autres DTD.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149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XML  Schéma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-</a:t>
            </a:r>
            <a:r>
              <a:rPr lang="fr-FR" dirty="0"/>
              <a:t>  Ce langage fournit des nouveautés par rapport au </a:t>
            </a:r>
            <a:r>
              <a:rPr lang="fr-FR" dirty="0" smtClean="0"/>
              <a:t>DTD pour </a:t>
            </a:r>
            <a:r>
              <a:rPr lang="fr-FR" b="1" dirty="0"/>
              <a:t>mieux contrôler la structure </a:t>
            </a:r>
            <a:r>
              <a:rPr lang="fr-FR" dirty="0"/>
              <a:t>des documents XML.</a:t>
            </a:r>
            <a:br>
              <a:rPr lang="fr-FR" dirty="0"/>
            </a:br>
            <a:r>
              <a:rPr lang="fr-FR" dirty="0" smtClean="0"/>
              <a:t>-</a:t>
            </a:r>
            <a:r>
              <a:rPr lang="fr-FR" dirty="0"/>
              <a:t>  Les schémas XML sont décrits en XML.</a:t>
            </a:r>
            <a:br>
              <a:rPr lang="fr-FR" dirty="0"/>
            </a:br>
            <a:r>
              <a:rPr lang="fr-FR" dirty="0" smtClean="0"/>
              <a:t>-</a:t>
            </a:r>
            <a:r>
              <a:rPr lang="fr-FR" dirty="0"/>
              <a:t>  Le typage des données peut être exploité.</a:t>
            </a:r>
            <a:br>
              <a:rPr lang="fr-FR" dirty="0"/>
            </a:br>
            <a:r>
              <a:rPr lang="fr-FR" dirty="0" smtClean="0"/>
              <a:t>-</a:t>
            </a:r>
            <a:r>
              <a:rPr lang="fr-FR" dirty="0"/>
              <a:t>  Beaucoup de types sont prédéfinis : date, booléen, entier, texte…</a:t>
            </a:r>
            <a:br>
              <a:rPr lang="fr-FR" dirty="0"/>
            </a:br>
            <a:r>
              <a:rPr lang="fr-FR" dirty="0" smtClean="0"/>
              <a:t>-</a:t>
            </a:r>
            <a:r>
              <a:rPr lang="fr-FR" dirty="0"/>
              <a:t>  Un nombre minimum et maximum de présence </a:t>
            </a:r>
            <a:r>
              <a:rPr lang="fr-FR" dirty="0" smtClean="0"/>
              <a:t>d’un élément </a:t>
            </a:r>
            <a:r>
              <a:rPr lang="fr-FR" dirty="0"/>
              <a:t>peut être renseigné.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09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XML  Schéma - </a:t>
            </a:r>
            <a:r>
              <a:rPr lang="fr-FR" dirty="0"/>
              <a:t>Structure  de  base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Comme tout document XML, un schéma XML </a:t>
            </a:r>
            <a:r>
              <a:rPr lang="fr-FR" dirty="0" smtClean="0"/>
              <a:t>contient un </a:t>
            </a:r>
            <a:r>
              <a:rPr lang="fr-FR" dirty="0"/>
              <a:t>prologue ainsi qu’un élément racine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-</a:t>
            </a:r>
            <a:r>
              <a:rPr lang="fr-FR" dirty="0"/>
              <a:t>  L’élément racine est </a:t>
            </a:r>
            <a:r>
              <a:rPr lang="fr-FR" dirty="0" err="1"/>
              <a:t>xsd:schema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 smtClean="0"/>
              <a:t>-</a:t>
            </a:r>
            <a:r>
              <a:rPr lang="fr-FR" dirty="0"/>
              <a:t>  Tout élément du langage XML </a:t>
            </a:r>
            <a:r>
              <a:rPr lang="fr-FR" dirty="0" smtClean="0"/>
              <a:t>Schéma </a:t>
            </a:r>
            <a:r>
              <a:rPr lang="fr-FR" dirty="0"/>
              <a:t>que </a:t>
            </a:r>
            <a:r>
              <a:rPr lang="fr-FR" dirty="0" smtClean="0"/>
              <a:t>vous souhaitez </a:t>
            </a:r>
            <a:r>
              <a:rPr lang="fr-FR" dirty="0"/>
              <a:t>utiliser doit commencer par </a:t>
            </a:r>
            <a:r>
              <a:rPr lang="fr-FR" dirty="0" err="1"/>
              <a:t>xsd</a:t>
            </a:r>
            <a:r>
              <a:rPr lang="fr-FR" dirty="0"/>
              <a:t>:.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791" y="2636912"/>
            <a:ext cx="6095734" cy="1182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080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150</Words>
  <Application>Microsoft Office PowerPoint</Application>
  <PresentationFormat>Affichage à l'écran (4:3)</PresentationFormat>
  <Paragraphs>32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De la DTD vers XML-Schéma</vt:lpstr>
      <vt:lpstr>Suite DTD: déclaration des attributs</vt:lpstr>
      <vt:lpstr>Suite DTD: déclaration des attributs</vt:lpstr>
      <vt:lpstr>Suite DTD: déclaration des attributs</vt:lpstr>
      <vt:lpstr>Suite DTD: déclaration des attributs</vt:lpstr>
      <vt:lpstr>Suite DTD: déclaration des attributs</vt:lpstr>
      <vt:lpstr>Limites  des  DTD</vt:lpstr>
      <vt:lpstr>XML  Schéma</vt:lpstr>
      <vt:lpstr>XML  Schéma - Structure  de  base </vt:lpstr>
      <vt:lpstr>XML  Schéma Déclaration  d’éléments simples </vt:lpstr>
      <vt:lpstr>Les  types  d’éléments  simples </vt:lpstr>
      <vt:lpstr>Définir  des  restrictions</vt:lpstr>
      <vt:lpstr>Déclaration  d’éléments complexes</vt:lpstr>
      <vt:lpstr>Déclaration  d’éléments complexes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la DTD vers XML-Schéma</dc:title>
  <dc:creator>T.Sari</dc:creator>
  <cp:lastModifiedBy>T.Sari</cp:lastModifiedBy>
  <cp:revision>20</cp:revision>
  <dcterms:created xsi:type="dcterms:W3CDTF">2023-04-12T08:43:13Z</dcterms:created>
  <dcterms:modified xsi:type="dcterms:W3CDTF">2023-04-12T11:26:27Z</dcterms:modified>
</cp:coreProperties>
</file>