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E1A9-1036-4D5D-B5A5-5E65A46CEA9E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1BDF-702B-4B28-949F-E7D1D173E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6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E1A9-1036-4D5D-B5A5-5E65A46CEA9E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1BDF-702B-4B28-949F-E7D1D173E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4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E1A9-1036-4D5D-B5A5-5E65A46CEA9E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1BDF-702B-4B28-949F-E7D1D173E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79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E1A9-1036-4D5D-B5A5-5E65A46CEA9E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1BDF-702B-4B28-949F-E7D1D173E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47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E1A9-1036-4D5D-B5A5-5E65A46CEA9E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1BDF-702B-4B28-949F-E7D1D173E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72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E1A9-1036-4D5D-B5A5-5E65A46CEA9E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1BDF-702B-4B28-949F-E7D1D173E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8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E1A9-1036-4D5D-B5A5-5E65A46CEA9E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1BDF-702B-4B28-949F-E7D1D173E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84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E1A9-1036-4D5D-B5A5-5E65A46CEA9E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1BDF-702B-4B28-949F-E7D1D173E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98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E1A9-1036-4D5D-B5A5-5E65A46CEA9E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1BDF-702B-4B28-949F-E7D1D173E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9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E1A9-1036-4D5D-B5A5-5E65A46CEA9E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1BDF-702B-4B28-949F-E7D1D173E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29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E1A9-1036-4D5D-B5A5-5E65A46CEA9E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1BDF-702B-4B28-949F-E7D1D173E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6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E1A9-1036-4D5D-B5A5-5E65A46CEA9E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1BDF-702B-4B28-949F-E7D1D173E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00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chagnon.fr/cours/xml/schema.html#introschem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Données semi-structurées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1403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XML (2)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Avec XML, la mise en forme textuelle est </a:t>
            </a:r>
            <a:r>
              <a:rPr lang="fr-FR" dirty="0" smtClean="0"/>
              <a:t>effectué </a:t>
            </a:r>
            <a:r>
              <a:rPr lang="fr-FR" dirty="0"/>
              <a:t>dans une feuille de style</a:t>
            </a:r>
            <a:r>
              <a:rPr lang="fr-FR" dirty="0" smtClean="0"/>
              <a:t>, un </a:t>
            </a:r>
            <a:r>
              <a:rPr lang="fr-FR" dirty="0"/>
              <a:t>document </a:t>
            </a:r>
            <a:r>
              <a:rPr lang="fr-FR" dirty="0" smtClean="0"/>
              <a:t>séparé </a:t>
            </a:r>
            <a:r>
              <a:rPr lang="fr-FR" dirty="0"/>
              <a:t>qui associe des formes de </a:t>
            </a:r>
            <a:r>
              <a:rPr lang="fr-FR" dirty="0" smtClean="0"/>
              <a:t>présentations </a:t>
            </a:r>
            <a:r>
              <a:rPr lang="fr-FR" dirty="0"/>
              <a:t>(texte en gras</a:t>
            </a:r>
            <a:r>
              <a:rPr lang="fr-FR" dirty="0" smtClean="0"/>
              <a:t>, en </a:t>
            </a:r>
            <a:r>
              <a:rPr lang="fr-FR" dirty="0"/>
              <a:t>italique, </a:t>
            </a:r>
            <a:r>
              <a:rPr lang="fr-FR" dirty="0" smtClean="0"/>
              <a:t>centré, </a:t>
            </a:r>
            <a:r>
              <a:rPr lang="fr-FR" dirty="0"/>
              <a:t>etc.) aux balises. Des feuilles </a:t>
            </a:r>
            <a:r>
              <a:rPr lang="fr-FR" dirty="0" smtClean="0"/>
              <a:t>différentes </a:t>
            </a:r>
            <a:r>
              <a:rPr lang="fr-FR" dirty="0"/>
              <a:t>permettent </a:t>
            </a:r>
            <a:r>
              <a:rPr lang="fr-FR" dirty="0" smtClean="0"/>
              <a:t>des formatages différents </a:t>
            </a:r>
            <a:r>
              <a:rPr lang="fr-FR" dirty="0"/>
              <a:t>du </a:t>
            </a:r>
            <a:r>
              <a:rPr lang="fr-FR" dirty="0" smtClean="0"/>
              <a:t>même </a:t>
            </a:r>
            <a:r>
              <a:rPr lang="fr-FR" dirty="0"/>
              <a:t>document.</a:t>
            </a:r>
          </a:p>
          <a:p>
            <a:pPr marL="0" indent="0">
              <a:buNone/>
            </a:pPr>
            <a:r>
              <a:rPr lang="fr-FR" dirty="0"/>
              <a:t>• Des outils permettent de convertir un document XML en HTML, afin </a:t>
            </a:r>
            <a:r>
              <a:rPr lang="fr-FR" dirty="0" smtClean="0"/>
              <a:t>de pouvoir </a:t>
            </a:r>
            <a:r>
              <a:rPr lang="fr-FR" dirty="0"/>
              <a:t>afficher une page web.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28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XML (3)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u="sng" dirty="0" err="1"/>
              <a:t>Example</a:t>
            </a:r>
            <a:r>
              <a:rPr lang="fr-FR" b="1" u="sng" dirty="0"/>
              <a:t> 2 Un petit document XML</a:t>
            </a:r>
          </a:p>
          <a:p>
            <a:pPr marL="0" indent="0">
              <a:buNone/>
            </a:pPr>
            <a:r>
              <a:rPr lang="fr-FR" dirty="0"/>
              <a:t>&lt;?</a:t>
            </a:r>
            <a:r>
              <a:rPr lang="fr-FR" dirty="0" err="1"/>
              <a:t>xml</a:t>
            </a:r>
            <a:r>
              <a:rPr lang="fr-FR" dirty="0"/>
              <a:t> version=’’1.0 </a:t>
            </a:r>
            <a:r>
              <a:rPr lang="fr-FR" dirty="0" err="1"/>
              <a:t>encoding</a:t>
            </a:r>
            <a:r>
              <a:rPr lang="fr-FR" dirty="0"/>
              <a:t>=’’iso-8859-1’’?&gt;</a:t>
            </a:r>
          </a:p>
          <a:p>
            <a:pPr marL="0" indent="0">
              <a:buNone/>
            </a:pPr>
            <a:r>
              <a:rPr lang="fr-FR" dirty="0"/>
              <a:t>&lt;communication </a:t>
            </a:r>
            <a:r>
              <a:rPr lang="fr-FR" dirty="0" err="1"/>
              <a:t>prior</a:t>
            </a:r>
            <a:r>
              <a:rPr lang="fr-FR" dirty="0"/>
              <a:t>=’’important’’&gt;</a:t>
            </a:r>
          </a:p>
          <a:p>
            <a:pPr marL="0" indent="0">
              <a:buNone/>
            </a:pPr>
            <a:r>
              <a:rPr lang="fr-FR" dirty="0"/>
              <a:t>&lt;pour&gt; Virginie &lt;/pour&gt;</a:t>
            </a:r>
          </a:p>
          <a:p>
            <a:pPr marL="0" indent="0">
              <a:buNone/>
            </a:pPr>
            <a:r>
              <a:rPr lang="fr-FR" dirty="0"/>
              <a:t>&lt;sujet&gt; Rappel &lt;/sujet&gt;</a:t>
            </a:r>
          </a:p>
          <a:p>
            <a:pPr marL="0" indent="0">
              <a:buNone/>
            </a:pPr>
            <a:r>
              <a:rPr lang="fr-FR" dirty="0"/>
              <a:t>&lt;message&gt; N’oublie pas de lire </a:t>
            </a:r>
            <a:r>
              <a:rPr lang="fr-FR" dirty="0" smtClean="0"/>
              <a:t>l’article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&lt;lire&gt; Lutz et al. 2002. &lt;/lire&gt;</a:t>
            </a:r>
          </a:p>
          <a:p>
            <a:pPr marL="0" indent="0">
              <a:buNone/>
            </a:pPr>
            <a:r>
              <a:rPr lang="fr-FR" dirty="0"/>
              <a:t>Il faut bien comprendre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reflechir</a:t>
            </a:r>
            <a:r>
              <a:rPr lang="fr-FR" dirty="0"/>
              <a:t>&gt; la preuve de terminaison. &lt;/</a:t>
            </a:r>
            <a:r>
              <a:rPr lang="fr-FR" dirty="0" err="1"/>
              <a:t>reflechir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Rendez-vous &lt;date&gt; mercredi &lt;/date&gt; &lt;lieu&gt; dans mon bureau &lt;/lieu&gt;</a:t>
            </a:r>
          </a:p>
          <a:p>
            <a:pPr marL="0" indent="0">
              <a:buNone/>
            </a:pPr>
            <a:r>
              <a:rPr lang="fr-FR" dirty="0"/>
              <a:t>&lt;/message&gt;</a:t>
            </a:r>
          </a:p>
          <a:p>
            <a:pPr marL="0" indent="0">
              <a:buNone/>
            </a:pPr>
            <a:r>
              <a:rPr lang="fr-FR" dirty="0"/>
              <a:t>&lt;signature&gt; Serena &lt;/signature&gt;</a:t>
            </a:r>
          </a:p>
          <a:p>
            <a:pPr marL="0" indent="0">
              <a:buNone/>
            </a:pPr>
            <a:r>
              <a:rPr lang="fr-FR" dirty="0"/>
              <a:t>&lt;/communication&gt;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180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XML (4)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u="sng" dirty="0"/>
              <a:t>Suite de </a:t>
            </a:r>
            <a:r>
              <a:rPr lang="fr-FR" b="1" u="sng" dirty="0" err="1" smtClean="0"/>
              <a:t>léxemple</a:t>
            </a:r>
            <a:endParaRPr lang="fr-FR" b="1" u="sng" dirty="0"/>
          </a:p>
          <a:p>
            <a:pPr marL="0" indent="0">
              <a:buNone/>
            </a:pPr>
            <a:r>
              <a:rPr lang="fr-FR" dirty="0" smtClean="0"/>
              <a:t>Résultat </a:t>
            </a:r>
            <a:r>
              <a:rPr lang="fr-FR" dirty="0"/>
              <a:t>de la mise en forme </a:t>
            </a:r>
            <a:r>
              <a:rPr lang="fr-FR" dirty="0" smtClean="0"/>
              <a:t>grâce à </a:t>
            </a:r>
            <a:r>
              <a:rPr lang="fr-FR" dirty="0"/>
              <a:t>une feuille de style :</a:t>
            </a:r>
          </a:p>
          <a:p>
            <a:pPr marL="0" indent="0">
              <a:buNone/>
            </a:pPr>
            <a:r>
              <a:rPr lang="fr-FR" dirty="0" smtClean="0"/>
              <a:t>Priorité </a:t>
            </a:r>
            <a:r>
              <a:rPr lang="fr-FR" dirty="0"/>
              <a:t>: important</a:t>
            </a:r>
          </a:p>
          <a:p>
            <a:pPr marL="0" indent="0">
              <a:buNone/>
            </a:pPr>
            <a:r>
              <a:rPr lang="fr-FR" dirty="0"/>
              <a:t>Pour : Virginie</a:t>
            </a:r>
          </a:p>
          <a:p>
            <a:pPr marL="0" indent="0">
              <a:buNone/>
            </a:pPr>
            <a:r>
              <a:rPr lang="fr-FR" dirty="0"/>
              <a:t>Sujet : Rappel</a:t>
            </a:r>
          </a:p>
          <a:p>
            <a:pPr marL="0" indent="0">
              <a:buNone/>
            </a:pPr>
            <a:r>
              <a:rPr lang="fr-FR" dirty="0"/>
              <a:t>N’oublie pas de lire </a:t>
            </a:r>
            <a:r>
              <a:rPr lang="fr-FR" dirty="0" smtClean="0"/>
              <a:t>l’article </a:t>
            </a:r>
            <a:r>
              <a:rPr lang="fr-FR" i="1" dirty="0"/>
              <a:t>Lutz et al. 2002</a:t>
            </a:r>
            <a:r>
              <a:rPr lang="fr-FR" dirty="0"/>
              <a:t>. Il faut bien comprendre </a:t>
            </a:r>
            <a:r>
              <a:rPr lang="fr-FR" b="1" dirty="0"/>
              <a:t>la </a:t>
            </a:r>
            <a:r>
              <a:rPr lang="fr-FR" b="1" dirty="0" smtClean="0"/>
              <a:t>preuve de </a:t>
            </a:r>
            <a:r>
              <a:rPr lang="fr-FR" b="1" dirty="0"/>
              <a:t>terminaison</a:t>
            </a:r>
            <a:r>
              <a:rPr lang="fr-FR" dirty="0"/>
              <a:t>. Rendez-vous </a:t>
            </a:r>
            <a:r>
              <a:rPr lang="fr-FR" b="1" dirty="0"/>
              <a:t>mercredi</a:t>
            </a:r>
            <a:r>
              <a:rPr lang="fr-FR" dirty="0"/>
              <a:t> </a:t>
            </a:r>
            <a:r>
              <a:rPr lang="fr-FR" i="1" dirty="0"/>
              <a:t>dans mon bureau</a:t>
            </a:r>
          </a:p>
          <a:p>
            <a:pPr marL="0" indent="0" algn="r">
              <a:buNone/>
            </a:pPr>
            <a:r>
              <a:rPr lang="fr-FR" dirty="0"/>
              <a:t>Serena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79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XML (5)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u="sng" dirty="0"/>
              <a:t>Suite de </a:t>
            </a:r>
            <a:r>
              <a:rPr lang="fr-FR" b="1" u="sng" dirty="0" err="1" smtClean="0"/>
              <a:t>léxemple</a:t>
            </a:r>
            <a:endParaRPr lang="fr-FR" b="1" u="sng" dirty="0"/>
          </a:p>
          <a:p>
            <a:pPr marL="0" indent="0">
              <a:buNone/>
            </a:pPr>
            <a:r>
              <a:rPr lang="fr-FR" dirty="0" smtClean="0"/>
              <a:t>Résultat </a:t>
            </a:r>
            <a:r>
              <a:rPr lang="fr-FR" dirty="0"/>
              <a:t>de la mise en forme avec une autre feuille de style :</a:t>
            </a:r>
          </a:p>
          <a:p>
            <a:pPr marL="0" indent="0">
              <a:buNone/>
            </a:pPr>
            <a:r>
              <a:rPr lang="fr-FR" dirty="0" smtClean="0"/>
              <a:t>Priorité </a:t>
            </a:r>
            <a:r>
              <a:rPr lang="fr-FR" dirty="0"/>
              <a:t>: IMPORTANT</a:t>
            </a:r>
          </a:p>
          <a:p>
            <a:pPr marL="0" indent="0">
              <a:buNone/>
            </a:pPr>
            <a:r>
              <a:rPr lang="fr-FR" dirty="0"/>
              <a:t>Pour : VIRGINIE</a:t>
            </a:r>
          </a:p>
          <a:p>
            <a:pPr marL="0" indent="0" algn="r">
              <a:buNone/>
            </a:pPr>
            <a:r>
              <a:rPr lang="fr-FR" dirty="0"/>
              <a:t>Sujet : RAPPEL</a:t>
            </a:r>
          </a:p>
          <a:p>
            <a:pPr marL="0" indent="0">
              <a:buNone/>
            </a:pPr>
            <a:r>
              <a:rPr lang="fr-FR" dirty="0"/>
              <a:t>N’oublie pas de lire </a:t>
            </a:r>
            <a:r>
              <a:rPr lang="fr-FR" dirty="0" smtClean="0"/>
              <a:t>l’article </a:t>
            </a:r>
            <a:r>
              <a:rPr lang="fr-FR" i="1" dirty="0"/>
              <a:t>Lutz et al. 2002.</a:t>
            </a:r>
          </a:p>
          <a:p>
            <a:pPr marL="0" indent="0">
              <a:buNone/>
            </a:pPr>
            <a:r>
              <a:rPr lang="fr-FR" dirty="0"/>
              <a:t>Il faut bien comprendre </a:t>
            </a:r>
            <a:r>
              <a:rPr lang="fr-FR" i="1" dirty="0"/>
              <a:t>la preuve de terminaison.</a:t>
            </a:r>
          </a:p>
          <a:p>
            <a:pPr marL="0" indent="0">
              <a:buNone/>
            </a:pPr>
            <a:r>
              <a:rPr lang="fr-FR" dirty="0"/>
              <a:t>Rendez-vous </a:t>
            </a:r>
            <a:r>
              <a:rPr lang="fr-FR" b="1" dirty="0"/>
              <a:t>mercredi</a:t>
            </a:r>
            <a:r>
              <a:rPr lang="fr-FR" dirty="0"/>
              <a:t> </a:t>
            </a:r>
            <a:r>
              <a:rPr lang="fr-FR" b="1" dirty="0"/>
              <a:t>dans mon bureau</a:t>
            </a:r>
          </a:p>
          <a:p>
            <a:pPr marL="0" indent="0" algn="r">
              <a:buNone/>
            </a:pPr>
            <a:r>
              <a:rPr lang="fr-FR" dirty="0"/>
              <a:t>Serena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77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XML (-)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XML </a:t>
            </a:r>
            <a:r>
              <a:rPr lang="fr-FR" dirty="0" smtClean="0"/>
              <a:t>modélise </a:t>
            </a:r>
            <a:r>
              <a:rPr lang="fr-FR" dirty="0"/>
              <a:t>des informations :</a:t>
            </a:r>
          </a:p>
          <a:p>
            <a:pPr marL="0" indent="0">
              <a:buNone/>
            </a:pPr>
            <a:r>
              <a:rPr lang="fr-FR" dirty="0"/>
              <a:t>• En organisant les </a:t>
            </a:r>
            <a:r>
              <a:rPr lang="fr-FR" dirty="0" smtClean="0"/>
              <a:t>données </a:t>
            </a:r>
            <a:r>
              <a:rPr lang="fr-FR" dirty="0"/>
              <a:t>en un graphe d’objets complexes</a:t>
            </a:r>
          </a:p>
          <a:p>
            <a:pPr marL="0" indent="0">
              <a:buNone/>
            </a:pPr>
            <a:r>
              <a:rPr lang="fr-FR" dirty="0"/>
              <a:t>• En les structurant de </a:t>
            </a:r>
            <a:r>
              <a:rPr lang="fr-FR" dirty="0" smtClean="0"/>
              <a:t>façon </a:t>
            </a:r>
            <a:r>
              <a:rPr lang="fr-FR" dirty="0"/>
              <a:t>plus flexible par rapport au </a:t>
            </a:r>
            <a:r>
              <a:rPr lang="fr-FR" dirty="0" smtClean="0"/>
              <a:t>modèle </a:t>
            </a:r>
            <a:r>
              <a:rPr lang="fr-FR" b="1" dirty="0" smtClean="0"/>
              <a:t>relationnel</a:t>
            </a:r>
            <a:r>
              <a:rPr lang="fr-FR" dirty="0" smtClean="0"/>
              <a:t> ou </a:t>
            </a:r>
            <a:r>
              <a:rPr lang="fr-FR" b="1" dirty="0"/>
              <a:t>objet</a:t>
            </a:r>
            <a:r>
              <a:rPr lang="fr-FR" dirty="0"/>
              <a:t> : les </a:t>
            </a:r>
            <a:r>
              <a:rPr lang="fr-FR" dirty="0" smtClean="0"/>
              <a:t>données </a:t>
            </a:r>
            <a:r>
              <a:rPr lang="fr-FR" dirty="0"/>
              <a:t>sont dites </a:t>
            </a:r>
            <a:r>
              <a:rPr lang="fr-FR" dirty="0" smtClean="0"/>
              <a:t>semi-structurées</a:t>
            </a:r>
            <a:endParaRPr lang="fr-FR" dirty="0"/>
          </a:p>
          <a:p>
            <a:pPr marL="0" indent="0">
              <a:buNone/>
            </a:pPr>
            <a:r>
              <a:rPr lang="fr-FR" i="1" dirty="0"/>
              <a:t>graphe, objet complexe, flexible, </a:t>
            </a:r>
            <a:r>
              <a:rPr lang="fr-FR" i="1" dirty="0" smtClean="0"/>
              <a:t>semi-structuré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489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Syntaxe de base de XML (1)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La </a:t>
            </a:r>
            <a:r>
              <a:rPr lang="fr-FR" dirty="0"/>
              <a:t>composante essentielle est </a:t>
            </a:r>
            <a:r>
              <a:rPr lang="fr-FR" b="1" i="1" u="sng" dirty="0" smtClean="0"/>
              <a:t>l’élément</a:t>
            </a:r>
            <a:r>
              <a:rPr lang="fr-FR" dirty="0"/>
              <a:t>, un morceau de document </a:t>
            </a:r>
            <a:r>
              <a:rPr lang="fr-FR" dirty="0" smtClean="0"/>
              <a:t>délimité par une </a:t>
            </a:r>
            <a:r>
              <a:rPr lang="fr-FR" dirty="0"/>
              <a:t>balise d’ouverture (ex. &lt;toto&gt;) et une de fermeture (ex. &lt;/toto&gt;.</a:t>
            </a:r>
          </a:p>
          <a:p>
            <a:r>
              <a:rPr lang="fr-FR" dirty="0"/>
              <a:t>Un </a:t>
            </a:r>
            <a:r>
              <a:rPr lang="fr-FR" dirty="0" smtClean="0"/>
              <a:t>élément </a:t>
            </a:r>
            <a:r>
              <a:rPr lang="fr-FR" dirty="0"/>
              <a:t>peut contenir du texte, des autres </a:t>
            </a:r>
            <a:r>
              <a:rPr lang="fr-FR" dirty="0" smtClean="0"/>
              <a:t>éléments (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</a:t>
            </a:r>
            <a:r>
              <a:rPr lang="fr-FR" dirty="0"/>
              <a:t>“objet complexe</a:t>
            </a:r>
            <a:r>
              <a:rPr lang="fr-FR" dirty="0" smtClean="0"/>
              <a:t>”), ou </a:t>
            </a:r>
            <a:r>
              <a:rPr lang="fr-FR" dirty="0"/>
              <a:t>un </a:t>
            </a:r>
            <a:r>
              <a:rPr lang="fr-FR" dirty="0" smtClean="0"/>
              <a:t>mélange </a:t>
            </a:r>
            <a:r>
              <a:rPr lang="fr-FR" dirty="0"/>
              <a:t>des deux.</a:t>
            </a:r>
          </a:p>
          <a:p>
            <a:pPr marL="400050" lvl="1" indent="0">
              <a:buNone/>
            </a:pPr>
            <a:r>
              <a:rPr lang="fr-FR" dirty="0"/>
              <a:t>• Les balises (leur noms) </a:t>
            </a:r>
            <a:r>
              <a:rPr lang="fr-FR" b="1" dirty="0"/>
              <a:t>sont </a:t>
            </a:r>
            <a:r>
              <a:rPr lang="fr-FR" b="1" dirty="0" smtClean="0"/>
              <a:t>définies </a:t>
            </a:r>
            <a:r>
              <a:rPr lang="fr-FR" b="1" dirty="0"/>
              <a:t>par les utilisateurs</a:t>
            </a:r>
            <a:r>
              <a:rPr lang="fr-FR" dirty="0"/>
              <a:t>.</a:t>
            </a:r>
          </a:p>
          <a:p>
            <a:pPr marL="400050" lvl="1" indent="0">
              <a:buNone/>
            </a:pPr>
            <a:r>
              <a:rPr lang="fr-FR" dirty="0"/>
              <a:t>• Elles n’ont pas de signification </a:t>
            </a:r>
            <a:r>
              <a:rPr lang="fr-FR" dirty="0" smtClean="0"/>
              <a:t>prédéfinie </a:t>
            </a:r>
            <a:r>
              <a:rPr lang="fr-FR" dirty="0"/>
              <a:t>: </a:t>
            </a:r>
            <a:r>
              <a:rPr lang="fr-FR" b="1" dirty="0"/>
              <a:t>elles indiquent </a:t>
            </a:r>
            <a:r>
              <a:rPr lang="fr-FR" b="1" dirty="0" smtClean="0"/>
              <a:t>seulement comment </a:t>
            </a:r>
            <a:r>
              <a:rPr lang="fr-FR" b="1" dirty="0"/>
              <a:t>structurer le document sous forme de arbre </a:t>
            </a:r>
            <a:r>
              <a:rPr lang="fr-FR" dirty="0"/>
              <a:t>(ou, </a:t>
            </a:r>
            <a:r>
              <a:rPr lang="fr-FR" dirty="0" smtClean="0"/>
              <a:t>plus généralement</a:t>
            </a:r>
            <a:r>
              <a:rPr lang="fr-FR" dirty="0"/>
              <a:t>, de graphe) </a:t>
            </a:r>
            <a:r>
              <a:rPr lang="fr-FR" dirty="0" smtClean="0"/>
              <a:t>!!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95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Syntaxe de base de XML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u="sng" dirty="0" err="1"/>
              <a:t>Example</a:t>
            </a:r>
            <a:r>
              <a:rPr lang="fr-FR" b="1" u="sng" dirty="0"/>
              <a:t> 3</a:t>
            </a:r>
          </a:p>
          <a:p>
            <a:pPr marL="0" indent="0">
              <a:buNone/>
            </a:pPr>
            <a:r>
              <a:rPr lang="fr-FR" dirty="0"/>
              <a:t>&lt;personne&gt;</a:t>
            </a:r>
          </a:p>
          <a:p>
            <a:pPr marL="0" indent="0">
              <a:buNone/>
            </a:pPr>
            <a:r>
              <a:rPr lang="fr-FR" dirty="0"/>
              <a:t>&lt;nom&gt; Alan &lt;/nom&gt;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age</a:t>
            </a:r>
            <a:r>
              <a:rPr lang="fr-FR" dirty="0"/>
              <a:t>&gt; 42 &lt;/</a:t>
            </a:r>
            <a:r>
              <a:rPr lang="fr-FR" dirty="0" err="1"/>
              <a:t>age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&lt;email&gt; agb@abc.com &lt;/email&gt;</a:t>
            </a:r>
          </a:p>
          <a:p>
            <a:pPr marL="0" indent="0">
              <a:buNone/>
            </a:pPr>
            <a:r>
              <a:rPr lang="fr-FR" dirty="0"/>
              <a:t>&lt;/personne&gt;</a:t>
            </a:r>
          </a:p>
          <a:p>
            <a:pPr marL="0" indent="0">
              <a:buNone/>
            </a:pPr>
            <a:r>
              <a:rPr lang="fr-FR" dirty="0"/>
              <a:t>Ici on a :</a:t>
            </a:r>
          </a:p>
          <a:p>
            <a:pPr marL="0" indent="0">
              <a:buNone/>
            </a:pPr>
            <a:r>
              <a:rPr lang="fr-FR" dirty="0"/>
              <a:t>• Un </a:t>
            </a:r>
            <a:r>
              <a:rPr lang="fr-FR" dirty="0" smtClean="0"/>
              <a:t>élément </a:t>
            </a:r>
            <a:r>
              <a:rPr lang="fr-FR" dirty="0"/>
              <a:t>complexe de “sorte” (“type”) personne, qui consiste d’un triplet</a:t>
            </a:r>
          </a:p>
          <a:p>
            <a:pPr marL="0" indent="0">
              <a:buNone/>
            </a:pPr>
            <a:r>
              <a:rPr lang="fr-FR" dirty="0" smtClean="0"/>
              <a:t>d’éléments </a:t>
            </a:r>
            <a:r>
              <a:rPr lang="fr-FR" dirty="0"/>
              <a:t>ayant les “sortes” </a:t>
            </a:r>
            <a:r>
              <a:rPr lang="fr-FR" dirty="0" err="1"/>
              <a:t>nom,age,email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• Un </a:t>
            </a:r>
            <a:r>
              <a:rPr lang="fr-FR" dirty="0" smtClean="0"/>
              <a:t>élément </a:t>
            </a:r>
            <a:r>
              <a:rPr lang="fr-FR" dirty="0"/>
              <a:t>Alan de “sorte” nom</a:t>
            </a:r>
          </a:p>
          <a:p>
            <a:pPr marL="0" indent="0">
              <a:buNone/>
            </a:pPr>
            <a:r>
              <a:rPr lang="fr-FR" dirty="0"/>
              <a:t>• Un </a:t>
            </a:r>
            <a:r>
              <a:rPr lang="fr-FR" dirty="0" smtClean="0"/>
              <a:t>élément </a:t>
            </a:r>
            <a:r>
              <a:rPr lang="fr-FR" dirty="0"/>
              <a:t>42 de “sorte” </a:t>
            </a:r>
            <a:r>
              <a:rPr lang="fr-FR" dirty="0" err="1"/>
              <a:t>age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Un </a:t>
            </a:r>
            <a:r>
              <a:rPr lang="fr-FR" dirty="0" smtClean="0"/>
              <a:t>élément </a:t>
            </a:r>
            <a:r>
              <a:rPr lang="fr-FR" dirty="0"/>
              <a:t>agb@abc.com de “sorte” </a:t>
            </a:r>
            <a:r>
              <a:rPr lang="fr-FR" dirty="0" smtClean="0"/>
              <a:t>email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06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Syntaxe de base de XML </a:t>
            </a:r>
            <a:r>
              <a:rPr lang="fr-FR" b="1" dirty="0" smtClean="0"/>
              <a:t>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/>
              <a:t>Suite de </a:t>
            </a:r>
            <a:r>
              <a:rPr lang="fr-FR" b="1" u="sng" dirty="0" err="1" smtClean="0"/>
              <a:t>léxemple</a:t>
            </a:r>
            <a:endParaRPr lang="fr-FR" b="1" u="sng" dirty="0"/>
          </a:p>
          <a:p>
            <a:pPr marL="0" indent="0">
              <a:buNone/>
            </a:pPr>
            <a:r>
              <a:rPr lang="fr-FR" dirty="0"/>
              <a:t>Le contenu de ce document peut </a:t>
            </a:r>
            <a:r>
              <a:rPr lang="fr-FR" dirty="0" smtClean="0"/>
              <a:t>être représenté 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• Soit par un arbre </a:t>
            </a:r>
            <a:r>
              <a:rPr lang="fr-FR" dirty="0" smtClean="0"/>
              <a:t>où </a:t>
            </a:r>
            <a:r>
              <a:rPr lang="fr-FR" dirty="0"/>
              <a:t>les </a:t>
            </a:r>
            <a:r>
              <a:rPr lang="fr-FR" dirty="0" smtClean="0"/>
              <a:t>nœuds </a:t>
            </a:r>
            <a:r>
              <a:rPr lang="fr-FR" dirty="0"/>
              <a:t>internes sont </a:t>
            </a:r>
            <a:r>
              <a:rPr lang="fr-FR" dirty="0" smtClean="0"/>
              <a:t>étiquetés </a:t>
            </a:r>
            <a:r>
              <a:rPr lang="fr-FR" dirty="0"/>
              <a:t>par les </a:t>
            </a:r>
            <a:r>
              <a:rPr lang="fr-FR" dirty="0" smtClean="0"/>
              <a:t>balises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• Soit par un arbre </a:t>
            </a:r>
            <a:r>
              <a:rPr lang="fr-FR" dirty="0" smtClean="0"/>
              <a:t>o</a:t>
            </a:r>
            <a:r>
              <a:rPr lang="fr-FR" dirty="0"/>
              <a:t>ù</a:t>
            </a:r>
            <a:r>
              <a:rPr lang="fr-FR" dirty="0" smtClean="0"/>
              <a:t> </a:t>
            </a:r>
            <a:r>
              <a:rPr lang="fr-FR" dirty="0"/>
              <a:t>les arcs sont </a:t>
            </a:r>
            <a:r>
              <a:rPr lang="fr-FR" dirty="0" smtClean="0"/>
              <a:t>étiquetés </a:t>
            </a:r>
            <a:r>
              <a:rPr lang="fr-FR" dirty="0"/>
              <a:t>par les balises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03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Syntaxe de base de XML </a:t>
            </a:r>
            <a:r>
              <a:rPr lang="fr-FR" b="1" dirty="0" smtClean="0"/>
              <a:t>(4)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u="sng" dirty="0" err="1"/>
              <a:t>Example</a:t>
            </a:r>
            <a:r>
              <a:rPr lang="fr-FR" b="1" u="sng" dirty="0"/>
              <a:t> 4</a:t>
            </a:r>
          </a:p>
          <a:p>
            <a:pPr marL="0" indent="0">
              <a:buNone/>
            </a:pPr>
            <a:r>
              <a:rPr lang="fr-FR" dirty="0"/>
              <a:t>&lt;gens&gt;</a:t>
            </a:r>
          </a:p>
          <a:p>
            <a:pPr marL="0" indent="0">
              <a:buNone/>
            </a:pPr>
            <a:r>
              <a:rPr lang="fr-FR" dirty="0"/>
              <a:t>&lt;personne&gt;</a:t>
            </a:r>
          </a:p>
          <a:p>
            <a:pPr marL="0" indent="0">
              <a:buNone/>
            </a:pPr>
            <a:r>
              <a:rPr lang="fr-FR" dirty="0"/>
              <a:t>&lt;nom&gt; Alan &lt;/nom&gt;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age</a:t>
            </a:r>
            <a:r>
              <a:rPr lang="fr-FR" dirty="0"/>
              <a:t>&gt; 42 &lt;/</a:t>
            </a:r>
            <a:r>
              <a:rPr lang="fr-FR" dirty="0" err="1"/>
              <a:t>age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&lt;email&gt; agb@abc.com &lt;/email&gt;</a:t>
            </a:r>
          </a:p>
          <a:p>
            <a:pPr marL="0" indent="0">
              <a:buNone/>
            </a:pPr>
            <a:r>
              <a:rPr lang="fr-FR" dirty="0"/>
              <a:t>&lt;/personne&gt;</a:t>
            </a:r>
          </a:p>
          <a:p>
            <a:pPr marL="0" indent="0">
              <a:buNone/>
            </a:pPr>
            <a:r>
              <a:rPr lang="fr-FR" dirty="0"/>
              <a:t>&lt;personne&gt;</a:t>
            </a:r>
          </a:p>
          <a:p>
            <a:pPr marL="0" indent="0">
              <a:buNone/>
            </a:pPr>
            <a:r>
              <a:rPr lang="fr-FR" dirty="0"/>
              <a:t>&lt;nom&gt; Patricia &lt;/nom&gt;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age</a:t>
            </a:r>
            <a:r>
              <a:rPr lang="fr-FR" dirty="0"/>
              <a:t>&gt; 36 &lt;/</a:t>
            </a:r>
            <a:r>
              <a:rPr lang="fr-FR" dirty="0" err="1"/>
              <a:t>age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&lt;email&gt; ptn@abc.com &lt;/email&gt;</a:t>
            </a:r>
          </a:p>
          <a:p>
            <a:pPr marL="0" indent="0">
              <a:buNone/>
            </a:pPr>
            <a:r>
              <a:rPr lang="fr-FR" dirty="0"/>
              <a:t>&lt;/personne&gt;</a:t>
            </a:r>
          </a:p>
          <a:p>
            <a:pPr marL="0" indent="0">
              <a:buNone/>
            </a:pPr>
            <a:r>
              <a:rPr lang="fr-FR" dirty="0"/>
              <a:t>&lt;/gens&gt;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93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Syntaxe de base de XML </a:t>
            </a:r>
            <a:r>
              <a:rPr lang="fr-FR" b="1" dirty="0" smtClean="0"/>
              <a:t>(5)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Remarque : on peut utiliser plusieurs </a:t>
            </a:r>
            <a:r>
              <a:rPr lang="fr-FR" dirty="0" smtClean="0"/>
              <a:t>éléments </a:t>
            </a:r>
            <a:r>
              <a:rPr lang="fr-FR" dirty="0"/>
              <a:t>ayant la </a:t>
            </a:r>
            <a:r>
              <a:rPr lang="fr-FR" dirty="0" smtClean="0"/>
              <a:t>même </a:t>
            </a:r>
            <a:r>
              <a:rPr lang="fr-FR" dirty="0"/>
              <a:t>balise </a:t>
            </a:r>
            <a:r>
              <a:rPr lang="fr-FR" dirty="0" smtClean="0"/>
              <a:t>pour représenter </a:t>
            </a:r>
            <a:r>
              <a:rPr lang="fr-FR" dirty="0"/>
              <a:t>une collection.</a:t>
            </a:r>
          </a:p>
          <a:p>
            <a:pPr marL="0" indent="0">
              <a:buNone/>
            </a:pPr>
            <a:r>
              <a:rPr lang="fr-FR" dirty="0"/>
              <a:t>Dans </a:t>
            </a:r>
            <a:r>
              <a:rPr lang="fr-FR" dirty="0" smtClean="0"/>
              <a:t>l’exemple </a:t>
            </a:r>
            <a:r>
              <a:rPr lang="fr-FR" dirty="0"/>
              <a:t>4, une </a:t>
            </a:r>
            <a:r>
              <a:rPr lang="fr-FR" dirty="0" smtClean="0"/>
              <a:t>entité </a:t>
            </a:r>
            <a:r>
              <a:rPr lang="fr-FR" dirty="0"/>
              <a:t>de “sorte” gens est une collection de personnes...</a:t>
            </a:r>
          </a:p>
          <a:p>
            <a:pPr marL="0" indent="0">
              <a:buNone/>
            </a:pPr>
            <a:r>
              <a:rPr lang="fr-FR" dirty="0"/>
              <a:t>A nouveau, on peut </a:t>
            </a:r>
            <a:r>
              <a:rPr lang="fr-FR" dirty="0" smtClean="0"/>
              <a:t>représenter </a:t>
            </a:r>
            <a:r>
              <a:rPr lang="fr-FR" dirty="0"/>
              <a:t>ces informations sous forme d’un arbre, avec </a:t>
            </a:r>
            <a:r>
              <a:rPr lang="fr-FR" dirty="0" smtClean="0"/>
              <a:t>deux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possibilités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0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XML et les </a:t>
            </a:r>
            <a:r>
              <a:rPr lang="fr-FR" dirty="0" smtClean="0"/>
              <a:t>Données Semi-structurées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L’apparition </a:t>
            </a:r>
            <a:r>
              <a:rPr lang="fr-FR" dirty="0"/>
              <a:t>de XML (</a:t>
            </a:r>
            <a:r>
              <a:rPr lang="fr-FR" dirty="0" err="1"/>
              <a:t>eXtensible</a:t>
            </a:r>
            <a:r>
              <a:rPr lang="fr-FR" dirty="0"/>
              <a:t> </a:t>
            </a:r>
            <a:r>
              <a:rPr lang="fr-FR" dirty="0" err="1"/>
              <a:t>Markup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) (plus </a:t>
            </a:r>
            <a:r>
              <a:rPr lang="fr-FR" dirty="0" smtClean="0"/>
              <a:t>“évolué” que HTML</a:t>
            </a:r>
            <a:r>
              <a:rPr lang="fr-FR" dirty="0"/>
              <a:t>) a </a:t>
            </a:r>
            <a:r>
              <a:rPr lang="fr-FR" dirty="0" smtClean="0"/>
              <a:t>men</a:t>
            </a:r>
            <a:r>
              <a:rPr lang="fr-FR" dirty="0"/>
              <a:t>é</a:t>
            </a:r>
            <a:r>
              <a:rPr lang="fr-FR" dirty="0" smtClean="0"/>
              <a:t> </a:t>
            </a:r>
            <a:r>
              <a:rPr lang="fr-FR" dirty="0"/>
              <a:t>au nouveau concept de </a:t>
            </a:r>
            <a:r>
              <a:rPr lang="fr-FR" dirty="0" smtClean="0"/>
              <a:t>données semi-structurées</a:t>
            </a:r>
            <a:r>
              <a:rPr lang="fr-FR" dirty="0"/>
              <a:t>.</a:t>
            </a:r>
          </a:p>
          <a:p>
            <a:r>
              <a:rPr lang="fr-FR" dirty="0"/>
              <a:t>• XML : standard W3C </a:t>
            </a:r>
            <a:r>
              <a:rPr lang="fr-FR" dirty="0" smtClean="0"/>
              <a:t>d’échange </a:t>
            </a:r>
            <a:r>
              <a:rPr lang="fr-FR" dirty="0"/>
              <a:t>de </a:t>
            </a:r>
            <a:r>
              <a:rPr lang="fr-FR" dirty="0" smtClean="0"/>
              <a:t>données </a:t>
            </a:r>
            <a:r>
              <a:rPr lang="fr-FR" dirty="0"/>
              <a:t>sur le Web. Permet un </a:t>
            </a:r>
            <a:r>
              <a:rPr lang="fr-FR" dirty="0" smtClean="0"/>
              <a:t>échange sur </a:t>
            </a:r>
            <a:r>
              <a:rPr lang="fr-FR" dirty="0"/>
              <a:t>un format standard, </a:t>
            </a:r>
            <a:r>
              <a:rPr lang="fr-FR" dirty="0" smtClean="0"/>
              <a:t>indépendamment </a:t>
            </a:r>
            <a:r>
              <a:rPr lang="fr-FR" dirty="0"/>
              <a:t>des formats de stockage de </a:t>
            </a:r>
            <a:r>
              <a:rPr lang="fr-FR" dirty="0" smtClean="0"/>
              <a:t>ces  données</a:t>
            </a:r>
            <a:r>
              <a:rPr lang="fr-FR" dirty="0"/>
              <a:t>.</a:t>
            </a:r>
          </a:p>
          <a:p>
            <a:r>
              <a:rPr lang="fr-FR" dirty="0"/>
              <a:t>• Grande </a:t>
            </a:r>
            <a:r>
              <a:rPr lang="fr-FR" dirty="0" smtClean="0"/>
              <a:t>flexibilité.</a:t>
            </a:r>
            <a:endParaRPr lang="fr-FR" dirty="0"/>
          </a:p>
          <a:p>
            <a:r>
              <a:rPr lang="fr-FR" dirty="0"/>
              <a:t>• Multitude de standards </a:t>
            </a:r>
            <a:r>
              <a:rPr lang="fr-FR" dirty="0" smtClean="0"/>
              <a:t>associés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de-DE" dirty="0"/>
              <a:t>- Formats de </a:t>
            </a:r>
            <a:r>
              <a:rPr lang="de-DE" dirty="0" err="1" smtClean="0"/>
              <a:t>Schémas</a:t>
            </a:r>
            <a:r>
              <a:rPr lang="de-DE" dirty="0" smtClean="0"/>
              <a:t> </a:t>
            </a:r>
            <a:r>
              <a:rPr lang="de-DE" dirty="0"/>
              <a:t>: DTD et </a:t>
            </a:r>
            <a:r>
              <a:rPr lang="de-DE" dirty="0" smtClean="0"/>
              <a:t>XML-</a:t>
            </a:r>
            <a:r>
              <a:rPr lang="de-DE" dirty="0" err="1" smtClean="0"/>
              <a:t>schéma</a:t>
            </a:r>
            <a:endParaRPr lang="de-DE" dirty="0"/>
          </a:p>
          <a:p>
            <a:pPr marL="0" indent="0">
              <a:buNone/>
            </a:pPr>
            <a:r>
              <a:rPr lang="fr-FR" dirty="0"/>
              <a:t>- Langages de </a:t>
            </a:r>
            <a:r>
              <a:rPr lang="fr-FR" dirty="0" smtClean="0"/>
              <a:t>Requ</a:t>
            </a:r>
            <a:r>
              <a:rPr lang="fr-FR" dirty="0"/>
              <a:t>ê</a:t>
            </a:r>
            <a:r>
              <a:rPr lang="fr-FR" dirty="0" smtClean="0"/>
              <a:t>te </a:t>
            </a:r>
            <a:r>
              <a:rPr lang="fr-FR" dirty="0"/>
              <a:t>: XPATH, XQUERY (extension de XPATH),...</a:t>
            </a:r>
          </a:p>
          <a:p>
            <a:pPr marL="0" indent="0">
              <a:buNone/>
            </a:pPr>
            <a:r>
              <a:rPr lang="fr-FR" dirty="0"/>
              <a:t>- XSLT : notation pour transformer un document XML d’un format à</a:t>
            </a:r>
            <a:r>
              <a:rPr lang="fr-FR" dirty="0" smtClean="0"/>
              <a:t> </a:t>
            </a:r>
            <a:r>
              <a:rPr lang="fr-FR" dirty="0"/>
              <a:t>un</a:t>
            </a:r>
          </a:p>
          <a:p>
            <a:pPr marL="0" indent="0">
              <a:buNone/>
            </a:pPr>
            <a:r>
              <a:rPr lang="fr-FR" dirty="0"/>
              <a:t>autre.</a:t>
            </a:r>
          </a:p>
          <a:p>
            <a:pPr marL="0" indent="0">
              <a:buNone/>
            </a:pPr>
            <a:r>
              <a:rPr lang="fr-FR" dirty="0"/>
              <a:t>etc.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858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err="1"/>
              <a:t>Example</a:t>
            </a:r>
            <a:r>
              <a:rPr lang="fr-FR" sz="1400" dirty="0"/>
              <a:t> 5</a:t>
            </a:r>
          </a:p>
          <a:p>
            <a:pPr marL="0" indent="0">
              <a:buNone/>
            </a:pPr>
            <a:r>
              <a:rPr lang="fr-FR" sz="1400" dirty="0"/>
              <a:t>&lt;biblio&gt;</a:t>
            </a:r>
          </a:p>
          <a:p>
            <a:pPr marL="0" indent="0">
              <a:buNone/>
            </a:pPr>
            <a:r>
              <a:rPr lang="fr-FR" sz="1400" dirty="0"/>
              <a:t>&lt;livre&gt;</a:t>
            </a:r>
          </a:p>
          <a:p>
            <a:pPr marL="0" indent="0">
              <a:buNone/>
            </a:pPr>
            <a:r>
              <a:rPr lang="fr-FR" sz="1400" dirty="0"/>
              <a:t>&lt;auteurs&gt;</a:t>
            </a:r>
          </a:p>
          <a:p>
            <a:pPr marL="0" indent="0">
              <a:buNone/>
            </a:pPr>
            <a:r>
              <a:rPr lang="fr-FR" sz="1400" dirty="0"/>
              <a:t>&lt;nom&gt; </a:t>
            </a:r>
            <a:r>
              <a:rPr lang="fr-FR" sz="1400" dirty="0" err="1"/>
              <a:t>Abiteboul</a:t>
            </a:r>
            <a:r>
              <a:rPr lang="fr-FR" sz="1400" dirty="0"/>
              <a:t> &lt;/nom&gt;</a:t>
            </a:r>
          </a:p>
          <a:p>
            <a:pPr marL="0" indent="0">
              <a:buNone/>
            </a:pPr>
            <a:r>
              <a:rPr lang="fr-FR" sz="1400" dirty="0"/>
              <a:t>&lt;nom&gt; </a:t>
            </a:r>
            <a:r>
              <a:rPr lang="fr-FR" sz="1400" dirty="0" err="1"/>
              <a:t>Bunemann</a:t>
            </a:r>
            <a:r>
              <a:rPr lang="fr-FR" sz="1400" dirty="0"/>
              <a:t> &lt;/nom&gt;</a:t>
            </a:r>
          </a:p>
          <a:p>
            <a:pPr marL="0" indent="0">
              <a:buNone/>
            </a:pPr>
            <a:r>
              <a:rPr lang="fr-FR" sz="1400" dirty="0"/>
              <a:t>&lt;nom&gt; </a:t>
            </a:r>
            <a:r>
              <a:rPr lang="fr-FR" sz="1400" dirty="0" err="1"/>
              <a:t>Suciu</a:t>
            </a:r>
            <a:r>
              <a:rPr lang="fr-FR" sz="1400" dirty="0"/>
              <a:t> &lt;/nom&gt;</a:t>
            </a:r>
          </a:p>
          <a:p>
            <a:pPr marL="0" indent="0">
              <a:buNone/>
            </a:pPr>
            <a:r>
              <a:rPr lang="fr-FR" sz="1400" dirty="0"/>
              <a:t>&lt;/auteurs&gt;</a:t>
            </a:r>
          </a:p>
          <a:p>
            <a:pPr marL="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titre</a:t>
            </a:r>
            <a:r>
              <a:rPr lang="en-US" sz="1400" dirty="0"/>
              <a:t>&gt; Data on the Web &lt;/</a:t>
            </a:r>
            <a:r>
              <a:rPr lang="en-US" sz="1400" dirty="0" err="1"/>
              <a:t>titre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fr-FR" sz="1400" dirty="0"/>
              <a:t>&lt;</a:t>
            </a:r>
            <a:r>
              <a:rPr lang="fr-FR" sz="1400" dirty="0" err="1"/>
              <a:t>edition</a:t>
            </a:r>
            <a:r>
              <a:rPr lang="fr-FR" sz="1400" dirty="0"/>
              <a:t>&gt;</a:t>
            </a:r>
          </a:p>
          <a:p>
            <a:pPr marL="0" indent="0">
              <a:buNone/>
            </a:pPr>
            <a:r>
              <a:rPr lang="fr-FR" sz="1400" dirty="0"/>
              <a:t>&lt;nom-</a:t>
            </a:r>
            <a:r>
              <a:rPr lang="fr-FR" sz="1400" dirty="0" err="1"/>
              <a:t>ed</a:t>
            </a:r>
            <a:r>
              <a:rPr lang="fr-FR" sz="1400" dirty="0"/>
              <a:t>&gt; Morgan Kaufman &lt;/nom-</a:t>
            </a:r>
            <a:r>
              <a:rPr lang="fr-FR" sz="1400" dirty="0" err="1"/>
              <a:t>ed</a:t>
            </a:r>
            <a:r>
              <a:rPr lang="fr-FR" sz="1400" dirty="0"/>
              <a:t>&gt;</a:t>
            </a:r>
          </a:p>
          <a:p>
            <a:pPr marL="0" indent="0">
              <a:buNone/>
            </a:pPr>
            <a:r>
              <a:rPr lang="fr-FR" sz="1400" dirty="0"/>
              <a:t>&lt;adresse-</a:t>
            </a:r>
            <a:r>
              <a:rPr lang="fr-FR" sz="1400" dirty="0" err="1"/>
              <a:t>edition</a:t>
            </a:r>
            <a:r>
              <a:rPr lang="fr-FR" sz="1400" dirty="0"/>
              <a:t>&gt;</a:t>
            </a:r>
          </a:p>
          <a:p>
            <a:pPr marL="0" indent="0">
              <a:buNone/>
            </a:pPr>
            <a:r>
              <a:rPr lang="it-IT" sz="1400" dirty="0"/>
              <a:t>&lt;rue-ed&gt; 340, Pine Street &lt;/rue-ed&gt;</a:t>
            </a:r>
          </a:p>
          <a:p>
            <a:pPr marL="0" indent="0">
              <a:buNone/>
            </a:pPr>
            <a:r>
              <a:rPr lang="fr-FR" sz="1400" dirty="0"/>
              <a:t>&lt;ville-</a:t>
            </a:r>
            <a:r>
              <a:rPr lang="fr-FR" sz="1400" dirty="0" err="1"/>
              <a:t>ed</a:t>
            </a:r>
            <a:r>
              <a:rPr lang="fr-FR" sz="1400" dirty="0"/>
              <a:t>&gt; San Francisco &lt;/ville-</a:t>
            </a:r>
            <a:r>
              <a:rPr lang="fr-FR" sz="1400" dirty="0" err="1"/>
              <a:t>ed</a:t>
            </a:r>
            <a:r>
              <a:rPr lang="fr-FR" sz="1400" dirty="0"/>
              <a:t>&gt;</a:t>
            </a:r>
          </a:p>
          <a:p>
            <a:pPr marL="0" indent="0">
              <a:buNone/>
            </a:pPr>
            <a:r>
              <a:rPr lang="fr-FR" sz="1400" dirty="0"/>
              <a:t>&lt;</a:t>
            </a:r>
            <a:r>
              <a:rPr lang="fr-FR" sz="1400" dirty="0" err="1"/>
              <a:t>etat-ed</a:t>
            </a:r>
            <a:r>
              <a:rPr lang="fr-FR" sz="1400" dirty="0"/>
              <a:t>&gt; </a:t>
            </a:r>
            <a:r>
              <a:rPr lang="fr-FR" sz="1400" dirty="0" err="1"/>
              <a:t>California</a:t>
            </a:r>
            <a:r>
              <a:rPr lang="fr-FR" sz="1400" dirty="0"/>
              <a:t> &lt;/</a:t>
            </a:r>
            <a:r>
              <a:rPr lang="fr-FR" sz="1400" dirty="0" err="1"/>
              <a:t>etat-ed</a:t>
            </a:r>
            <a:r>
              <a:rPr lang="fr-FR" sz="1400" dirty="0"/>
              <a:t>&gt;</a:t>
            </a:r>
          </a:p>
          <a:p>
            <a:pPr marL="0" indent="0">
              <a:buNone/>
            </a:pPr>
            <a:r>
              <a:rPr lang="fr-FR" sz="1400" dirty="0"/>
              <a:t>&lt;pays-</a:t>
            </a:r>
            <a:r>
              <a:rPr lang="fr-FR" sz="1400" dirty="0" err="1"/>
              <a:t>ed</a:t>
            </a:r>
            <a:r>
              <a:rPr lang="fr-FR" sz="1400" dirty="0"/>
              <a:t>&gt; USA &lt;/pays-</a:t>
            </a:r>
            <a:r>
              <a:rPr lang="fr-FR" sz="1400" dirty="0" err="1"/>
              <a:t>ed</a:t>
            </a:r>
            <a:r>
              <a:rPr lang="fr-FR" sz="1400" dirty="0"/>
              <a:t>&gt;</a:t>
            </a:r>
          </a:p>
          <a:p>
            <a:pPr marL="0" indent="0">
              <a:buNone/>
            </a:pPr>
            <a:r>
              <a:rPr lang="fr-FR" sz="1400" dirty="0"/>
              <a:t>&lt;/adresse-</a:t>
            </a:r>
            <a:r>
              <a:rPr lang="fr-FR" sz="1400" dirty="0" err="1"/>
              <a:t>edition</a:t>
            </a:r>
            <a:r>
              <a:rPr lang="fr-FR" sz="1400" dirty="0"/>
              <a:t>&gt;</a:t>
            </a:r>
          </a:p>
          <a:p>
            <a:pPr marL="0" indent="0">
              <a:buNone/>
            </a:pPr>
            <a:r>
              <a:rPr lang="fr-FR" sz="1400" dirty="0"/>
              <a:t>&lt;/</a:t>
            </a:r>
            <a:r>
              <a:rPr lang="fr-FR" sz="1400" dirty="0" err="1"/>
              <a:t>edition</a:t>
            </a:r>
            <a:r>
              <a:rPr lang="fr-FR" sz="1400" dirty="0"/>
              <a:t>&gt;</a:t>
            </a:r>
          </a:p>
          <a:p>
            <a:pPr marL="0" indent="0">
              <a:buNone/>
            </a:pPr>
            <a:r>
              <a:rPr lang="fr-FR" sz="1400" dirty="0"/>
              <a:t>&lt;/livre&gt;</a:t>
            </a:r>
          </a:p>
          <a:p>
            <a:pPr marL="0" indent="0">
              <a:buNone/>
            </a:pPr>
            <a:r>
              <a:rPr lang="fr-FR" sz="1400" dirty="0"/>
              <a:t>&lt;livre&gt;</a:t>
            </a:r>
          </a:p>
          <a:p>
            <a:pPr marL="0" indent="0">
              <a:buNone/>
            </a:pPr>
            <a:r>
              <a:rPr lang="fr-FR" sz="1400" dirty="0"/>
              <a:t>.</a:t>
            </a:r>
          </a:p>
          <a:p>
            <a:pPr marL="0" indent="0">
              <a:buNone/>
            </a:pPr>
            <a:r>
              <a:rPr lang="fr-FR" sz="1400" dirty="0"/>
              <a:t>.</a:t>
            </a:r>
          </a:p>
          <a:p>
            <a:pPr marL="0" indent="0">
              <a:buNone/>
            </a:pPr>
            <a:r>
              <a:rPr lang="fr-FR" sz="1400" dirty="0"/>
              <a:t>.</a:t>
            </a:r>
          </a:p>
          <a:p>
            <a:pPr marL="0" indent="0">
              <a:buNone/>
            </a:pPr>
            <a:r>
              <a:rPr lang="fr-FR" sz="1400" dirty="0"/>
              <a:t>&lt;/livre&gt;</a:t>
            </a:r>
          </a:p>
          <a:p>
            <a:pPr marL="0" indent="0">
              <a:buNone/>
            </a:pPr>
            <a:r>
              <a:rPr lang="fr-FR" sz="1400" dirty="0"/>
              <a:t>&lt;/biblio</a:t>
            </a:r>
            <a:r>
              <a:rPr lang="fr-FR" sz="1400" dirty="0" smtClean="0"/>
              <a:t>&gt;</a:t>
            </a:r>
            <a:endParaRPr lang="fr-FR" sz="1400" dirty="0"/>
          </a:p>
          <a:p>
            <a:pPr marL="0" indent="0"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81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1604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Pourquoi “objet </a:t>
            </a:r>
            <a:r>
              <a:rPr lang="fr-FR" b="1" dirty="0" smtClean="0"/>
              <a:t>complexe” </a:t>
            </a:r>
            <a:r>
              <a:rPr lang="fr-FR" b="1" dirty="0"/>
              <a:t>?</a:t>
            </a:r>
          </a:p>
          <a:p>
            <a:pPr marL="0" indent="0">
              <a:buNone/>
            </a:pPr>
            <a:r>
              <a:rPr lang="fr-FR" sz="2000" dirty="0"/>
              <a:t>Comparer avec les BD relationnelles (en </a:t>
            </a:r>
            <a:r>
              <a:rPr lang="fr-FR" sz="2000" dirty="0" smtClean="0"/>
              <a:t>première </a:t>
            </a:r>
            <a:r>
              <a:rPr lang="fr-FR" sz="2000" dirty="0"/>
              <a:t>forme normale), </a:t>
            </a:r>
            <a:r>
              <a:rPr lang="fr-FR" sz="2000" dirty="0" smtClean="0"/>
              <a:t>o</a:t>
            </a:r>
            <a:r>
              <a:rPr lang="fr-FR" sz="2000" dirty="0"/>
              <a:t>ù</a:t>
            </a:r>
            <a:r>
              <a:rPr lang="fr-FR" sz="2000" dirty="0" smtClean="0"/>
              <a:t> </a:t>
            </a:r>
            <a:r>
              <a:rPr lang="fr-FR" sz="2000" dirty="0"/>
              <a:t>le </a:t>
            </a:r>
            <a:r>
              <a:rPr lang="fr-FR" sz="2000" dirty="0" smtClean="0"/>
              <a:t>domaine de </a:t>
            </a:r>
            <a:r>
              <a:rPr lang="fr-FR" sz="2000" dirty="0"/>
              <a:t>tout attribut contient seulement des valeurs atomiques, et toute “</a:t>
            </a:r>
            <a:r>
              <a:rPr lang="fr-FR" sz="2000" dirty="0" smtClean="0"/>
              <a:t>entité est plate</a:t>
            </a:r>
            <a:r>
              <a:rPr lang="fr-FR" sz="2000" dirty="0"/>
              <a:t>” </a:t>
            </a:r>
            <a:r>
              <a:rPr lang="fr-FR" sz="2000" dirty="0" smtClean="0"/>
              <a:t>:</a:t>
            </a: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6" y="2369097"/>
            <a:ext cx="8532440" cy="211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4560911"/>
            <a:ext cx="8229600" cy="1604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/>
              <a:t>Dans le document XML de </a:t>
            </a:r>
            <a:r>
              <a:rPr lang="fr-FR" sz="2000" dirty="0" smtClean="0"/>
              <a:t>l’exemple </a:t>
            </a:r>
            <a:r>
              <a:rPr lang="fr-FR" sz="2000" dirty="0"/>
              <a:t>5, un livre est un objet </a:t>
            </a:r>
            <a:r>
              <a:rPr lang="fr-FR" sz="2000" dirty="0" smtClean="0"/>
              <a:t>complexe, composé d’une séquence d’auteurs</a:t>
            </a:r>
            <a:r>
              <a:rPr lang="fr-FR" sz="2000" dirty="0"/>
              <a:t>, d’un titre et d’une adresse (comme dans le BD </a:t>
            </a:r>
            <a:r>
              <a:rPr lang="fr-FR" sz="2000" dirty="0" smtClean="0"/>
              <a:t>à </a:t>
            </a:r>
            <a:r>
              <a:rPr lang="fr-FR" sz="2000" dirty="0"/>
              <a:t>objet).</a:t>
            </a:r>
          </a:p>
          <a:p>
            <a:pPr marL="0" indent="0">
              <a:buNone/>
            </a:pPr>
            <a:r>
              <a:rPr lang="fr-FR" sz="2000" dirty="0"/>
              <a:t>La </a:t>
            </a:r>
            <a:r>
              <a:rPr lang="fr-FR" sz="2000" dirty="0" smtClean="0"/>
              <a:t>première </a:t>
            </a:r>
            <a:r>
              <a:rPr lang="fr-FR" sz="2000" dirty="0"/>
              <a:t>et la </a:t>
            </a:r>
            <a:r>
              <a:rPr lang="fr-FR" sz="2000" dirty="0" smtClean="0"/>
              <a:t>troisième </a:t>
            </a:r>
            <a:r>
              <a:rPr lang="fr-FR" sz="2000" dirty="0"/>
              <a:t>composantes sont elles </a:t>
            </a:r>
            <a:r>
              <a:rPr lang="fr-FR" sz="2000" dirty="0" smtClean="0"/>
              <a:t>mêmes </a:t>
            </a:r>
            <a:r>
              <a:rPr lang="fr-FR" sz="2000" dirty="0"/>
              <a:t>des objets complexes.</a:t>
            </a: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857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Pourquoi “</a:t>
            </a:r>
            <a:r>
              <a:rPr lang="fr-FR" dirty="0" smtClean="0"/>
              <a:t>semi-structuré” </a:t>
            </a:r>
            <a:r>
              <a:rPr lang="fr-FR" dirty="0"/>
              <a:t>?</a:t>
            </a:r>
          </a:p>
          <a:p>
            <a:r>
              <a:rPr lang="fr-FR" dirty="0"/>
              <a:t>Un premier </a:t>
            </a:r>
            <a:r>
              <a:rPr lang="fr-FR" dirty="0" smtClean="0"/>
              <a:t>élément </a:t>
            </a:r>
            <a:r>
              <a:rPr lang="fr-FR" dirty="0"/>
              <a:t>de </a:t>
            </a:r>
            <a:r>
              <a:rPr lang="fr-FR" dirty="0" smtClean="0"/>
              <a:t>réponse </a:t>
            </a:r>
            <a:r>
              <a:rPr lang="fr-FR" dirty="0"/>
              <a:t>:</a:t>
            </a:r>
          </a:p>
          <a:p>
            <a:r>
              <a:rPr lang="fr-FR" dirty="0"/>
              <a:t>un objet </a:t>
            </a:r>
            <a:r>
              <a:rPr lang="fr-FR" dirty="0" smtClean="0"/>
              <a:t>complexe </a:t>
            </a:r>
            <a:r>
              <a:rPr lang="fr-FR" dirty="0"/>
              <a:t>peut avoir des composantes optionnelles, le “</a:t>
            </a:r>
            <a:r>
              <a:rPr lang="fr-FR" dirty="0" smtClean="0"/>
              <a:t>schéma</a:t>
            </a:r>
            <a:r>
              <a:rPr lang="fr-FR" dirty="0"/>
              <a:t>” de </a:t>
            </a:r>
            <a:r>
              <a:rPr lang="fr-FR" dirty="0" smtClean="0"/>
              <a:t>la base n’est </a:t>
            </a:r>
            <a:r>
              <a:rPr lang="fr-FR" dirty="0"/>
              <a:t>pas </a:t>
            </a:r>
            <a:r>
              <a:rPr lang="fr-FR" b="1" i="1" dirty="0"/>
              <a:t>rigide</a:t>
            </a:r>
            <a:r>
              <a:rPr lang="fr-FR" dirty="0"/>
              <a:t>.</a:t>
            </a:r>
          </a:p>
          <a:p>
            <a:r>
              <a:rPr lang="fr-FR" dirty="0" smtClean="0"/>
              <a:t>Différence </a:t>
            </a:r>
            <a:r>
              <a:rPr lang="fr-FR" dirty="0"/>
              <a:t>par rapport au </a:t>
            </a:r>
            <a:r>
              <a:rPr lang="fr-FR" dirty="0" smtClean="0"/>
              <a:t>modèle </a:t>
            </a:r>
            <a:r>
              <a:rPr lang="fr-FR" dirty="0"/>
              <a:t>relationnel, </a:t>
            </a:r>
            <a:r>
              <a:rPr lang="fr-FR" dirty="0" smtClean="0"/>
              <a:t>où </a:t>
            </a:r>
            <a:r>
              <a:rPr lang="fr-FR" dirty="0"/>
              <a:t>le nombre </a:t>
            </a:r>
            <a:r>
              <a:rPr lang="fr-FR" dirty="0" smtClean="0"/>
              <a:t>d’attributs </a:t>
            </a:r>
            <a:r>
              <a:rPr lang="fr-FR" dirty="0"/>
              <a:t>du </a:t>
            </a:r>
            <a:r>
              <a:rPr lang="fr-FR" dirty="0" smtClean="0"/>
              <a:t>schéma d’une </a:t>
            </a:r>
            <a:r>
              <a:rPr lang="fr-FR" dirty="0"/>
              <a:t>relation est </a:t>
            </a:r>
            <a:r>
              <a:rPr lang="fr-FR" dirty="0" smtClean="0"/>
              <a:t>fixé </a:t>
            </a:r>
            <a:r>
              <a:rPr lang="fr-FR" dirty="0"/>
              <a:t>en avance.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6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100" b="1" dirty="0" err="1"/>
              <a:t>Example</a:t>
            </a:r>
            <a:r>
              <a:rPr lang="fr-FR" sz="1100" b="1" dirty="0"/>
              <a:t> 6 Un livre peut </a:t>
            </a:r>
            <a:r>
              <a:rPr lang="fr-FR" sz="1100" b="1" dirty="0" smtClean="0"/>
              <a:t>éventuellement être stocké </a:t>
            </a:r>
            <a:r>
              <a:rPr lang="fr-FR" sz="1100" b="1" dirty="0"/>
              <a:t>avec son prix; le </a:t>
            </a:r>
            <a:r>
              <a:rPr lang="fr-FR" sz="1100" b="1" dirty="0" smtClean="0"/>
              <a:t>champ pays-</a:t>
            </a:r>
            <a:r>
              <a:rPr lang="fr-FR" sz="1100" b="1" dirty="0" err="1" smtClean="0"/>
              <a:t>ed</a:t>
            </a:r>
            <a:r>
              <a:rPr lang="fr-FR" sz="1100" b="1" dirty="0" smtClean="0"/>
              <a:t> </a:t>
            </a:r>
            <a:r>
              <a:rPr lang="fr-FR" sz="1100" b="1" dirty="0"/>
              <a:t>est aussi optionnel :</a:t>
            </a:r>
          </a:p>
          <a:p>
            <a:pPr marL="0" indent="0">
              <a:buNone/>
            </a:pPr>
            <a:r>
              <a:rPr lang="fr-FR" sz="1100" dirty="0"/>
              <a:t>&lt;biblio&gt;</a:t>
            </a:r>
          </a:p>
          <a:p>
            <a:pPr marL="0" indent="0">
              <a:buNone/>
            </a:pPr>
            <a:r>
              <a:rPr lang="fr-FR" sz="1100" dirty="0"/>
              <a:t>&lt;livre&gt;</a:t>
            </a:r>
          </a:p>
          <a:p>
            <a:pPr marL="0" indent="0">
              <a:buNone/>
            </a:pPr>
            <a:r>
              <a:rPr lang="fr-FR" sz="1100" dirty="0"/>
              <a:t>&lt;auteurs&gt;</a:t>
            </a:r>
          </a:p>
          <a:p>
            <a:pPr marL="0" indent="0">
              <a:buNone/>
            </a:pPr>
            <a:r>
              <a:rPr lang="fr-FR" sz="1100" dirty="0"/>
              <a:t>&lt;nom&gt; </a:t>
            </a:r>
            <a:r>
              <a:rPr lang="fr-FR" sz="1100" dirty="0" err="1"/>
              <a:t>Abiteboul</a:t>
            </a:r>
            <a:r>
              <a:rPr lang="fr-FR" sz="1100" dirty="0"/>
              <a:t> &lt;/nom&gt;</a:t>
            </a:r>
          </a:p>
          <a:p>
            <a:pPr marL="0" indent="0">
              <a:buNone/>
            </a:pPr>
            <a:r>
              <a:rPr lang="fr-FR" sz="1100" dirty="0"/>
              <a:t>&lt;nom&gt; </a:t>
            </a:r>
            <a:r>
              <a:rPr lang="fr-FR" sz="1100" dirty="0" err="1"/>
              <a:t>Bunemann</a:t>
            </a:r>
            <a:r>
              <a:rPr lang="fr-FR" sz="1100" dirty="0"/>
              <a:t> &lt;/nom&gt;</a:t>
            </a:r>
          </a:p>
          <a:p>
            <a:pPr marL="0" indent="0">
              <a:buNone/>
            </a:pPr>
            <a:r>
              <a:rPr lang="fr-FR" sz="1100" dirty="0"/>
              <a:t>&lt;nom&gt; </a:t>
            </a:r>
            <a:r>
              <a:rPr lang="fr-FR" sz="1100" dirty="0" err="1"/>
              <a:t>Suciu</a:t>
            </a:r>
            <a:r>
              <a:rPr lang="fr-FR" sz="1100" dirty="0"/>
              <a:t> &lt;/nom&gt;</a:t>
            </a:r>
          </a:p>
          <a:p>
            <a:pPr marL="0" indent="0">
              <a:buNone/>
            </a:pPr>
            <a:r>
              <a:rPr lang="fr-FR" sz="1100" dirty="0"/>
              <a:t>&lt;/auteurs&gt;</a:t>
            </a:r>
          </a:p>
          <a:p>
            <a:pPr marL="0" indent="0">
              <a:buNone/>
            </a:pPr>
            <a:r>
              <a:rPr lang="en-US" sz="1100" dirty="0"/>
              <a:t>&lt;</a:t>
            </a:r>
            <a:r>
              <a:rPr lang="en-US" sz="1100" dirty="0" err="1"/>
              <a:t>titre</a:t>
            </a:r>
            <a:r>
              <a:rPr lang="en-US" sz="1100" dirty="0"/>
              <a:t>&gt; Data on the Web &lt;/</a:t>
            </a:r>
            <a:r>
              <a:rPr lang="en-US" sz="1100" dirty="0" err="1"/>
              <a:t>titre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</a:t>
            </a:r>
            <a:r>
              <a:rPr lang="fr-FR" sz="1100" dirty="0" err="1"/>
              <a:t>edition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&lt;nom-</a:t>
            </a:r>
            <a:r>
              <a:rPr lang="fr-FR" sz="1100" dirty="0" err="1"/>
              <a:t>ed</a:t>
            </a:r>
            <a:r>
              <a:rPr lang="fr-FR" sz="1100" dirty="0"/>
              <a:t>&gt; Morgan Kaufman &lt;/nom-</a:t>
            </a:r>
            <a:r>
              <a:rPr lang="fr-FR" sz="1100" dirty="0" err="1"/>
              <a:t>ed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&lt;adresse-</a:t>
            </a:r>
            <a:r>
              <a:rPr lang="fr-FR" sz="1100" dirty="0" err="1"/>
              <a:t>edition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it-IT" sz="1100" dirty="0"/>
              <a:t>&lt;rue-ed&gt; 340, Pine Street &lt;/rue-ed&gt;</a:t>
            </a:r>
          </a:p>
          <a:p>
            <a:pPr marL="0" indent="0">
              <a:buNone/>
            </a:pPr>
            <a:r>
              <a:rPr lang="fr-FR" sz="1100" dirty="0"/>
              <a:t>&lt;ville-</a:t>
            </a:r>
            <a:r>
              <a:rPr lang="fr-FR" sz="1100" dirty="0" err="1"/>
              <a:t>ed</a:t>
            </a:r>
            <a:r>
              <a:rPr lang="fr-FR" sz="1100" dirty="0"/>
              <a:t>&gt; San Francisco &lt;/ville-</a:t>
            </a:r>
            <a:r>
              <a:rPr lang="fr-FR" sz="1100" dirty="0" err="1"/>
              <a:t>ed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</a:t>
            </a:r>
            <a:r>
              <a:rPr lang="fr-FR" sz="1100" dirty="0" err="1"/>
              <a:t>etat-ed</a:t>
            </a:r>
            <a:r>
              <a:rPr lang="fr-FR" sz="1100" dirty="0"/>
              <a:t>&gt; </a:t>
            </a:r>
            <a:r>
              <a:rPr lang="fr-FR" sz="1100" dirty="0" err="1"/>
              <a:t>California</a:t>
            </a:r>
            <a:r>
              <a:rPr lang="fr-FR" sz="1100" dirty="0"/>
              <a:t> &lt;/</a:t>
            </a:r>
            <a:r>
              <a:rPr lang="fr-FR" sz="1100" dirty="0" err="1"/>
              <a:t>etat-ed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b="1" u="sng" dirty="0"/>
              <a:t>&lt;pays-</a:t>
            </a:r>
            <a:r>
              <a:rPr lang="fr-FR" sz="1100" b="1" u="sng" dirty="0" err="1"/>
              <a:t>ed</a:t>
            </a:r>
            <a:r>
              <a:rPr lang="fr-FR" sz="1100" b="1" u="sng" dirty="0"/>
              <a:t>&gt; USA &lt;/pays-</a:t>
            </a:r>
            <a:r>
              <a:rPr lang="fr-FR" sz="1100" b="1" u="sng" dirty="0" err="1"/>
              <a:t>ed</a:t>
            </a:r>
            <a:r>
              <a:rPr lang="fr-FR" sz="1100" b="1" u="sng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&lt;/adresse-</a:t>
            </a:r>
            <a:r>
              <a:rPr lang="fr-FR" sz="1100" dirty="0" err="1"/>
              <a:t>edition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&lt;/</a:t>
            </a:r>
            <a:r>
              <a:rPr lang="fr-FR" sz="1100" dirty="0" err="1"/>
              <a:t>edition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b="1" u="sng" dirty="0"/>
              <a:t>&lt;prix-en-euros&gt; 44 &lt;prix-en-euros&gt;</a:t>
            </a:r>
          </a:p>
          <a:p>
            <a:pPr marL="0" indent="0">
              <a:buNone/>
            </a:pPr>
            <a:r>
              <a:rPr lang="fr-FR" sz="1100" dirty="0"/>
              <a:t>&lt;/livre&gt;</a:t>
            </a:r>
          </a:p>
          <a:p>
            <a:pPr marL="0" indent="0">
              <a:buNone/>
            </a:pPr>
            <a:r>
              <a:rPr lang="fr-FR" sz="1100" dirty="0"/>
              <a:t>&lt;livre&gt;</a:t>
            </a:r>
          </a:p>
          <a:p>
            <a:pPr marL="0" indent="0">
              <a:buNone/>
            </a:pPr>
            <a:r>
              <a:rPr lang="fr-FR" sz="1100" dirty="0"/>
              <a:t>&lt;auteurs&gt;</a:t>
            </a:r>
          </a:p>
          <a:p>
            <a:pPr marL="0" indent="0">
              <a:buNone/>
            </a:pPr>
            <a:r>
              <a:rPr lang="fr-FR" sz="1100" dirty="0"/>
              <a:t>&lt;nom&gt; </a:t>
            </a:r>
            <a:r>
              <a:rPr lang="fr-FR" sz="1100" dirty="0" err="1"/>
              <a:t>Gardarin</a:t>
            </a:r>
            <a:r>
              <a:rPr lang="fr-FR" sz="1100" dirty="0"/>
              <a:t> &lt;/nom&gt;</a:t>
            </a:r>
          </a:p>
          <a:p>
            <a:pPr marL="0" indent="0">
              <a:buNone/>
            </a:pPr>
            <a:r>
              <a:rPr lang="fr-FR" sz="1100" dirty="0"/>
              <a:t>&lt;/auteurs&gt;</a:t>
            </a:r>
          </a:p>
          <a:p>
            <a:pPr marL="0" indent="0">
              <a:buNone/>
            </a:pPr>
            <a:r>
              <a:rPr lang="fr-FR" sz="1100" dirty="0"/>
              <a:t>&lt;titre&gt; Internet/Intranet et Bases de </a:t>
            </a:r>
            <a:r>
              <a:rPr lang="fr-FR" sz="1100" dirty="0" err="1" smtClean="0"/>
              <a:t>Donn</a:t>
            </a:r>
            <a:r>
              <a:rPr lang="fr-FR" sz="1100" dirty="0" smtClean="0"/>
              <a:t>\</a:t>
            </a:r>
            <a:r>
              <a:rPr lang="fr-FR" sz="1100" dirty="0" err="1" smtClean="0"/>
              <a:t>ées</a:t>
            </a:r>
            <a:r>
              <a:rPr lang="fr-FR" sz="1100" dirty="0" smtClean="0"/>
              <a:t> </a:t>
            </a:r>
            <a:r>
              <a:rPr lang="fr-FR" sz="1100" dirty="0"/>
              <a:t>&lt;/titre&gt;</a:t>
            </a:r>
          </a:p>
          <a:p>
            <a:pPr marL="0" indent="0">
              <a:buNone/>
            </a:pPr>
            <a:r>
              <a:rPr lang="fr-FR" sz="1100" dirty="0"/>
              <a:t>&lt;</a:t>
            </a:r>
            <a:r>
              <a:rPr lang="fr-FR" sz="1100" dirty="0" err="1"/>
              <a:t>edition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&lt;nom-</a:t>
            </a:r>
            <a:r>
              <a:rPr lang="fr-FR" sz="1100" dirty="0" err="1"/>
              <a:t>ed</a:t>
            </a:r>
            <a:r>
              <a:rPr lang="fr-FR" sz="1100" dirty="0"/>
              <a:t>&gt; </a:t>
            </a:r>
            <a:r>
              <a:rPr lang="fr-FR" sz="1100" dirty="0" err="1"/>
              <a:t>Eyrolles</a:t>
            </a:r>
            <a:r>
              <a:rPr lang="fr-FR" sz="1100" dirty="0"/>
              <a:t> &lt;/nom-</a:t>
            </a:r>
            <a:r>
              <a:rPr lang="fr-FR" sz="1100" dirty="0" err="1"/>
              <a:t>ed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&lt;adresse-</a:t>
            </a:r>
            <a:r>
              <a:rPr lang="fr-FR" sz="1100" dirty="0" err="1"/>
              <a:t>edition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&lt;rue-</a:t>
            </a:r>
            <a:r>
              <a:rPr lang="en-US" sz="1100" dirty="0" err="1"/>
              <a:t>ed</a:t>
            </a:r>
            <a:r>
              <a:rPr lang="en-US" sz="1100" dirty="0"/>
              <a:t>&gt; 61, </a:t>
            </a:r>
            <a:r>
              <a:rPr lang="en-US" sz="1100" dirty="0" err="1"/>
              <a:t>Bld</a:t>
            </a:r>
            <a:r>
              <a:rPr lang="en-US" sz="1100" dirty="0"/>
              <a:t> Saint </a:t>
            </a:r>
            <a:r>
              <a:rPr lang="en-US" sz="1100" dirty="0" err="1"/>
              <a:t>Germain</a:t>
            </a:r>
            <a:r>
              <a:rPr lang="en-US" sz="1100" dirty="0"/>
              <a:t> &lt;/rue-</a:t>
            </a:r>
            <a:r>
              <a:rPr lang="en-US" sz="1100" dirty="0" err="1"/>
              <a:t>ed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&lt;ville-</a:t>
            </a:r>
            <a:r>
              <a:rPr lang="fr-FR" sz="1100" dirty="0" err="1"/>
              <a:t>ed</a:t>
            </a:r>
            <a:r>
              <a:rPr lang="fr-FR" sz="1100" dirty="0"/>
              <a:t>&gt; Paris &lt;/ville-</a:t>
            </a:r>
            <a:r>
              <a:rPr lang="fr-FR" sz="1100" dirty="0" err="1"/>
              <a:t>ed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1890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/>
              <a:t>Dans les exemples vus </a:t>
            </a:r>
            <a:r>
              <a:rPr lang="fr-FR" dirty="0" smtClean="0"/>
              <a:t>jusqu’à </a:t>
            </a:r>
            <a:r>
              <a:rPr lang="fr-FR" dirty="0"/>
              <a:t>ici, les </a:t>
            </a:r>
            <a:r>
              <a:rPr lang="fr-FR" dirty="0" smtClean="0"/>
              <a:t>données </a:t>
            </a:r>
            <a:r>
              <a:rPr lang="fr-FR" dirty="0"/>
              <a:t>sont </a:t>
            </a:r>
            <a:r>
              <a:rPr lang="fr-FR" dirty="0" smtClean="0"/>
              <a:t>organisées </a:t>
            </a:r>
            <a:r>
              <a:rPr lang="fr-FR" dirty="0"/>
              <a:t>en arbres. </a:t>
            </a:r>
            <a:r>
              <a:rPr lang="fr-FR" dirty="0" smtClean="0"/>
              <a:t>Les références </a:t>
            </a:r>
            <a:r>
              <a:rPr lang="fr-FR" dirty="0"/>
              <a:t>produisent des </a:t>
            </a:r>
            <a:r>
              <a:rPr lang="fr-FR" b="1" u="sng" dirty="0"/>
              <a:t>graphes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On peut faire </a:t>
            </a:r>
            <a:r>
              <a:rPr lang="fr-FR" dirty="0" smtClean="0"/>
              <a:t>référence à </a:t>
            </a:r>
            <a:r>
              <a:rPr lang="fr-FR" dirty="0"/>
              <a:t>un sommet </a:t>
            </a:r>
            <a:r>
              <a:rPr lang="fr-FR" dirty="0" smtClean="0"/>
              <a:t>déjà </a:t>
            </a:r>
            <a:r>
              <a:rPr lang="fr-FR" dirty="0"/>
              <a:t>existant dans le graphe car on </a:t>
            </a:r>
            <a:r>
              <a:rPr lang="fr-FR" dirty="0" smtClean="0"/>
              <a:t>peut associer à </a:t>
            </a:r>
            <a:r>
              <a:rPr lang="fr-FR" dirty="0"/>
              <a:t>un </a:t>
            </a:r>
            <a:r>
              <a:rPr lang="fr-FR" b="1" u="sng" dirty="0" smtClean="0"/>
              <a:t>identificateur</a:t>
            </a:r>
            <a:r>
              <a:rPr lang="fr-FR" dirty="0" smtClean="0"/>
              <a:t> à </a:t>
            </a:r>
            <a:r>
              <a:rPr lang="fr-FR" dirty="0"/>
              <a:t>chaque </a:t>
            </a:r>
            <a:r>
              <a:rPr lang="fr-FR" dirty="0" smtClean="0"/>
              <a:t>élément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Pour “pointer” vers un </a:t>
            </a:r>
            <a:r>
              <a:rPr lang="fr-FR" dirty="0" smtClean="0"/>
              <a:t>élément </a:t>
            </a:r>
            <a:r>
              <a:rPr lang="fr-FR" dirty="0"/>
              <a:t>ayant identificateur, disons </a:t>
            </a:r>
            <a:r>
              <a:rPr lang="fr-FR" b="1" u="sng" dirty="0" err="1"/>
              <a:t>cle</a:t>
            </a:r>
            <a:r>
              <a:rPr lang="fr-FR" dirty="0"/>
              <a:t> (nom choisi </a:t>
            </a:r>
            <a:r>
              <a:rPr lang="fr-FR" dirty="0" smtClean="0"/>
              <a:t>par l’auteur</a:t>
            </a:r>
            <a:r>
              <a:rPr lang="fr-FR" dirty="0"/>
              <a:t>), on exploite </a:t>
            </a:r>
            <a:r>
              <a:rPr lang="fr-FR" dirty="0" smtClean="0"/>
              <a:t>l’existence </a:t>
            </a:r>
            <a:r>
              <a:rPr lang="fr-FR" dirty="0"/>
              <a:t>des </a:t>
            </a:r>
            <a:r>
              <a:rPr lang="fr-FR" b="1" u="sng" dirty="0"/>
              <a:t>attributs</a:t>
            </a:r>
            <a:r>
              <a:rPr lang="fr-FR" dirty="0"/>
              <a:t> XML.</a:t>
            </a:r>
          </a:p>
          <a:p>
            <a:pPr marL="0" indent="0">
              <a:buNone/>
            </a:pPr>
            <a:r>
              <a:rPr lang="fr-FR" dirty="0"/>
              <a:t>En </a:t>
            </a:r>
            <a:r>
              <a:rPr lang="fr-FR" dirty="0" smtClean="0"/>
              <a:t>général</a:t>
            </a:r>
            <a:r>
              <a:rPr lang="fr-FR" dirty="0"/>
              <a:t>, un attribut XML sert </a:t>
            </a:r>
            <a:r>
              <a:rPr lang="fr-FR" dirty="0" smtClean="0"/>
              <a:t>à définir </a:t>
            </a:r>
            <a:r>
              <a:rPr lang="fr-FR" dirty="0"/>
              <a:t>une </a:t>
            </a:r>
            <a:r>
              <a:rPr lang="fr-FR" b="1" u="sng" dirty="0" err="1" smtClean="0"/>
              <a:t>proprieté</a:t>
            </a:r>
            <a:r>
              <a:rPr lang="fr-FR" b="1" u="sng" dirty="0" smtClean="0"/>
              <a:t> </a:t>
            </a:r>
            <a:r>
              <a:rPr lang="fr-FR" b="1" u="sng" dirty="0"/>
              <a:t>des </a:t>
            </a:r>
            <a:r>
              <a:rPr lang="fr-FR" b="1" u="sng" dirty="0" smtClean="0"/>
              <a:t>données</a:t>
            </a:r>
            <a:r>
              <a:rPr lang="fr-FR" dirty="0"/>
              <a:t>; </a:t>
            </a:r>
            <a:r>
              <a:rPr lang="fr-FR" dirty="0" smtClean="0"/>
              <a:t>sa valeur </a:t>
            </a:r>
            <a:r>
              <a:rPr lang="fr-FR" dirty="0"/>
              <a:t>est une </a:t>
            </a:r>
            <a:r>
              <a:rPr lang="fr-FR" dirty="0" smtClean="0"/>
              <a:t>chaîne </a:t>
            </a:r>
            <a:r>
              <a:rPr lang="fr-FR" dirty="0"/>
              <a:t>de </a:t>
            </a:r>
            <a:r>
              <a:rPr lang="fr-FR" dirty="0" smtClean="0"/>
              <a:t>caractères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40886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Syntaxe de base de XML </a:t>
            </a:r>
            <a:r>
              <a:rPr lang="fr-FR" b="1" dirty="0" smtClean="0"/>
              <a:t>(6)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Pour identifier un élément il suffit d’utiliser un attribut dont le type déclaré (</a:t>
            </a:r>
            <a:r>
              <a:rPr lang="fr-FR" dirty="0" err="1" smtClean="0"/>
              <a:t>o`u</a:t>
            </a:r>
            <a:r>
              <a:rPr lang="fr-FR" dirty="0" smtClean="0"/>
              <a:t> ?) est ID :</a:t>
            </a:r>
          </a:p>
          <a:p>
            <a:pPr marL="400050" lvl="1" indent="0">
              <a:buNone/>
            </a:pPr>
            <a:r>
              <a:rPr lang="fr-FR" dirty="0" smtClean="0"/>
              <a:t>&lt;balise attribut=valeur&gt; &lt;/balise&gt; marche, `a condition que attribut soit de type ID.</a:t>
            </a:r>
          </a:p>
          <a:p>
            <a:pPr marL="0" indent="0">
              <a:buNone/>
            </a:pPr>
            <a:r>
              <a:rPr lang="fr-FR" dirty="0" smtClean="0"/>
              <a:t>La syntaxe abrégée  &lt;balise attribut=valeur/&gt; est aussi possible.</a:t>
            </a:r>
          </a:p>
          <a:p>
            <a:pPr marL="0" indent="0">
              <a:buNone/>
            </a:pPr>
            <a:r>
              <a:rPr lang="fr-FR" dirty="0" smtClean="0"/>
              <a:t>Par ex. :</a:t>
            </a:r>
          </a:p>
          <a:p>
            <a:pPr marL="0" indent="0">
              <a:buNone/>
            </a:pPr>
            <a:r>
              <a:rPr lang="fr-FR" dirty="0" smtClean="0"/>
              <a:t>&lt;Livre ISBN="isbn-95456255"/&gt;</a:t>
            </a:r>
          </a:p>
          <a:p>
            <a:pPr marL="0" indent="0">
              <a:buNone/>
            </a:pPr>
            <a:r>
              <a:rPr lang="fr-FR" dirty="0" smtClean="0"/>
              <a:t>C’est dans le schéma du document XML (voir après) que l’on on déclare l’attribut ISBN comme ayant le type ID.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61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Syntaxe de base de XML </a:t>
            </a:r>
            <a:r>
              <a:rPr lang="fr-FR" b="1" dirty="0" smtClean="0"/>
              <a:t>(7)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Pour faire </a:t>
            </a:r>
            <a:r>
              <a:rPr lang="fr-FR" sz="2000" dirty="0" smtClean="0"/>
              <a:t>référence </a:t>
            </a:r>
            <a:r>
              <a:rPr lang="fr-FR" sz="2000" dirty="0"/>
              <a:t>`a un </a:t>
            </a:r>
            <a:r>
              <a:rPr lang="fr-FR" sz="2000" dirty="0" smtClean="0"/>
              <a:t>élément </a:t>
            </a:r>
            <a:r>
              <a:rPr lang="fr-FR" sz="2000" dirty="0"/>
              <a:t>on utilise un attribut de type IDREF :</a:t>
            </a:r>
          </a:p>
          <a:p>
            <a:pPr marL="0" indent="0">
              <a:buNone/>
            </a:pPr>
            <a:r>
              <a:rPr lang="fr-FR" sz="2000" dirty="0"/>
              <a:t>&lt;balise </a:t>
            </a:r>
            <a:r>
              <a:rPr lang="fr-FR" sz="2000" dirty="0" err="1"/>
              <a:t>attributRef</a:t>
            </a:r>
            <a:r>
              <a:rPr lang="fr-FR" sz="2000" dirty="0"/>
              <a:t>= identificateur&gt; &lt;/balise&gt;</a:t>
            </a:r>
          </a:p>
          <a:p>
            <a:pPr marL="0" indent="0">
              <a:buNone/>
            </a:pPr>
            <a:r>
              <a:rPr lang="fr-FR" sz="2000" dirty="0"/>
              <a:t>La syntaxe </a:t>
            </a:r>
            <a:r>
              <a:rPr lang="fr-FR" sz="2000" dirty="0" smtClean="0"/>
              <a:t>abrégée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&lt;balise </a:t>
            </a:r>
            <a:r>
              <a:rPr lang="fr-FR" sz="2000" dirty="0" err="1"/>
              <a:t>attributRef</a:t>
            </a:r>
            <a:r>
              <a:rPr lang="fr-FR" sz="2000" dirty="0"/>
              <a:t>= identificateur /balise&gt;</a:t>
            </a:r>
          </a:p>
          <a:p>
            <a:pPr marL="0" indent="0">
              <a:buNone/>
            </a:pPr>
            <a:r>
              <a:rPr lang="fr-FR" sz="2000" dirty="0"/>
              <a:t>est aussi possible.</a:t>
            </a:r>
          </a:p>
          <a:p>
            <a:pPr marL="0" indent="0">
              <a:buNone/>
            </a:pPr>
            <a:r>
              <a:rPr lang="fr-FR" sz="2000" dirty="0"/>
              <a:t>Par ex :</a:t>
            </a:r>
          </a:p>
          <a:p>
            <a:pPr marL="0" indent="0">
              <a:buNone/>
            </a:pPr>
            <a:r>
              <a:rPr lang="fr-FR" sz="2000" dirty="0"/>
              <a:t>&lt;Edition Editeur="</a:t>
            </a:r>
            <a:r>
              <a:rPr lang="fr-FR" sz="2000" dirty="0" err="1"/>
              <a:t>LinuxFrench</a:t>
            </a:r>
            <a:r>
              <a:rPr lang="fr-FR" sz="2000" dirty="0"/>
              <a:t> Edition1" </a:t>
            </a:r>
            <a:r>
              <a:rPr lang="fr-FR" sz="2000" dirty="0" err="1"/>
              <a:t>EditeurRef</a:t>
            </a:r>
            <a:r>
              <a:rPr lang="fr-FR" sz="2000" dirty="0"/>
              <a:t>= "LFNET" /&gt; Ici, on</a:t>
            </a:r>
          </a:p>
          <a:p>
            <a:pPr marL="0" indent="0">
              <a:buNone/>
            </a:pPr>
            <a:r>
              <a:rPr lang="fr-FR" sz="2000" dirty="0" smtClean="0"/>
              <a:t>déclarera </a:t>
            </a:r>
            <a:r>
              <a:rPr lang="fr-FR" sz="2000" dirty="0"/>
              <a:t>l’attribut </a:t>
            </a:r>
            <a:r>
              <a:rPr lang="fr-FR" sz="2000" dirty="0" err="1"/>
              <a:t>EditeurRef</a:t>
            </a:r>
            <a:r>
              <a:rPr lang="fr-FR" sz="2000" dirty="0"/>
              <a:t> comme ayant le type IDREF.</a:t>
            </a:r>
          </a:p>
          <a:p>
            <a:pPr marL="0" indent="0">
              <a:buNone/>
            </a:pPr>
            <a:r>
              <a:rPr lang="fr-FR" sz="2000" dirty="0"/>
              <a:t>Un </a:t>
            </a:r>
            <a:r>
              <a:rPr lang="fr-FR" sz="2000" dirty="0" smtClean="0"/>
              <a:t>élément </a:t>
            </a:r>
            <a:r>
              <a:rPr lang="fr-FR" sz="2000" dirty="0"/>
              <a:t>de la forme :</a:t>
            </a:r>
          </a:p>
          <a:p>
            <a:pPr marL="0" indent="0">
              <a:buNone/>
            </a:pPr>
            <a:r>
              <a:rPr lang="fr-FR" sz="2000" dirty="0"/>
              <a:t>&lt;balise </a:t>
            </a:r>
            <a:r>
              <a:rPr lang="fr-FR" sz="2000" dirty="0" err="1"/>
              <a:t>attributRef</a:t>
            </a:r>
            <a:r>
              <a:rPr lang="fr-FR" sz="2000" dirty="0"/>
              <a:t>= identificateur /balise&gt;</a:t>
            </a:r>
          </a:p>
          <a:p>
            <a:pPr marL="0" indent="0">
              <a:buNone/>
            </a:pPr>
            <a:r>
              <a:rPr lang="fr-FR" sz="2000" dirty="0" smtClean="0"/>
              <a:t>o</a:t>
            </a:r>
            <a:r>
              <a:rPr lang="fr-FR" sz="2000" dirty="0"/>
              <a:t>ù</a:t>
            </a:r>
            <a:r>
              <a:rPr lang="fr-FR" sz="2000" dirty="0" smtClean="0"/>
              <a:t> </a:t>
            </a:r>
            <a:r>
              <a:rPr lang="fr-FR" sz="2000" dirty="0" err="1"/>
              <a:t>attributRef</a:t>
            </a:r>
            <a:r>
              <a:rPr lang="fr-FR" sz="2000" dirty="0"/>
              <a:t> est de type IDREF n’a pas de contenu. Il est dit </a:t>
            </a:r>
            <a:r>
              <a:rPr lang="fr-FR" sz="2000" dirty="0" smtClean="0"/>
              <a:t>élément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vide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863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100" dirty="0" err="1"/>
              <a:t>Example</a:t>
            </a:r>
            <a:r>
              <a:rPr lang="fr-FR" sz="1100" dirty="0"/>
              <a:t> 7</a:t>
            </a:r>
          </a:p>
          <a:p>
            <a:pPr marL="0" indent="0">
              <a:buNone/>
            </a:pPr>
            <a:r>
              <a:rPr lang="fr-FR" sz="1600" dirty="0"/>
              <a:t>&lt;</a:t>
            </a:r>
            <a:r>
              <a:rPr lang="fr-FR" sz="1600" dirty="0" err="1"/>
              <a:t>geographie</a:t>
            </a:r>
            <a:r>
              <a:rPr lang="fr-FR" sz="1600" dirty="0"/>
              <a:t>-USA&gt;</a:t>
            </a:r>
          </a:p>
          <a:p>
            <a:pPr marL="0" indent="0">
              <a:buNone/>
            </a:pPr>
            <a:r>
              <a:rPr lang="fr-FR" sz="1100" dirty="0"/>
              <a:t>&lt;/</a:t>
            </a:r>
            <a:r>
              <a:rPr lang="fr-FR" sz="1100" dirty="0" err="1"/>
              <a:t>etats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</a:t>
            </a:r>
            <a:r>
              <a:rPr lang="fr-FR" sz="1100" dirty="0" err="1"/>
              <a:t>etat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</a:t>
            </a:r>
            <a:r>
              <a:rPr lang="fr-FR" sz="1100" dirty="0" err="1"/>
              <a:t>etat</a:t>
            </a:r>
            <a:r>
              <a:rPr lang="fr-FR" sz="1100" dirty="0"/>
              <a:t> </a:t>
            </a:r>
            <a:r>
              <a:rPr lang="fr-FR" sz="1100" dirty="0" err="1"/>
              <a:t>cle</a:t>
            </a:r>
            <a:r>
              <a:rPr lang="fr-FR" sz="1100" dirty="0"/>
              <a:t> = ’’e1’’&gt;</a:t>
            </a:r>
          </a:p>
          <a:p>
            <a:pPr marL="0" indent="0">
              <a:buNone/>
            </a:pPr>
            <a:r>
              <a:rPr lang="fr-FR" sz="1100" dirty="0"/>
              <a:t>&lt;code-</a:t>
            </a:r>
            <a:r>
              <a:rPr lang="fr-FR" sz="1100" dirty="0" err="1"/>
              <a:t>etat</a:t>
            </a:r>
            <a:r>
              <a:rPr lang="fr-FR" sz="1100" dirty="0"/>
              <a:t>&gt; IDA &lt;/code-</a:t>
            </a:r>
            <a:r>
              <a:rPr lang="fr-FR" sz="1100" dirty="0" err="1"/>
              <a:t>etat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&lt;nom-</a:t>
            </a:r>
            <a:r>
              <a:rPr lang="fr-FR" sz="1100" dirty="0" err="1"/>
              <a:t>etat</a:t>
            </a:r>
            <a:r>
              <a:rPr lang="fr-FR" sz="1100" dirty="0"/>
              <a:t>&gt; Idaho &lt;/nom-</a:t>
            </a:r>
            <a:r>
              <a:rPr lang="fr-FR" sz="1100" dirty="0" err="1"/>
              <a:t>etat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&lt;capitale </a:t>
            </a:r>
            <a:r>
              <a:rPr lang="fr-FR" sz="1100" dirty="0" err="1"/>
              <a:t>ref</a:t>
            </a:r>
            <a:r>
              <a:rPr lang="fr-FR" sz="1100" dirty="0"/>
              <a:t>-cap = ’’v1’ /&gt;</a:t>
            </a:r>
          </a:p>
          <a:p>
            <a:pPr marL="0" indent="0">
              <a:buNone/>
            </a:pPr>
            <a:r>
              <a:rPr lang="fr-FR" sz="1100" dirty="0"/>
              <a:t>&lt;villes-dans </a:t>
            </a:r>
            <a:r>
              <a:rPr lang="fr-FR" sz="1100" dirty="0" err="1"/>
              <a:t>ref</a:t>
            </a:r>
            <a:r>
              <a:rPr lang="fr-FR" sz="1100" dirty="0"/>
              <a:t>-a-villes = ’’v1’’ /&gt;</a:t>
            </a:r>
          </a:p>
          <a:p>
            <a:pPr marL="0" indent="0">
              <a:buNone/>
            </a:pPr>
            <a:r>
              <a:rPr lang="fr-FR" sz="1100" dirty="0"/>
              <a:t>&lt;villes-dans </a:t>
            </a:r>
            <a:r>
              <a:rPr lang="fr-FR" sz="1100" dirty="0" err="1"/>
              <a:t>ref</a:t>
            </a:r>
            <a:r>
              <a:rPr lang="fr-FR" sz="1100" dirty="0"/>
              <a:t>-a-villes = ’’v3’’ /&gt;</a:t>
            </a:r>
          </a:p>
          <a:p>
            <a:pPr marL="0" indent="0">
              <a:buNone/>
            </a:pPr>
            <a:r>
              <a:rPr lang="fr-FR" sz="1100" dirty="0"/>
              <a:t>...</a:t>
            </a:r>
          </a:p>
          <a:p>
            <a:pPr marL="0" indent="0">
              <a:buNone/>
            </a:pPr>
            <a:r>
              <a:rPr lang="fr-FR" sz="1100" dirty="0"/>
              <a:t>&lt;/</a:t>
            </a:r>
            <a:r>
              <a:rPr lang="fr-FR" sz="1100" dirty="0" err="1"/>
              <a:t>etat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</a:t>
            </a:r>
            <a:r>
              <a:rPr lang="fr-FR" sz="1100" dirty="0" err="1"/>
              <a:t>etat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...</a:t>
            </a:r>
          </a:p>
          <a:p>
            <a:pPr marL="0" indent="0">
              <a:buNone/>
            </a:pPr>
            <a:r>
              <a:rPr lang="fr-FR" sz="1100" dirty="0"/>
              <a:t>&lt;/</a:t>
            </a:r>
            <a:r>
              <a:rPr lang="fr-FR" sz="1100" dirty="0" err="1"/>
              <a:t>etat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&lt;/</a:t>
            </a:r>
            <a:r>
              <a:rPr lang="fr-FR" sz="1100" dirty="0" err="1"/>
              <a:t>etats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&lt;villes&gt;</a:t>
            </a:r>
          </a:p>
          <a:p>
            <a:pPr marL="0" indent="0">
              <a:buNone/>
            </a:pPr>
            <a:r>
              <a:rPr lang="fr-FR" sz="1100" dirty="0"/>
              <a:t>&lt;ville&gt;</a:t>
            </a:r>
          </a:p>
          <a:p>
            <a:pPr marL="0" indent="0">
              <a:buNone/>
            </a:pPr>
            <a:r>
              <a:rPr lang="fr-FR" sz="1100" dirty="0"/>
              <a:t>&lt;ville </a:t>
            </a:r>
            <a:r>
              <a:rPr lang="fr-FR" sz="1100" dirty="0" err="1"/>
              <a:t>iden</a:t>
            </a:r>
            <a:r>
              <a:rPr lang="fr-FR" sz="1100" dirty="0"/>
              <a:t> = ’’v1’’&gt;</a:t>
            </a:r>
          </a:p>
          <a:p>
            <a:pPr marL="0" indent="0">
              <a:buNone/>
            </a:pPr>
            <a:r>
              <a:rPr lang="fr-FR" sz="1100" dirty="0"/>
              <a:t>&lt;code-ville&gt; BOI &lt;/code-ville&gt;</a:t>
            </a:r>
          </a:p>
          <a:p>
            <a:pPr marL="0" indent="0">
              <a:buNone/>
            </a:pPr>
            <a:r>
              <a:rPr lang="fr-FR" sz="1100" dirty="0"/>
              <a:t>&lt;nom-ville&gt; Boise &lt;/nom-ville&gt;</a:t>
            </a:r>
          </a:p>
          <a:p>
            <a:pPr marL="0" indent="0">
              <a:buNone/>
            </a:pPr>
            <a:r>
              <a:rPr lang="fr-FR" sz="1100" dirty="0"/>
              <a:t>&lt;</a:t>
            </a:r>
            <a:r>
              <a:rPr lang="fr-FR" sz="1100" dirty="0" err="1"/>
              <a:t>etat</a:t>
            </a:r>
            <a:r>
              <a:rPr lang="fr-FR" sz="1100" dirty="0"/>
              <a:t>-de-la-ville </a:t>
            </a:r>
            <a:r>
              <a:rPr lang="fr-FR" sz="1100" dirty="0" err="1"/>
              <a:t>ref</a:t>
            </a:r>
            <a:r>
              <a:rPr lang="fr-FR" sz="1100" dirty="0"/>
              <a:t>-a-</a:t>
            </a:r>
            <a:r>
              <a:rPr lang="fr-FR" sz="1100" dirty="0" err="1"/>
              <a:t>etat</a:t>
            </a:r>
            <a:r>
              <a:rPr lang="fr-FR" sz="1100" dirty="0"/>
              <a:t> = ’’e1’’ /&gt;</a:t>
            </a:r>
          </a:p>
          <a:p>
            <a:pPr marL="0" indent="0">
              <a:buNone/>
            </a:pPr>
            <a:r>
              <a:rPr lang="fr-FR" sz="1100" dirty="0"/>
              <a:t>&lt;/ville&gt;</a:t>
            </a:r>
          </a:p>
          <a:p>
            <a:pPr marL="0" indent="0">
              <a:buNone/>
            </a:pPr>
            <a:r>
              <a:rPr lang="fr-FR" sz="1100" dirty="0"/>
              <a:t>&lt;ville&gt;</a:t>
            </a:r>
          </a:p>
          <a:p>
            <a:pPr marL="0" indent="0">
              <a:buNone/>
            </a:pPr>
            <a:r>
              <a:rPr lang="fr-FR" sz="1100" dirty="0"/>
              <a:t>&lt;ville </a:t>
            </a:r>
            <a:r>
              <a:rPr lang="fr-FR" sz="1100" dirty="0" err="1"/>
              <a:t>iden</a:t>
            </a:r>
            <a:r>
              <a:rPr lang="fr-FR" sz="1100" dirty="0"/>
              <a:t> = ’’v2’’&gt;</a:t>
            </a:r>
          </a:p>
          <a:p>
            <a:pPr marL="0" indent="0">
              <a:buNone/>
            </a:pPr>
            <a:r>
              <a:rPr lang="fr-FR" sz="1100" dirty="0"/>
              <a:t>&lt;code-ville&gt; CCN &lt;/code-ville&gt;</a:t>
            </a:r>
          </a:p>
          <a:p>
            <a:pPr marL="0" indent="0">
              <a:buNone/>
            </a:pPr>
            <a:r>
              <a:rPr lang="fr-FR" sz="1100" dirty="0"/>
              <a:t>&lt;nom-ville&gt; Carson City &lt;/nom-ville&gt;</a:t>
            </a:r>
          </a:p>
          <a:p>
            <a:pPr marL="0" indent="0">
              <a:buNone/>
            </a:pPr>
            <a:r>
              <a:rPr lang="fr-FR" sz="1100" dirty="0"/>
              <a:t>&lt;</a:t>
            </a:r>
            <a:r>
              <a:rPr lang="fr-FR" sz="1100" dirty="0" err="1"/>
              <a:t>etat</a:t>
            </a:r>
            <a:r>
              <a:rPr lang="fr-FR" sz="1100" dirty="0"/>
              <a:t>-de-la-ville </a:t>
            </a:r>
            <a:r>
              <a:rPr lang="fr-FR" sz="1100" dirty="0" err="1"/>
              <a:t>ref</a:t>
            </a:r>
            <a:r>
              <a:rPr lang="fr-FR" sz="1100" dirty="0"/>
              <a:t>-a-</a:t>
            </a:r>
            <a:r>
              <a:rPr lang="fr-FR" sz="1100" dirty="0" err="1"/>
              <a:t>etat</a:t>
            </a:r>
            <a:r>
              <a:rPr lang="fr-FR" sz="1100" dirty="0"/>
              <a:t> = ’’e2’’ /&gt;</a:t>
            </a:r>
          </a:p>
          <a:p>
            <a:pPr marL="0" indent="0">
              <a:buNone/>
            </a:pPr>
            <a:r>
              <a:rPr lang="fr-FR" sz="1100" dirty="0"/>
              <a:t>&lt;/ville&gt;</a:t>
            </a:r>
          </a:p>
          <a:p>
            <a:pPr marL="0" indent="0">
              <a:buNone/>
            </a:pPr>
            <a:r>
              <a:rPr lang="fr-FR" sz="1100" dirty="0"/>
              <a:t>&lt;ville&gt;</a:t>
            </a:r>
          </a:p>
          <a:p>
            <a:pPr marL="0" indent="0">
              <a:buNone/>
            </a:pPr>
            <a:r>
              <a:rPr lang="fr-FR" sz="1100" dirty="0"/>
              <a:t>&lt;ville </a:t>
            </a:r>
            <a:r>
              <a:rPr lang="fr-FR" sz="1100" dirty="0" err="1"/>
              <a:t>iden</a:t>
            </a:r>
            <a:r>
              <a:rPr lang="fr-FR" sz="1100" dirty="0"/>
              <a:t> = ’’v3’’&gt;</a:t>
            </a:r>
          </a:p>
          <a:p>
            <a:pPr marL="0" indent="0">
              <a:buNone/>
            </a:pPr>
            <a:r>
              <a:rPr lang="fr-FR" sz="1100" dirty="0"/>
              <a:t>&lt;code-ville&gt; MO &lt;/code-ville</a:t>
            </a:r>
            <a:r>
              <a:rPr lang="fr-FR" sz="1100" dirty="0" smtClean="0"/>
              <a:t>&gt;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181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&lt;nom-ville&gt; Moscow &lt;/nom-ville&gt;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etat</a:t>
            </a:r>
            <a:r>
              <a:rPr lang="fr-FR" dirty="0"/>
              <a:t>-de-la-ville </a:t>
            </a:r>
            <a:r>
              <a:rPr lang="fr-FR" dirty="0" err="1"/>
              <a:t>ref</a:t>
            </a:r>
            <a:r>
              <a:rPr lang="fr-FR" dirty="0"/>
              <a:t> = ’’e1’’ /&gt;</a:t>
            </a:r>
          </a:p>
          <a:p>
            <a:pPr marL="0" indent="0">
              <a:buNone/>
            </a:pPr>
            <a:r>
              <a:rPr lang="fr-FR" dirty="0"/>
              <a:t>&lt;/ville&gt;</a:t>
            </a:r>
          </a:p>
          <a:p>
            <a:pPr marL="0" indent="0">
              <a:buNone/>
            </a:pPr>
            <a:r>
              <a:rPr lang="fr-FR" dirty="0"/>
              <a:t>...</a:t>
            </a:r>
          </a:p>
          <a:p>
            <a:pPr marL="0" indent="0">
              <a:buNone/>
            </a:pPr>
            <a:r>
              <a:rPr lang="fr-FR" dirty="0"/>
              <a:t>&lt;/villes&gt;</a:t>
            </a:r>
          </a:p>
          <a:p>
            <a:pPr marL="0" indent="0">
              <a:buNone/>
            </a:pPr>
            <a:r>
              <a:rPr lang="fr-FR" dirty="0"/>
              <a:t>&lt;/</a:t>
            </a:r>
            <a:r>
              <a:rPr lang="fr-FR" dirty="0" err="1"/>
              <a:t>geographie</a:t>
            </a:r>
            <a:r>
              <a:rPr lang="fr-FR" dirty="0"/>
              <a:t>-USA&gt;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82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Schémas XML (1)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</a:t>
            </a:r>
            <a:r>
              <a:rPr lang="fr-FR" dirty="0"/>
              <a:t>. Un DTD (Document Type </a:t>
            </a:r>
            <a:r>
              <a:rPr lang="fr-FR" dirty="0" err="1"/>
              <a:t>Definition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2. Un XML-</a:t>
            </a:r>
            <a:r>
              <a:rPr lang="fr-FR" dirty="0" err="1"/>
              <a:t>schema</a:t>
            </a:r>
            <a:r>
              <a:rPr lang="fr-FR" dirty="0"/>
              <a:t>, qui a une structure de typage plus riche.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566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HTML (1)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4500" b="1" u="sng" dirty="0" smtClean="0"/>
              <a:t>HTML</a:t>
            </a:r>
            <a:endParaRPr lang="fr-FR" sz="4500" b="1" u="sng" dirty="0"/>
          </a:p>
          <a:p>
            <a:r>
              <a:rPr lang="fr-FR" dirty="0"/>
              <a:t>HTML (Hyper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Markup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) : un standard </a:t>
            </a:r>
            <a:r>
              <a:rPr lang="fr-FR" dirty="0" smtClean="0"/>
              <a:t>d’écriture </a:t>
            </a:r>
            <a:r>
              <a:rPr lang="fr-FR" dirty="0"/>
              <a:t>de </a:t>
            </a:r>
            <a:r>
              <a:rPr lang="fr-FR" dirty="0" smtClean="0"/>
              <a:t>documents pour </a:t>
            </a:r>
            <a:r>
              <a:rPr lang="fr-FR" dirty="0"/>
              <a:t>le Web.</a:t>
            </a:r>
          </a:p>
          <a:p>
            <a:r>
              <a:rPr lang="fr-FR" dirty="0"/>
              <a:t>HTML est un langage </a:t>
            </a:r>
            <a:r>
              <a:rPr lang="fr-FR" dirty="0" smtClean="0"/>
              <a:t>à </a:t>
            </a:r>
            <a:r>
              <a:rPr lang="fr-FR" dirty="0"/>
              <a:t>balises </a:t>
            </a:r>
            <a:r>
              <a:rPr lang="fr-FR" dirty="0" smtClean="0"/>
              <a:t>(“étiquettes</a:t>
            </a:r>
            <a:r>
              <a:rPr lang="fr-FR" dirty="0"/>
              <a:t>”). Ces balises sont fixes, </a:t>
            </a:r>
            <a:r>
              <a:rPr lang="fr-FR" dirty="0" smtClean="0"/>
              <a:t>à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fonctions </a:t>
            </a:r>
            <a:r>
              <a:rPr lang="fr-FR" dirty="0" smtClean="0"/>
              <a:t>prédéfinies</a:t>
            </a:r>
            <a:r>
              <a:rPr lang="fr-FR" dirty="0"/>
              <a:t>.</a:t>
            </a:r>
          </a:p>
          <a:p>
            <a:r>
              <a:rPr lang="fr-FR" dirty="0"/>
              <a:t>Les balises de HTML permettent de :</a:t>
            </a:r>
          </a:p>
          <a:p>
            <a:pPr marL="400050" lvl="1" indent="0">
              <a:buNone/>
            </a:pPr>
            <a:r>
              <a:rPr lang="fr-FR" dirty="0"/>
              <a:t>• Mettre en forme un texte</a:t>
            </a:r>
          </a:p>
          <a:p>
            <a:pPr marL="400050" lvl="1" indent="0">
              <a:buNone/>
            </a:pPr>
            <a:r>
              <a:rPr lang="it-IT" dirty="0"/>
              <a:t>Ex. &lt;B&gt; &lt;/B&gt;, &lt;I&gt; &lt;/I&gt;, &lt;CENTER&gt; &lt;/CENTER&gt;,....</a:t>
            </a:r>
          </a:p>
          <a:p>
            <a:pPr marL="400050" lvl="1" indent="0">
              <a:buNone/>
            </a:pPr>
            <a:r>
              <a:rPr lang="fr-FR" dirty="0"/>
              <a:t>• </a:t>
            </a:r>
            <a:r>
              <a:rPr lang="fr-FR" dirty="0" smtClean="0"/>
              <a:t>Créer </a:t>
            </a:r>
            <a:r>
              <a:rPr lang="fr-FR" dirty="0"/>
              <a:t>des liens (balises “amarres”).</a:t>
            </a:r>
          </a:p>
          <a:p>
            <a:pPr marL="400050" lvl="1" indent="0">
              <a:buNone/>
            </a:pPr>
            <a:r>
              <a:rPr lang="fr-FR" dirty="0"/>
              <a:t>Ex :</a:t>
            </a:r>
          </a:p>
          <a:p>
            <a:pPr marL="400050" lvl="1" indent="0">
              <a:buNone/>
            </a:pPr>
            <a:r>
              <a:rPr lang="it-IT" dirty="0"/>
              <a:t>&lt;A HREF="http://www.univ-evry.fr/"&gt;</a:t>
            </a:r>
            <a:r>
              <a:rPr lang="it-IT" dirty="0" smtClean="0"/>
              <a:t>Universit\é dévry </a:t>
            </a:r>
            <a:r>
              <a:rPr lang="it-IT" dirty="0"/>
              <a:t>Val </a:t>
            </a:r>
            <a:r>
              <a:rPr lang="it-IT" dirty="0" smtClean="0"/>
              <a:t>déssonne </a:t>
            </a:r>
            <a:r>
              <a:rPr lang="it-IT" dirty="0"/>
              <a:t>&lt;/A</a:t>
            </a:r>
            <a:r>
              <a:rPr lang="it-IT" dirty="0" smtClean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8166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Schémas XML </a:t>
            </a:r>
            <a:r>
              <a:rPr lang="fr-FR" b="1" dirty="0" smtClean="0"/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600" b="1" u="sng" dirty="0"/>
              <a:t>Les DTD</a:t>
            </a:r>
          </a:p>
          <a:p>
            <a:r>
              <a:rPr lang="fr-FR" dirty="0"/>
              <a:t>Un DTD peut ê</a:t>
            </a:r>
            <a:r>
              <a:rPr lang="fr-FR" dirty="0" smtClean="0"/>
              <a:t>tre </a:t>
            </a:r>
            <a:r>
              <a:rPr lang="fr-FR" dirty="0"/>
              <a:t>vu comme une sorte de </a:t>
            </a:r>
            <a:r>
              <a:rPr lang="fr-FR" dirty="0" smtClean="0"/>
              <a:t>schéma </a:t>
            </a:r>
            <a:r>
              <a:rPr lang="fr-FR" dirty="0"/>
              <a:t>pour les </a:t>
            </a:r>
            <a:r>
              <a:rPr lang="fr-FR" dirty="0" smtClean="0"/>
              <a:t>données </a:t>
            </a:r>
            <a:r>
              <a:rPr lang="fr-FR" dirty="0"/>
              <a:t>XML. Il </a:t>
            </a:r>
            <a:r>
              <a:rPr lang="fr-FR" dirty="0" smtClean="0"/>
              <a:t>est optionnel </a:t>
            </a: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 données semi-structurées</a:t>
            </a:r>
            <a:r>
              <a:rPr lang="fr-FR" dirty="0"/>
              <a:t>.</a:t>
            </a:r>
          </a:p>
          <a:p>
            <a:r>
              <a:rPr lang="fr-FR" dirty="0"/>
              <a:t>Une document XML qui, en outre </a:t>
            </a:r>
            <a:r>
              <a:rPr lang="fr-FR" dirty="0" smtClean="0"/>
              <a:t>d’</a:t>
            </a:r>
            <a:r>
              <a:rPr lang="fr-FR" dirty="0"/>
              <a:t>ê</a:t>
            </a:r>
            <a:r>
              <a:rPr lang="fr-FR" dirty="0" smtClean="0"/>
              <a:t>tre </a:t>
            </a:r>
            <a:r>
              <a:rPr lang="fr-FR" dirty="0"/>
              <a:t>syntaxiquement correct, a un DTD, </a:t>
            </a:r>
            <a:r>
              <a:rPr lang="fr-FR" dirty="0" smtClean="0"/>
              <a:t>et le </a:t>
            </a:r>
            <a:r>
              <a:rPr lang="fr-FR" dirty="0"/>
              <a:t>respecte, et dit </a:t>
            </a:r>
            <a:r>
              <a:rPr lang="fr-FR" b="1" i="1" u="sng" dirty="0"/>
              <a:t>valide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150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Schémas XML </a:t>
            </a:r>
            <a:r>
              <a:rPr lang="fr-FR" b="1" dirty="0" smtClean="0"/>
              <a:t>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u="sng" dirty="0" err="1"/>
              <a:t>Example</a:t>
            </a:r>
            <a:r>
              <a:rPr lang="fr-FR" b="1" u="sng" dirty="0"/>
              <a:t> 9</a:t>
            </a:r>
          </a:p>
          <a:p>
            <a:pPr marL="0" indent="0">
              <a:buNone/>
            </a:pPr>
            <a:r>
              <a:rPr lang="fr-FR" dirty="0"/>
              <a:t>&lt;!ELEMENT article</a:t>
            </a:r>
          </a:p>
          <a:p>
            <a:pPr marL="0" indent="0">
              <a:buNone/>
            </a:pPr>
            <a:r>
              <a:rPr lang="fr-FR" dirty="0"/>
              <a:t>(titre, sous-titre?, auteur*, (</a:t>
            </a:r>
            <a:r>
              <a:rPr lang="fr-FR" dirty="0" err="1"/>
              <a:t>paragraphe|table|figures</a:t>
            </a:r>
            <a:r>
              <a:rPr lang="fr-FR" dirty="0"/>
              <a:t>)+, bibliographie?)&gt;</a:t>
            </a:r>
          </a:p>
          <a:p>
            <a:pPr marL="0" indent="0">
              <a:buNone/>
            </a:pPr>
            <a:r>
              <a:rPr lang="fr-FR" i="1" dirty="0"/>
              <a:t>Cette </a:t>
            </a:r>
            <a:r>
              <a:rPr lang="fr-FR" i="1" dirty="0" smtClean="0"/>
              <a:t>déclaration décrit </a:t>
            </a:r>
            <a:r>
              <a:rPr lang="fr-FR" i="1" dirty="0"/>
              <a:t>le contenu d’un article comme </a:t>
            </a:r>
            <a:r>
              <a:rPr lang="fr-FR" i="1" dirty="0" smtClean="0"/>
              <a:t>étant composé </a:t>
            </a:r>
            <a:r>
              <a:rPr lang="fr-FR" i="1" dirty="0"/>
              <a:t>d’un </a:t>
            </a:r>
            <a:r>
              <a:rPr lang="fr-FR" i="1" dirty="0" smtClean="0"/>
              <a:t>titre suivi éventuellement </a:t>
            </a:r>
            <a:r>
              <a:rPr lang="fr-FR" i="1" dirty="0"/>
              <a:t>d’un sous-titre, puis de 0 ou plusieurs auteurs, puis d’une</a:t>
            </a:r>
          </a:p>
          <a:p>
            <a:pPr marL="0" indent="0">
              <a:buNone/>
            </a:pPr>
            <a:r>
              <a:rPr lang="fr-FR" i="1" dirty="0"/>
              <a:t>combinaison (non-vide) de paragraphes, tables et figures, puis, </a:t>
            </a:r>
            <a:r>
              <a:rPr lang="fr-FR" i="1" dirty="0" smtClean="0"/>
              <a:t>éventuellement</a:t>
            </a:r>
            <a:r>
              <a:rPr lang="fr-FR" i="1" dirty="0"/>
              <a:t>,</a:t>
            </a:r>
          </a:p>
          <a:p>
            <a:pPr marL="0" indent="0">
              <a:buNone/>
            </a:pPr>
            <a:r>
              <a:rPr lang="fr-FR" i="1" dirty="0"/>
              <a:t>d’une bibliographie.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1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/>
              <a:t>En </a:t>
            </a:r>
            <a:r>
              <a:rPr lang="fr-FR" sz="2400" dirty="0" smtClean="0"/>
              <a:t>résumant</a:t>
            </a:r>
            <a:r>
              <a:rPr lang="fr-FR" sz="2400" dirty="0"/>
              <a:t>, il y a plusieurs raisons pour lesquelles on peut qualifier des </a:t>
            </a:r>
            <a:r>
              <a:rPr lang="fr-FR" sz="2400" dirty="0" smtClean="0"/>
              <a:t>données représentées </a:t>
            </a:r>
            <a:r>
              <a:rPr lang="fr-FR" sz="2400" dirty="0"/>
              <a:t>dans un document XML comme </a:t>
            </a:r>
            <a:r>
              <a:rPr lang="fr-FR" sz="2400" dirty="0" smtClean="0"/>
              <a:t>étant semi-structurées </a:t>
            </a:r>
            <a:r>
              <a:rPr lang="fr-FR" sz="2400" dirty="0"/>
              <a:t>:</a:t>
            </a:r>
          </a:p>
          <a:p>
            <a:pPr marL="0" indent="0">
              <a:buNone/>
            </a:pPr>
            <a:r>
              <a:rPr lang="fr-FR" sz="2400" dirty="0"/>
              <a:t>1. Le document n’a pas de </a:t>
            </a:r>
            <a:r>
              <a:rPr lang="fr-FR" sz="2400" dirty="0" smtClean="0"/>
              <a:t>schéma </a:t>
            </a:r>
            <a:r>
              <a:rPr lang="fr-FR" sz="2400" dirty="0"/>
              <a:t>(DTD ou </a:t>
            </a:r>
            <a:r>
              <a:rPr lang="fr-FR" sz="2400" dirty="0" smtClean="0"/>
              <a:t>XML-schéma</a:t>
            </a:r>
            <a:r>
              <a:rPr lang="fr-FR" sz="2400" dirty="0"/>
              <a:t>). Dans ce cas, on </a:t>
            </a:r>
            <a:r>
              <a:rPr lang="fr-FR" sz="2400" dirty="0" smtClean="0"/>
              <a:t>a juste </a:t>
            </a:r>
            <a:r>
              <a:rPr lang="fr-FR" sz="2400" dirty="0"/>
              <a:t>du texte, que l’on ne sait pas comme interroger ! (Sauf par recherche </a:t>
            </a:r>
            <a:r>
              <a:rPr lang="fr-FR" sz="2400" dirty="0" smtClean="0"/>
              <a:t>de mot clé, </a:t>
            </a:r>
            <a:r>
              <a:rPr lang="fr-FR" sz="2400" dirty="0"/>
              <a:t>comme pour les documents HTML)</a:t>
            </a:r>
          </a:p>
          <a:p>
            <a:pPr marL="0" indent="0">
              <a:buNone/>
            </a:pPr>
            <a:r>
              <a:rPr lang="fr-FR" sz="2400" dirty="0"/>
              <a:t>2. Le document a un </a:t>
            </a:r>
            <a:r>
              <a:rPr lang="fr-FR" sz="2400" dirty="0" smtClean="0"/>
              <a:t>schéma</a:t>
            </a:r>
            <a:r>
              <a:rPr lang="fr-FR" sz="2400" dirty="0"/>
              <a:t>. Mais </a:t>
            </a:r>
            <a:r>
              <a:rPr lang="fr-FR" sz="2400" dirty="0" smtClean="0"/>
              <a:t>: 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(a) Une </a:t>
            </a:r>
            <a:r>
              <a:rPr lang="fr-FR" sz="2400" dirty="0" smtClean="0"/>
              <a:t>déclaration </a:t>
            </a:r>
            <a:r>
              <a:rPr lang="fr-FR" sz="2400" dirty="0"/>
              <a:t>de la forme &lt;!ELEMENT balise ANY&gt; ne donne </a:t>
            </a:r>
            <a:r>
              <a:rPr lang="fr-FR" sz="2400" dirty="0" smtClean="0"/>
              <a:t>aucune information </a:t>
            </a:r>
            <a:r>
              <a:rPr lang="fr-FR" sz="2400" dirty="0"/>
              <a:t>sur la structure.</a:t>
            </a:r>
          </a:p>
          <a:p>
            <a:pPr marL="0" indent="0">
              <a:buNone/>
            </a:pPr>
            <a:r>
              <a:rPr lang="fr-FR" sz="2400" dirty="0"/>
              <a:t>(b) Une </a:t>
            </a:r>
            <a:r>
              <a:rPr lang="fr-FR" sz="2400" dirty="0" smtClean="0"/>
              <a:t>déclaration </a:t>
            </a:r>
            <a:r>
              <a:rPr lang="fr-FR" sz="2400" dirty="0"/>
              <a:t>comportant ? </a:t>
            </a:r>
            <a:r>
              <a:rPr lang="fr-FR" sz="2400" dirty="0" smtClean="0"/>
              <a:t>prévoit l’optionalité </a:t>
            </a:r>
            <a:r>
              <a:rPr lang="fr-FR" sz="2400" dirty="0"/>
              <a:t>d’une balise B dans </a:t>
            </a:r>
            <a:r>
              <a:rPr lang="fr-FR" sz="2400" dirty="0" smtClean="0"/>
              <a:t>le motif associé à </a:t>
            </a:r>
            <a:r>
              <a:rPr lang="fr-FR" sz="2400" dirty="0"/>
              <a:t>une balise A. (Mais : penser aux valeurs nulles dans </a:t>
            </a:r>
            <a:r>
              <a:rPr lang="fr-FR" sz="2400" dirty="0" smtClean="0"/>
              <a:t>les SGBD </a:t>
            </a:r>
            <a:r>
              <a:rPr lang="fr-FR" sz="2400" dirty="0"/>
              <a:t>relationnels...)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120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56166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u="sng" dirty="0" err="1"/>
              <a:t>Example</a:t>
            </a:r>
            <a:r>
              <a:rPr lang="fr-FR" b="1" u="sng" dirty="0"/>
              <a:t> 11 Un DDT pour les </a:t>
            </a:r>
            <a:r>
              <a:rPr lang="fr-FR" b="1" u="sng" dirty="0" smtClean="0"/>
              <a:t>données </a:t>
            </a:r>
            <a:r>
              <a:rPr lang="fr-FR" b="1" u="sng" dirty="0"/>
              <a:t>de l’exemple 7 :</a:t>
            </a:r>
          </a:p>
          <a:p>
            <a:pPr marL="0" indent="0">
              <a:buNone/>
            </a:pPr>
            <a:r>
              <a:rPr lang="fr-FR" dirty="0"/>
              <a:t>&lt;!DOCTYPE </a:t>
            </a:r>
            <a:r>
              <a:rPr lang="fr-FR" dirty="0" err="1"/>
              <a:t>geographie</a:t>
            </a:r>
            <a:r>
              <a:rPr lang="fr-FR" dirty="0"/>
              <a:t>-USA [</a:t>
            </a:r>
          </a:p>
          <a:p>
            <a:pPr marL="0" indent="0">
              <a:buNone/>
            </a:pPr>
            <a:r>
              <a:rPr lang="fr-FR" dirty="0"/>
              <a:t>&lt;!ELEMENT </a:t>
            </a:r>
            <a:r>
              <a:rPr lang="fr-FR" dirty="0" err="1"/>
              <a:t>geographie</a:t>
            </a:r>
            <a:r>
              <a:rPr lang="fr-FR" dirty="0"/>
              <a:t>-USA (</a:t>
            </a:r>
            <a:r>
              <a:rPr lang="fr-FR" dirty="0" err="1"/>
              <a:t>etats|villes</a:t>
            </a:r>
            <a:r>
              <a:rPr lang="fr-FR" dirty="0"/>
              <a:t>)*&gt;</a:t>
            </a:r>
          </a:p>
          <a:p>
            <a:pPr marL="0" indent="0">
              <a:buNone/>
            </a:pPr>
            <a:r>
              <a:rPr lang="fr-FR" dirty="0"/>
              <a:t>&lt;!ELEMENT </a:t>
            </a:r>
            <a:r>
              <a:rPr lang="fr-FR" dirty="0" err="1"/>
              <a:t>etats</a:t>
            </a:r>
            <a:r>
              <a:rPr lang="fr-FR" dirty="0"/>
              <a:t> (</a:t>
            </a:r>
            <a:r>
              <a:rPr lang="fr-FR" dirty="0" err="1"/>
              <a:t>etat</a:t>
            </a:r>
            <a:r>
              <a:rPr lang="fr-FR" dirty="0"/>
              <a:t>)*&gt;</a:t>
            </a:r>
          </a:p>
          <a:p>
            <a:pPr marL="0" indent="0">
              <a:buNone/>
            </a:pPr>
            <a:r>
              <a:rPr lang="fr-FR" dirty="0"/>
              <a:t>&lt;!ELEMENT </a:t>
            </a:r>
            <a:r>
              <a:rPr lang="fr-FR" dirty="0" err="1"/>
              <a:t>etat</a:t>
            </a:r>
            <a:r>
              <a:rPr lang="fr-FR" dirty="0"/>
              <a:t> (code-</a:t>
            </a:r>
            <a:r>
              <a:rPr lang="fr-FR" dirty="0" err="1"/>
              <a:t>etat,nom</a:t>
            </a:r>
            <a:r>
              <a:rPr lang="fr-FR" dirty="0"/>
              <a:t>-</a:t>
            </a:r>
            <a:r>
              <a:rPr lang="fr-FR" dirty="0" err="1"/>
              <a:t>etat,capitale,villes</a:t>
            </a:r>
            <a:r>
              <a:rPr lang="fr-FR" dirty="0"/>
              <a:t>-dans*)&gt;</a:t>
            </a:r>
          </a:p>
          <a:p>
            <a:pPr marL="0" indent="0">
              <a:buNone/>
            </a:pPr>
            <a:r>
              <a:rPr lang="en-US" dirty="0"/>
              <a:t>&lt;!ATTLIST </a:t>
            </a:r>
            <a:r>
              <a:rPr lang="en-US" dirty="0" err="1"/>
              <a:t>etat</a:t>
            </a:r>
            <a:r>
              <a:rPr lang="en-US" dirty="0"/>
              <a:t> </a:t>
            </a:r>
            <a:r>
              <a:rPr lang="en-US" dirty="0" err="1"/>
              <a:t>cle</a:t>
            </a:r>
            <a:r>
              <a:rPr lang="en-US" dirty="0"/>
              <a:t> ID #REQUIRED&gt;</a:t>
            </a:r>
          </a:p>
          <a:p>
            <a:pPr marL="0" indent="0">
              <a:buNone/>
            </a:pPr>
            <a:r>
              <a:rPr lang="fr-FR" dirty="0"/>
              <a:t>&lt;!ELEMENT code-</a:t>
            </a:r>
            <a:r>
              <a:rPr lang="fr-FR" dirty="0" err="1"/>
              <a:t>etat</a:t>
            </a:r>
            <a:r>
              <a:rPr lang="fr-FR" dirty="0"/>
              <a:t> (#PCDATA)&gt;</a:t>
            </a:r>
          </a:p>
          <a:p>
            <a:pPr marL="0" indent="0">
              <a:buNone/>
            </a:pPr>
            <a:r>
              <a:rPr lang="fr-FR" dirty="0"/>
              <a:t>&lt;!ELEMENT nom-</a:t>
            </a:r>
            <a:r>
              <a:rPr lang="fr-FR" dirty="0" err="1"/>
              <a:t>etat</a:t>
            </a:r>
            <a:r>
              <a:rPr lang="fr-FR" dirty="0"/>
              <a:t> (#PCDATA)&gt;</a:t>
            </a:r>
          </a:p>
          <a:p>
            <a:pPr marL="0" indent="0">
              <a:buNone/>
            </a:pPr>
            <a:r>
              <a:rPr lang="fr-FR" dirty="0"/>
              <a:t>&lt;!ELEMENT capitale EMPTY&gt;</a:t>
            </a:r>
          </a:p>
          <a:p>
            <a:pPr marL="0" indent="0">
              <a:buNone/>
            </a:pPr>
            <a:r>
              <a:rPr lang="en-US" dirty="0"/>
              <a:t>&lt;!ATTLIST </a:t>
            </a:r>
            <a:r>
              <a:rPr lang="en-US" dirty="0" err="1"/>
              <a:t>capitale</a:t>
            </a:r>
            <a:r>
              <a:rPr lang="en-US" dirty="0"/>
              <a:t> ref-cap IDREF #REQUIRED&gt;</a:t>
            </a:r>
          </a:p>
          <a:p>
            <a:pPr marL="0" indent="0">
              <a:buNone/>
            </a:pPr>
            <a:r>
              <a:rPr lang="fr-FR" dirty="0"/>
              <a:t>&lt;!ELEMENT villes-dans EMPTY&gt;</a:t>
            </a:r>
          </a:p>
          <a:p>
            <a:pPr marL="0" indent="0">
              <a:buNone/>
            </a:pPr>
            <a:r>
              <a:rPr lang="fr-FR" dirty="0"/>
              <a:t>&lt;!ATTLIST villes-dans </a:t>
            </a:r>
            <a:r>
              <a:rPr lang="fr-FR" dirty="0" err="1"/>
              <a:t>ref</a:t>
            </a:r>
            <a:r>
              <a:rPr lang="fr-FR" dirty="0"/>
              <a:t>-a-villes IDREFS #REQUIRED&gt;</a:t>
            </a:r>
          </a:p>
          <a:p>
            <a:pPr marL="0" indent="0">
              <a:buNone/>
            </a:pPr>
            <a:r>
              <a:rPr lang="fr-FR" dirty="0"/>
              <a:t>&lt;!ELEMENT villes (ville)*&gt;</a:t>
            </a:r>
          </a:p>
          <a:p>
            <a:pPr marL="0" indent="0">
              <a:buNone/>
            </a:pPr>
            <a:r>
              <a:rPr lang="fr-FR" dirty="0"/>
              <a:t>&lt;!ELEMENT ville (code-</a:t>
            </a:r>
            <a:r>
              <a:rPr lang="fr-FR" dirty="0" err="1"/>
              <a:t>ville,nom</a:t>
            </a:r>
            <a:r>
              <a:rPr lang="fr-FR" dirty="0"/>
              <a:t>-</a:t>
            </a:r>
            <a:r>
              <a:rPr lang="fr-FR" dirty="0" err="1"/>
              <a:t>ville,etat</a:t>
            </a:r>
            <a:r>
              <a:rPr lang="fr-FR" dirty="0"/>
              <a:t>-de-la-ville)&gt;</a:t>
            </a:r>
          </a:p>
          <a:p>
            <a:pPr marL="0" indent="0">
              <a:buNone/>
            </a:pPr>
            <a:r>
              <a:rPr lang="fr-FR" dirty="0"/>
              <a:t>&lt;!ATTLIST ville </a:t>
            </a:r>
            <a:r>
              <a:rPr lang="fr-FR" dirty="0" err="1"/>
              <a:t>iden</a:t>
            </a:r>
            <a:r>
              <a:rPr lang="fr-FR" dirty="0"/>
              <a:t> ID #REQUIRED&gt;</a:t>
            </a:r>
          </a:p>
          <a:p>
            <a:pPr marL="0" indent="0">
              <a:buNone/>
            </a:pPr>
            <a:r>
              <a:rPr lang="fr-FR" dirty="0"/>
              <a:t>&lt;!ELEMENT code-ville (#PCDATA)&gt;</a:t>
            </a:r>
          </a:p>
          <a:p>
            <a:pPr marL="0" indent="0">
              <a:buNone/>
            </a:pPr>
            <a:r>
              <a:rPr lang="fr-FR" dirty="0"/>
              <a:t>&lt;!ELEMENT nom-ville (#PCDATA)&gt;</a:t>
            </a:r>
          </a:p>
          <a:p>
            <a:pPr marL="0" indent="0">
              <a:buNone/>
            </a:pPr>
            <a:r>
              <a:rPr lang="fr-FR" dirty="0"/>
              <a:t>&lt;!ELEMENT </a:t>
            </a:r>
            <a:r>
              <a:rPr lang="fr-FR" dirty="0" err="1"/>
              <a:t>etat</a:t>
            </a:r>
            <a:r>
              <a:rPr lang="fr-FR" dirty="0"/>
              <a:t>-de-la-ville EMPTY&gt;</a:t>
            </a:r>
          </a:p>
          <a:p>
            <a:pPr marL="0" indent="0">
              <a:buNone/>
            </a:pPr>
            <a:r>
              <a:rPr lang="fr-FR" dirty="0"/>
              <a:t>&lt;!ATTLIST </a:t>
            </a:r>
            <a:r>
              <a:rPr lang="fr-FR" dirty="0" err="1"/>
              <a:t>etat</a:t>
            </a:r>
            <a:r>
              <a:rPr lang="fr-FR" dirty="0"/>
              <a:t>-de-la-ville </a:t>
            </a:r>
            <a:r>
              <a:rPr lang="fr-FR" dirty="0" err="1"/>
              <a:t>ref</a:t>
            </a:r>
            <a:r>
              <a:rPr lang="fr-FR" dirty="0"/>
              <a:t>-a-</a:t>
            </a:r>
            <a:r>
              <a:rPr lang="fr-FR" dirty="0" err="1"/>
              <a:t>etat</a:t>
            </a:r>
            <a:r>
              <a:rPr lang="fr-FR" dirty="0"/>
              <a:t> IDREF #REQUIRED&gt;</a:t>
            </a:r>
          </a:p>
          <a:p>
            <a:pPr marL="0" indent="0">
              <a:buNone/>
            </a:pPr>
            <a:r>
              <a:rPr lang="fr-FR" dirty="0" smtClean="0"/>
              <a:t>]&gt;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566124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Un défaut des DTD : on ne peut pas déclarer que les sortes des valeurs de l’attribut </a:t>
            </a:r>
            <a:r>
              <a:rPr lang="fr-FR" dirty="0" err="1"/>
              <a:t>ref</a:t>
            </a:r>
            <a:r>
              <a:rPr lang="fr-FR" dirty="0"/>
              <a:t>-cap, par exemple, sont des villes. Les DTD n’offrent pas un typage adéquat des données </a:t>
            </a:r>
            <a:r>
              <a:rPr lang="fr-FR" dirty="0" smtClean="0"/>
              <a:t>semi-structurées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5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XML </a:t>
            </a:r>
            <a:r>
              <a:rPr lang="fr-FR" sz="4800" b="1" dirty="0" err="1" smtClean="0"/>
              <a:t>Schema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u="sng" dirty="0" err="1" smtClean="0"/>
              <a:t>Preliminaires</a:t>
            </a:r>
            <a:endParaRPr lang="fr-FR" b="1" u="sng" dirty="0"/>
          </a:p>
          <a:p>
            <a:pPr marL="0" indent="0">
              <a:buNone/>
            </a:pPr>
            <a:r>
              <a:rPr lang="fr-FR" dirty="0"/>
              <a:t>Un espace de noms XML est un standard W3C pour attribuer de </a:t>
            </a:r>
            <a:r>
              <a:rPr lang="fr-FR" dirty="0" smtClean="0"/>
              <a:t>façon unique des </a:t>
            </a:r>
            <a:r>
              <a:rPr lang="fr-FR" dirty="0"/>
              <a:t>noms `a certains </a:t>
            </a:r>
            <a:r>
              <a:rPr lang="fr-FR" dirty="0" smtClean="0"/>
              <a:t>éléments </a:t>
            </a:r>
            <a:r>
              <a:rPr lang="fr-FR" dirty="0"/>
              <a:t>ou attributs d’un document XML.</a:t>
            </a:r>
          </a:p>
          <a:p>
            <a:pPr marL="0" indent="0">
              <a:buNone/>
            </a:pPr>
            <a:r>
              <a:rPr lang="fr-FR" dirty="0"/>
              <a:t>Exemple </a:t>
            </a:r>
            <a:r>
              <a:rPr lang="fr-FR" dirty="0" smtClean="0"/>
              <a:t>d’ambigüité </a:t>
            </a:r>
            <a:r>
              <a:rPr lang="fr-FR" dirty="0"/>
              <a:t>: un </a:t>
            </a:r>
            <a:r>
              <a:rPr lang="fr-FR" dirty="0" smtClean="0"/>
              <a:t>nœud </a:t>
            </a:r>
            <a:r>
              <a:rPr lang="fr-FR" dirty="0"/>
              <a:t>client et un </a:t>
            </a:r>
            <a:r>
              <a:rPr lang="fr-FR" dirty="0" smtClean="0"/>
              <a:t>nœud </a:t>
            </a:r>
            <a:r>
              <a:rPr lang="fr-FR" dirty="0"/>
              <a:t>produit ont le </a:t>
            </a:r>
            <a:r>
              <a:rPr lang="fr-FR" dirty="0" smtClean="0"/>
              <a:t>m</a:t>
            </a:r>
            <a:r>
              <a:rPr lang="fr-FR" dirty="0"/>
              <a:t>ê</a:t>
            </a:r>
            <a:r>
              <a:rPr lang="fr-FR" dirty="0" smtClean="0"/>
              <a:t>me fils “</a:t>
            </a:r>
            <a:r>
              <a:rPr lang="fr-FR" dirty="0" err="1"/>
              <a:t>num</a:t>
            </a:r>
            <a:r>
              <a:rPr lang="fr-FR" dirty="0"/>
              <a:t>-ID” ) </a:t>
            </a:r>
            <a:r>
              <a:rPr lang="fr-FR" dirty="0" smtClean="0"/>
              <a:t>problème </a:t>
            </a:r>
            <a:r>
              <a:rPr lang="fr-FR" dirty="0"/>
              <a:t>pour les </a:t>
            </a:r>
            <a:r>
              <a:rPr lang="fr-FR" dirty="0" smtClean="0"/>
              <a:t>références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Tout type atomique </a:t>
            </a:r>
            <a:r>
              <a:rPr lang="fr-FR" dirty="0" err="1" smtClean="0"/>
              <a:t>pre-défini</a:t>
            </a:r>
            <a:r>
              <a:rPr lang="fr-FR" dirty="0" smtClean="0"/>
              <a:t> </a:t>
            </a:r>
            <a:r>
              <a:rPr lang="fr-FR" dirty="0"/>
              <a:t>XML appartient </a:t>
            </a:r>
            <a:r>
              <a:rPr lang="fr-FR" dirty="0" smtClean="0"/>
              <a:t>à </a:t>
            </a:r>
            <a:r>
              <a:rPr lang="fr-FR" dirty="0"/>
              <a:t>un espace de noms :</a:t>
            </a:r>
          </a:p>
          <a:p>
            <a:pPr marL="0" indent="0">
              <a:buNone/>
            </a:pPr>
            <a:r>
              <a:rPr lang="fr-FR" dirty="0"/>
              <a:t>• l’espace de noms de XML-</a:t>
            </a:r>
            <a:r>
              <a:rPr lang="fr-FR" dirty="0" err="1"/>
              <a:t>schema</a:t>
            </a:r>
            <a:r>
              <a:rPr lang="fr-FR" dirty="0"/>
              <a:t> : http//www.w3:2001/XMLSchema (le </a:t>
            </a:r>
            <a:r>
              <a:rPr lang="fr-FR" dirty="0" smtClean="0"/>
              <a:t>nom est préfixé </a:t>
            </a:r>
            <a:r>
              <a:rPr lang="fr-FR" dirty="0"/>
              <a:t>par </a:t>
            </a:r>
            <a:r>
              <a:rPr lang="fr-FR" dirty="0" err="1"/>
              <a:t>xs</a:t>
            </a:r>
            <a:r>
              <a:rPr lang="fr-FR" dirty="0"/>
              <a:t>).</a:t>
            </a:r>
          </a:p>
          <a:p>
            <a:pPr marL="0" indent="0">
              <a:buNone/>
            </a:pPr>
            <a:r>
              <a:rPr lang="fr-FR" dirty="0"/>
              <a:t>• l’espace de noms de </a:t>
            </a:r>
            <a:r>
              <a:rPr lang="fr-FR" dirty="0" err="1"/>
              <a:t>XQuery</a:t>
            </a:r>
            <a:r>
              <a:rPr lang="fr-FR" dirty="0"/>
              <a:t> : http//www.w3:2003/11/xpath-datatypes (le</a:t>
            </a:r>
          </a:p>
          <a:p>
            <a:pPr marL="0" indent="0">
              <a:buNone/>
            </a:pPr>
            <a:r>
              <a:rPr lang="fr-FR" dirty="0"/>
              <a:t>nom est </a:t>
            </a:r>
            <a:r>
              <a:rPr lang="fr-FR" dirty="0" smtClean="0"/>
              <a:t>préfixé </a:t>
            </a:r>
            <a:r>
              <a:rPr lang="fr-FR" dirty="0"/>
              <a:t>par </a:t>
            </a:r>
            <a:r>
              <a:rPr lang="fr-FR" dirty="0" err="1"/>
              <a:t>xdt</a:t>
            </a:r>
            <a:r>
              <a:rPr lang="fr-FR" dirty="0"/>
              <a:t>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83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Construction d’un </a:t>
            </a:r>
            <a:r>
              <a:rPr lang="fr-FR" b="1" dirty="0" err="1"/>
              <a:t>schema</a:t>
            </a:r>
            <a:r>
              <a:rPr lang="fr-FR" b="1" dirty="0"/>
              <a:t> </a:t>
            </a:r>
            <a:r>
              <a:rPr lang="fr-FR" b="1" dirty="0" smtClean="0"/>
              <a:t>XML (1)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dirty="0"/>
              <a:t>contenu de cette section est fortement </a:t>
            </a:r>
            <a:r>
              <a:rPr lang="fr-FR" dirty="0" smtClean="0"/>
              <a:t>inspir</a:t>
            </a:r>
            <a:r>
              <a:rPr lang="fr-FR" dirty="0"/>
              <a:t>é</a:t>
            </a:r>
            <a:r>
              <a:rPr lang="fr-FR" dirty="0" smtClean="0"/>
              <a:t> </a:t>
            </a:r>
            <a:r>
              <a:rPr lang="fr-FR" dirty="0"/>
              <a:t>par le cours de Gilles </a:t>
            </a:r>
            <a:r>
              <a:rPr lang="fr-FR" dirty="0" err="1"/>
              <a:t>Cagnon</a:t>
            </a:r>
            <a:r>
              <a:rPr lang="fr-FR" dirty="0" smtClean="0"/>
              <a:t>, disponible </a:t>
            </a:r>
            <a:r>
              <a:rPr lang="fr-FR" dirty="0"/>
              <a:t>sur le web :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www.gchagnon.fr/cours/xml/schema.html#introschema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7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Construction d’un </a:t>
            </a:r>
            <a:r>
              <a:rPr lang="fr-FR" b="1" dirty="0" err="1"/>
              <a:t>schema</a:t>
            </a:r>
            <a:r>
              <a:rPr lang="fr-FR" b="1" dirty="0"/>
              <a:t> </a:t>
            </a:r>
            <a:r>
              <a:rPr lang="fr-FR" b="1" dirty="0" smtClean="0"/>
              <a:t>XML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200" dirty="0"/>
              <a:t>Un fichier </a:t>
            </a:r>
            <a:r>
              <a:rPr lang="fr-FR" sz="2200" dirty="0" err="1"/>
              <a:t>Schema</a:t>
            </a:r>
            <a:r>
              <a:rPr lang="fr-FR" sz="2200" dirty="0"/>
              <a:t> XML est </a:t>
            </a:r>
            <a:r>
              <a:rPr lang="fr-FR" sz="2200" dirty="0" smtClean="0"/>
              <a:t>lui-m</a:t>
            </a:r>
            <a:r>
              <a:rPr lang="fr-FR" sz="2200" dirty="0"/>
              <a:t>ê</a:t>
            </a:r>
            <a:r>
              <a:rPr lang="fr-FR" sz="2200" dirty="0" smtClean="0"/>
              <a:t>me </a:t>
            </a:r>
            <a:r>
              <a:rPr lang="fr-FR" sz="2200" dirty="0"/>
              <a:t>un document XML.</a:t>
            </a:r>
          </a:p>
          <a:p>
            <a:pPr marL="0" indent="0">
              <a:buNone/>
            </a:pPr>
            <a:r>
              <a:rPr lang="fr-FR" sz="2200" dirty="0"/>
              <a:t>Il commence par un prologue, et a un </a:t>
            </a:r>
            <a:r>
              <a:rPr lang="fr-FR" sz="2200" dirty="0" smtClean="0"/>
              <a:t>élément </a:t>
            </a:r>
            <a:r>
              <a:rPr lang="fr-FR" sz="2200" dirty="0"/>
              <a:t>racine.</a:t>
            </a:r>
          </a:p>
          <a:p>
            <a:pPr marL="400050" lvl="1" indent="0">
              <a:buNone/>
            </a:pPr>
            <a:r>
              <a:rPr lang="fr-FR" sz="2200" dirty="0"/>
              <a:t>&lt;?</a:t>
            </a:r>
            <a:r>
              <a:rPr lang="fr-FR" sz="2200" dirty="0" err="1"/>
              <a:t>xml</a:t>
            </a:r>
            <a:r>
              <a:rPr lang="fr-FR" sz="2200" dirty="0"/>
              <a:t> version=’</a:t>
            </a:r>
            <a:r>
              <a:rPr lang="fr-FR" sz="2200" dirty="0" smtClean="0"/>
              <a:t>’1.0’’ </a:t>
            </a:r>
            <a:r>
              <a:rPr lang="fr-FR" sz="2200" dirty="0" err="1"/>
              <a:t>encoding</a:t>
            </a:r>
            <a:r>
              <a:rPr lang="fr-FR" sz="2200" dirty="0"/>
              <a:t>=’’ISO-8859-1’’?&gt;</a:t>
            </a:r>
          </a:p>
          <a:p>
            <a:pPr marL="400050" lvl="1" indent="0">
              <a:buNone/>
            </a:pPr>
            <a:r>
              <a:rPr lang="fr-FR" sz="2200" dirty="0"/>
              <a:t>&lt;</a:t>
            </a:r>
            <a:r>
              <a:rPr lang="fr-FR" sz="2200" dirty="0" err="1"/>
              <a:t>xsd:schema</a:t>
            </a:r>
            <a:r>
              <a:rPr lang="fr-FR" sz="2200" dirty="0"/>
              <a:t> </a:t>
            </a:r>
            <a:r>
              <a:rPr lang="fr-FR" sz="2200" dirty="0" err="1"/>
              <a:t>xmlns:xsd</a:t>
            </a:r>
            <a:r>
              <a:rPr lang="fr-FR" sz="2200" dirty="0"/>
              <a:t>=’’http://ww3.w3.org/2000:10/</a:t>
            </a:r>
            <a:r>
              <a:rPr lang="fr-FR" sz="2200" dirty="0" err="1"/>
              <a:t>XMLSchema</a:t>
            </a:r>
            <a:r>
              <a:rPr lang="fr-FR" sz="2200" dirty="0"/>
              <a:t>’’&gt;</a:t>
            </a:r>
          </a:p>
          <a:p>
            <a:pPr marL="400050" lvl="1" indent="0">
              <a:buNone/>
            </a:pPr>
            <a:r>
              <a:rPr lang="fr-FR" sz="2200" dirty="0"/>
              <a:t>&lt;!-- </a:t>
            </a:r>
            <a:r>
              <a:rPr lang="fr-FR" sz="2200" dirty="0" err="1"/>
              <a:t>declarations</a:t>
            </a:r>
            <a:r>
              <a:rPr lang="fr-FR" sz="2200" dirty="0"/>
              <a:t> d’</a:t>
            </a:r>
            <a:r>
              <a:rPr lang="fr-FR" sz="2200" dirty="0" err="1"/>
              <a:t>elements</a:t>
            </a:r>
            <a:r>
              <a:rPr lang="fr-FR" sz="2200" dirty="0"/>
              <a:t>, d’attributs et de types ici --&gt;</a:t>
            </a:r>
          </a:p>
          <a:p>
            <a:pPr marL="400050" lvl="1" indent="0">
              <a:buNone/>
            </a:pPr>
            <a:r>
              <a:rPr lang="fr-FR" sz="2200" dirty="0"/>
              <a:t>&lt;/</a:t>
            </a:r>
            <a:r>
              <a:rPr lang="fr-FR" sz="2200" dirty="0" err="1"/>
              <a:t>xsd:schema</a:t>
            </a:r>
            <a:r>
              <a:rPr lang="fr-FR" sz="2200" dirty="0"/>
              <a:t>&gt;</a:t>
            </a:r>
          </a:p>
          <a:p>
            <a:pPr marL="0" indent="0">
              <a:buNone/>
            </a:pPr>
            <a:r>
              <a:rPr lang="fr-FR" sz="2200" dirty="0"/>
              <a:t>Racine: </a:t>
            </a:r>
            <a:r>
              <a:rPr lang="fr-FR" sz="2200" dirty="0" smtClean="0"/>
              <a:t>l’élément </a:t>
            </a:r>
            <a:r>
              <a:rPr lang="fr-FR" sz="2200" dirty="0" err="1"/>
              <a:t>xsd:schema</a:t>
            </a:r>
            <a:r>
              <a:rPr lang="fr-FR" sz="2200" dirty="0"/>
              <a:t>.</a:t>
            </a:r>
          </a:p>
          <a:p>
            <a:pPr marL="0" indent="0">
              <a:buNone/>
            </a:pPr>
            <a:r>
              <a:rPr lang="fr-FR" sz="2200" dirty="0"/>
              <a:t>L’attribut </a:t>
            </a:r>
            <a:r>
              <a:rPr lang="fr-FR" sz="2200" dirty="0" err="1"/>
              <a:t>xmlns:xs</a:t>
            </a:r>
            <a:r>
              <a:rPr lang="fr-FR" sz="2200" dirty="0"/>
              <a:t> fait </a:t>
            </a:r>
            <a:r>
              <a:rPr lang="fr-FR" sz="2200" dirty="0" smtClean="0"/>
              <a:t>référence à </a:t>
            </a:r>
            <a:r>
              <a:rPr lang="fr-FR" sz="2200" dirty="0"/>
              <a:t>un espace de noms. Tout les </a:t>
            </a:r>
            <a:r>
              <a:rPr lang="fr-FR" sz="2200" dirty="0" smtClean="0"/>
              <a:t>éléments commençant </a:t>
            </a:r>
            <a:r>
              <a:rPr lang="fr-FR" sz="2200" dirty="0"/>
              <a:t>par </a:t>
            </a:r>
            <a:r>
              <a:rPr lang="fr-FR" sz="2200" dirty="0" err="1"/>
              <a:t>xsd</a:t>
            </a:r>
            <a:r>
              <a:rPr lang="fr-FR" sz="2200" dirty="0"/>
              <a:t> sont </a:t>
            </a:r>
            <a:r>
              <a:rPr lang="fr-FR" sz="2200" dirty="0" smtClean="0"/>
              <a:t>référencés à </a:t>
            </a:r>
            <a:r>
              <a:rPr lang="fr-FR" sz="2200" dirty="0"/>
              <a:t>la URL</a:t>
            </a:r>
          </a:p>
          <a:p>
            <a:pPr marL="0" indent="0">
              <a:buNone/>
            </a:pPr>
            <a:r>
              <a:rPr lang="fr-FR" sz="2200" dirty="0"/>
              <a:t>http://ww3.w3.org/2000:10/XMLSchema</a:t>
            </a:r>
          </a:p>
          <a:p>
            <a:pPr marL="0" indent="0">
              <a:buNone/>
            </a:pPr>
            <a:r>
              <a:rPr lang="fr-FR" sz="2200" dirty="0"/>
              <a:t>qui fixe la signification de certaines expressions</a:t>
            </a:r>
            <a:r>
              <a:rPr lang="fr-FR" sz="2200" dirty="0" smtClean="0"/>
              <a:t>.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6692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Construction d’un </a:t>
            </a:r>
            <a:r>
              <a:rPr lang="fr-FR" b="1" dirty="0" err="1"/>
              <a:t>schema</a:t>
            </a:r>
            <a:r>
              <a:rPr lang="fr-FR" b="1" dirty="0"/>
              <a:t> XML </a:t>
            </a:r>
            <a:r>
              <a:rPr lang="fr-FR" b="1" dirty="0" smtClean="0"/>
              <a:t>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u="sng" dirty="0" smtClean="0"/>
              <a:t>Déclaration d’éléments</a:t>
            </a:r>
            <a:endParaRPr lang="fr-FR" b="1" u="sng" dirty="0"/>
          </a:p>
          <a:p>
            <a:pPr marL="0" indent="0">
              <a:buNone/>
            </a:pPr>
            <a:r>
              <a:rPr lang="fr-FR" dirty="0"/>
              <a:t>Utilisation de la balise </a:t>
            </a:r>
            <a:r>
              <a:rPr lang="fr-FR" dirty="0" err="1"/>
              <a:t>xsd:element</a:t>
            </a:r>
            <a:r>
              <a:rPr lang="fr-FR" dirty="0"/>
              <a:t>. Par ex :</a:t>
            </a:r>
          </a:p>
          <a:p>
            <a:pPr marL="0" indent="0">
              <a:buNone/>
            </a:pPr>
            <a:r>
              <a:rPr lang="fr-FR" dirty="0"/>
              <a:t>&lt;?</a:t>
            </a:r>
            <a:r>
              <a:rPr lang="fr-FR" dirty="0" err="1"/>
              <a:t>xml</a:t>
            </a:r>
            <a:r>
              <a:rPr lang="fr-FR" dirty="0"/>
              <a:t> version=’</a:t>
            </a:r>
            <a:r>
              <a:rPr lang="fr-FR" dirty="0" smtClean="0"/>
              <a:t>’1.0’’ </a:t>
            </a:r>
            <a:r>
              <a:rPr lang="fr-FR" dirty="0" err="1"/>
              <a:t>encoding</a:t>
            </a:r>
            <a:r>
              <a:rPr lang="fr-FR" dirty="0"/>
              <a:t>=’’ISO-8859-1’’?&gt;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xsd:schema</a:t>
            </a:r>
            <a:r>
              <a:rPr lang="fr-FR" dirty="0"/>
              <a:t> </a:t>
            </a:r>
            <a:r>
              <a:rPr lang="fr-FR" dirty="0" err="1"/>
              <a:t>xmlns:xsd</a:t>
            </a:r>
            <a:r>
              <a:rPr lang="fr-FR" dirty="0"/>
              <a:t>=’’http://ww3.w3.org/2000:10/</a:t>
            </a:r>
            <a:r>
              <a:rPr lang="fr-FR" dirty="0" err="1"/>
              <a:t>XMLSchema</a:t>
            </a:r>
            <a:r>
              <a:rPr lang="fr-FR" dirty="0"/>
              <a:t>’’&gt;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xsd:element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=’’contacts’’ type=’’</a:t>
            </a:r>
            <a:r>
              <a:rPr lang="fr-FR" dirty="0" err="1"/>
              <a:t>typeContacts</a:t>
            </a:r>
            <a:r>
              <a:rPr lang="fr-FR" dirty="0"/>
              <a:t>’’ &lt;/</a:t>
            </a:r>
            <a:r>
              <a:rPr lang="fr-FR" dirty="0" err="1"/>
              <a:t>xsd:element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xsd:element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=’’remarque’’ type=’’</a:t>
            </a:r>
            <a:r>
              <a:rPr lang="fr-FR" dirty="0" err="1"/>
              <a:t>xsd:string</a:t>
            </a:r>
            <a:r>
              <a:rPr lang="fr-FR" dirty="0"/>
              <a:t>’’ &lt;/</a:t>
            </a:r>
            <a:r>
              <a:rPr lang="fr-FR" dirty="0" err="1"/>
              <a:t>xsd:element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&lt;!-- </a:t>
            </a:r>
            <a:r>
              <a:rPr lang="fr-FR" dirty="0" err="1"/>
              <a:t>declarations</a:t>
            </a:r>
            <a:r>
              <a:rPr lang="fr-FR" dirty="0"/>
              <a:t> de types ici --&gt;</a:t>
            </a:r>
          </a:p>
          <a:p>
            <a:pPr marL="0" indent="0">
              <a:buNone/>
            </a:pPr>
            <a:r>
              <a:rPr lang="fr-FR" dirty="0"/>
              <a:t>&lt;/</a:t>
            </a:r>
            <a:r>
              <a:rPr lang="fr-FR" dirty="0" err="1"/>
              <a:t>xsd:schema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 smtClean="0"/>
              <a:t>Déclaration </a:t>
            </a:r>
            <a:r>
              <a:rPr lang="fr-FR" dirty="0"/>
              <a:t>de 2 </a:t>
            </a:r>
            <a:r>
              <a:rPr lang="fr-FR" dirty="0"/>
              <a:t>é</a:t>
            </a:r>
            <a:r>
              <a:rPr lang="fr-FR" dirty="0" smtClean="0"/>
              <a:t>léments</a:t>
            </a:r>
            <a:r>
              <a:rPr lang="fr-FR" dirty="0"/>
              <a:t>, </a:t>
            </a:r>
            <a:r>
              <a:rPr lang="fr-FR" b="1" i="1" dirty="0"/>
              <a:t>contacts</a:t>
            </a:r>
            <a:r>
              <a:rPr lang="fr-FR" dirty="0"/>
              <a:t> et </a:t>
            </a:r>
            <a:r>
              <a:rPr lang="fr-FR" b="1" i="1" dirty="0"/>
              <a:t>remarque</a:t>
            </a:r>
            <a:r>
              <a:rPr lang="fr-FR" dirty="0"/>
              <a:t>. Chaque </a:t>
            </a:r>
            <a:r>
              <a:rPr lang="fr-FR" dirty="0" smtClean="0"/>
              <a:t>élément </a:t>
            </a:r>
            <a:r>
              <a:rPr lang="fr-FR" dirty="0"/>
              <a:t>est </a:t>
            </a:r>
            <a:r>
              <a:rPr lang="fr-FR" dirty="0" smtClean="0"/>
              <a:t>typé 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b="1" i="1" dirty="0"/>
              <a:t>contacts</a:t>
            </a:r>
            <a:r>
              <a:rPr lang="fr-FR" dirty="0"/>
              <a:t> a un type </a:t>
            </a:r>
            <a:r>
              <a:rPr lang="fr-FR" i="1" dirty="0"/>
              <a:t>complexe</a:t>
            </a:r>
            <a:r>
              <a:rPr lang="fr-FR" dirty="0"/>
              <a:t> (il pourra </a:t>
            </a:r>
            <a:r>
              <a:rPr lang="fr-FR" dirty="0" smtClean="0"/>
              <a:t>contenir </a:t>
            </a:r>
            <a:r>
              <a:rPr lang="fr-FR" dirty="0"/>
              <a:t>des </a:t>
            </a:r>
            <a:r>
              <a:rPr lang="fr-FR" dirty="0" smtClean="0"/>
              <a:t>éléments </a:t>
            </a:r>
            <a:r>
              <a:rPr lang="fr-FR" dirty="0"/>
              <a:t>enfants) tandis </a:t>
            </a:r>
            <a:r>
              <a:rPr lang="fr-FR" dirty="0" smtClean="0"/>
              <a:t>que </a:t>
            </a:r>
            <a:r>
              <a:rPr lang="fr-FR" b="1" i="1" dirty="0" smtClean="0"/>
              <a:t>remarque</a:t>
            </a:r>
            <a:r>
              <a:rPr lang="fr-FR" dirty="0" smtClean="0"/>
              <a:t> </a:t>
            </a:r>
            <a:r>
              <a:rPr lang="fr-FR" dirty="0"/>
              <a:t>a un type simple </a:t>
            </a:r>
            <a:r>
              <a:rPr lang="fr-FR" dirty="0" err="1" smtClean="0"/>
              <a:t>pre-défini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xsd:string</a:t>
            </a:r>
            <a:r>
              <a:rPr lang="fr-FR" dirty="0"/>
              <a:t>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6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b="1" dirty="0"/>
              <a:t>Construction d’un </a:t>
            </a:r>
            <a:r>
              <a:rPr lang="fr-FR" b="1" dirty="0" err="1"/>
              <a:t>schema</a:t>
            </a:r>
            <a:r>
              <a:rPr lang="fr-FR" b="1" dirty="0"/>
              <a:t> XML </a:t>
            </a:r>
            <a:r>
              <a:rPr lang="fr-FR" b="1" dirty="0" smtClean="0"/>
              <a:t>(4)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b="1" u="sng" dirty="0" smtClean="0"/>
              <a:t>Déclaration </a:t>
            </a:r>
            <a:r>
              <a:rPr lang="fr-FR" sz="2000" b="1" u="sng" dirty="0"/>
              <a:t>d’attributs</a:t>
            </a:r>
          </a:p>
          <a:p>
            <a:pPr marL="0" indent="0">
              <a:buNone/>
            </a:pPr>
            <a:r>
              <a:rPr lang="fr-FR" sz="1800" dirty="0"/>
              <a:t>Utilisation de la balise </a:t>
            </a:r>
            <a:r>
              <a:rPr lang="fr-FR" sz="1800" dirty="0" err="1"/>
              <a:t>xsd:attribut</a:t>
            </a:r>
            <a:r>
              <a:rPr lang="fr-FR" sz="1800" dirty="0"/>
              <a:t>.</a:t>
            </a:r>
          </a:p>
          <a:p>
            <a:pPr marL="0" indent="0">
              <a:buNone/>
            </a:pPr>
            <a:r>
              <a:rPr lang="fr-FR" sz="1800" dirty="0"/>
              <a:t>Les </a:t>
            </a:r>
            <a:r>
              <a:rPr lang="fr-FR" sz="1800" dirty="0" smtClean="0"/>
              <a:t>déclarations </a:t>
            </a:r>
            <a:r>
              <a:rPr lang="fr-FR" sz="1800" dirty="0"/>
              <a:t>d’attributs doivent </a:t>
            </a:r>
            <a:r>
              <a:rPr lang="fr-FR" sz="1800" dirty="0"/>
              <a:t>ê</a:t>
            </a:r>
            <a:r>
              <a:rPr lang="fr-FR" sz="1800" dirty="0" smtClean="0"/>
              <a:t>tre placées après </a:t>
            </a:r>
            <a:r>
              <a:rPr lang="fr-FR" sz="1800" dirty="0"/>
              <a:t>les </a:t>
            </a:r>
            <a:r>
              <a:rPr lang="fr-FR" sz="1800" dirty="0" smtClean="0"/>
              <a:t>définitions </a:t>
            </a:r>
            <a:r>
              <a:rPr lang="fr-FR" sz="1800" dirty="0"/>
              <a:t>des types</a:t>
            </a:r>
          </a:p>
          <a:p>
            <a:pPr marL="0" indent="0">
              <a:buNone/>
            </a:pPr>
            <a:r>
              <a:rPr lang="fr-FR" sz="1800" dirty="0"/>
              <a:t>complexes (par contre, dans un DTD : ordre des </a:t>
            </a:r>
            <a:r>
              <a:rPr lang="fr-FR" sz="1800" dirty="0" smtClean="0"/>
              <a:t>déclarations </a:t>
            </a:r>
            <a:r>
              <a:rPr lang="fr-FR" sz="1800" dirty="0"/>
              <a:t>sans importance).</a:t>
            </a:r>
          </a:p>
          <a:p>
            <a:pPr marL="0" indent="0">
              <a:buNone/>
            </a:pPr>
            <a:r>
              <a:rPr lang="fr-FR" sz="1800" dirty="0"/>
              <a:t>&lt;?</a:t>
            </a:r>
            <a:r>
              <a:rPr lang="fr-FR" sz="1800" dirty="0" err="1"/>
              <a:t>xml</a:t>
            </a:r>
            <a:r>
              <a:rPr lang="fr-FR" sz="1800" dirty="0"/>
              <a:t> version=’</a:t>
            </a:r>
            <a:r>
              <a:rPr lang="fr-FR" sz="1800" dirty="0" smtClean="0"/>
              <a:t>’1.0’’ </a:t>
            </a:r>
            <a:r>
              <a:rPr lang="fr-FR" sz="1800" dirty="0" err="1"/>
              <a:t>encoding</a:t>
            </a:r>
            <a:r>
              <a:rPr lang="fr-FR" sz="1800" dirty="0"/>
              <a:t>=’’ISO-8859-1’’?&gt;</a:t>
            </a:r>
          </a:p>
          <a:p>
            <a:pPr marL="0" indent="0">
              <a:buNone/>
            </a:pPr>
            <a:r>
              <a:rPr lang="fr-FR" sz="1800" dirty="0"/>
              <a:t>&lt;</a:t>
            </a:r>
            <a:r>
              <a:rPr lang="fr-FR" sz="1800" dirty="0" err="1"/>
              <a:t>xsd:schema</a:t>
            </a:r>
            <a:r>
              <a:rPr lang="fr-FR" sz="1800" dirty="0"/>
              <a:t> </a:t>
            </a:r>
            <a:r>
              <a:rPr lang="fr-FR" sz="1800" dirty="0" err="1"/>
              <a:t>xmlns:xsd</a:t>
            </a:r>
            <a:r>
              <a:rPr lang="fr-FR" sz="1800" dirty="0"/>
              <a:t>=’’http://ww3.w3.org/2000:10/</a:t>
            </a:r>
            <a:r>
              <a:rPr lang="fr-FR" sz="1800" dirty="0" err="1"/>
              <a:t>XMLSchema</a:t>
            </a:r>
            <a:r>
              <a:rPr lang="fr-FR" sz="1800" dirty="0"/>
              <a:t>’’&gt;</a:t>
            </a:r>
          </a:p>
          <a:p>
            <a:pPr marL="0" indent="0">
              <a:buNone/>
            </a:pPr>
            <a:r>
              <a:rPr lang="fr-FR" sz="1800" dirty="0"/>
              <a:t>&lt;</a:t>
            </a:r>
            <a:r>
              <a:rPr lang="fr-FR" sz="1800" dirty="0" err="1"/>
              <a:t>xsd:element</a:t>
            </a:r>
            <a:r>
              <a:rPr lang="fr-FR" sz="1800" dirty="0"/>
              <a:t> </a:t>
            </a:r>
            <a:r>
              <a:rPr lang="fr-FR" sz="1800" dirty="0" err="1"/>
              <a:t>name</a:t>
            </a:r>
            <a:r>
              <a:rPr lang="fr-FR" sz="1800" dirty="0"/>
              <a:t>=’’contacts’’ type=’’</a:t>
            </a:r>
            <a:r>
              <a:rPr lang="fr-FR" sz="1800" dirty="0" err="1"/>
              <a:t>typeContacts</a:t>
            </a:r>
            <a:r>
              <a:rPr lang="fr-FR" sz="1800" dirty="0"/>
              <a:t>’’ &lt;/</a:t>
            </a:r>
            <a:r>
              <a:rPr lang="fr-FR" sz="1800" dirty="0" err="1"/>
              <a:t>xsd:element</a:t>
            </a:r>
            <a:r>
              <a:rPr lang="fr-FR" sz="1800" dirty="0"/>
              <a:t>&gt;</a:t>
            </a:r>
          </a:p>
          <a:p>
            <a:pPr marL="0" indent="0">
              <a:buNone/>
            </a:pPr>
            <a:r>
              <a:rPr lang="fr-FR" sz="1800" dirty="0"/>
              <a:t>&lt;</a:t>
            </a:r>
            <a:r>
              <a:rPr lang="fr-FR" sz="1800" dirty="0" err="1"/>
              <a:t>xsd:element</a:t>
            </a:r>
            <a:r>
              <a:rPr lang="fr-FR" sz="1800" dirty="0"/>
              <a:t> </a:t>
            </a:r>
            <a:r>
              <a:rPr lang="fr-FR" sz="1800" dirty="0" err="1"/>
              <a:t>name</a:t>
            </a:r>
            <a:r>
              <a:rPr lang="fr-FR" sz="1800" dirty="0"/>
              <a:t>=’’remarque’’ type=’’</a:t>
            </a:r>
            <a:r>
              <a:rPr lang="fr-FR" sz="1800" dirty="0" err="1"/>
              <a:t>xsd:string</a:t>
            </a:r>
            <a:r>
              <a:rPr lang="fr-FR" sz="1800" dirty="0"/>
              <a:t>’’ &lt;/</a:t>
            </a:r>
            <a:r>
              <a:rPr lang="fr-FR" sz="1800" dirty="0" err="1"/>
              <a:t>xsd:element</a:t>
            </a:r>
            <a:r>
              <a:rPr lang="fr-FR" sz="1800" dirty="0"/>
              <a:t>&gt;</a:t>
            </a:r>
          </a:p>
          <a:p>
            <a:pPr marL="0" indent="0">
              <a:buNone/>
            </a:pPr>
            <a:r>
              <a:rPr lang="fr-FR" sz="1800" dirty="0"/>
              <a:t>&lt;!-- </a:t>
            </a:r>
            <a:r>
              <a:rPr lang="fr-FR" sz="1800" dirty="0" err="1"/>
              <a:t>declarations</a:t>
            </a:r>
            <a:r>
              <a:rPr lang="fr-FR" sz="1800" dirty="0"/>
              <a:t> de types ici --&gt;</a:t>
            </a:r>
          </a:p>
          <a:p>
            <a:pPr marL="0" indent="0">
              <a:buNone/>
            </a:pPr>
            <a:r>
              <a:rPr lang="fr-FR" sz="1800" dirty="0"/>
              <a:t>&lt;</a:t>
            </a:r>
            <a:r>
              <a:rPr lang="fr-FR" sz="1800" dirty="0" err="1"/>
              <a:t>xsd:complexType</a:t>
            </a:r>
            <a:r>
              <a:rPr lang="fr-FR" sz="1800" dirty="0"/>
              <a:t> </a:t>
            </a:r>
            <a:r>
              <a:rPr lang="fr-FR" sz="1800" dirty="0" err="1"/>
              <a:t>name</a:t>
            </a:r>
            <a:r>
              <a:rPr lang="fr-FR" sz="1800" dirty="0"/>
              <a:t> = ‘‘</a:t>
            </a:r>
            <a:r>
              <a:rPr lang="fr-FR" sz="1800" dirty="0" err="1"/>
              <a:t>typeContacts</a:t>
            </a:r>
            <a:r>
              <a:rPr lang="fr-FR" sz="1800" dirty="0"/>
              <a:t>’’&gt;</a:t>
            </a:r>
          </a:p>
          <a:p>
            <a:pPr marL="0" indent="0">
              <a:buNone/>
            </a:pPr>
            <a:r>
              <a:rPr lang="fr-FR" sz="1800" dirty="0"/>
              <a:t>&lt;!-- </a:t>
            </a:r>
            <a:r>
              <a:rPr lang="fr-FR" sz="1800" dirty="0" err="1"/>
              <a:t>declarations</a:t>
            </a:r>
            <a:r>
              <a:rPr lang="fr-FR" sz="1800" dirty="0"/>
              <a:t> du </a:t>
            </a:r>
            <a:r>
              <a:rPr lang="fr-FR" sz="1800" dirty="0" err="1"/>
              <a:t>mod</a:t>
            </a:r>
            <a:r>
              <a:rPr lang="fr-FR" sz="1800" dirty="0"/>
              <a:t>\‘</a:t>
            </a:r>
            <a:r>
              <a:rPr lang="fr-FR" sz="1800" dirty="0" err="1"/>
              <a:t>ele</a:t>
            </a:r>
            <a:r>
              <a:rPr lang="fr-FR" sz="1800" dirty="0"/>
              <a:t> de contenu ici --&gt;</a:t>
            </a:r>
          </a:p>
          <a:p>
            <a:pPr marL="0" indent="0">
              <a:buNone/>
            </a:pPr>
            <a:r>
              <a:rPr lang="fr-FR" sz="1800" dirty="0"/>
              <a:t>&lt;</a:t>
            </a:r>
            <a:r>
              <a:rPr lang="fr-FR" sz="1800" dirty="0" err="1"/>
              <a:t>xsd:attribute</a:t>
            </a:r>
            <a:r>
              <a:rPr lang="fr-FR" sz="1800" dirty="0"/>
              <a:t> </a:t>
            </a:r>
            <a:r>
              <a:rPr lang="fr-FR" sz="1800" dirty="0" err="1"/>
              <a:t>name</a:t>
            </a:r>
            <a:r>
              <a:rPr lang="fr-FR" sz="1800" dirty="0"/>
              <a:t>=’’</a:t>
            </a:r>
            <a:r>
              <a:rPr lang="fr-FR" sz="1800" dirty="0" err="1"/>
              <a:t>maj</a:t>
            </a:r>
            <a:r>
              <a:rPr lang="fr-FR" sz="1800" dirty="0"/>
              <a:t>’’ type=’’</a:t>
            </a:r>
            <a:r>
              <a:rPr lang="fr-FR" sz="1800" dirty="0" err="1"/>
              <a:t>xsd:date</a:t>
            </a:r>
            <a:r>
              <a:rPr lang="fr-FR" sz="1800" dirty="0"/>
              <a:t>’’ /&gt;</a:t>
            </a:r>
          </a:p>
          <a:p>
            <a:pPr marL="0" indent="0">
              <a:buNone/>
            </a:pPr>
            <a:r>
              <a:rPr lang="fr-FR" sz="1800" dirty="0"/>
              <a:t>&lt;/</a:t>
            </a:r>
            <a:r>
              <a:rPr lang="fr-FR" sz="1800" dirty="0" err="1"/>
              <a:t>xsd:complexType</a:t>
            </a:r>
            <a:r>
              <a:rPr lang="fr-FR" sz="1800" dirty="0"/>
              <a:t>&gt;</a:t>
            </a:r>
          </a:p>
          <a:p>
            <a:pPr marL="0" indent="0">
              <a:buNone/>
            </a:pPr>
            <a:r>
              <a:rPr lang="fr-FR" sz="1800" dirty="0"/>
              <a:t>&lt;/</a:t>
            </a:r>
            <a:r>
              <a:rPr lang="fr-FR" sz="1800" dirty="0" err="1"/>
              <a:t>xsd:schema</a:t>
            </a:r>
            <a:r>
              <a:rPr lang="fr-FR" sz="1800" dirty="0"/>
              <a:t>&gt;</a:t>
            </a:r>
          </a:p>
          <a:p>
            <a:pPr marL="0" indent="0">
              <a:buNone/>
            </a:pPr>
            <a:r>
              <a:rPr lang="fr-FR" sz="1800" dirty="0"/>
              <a:t>NB : Attribut </a:t>
            </a:r>
            <a:r>
              <a:rPr lang="fr-FR" sz="1800" dirty="0" err="1"/>
              <a:t>maj</a:t>
            </a:r>
            <a:r>
              <a:rPr lang="fr-FR" sz="1800" dirty="0"/>
              <a:t> : date de la </a:t>
            </a:r>
            <a:r>
              <a:rPr lang="fr-FR" sz="1800" dirty="0" smtClean="0"/>
              <a:t>dernière </a:t>
            </a:r>
            <a:r>
              <a:rPr lang="fr-FR" sz="1800" dirty="0"/>
              <a:t>mise </a:t>
            </a:r>
            <a:r>
              <a:rPr lang="fr-FR" sz="1800" dirty="0"/>
              <a:t>à</a:t>
            </a:r>
            <a:r>
              <a:rPr lang="fr-FR" sz="1800" dirty="0" smtClean="0"/>
              <a:t> </a:t>
            </a:r>
            <a:r>
              <a:rPr lang="fr-FR" sz="1800" dirty="0"/>
              <a:t>jour de la liste des contacts. </a:t>
            </a:r>
            <a:r>
              <a:rPr lang="fr-FR" sz="1800" dirty="0" err="1"/>
              <a:t>xsd:date</a:t>
            </a:r>
            <a:r>
              <a:rPr lang="fr-FR" sz="1800" dirty="0"/>
              <a:t> :</a:t>
            </a:r>
          </a:p>
          <a:p>
            <a:pPr marL="0" indent="0">
              <a:buNone/>
            </a:pPr>
            <a:r>
              <a:rPr lang="fr-FR" sz="1800" dirty="0"/>
              <a:t>type simple XML.</a:t>
            </a: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060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Construction d’un </a:t>
            </a:r>
            <a:r>
              <a:rPr lang="fr-FR" b="1" dirty="0" err="1"/>
              <a:t>schema</a:t>
            </a:r>
            <a:r>
              <a:rPr lang="fr-FR" b="1" dirty="0"/>
              <a:t> XML </a:t>
            </a:r>
            <a:r>
              <a:rPr lang="fr-FR" b="1" dirty="0" smtClean="0"/>
              <a:t>(5)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Un attribut peut </a:t>
            </a:r>
            <a:r>
              <a:rPr lang="fr-FR" dirty="0"/>
              <a:t>ê</a:t>
            </a:r>
            <a:r>
              <a:rPr lang="fr-FR" dirty="0" smtClean="0"/>
              <a:t>tre déclaré 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obligatoire : </a:t>
            </a:r>
            <a:r>
              <a:rPr lang="fr-FR" dirty="0" err="1"/>
              <a:t>required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/>
              <a:t>optionnel : </a:t>
            </a:r>
            <a:r>
              <a:rPr lang="fr-FR" dirty="0" err="1"/>
              <a:t>optional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/>
              <a:t>ayant une valeur par </a:t>
            </a:r>
            <a:r>
              <a:rPr lang="fr-FR" dirty="0" smtClean="0"/>
              <a:t>défaut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Par ex.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xsd:attribute</a:t>
            </a:r>
            <a:r>
              <a:rPr lang="en-US" dirty="0"/>
              <a:t> name=’’</a:t>
            </a:r>
            <a:r>
              <a:rPr lang="en-US" dirty="0" err="1"/>
              <a:t>maj</a:t>
            </a:r>
            <a:r>
              <a:rPr lang="en-US" dirty="0"/>
              <a:t>’’ type=’’</a:t>
            </a:r>
            <a:r>
              <a:rPr lang="en-US" dirty="0" err="1"/>
              <a:t>xsd:date</a:t>
            </a:r>
            <a:r>
              <a:rPr lang="en-US" dirty="0"/>
              <a:t>’’ use=’’optional’’</a:t>
            </a:r>
          </a:p>
          <a:p>
            <a:pPr marL="0" indent="0">
              <a:buNone/>
            </a:pPr>
            <a:r>
              <a:rPr lang="fr-FR" dirty="0" smtClean="0"/>
              <a:t>default</a:t>
            </a:r>
            <a:r>
              <a:rPr lang="fr-FR" dirty="0"/>
              <a:t>= 2006-03-11 /&gt;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7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HTML (2)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Le </a:t>
            </a:r>
            <a:r>
              <a:rPr lang="fr-FR" dirty="0" smtClean="0"/>
              <a:t>r</a:t>
            </a:r>
            <a:r>
              <a:rPr lang="fr-FR" dirty="0"/>
              <a:t>ô</a:t>
            </a:r>
            <a:r>
              <a:rPr lang="fr-FR" dirty="0" smtClean="0"/>
              <a:t>le </a:t>
            </a:r>
            <a:r>
              <a:rPr lang="fr-FR" dirty="0"/>
              <a:t>des balises autres que les “amarres” est celui de </a:t>
            </a:r>
            <a:r>
              <a:rPr lang="fr-FR" dirty="0" smtClean="0"/>
              <a:t>présenter </a:t>
            </a:r>
            <a:r>
              <a:rPr lang="fr-FR" dirty="0"/>
              <a:t>visuellement </a:t>
            </a:r>
            <a:r>
              <a:rPr lang="fr-FR" dirty="0" smtClean="0"/>
              <a:t>du texte </a:t>
            </a:r>
            <a:r>
              <a:rPr lang="fr-FR" dirty="0"/>
              <a:t>en un certain format.</a:t>
            </a:r>
          </a:p>
          <a:p>
            <a:r>
              <a:rPr lang="fr-FR" dirty="0"/>
              <a:t>Par exemple :</a:t>
            </a:r>
          </a:p>
          <a:p>
            <a:pPr marL="0" indent="0">
              <a:buNone/>
            </a:pPr>
            <a:r>
              <a:rPr lang="it-IT" dirty="0"/>
              <a:t>• &lt;B&gt; bla &lt;/B&gt; sert </a:t>
            </a:r>
            <a:r>
              <a:rPr lang="it-IT" dirty="0" smtClean="0"/>
              <a:t>à écrire </a:t>
            </a:r>
            <a:r>
              <a:rPr lang="it-IT" b="1" dirty="0"/>
              <a:t>bla</a:t>
            </a:r>
            <a:r>
              <a:rPr lang="it-IT" dirty="0"/>
              <a:t> </a:t>
            </a:r>
            <a:r>
              <a:rPr lang="it-IT" dirty="0" smtClean="0"/>
              <a:t>à </a:t>
            </a:r>
            <a:r>
              <a:rPr lang="it-IT" dirty="0"/>
              <a:t>la place de bla</a:t>
            </a:r>
          </a:p>
          <a:p>
            <a:pPr marL="400050" lvl="1" indent="0">
              <a:buNone/>
            </a:pPr>
            <a:r>
              <a:rPr lang="it-IT" dirty="0"/>
              <a:t>• &lt;I&gt; bla &lt;/I&gt; sert </a:t>
            </a:r>
            <a:r>
              <a:rPr lang="it-IT" dirty="0" smtClean="0"/>
              <a:t>à écrire </a:t>
            </a:r>
            <a:r>
              <a:rPr lang="it-IT" i="1" dirty="0"/>
              <a:t>bla</a:t>
            </a:r>
            <a:r>
              <a:rPr lang="it-IT" dirty="0"/>
              <a:t> </a:t>
            </a:r>
            <a:r>
              <a:rPr lang="it-IT" dirty="0" smtClean="0"/>
              <a:t>à </a:t>
            </a:r>
            <a:r>
              <a:rPr lang="it-IT" dirty="0"/>
              <a:t>la place de bla</a:t>
            </a:r>
          </a:p>
          <a:p>
            <a:pPr marL="400050" lvl="1" indent="0">
              <a:buNone/>
            </a:pPr>
            <a:r>
              <a:rPr lang="it-IT" dirty="0"/>
              <a:t>• &lt;CENTER&gt; bla &lt;/CENTER&gt; sert </a:t>
            </a:r>
            <a:r>
              <a:rPr lang="it-IT" dirty="0" smtClean="0"/>
              <a:t>à écrire</a:t>
            </a:r>
            <a:endParaRPr lang="it-IT" dirty="0"/>
          </a:p>
          <a:p>
            <a:pPr marL="400050" lvl="1" indent="0" algn="ctr">
              <a:buNone/>
            </a:pPr>
            <a:r>
              <a:rPr lang="fr-FR" dirty="0" err="1"/>
              <a:t>bla</a:t>
            </a:r>
            <a:endParaRPr lang="fr-FR" dirty="0"/>
          </a:p>
          <a:p>
            <a:pPr marL="400050" lvl="1" indent="0">
              <a:buNone/>
            </a:pPr>
            <a:r>
              <a:rPr lang="fr-FR" dirty="0" smtClean="0"/>
              <a:t>à </a:t>
            </a:r>
            <a:r>
              <a:rPr lang="fr-FR" dirty="0"/>
              <a:t>la place de :</a:t>
            </a:r>
          </a:p>
          <a:p>
            <a:pPr marL="400050" lvl="1" indent="0">
              <a:buNone/>
            </a:pPr>
            <a:r>
              <a:rPr lang="fr-FR" dirty="0" err="1"/>
              <a:t>bla</a:t>
            </a:r>
            <a:endParaRPr lang="fr-FR" dirty="0"/>
          </a:p>
          <a:p>
            <a:pPr marL="400050" lvl="1" indent="0">
              <a:buNone/>
            </a:pPr>
            <a:r>
              <a:rPr lang="pt-BR" dirty="0"/>
              <a:t>• &lt;H1&gt; bla &lt;/H1&gt;, &lt;H2&gt; blabla &lt;/H2&gt; &lt;H3&gt; blablabla &lt;/H3&gt; servent </a:t>
            </a:r>
            <a:r>
              <a:rPr lang="pt-BR" dirty="0" smtClean="0"/>
              <a:t>à </a:t>
            </a:r>
            <a:r>
              <a:rPr lang="fr-FR" dirty="0" smtClean="0"/>
              <a:t>introduire </a:t>
            </a:r>
            <a:r>
              <a:rPr lang="fr-FR" dirty="0"/>
              <a:t>des titres (des “sections”), par ordre d’importance </a:t>
            </a:r>
            <a:r>
              <a:rPr lang="fr-FR" dirty="0" smtClean="0"/>
              <a:t>décroissant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5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Construction d’un </a:t>
            </a:r>
            <a:r>
              <a:rPr lang="fr-FR" b="1" dirty="0" err="1"/>
              <a:t>schema</a:t>
            </a:r>
            <a:r>
              <a:rPr lang="fr-FR" b="1" dirty="0"/>
              <a:t> XML </a:t>
            </a:r>
            <a:r>
              <a:rPr lang="fr-FR" b="1" dirty="0" smtClean="0"/>
              <a:t>(6)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Quand on </a:t>
            </a:r>
            <a:r>
              <a:rPr lang="fr-FR" dirty="0" smtClean="0"/>
              <a:t>déclare </a:t>
            </a:r>
            <a:r>
              <a:rPr lang="fr-FR" dirty="0"/>
              <a:t>un type complexe, ayant plusieurs composantes, d’un </a:t>
            </a:r>
            <a:r>
              <a:rPr lang="fr-FR" dirty="0" smtClean="0"/>
              <a:t>élément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(ci-dessous : livre) il faut commencer par </a:t>
            </a:r>
            <a:r>
              <a:rPr lang="fr-FR" dirty="0" smtClean="0"/>
              <a:t>déclarer </a:t>
            </a:r>
            <a:r>
              <a:rPr lang="fr-FR" dirty="0"/>
              <a:t>les </a:t>
            </a:r>
            <a:r>
              <a:rPr lang="fr-FR" dirty="0" smtClean="0"/>
              <a:t>éléments </a:t>
            </a:r>
            <a:r>
              <a:rPr lang="fr-FR" dirty="0"/>
              <a:t>et les attributs</a:t>
            </a:r>
          </a:p>
          <a:p>
            <a:pPr marL="0" indent="0">
              <a:buNone/>
            </a:pPr>
            <a:r>
              <a:rPr lang="fr-FR" dirty="0"/>
              <a:t>de type simple, `a cause des </a:t>
            </a:r>
            <a:r>
              <a:rPr lang="fr-FR" dirty="0" smtClean="0"/>
              <a:t>possibilité </a:t>
            </a:r>
            <a:r>
              <a:rPr lang="fr-FR" dirty="0"/>
              <a:t>des “</a:t>
            </a:r>
            <a:r>
              <a:rPr lang="fr-FR" dirty="0" smtClean="0"/>
              <a:t>références</a:t>
            </a:r>
            <a:r>
              <a:rPr lang="fr-FR" dirty="0"/>
              <a:t>”.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xsd:element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=’’pages’’ type=’’</a:t>
            </a:r>
            <a:r>
              <a:rPr lang="fr-FR" dirty="0" err="1"/>
              <a:t>xsd:positiveInteger</a:t>
            </a:r>
            <a:r>
              <a:rPr lang="fr-FR" dirty="0"/>
              <a:t>’’&lt;/</a:t>
            </a:r>
            <a:r>
              <a:rPr lang="fr-FR" dirty="0" err="1"/>
              <a:t>xsd:element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xsd:element</a:t>
            </a:r>
            <a:r>
              <a:rPr lang="fr-FR" dirty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=‘’auteur’’ </a:t>
            </a:r>
            <a:r>
              <a:rPr lang="fr-FR" dirty="0"/>
              <a:t>type=’’</a:t>
            </a:r>
            <a:r>
              <a:rPr lang="fr-FR" dirty="0" err="1"/>
              <a:t>xsd:string</a:t>
            </a:r>
            <a:r>
              <a:rPr lang="fr-FR" dirty="0"/>
              <a:t>’’&lt;/</a:t>
            </a:r>
            <a:r>
              <a:rPr lang="fr-FR" dirty="0" err="1"/>
              <a:t>xsd:element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xsd:element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=’’livre’’&gt;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xsd:complexType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xsd:sequence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ref</a:t>
            </a:r>
            <a:r>
              <a:rPr lang="fr-FR" dirty="0"/>
              <a:t>=’’auteur’’/&gt;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ref</a:t>
            </a:r>
            <a:r>
              <a:rPr lang="fr-FR" dirty="0"/>
              <a:t>=’’pages’’/&gt;</a:t>
            </a:r>
          </a:p>
          <a:p>
            <a:pPr marL="0" indent="0">
              <a:buNone/>
            </a:pPr>
            <a:r>
              <a:rPr lang="fr-FR" dirty="0"/>
              <a:t>&lt;/</a:t>
            </a:r>
            <a:r>
              <a:rPr lang="fr-FR" dirty="0" err="1"/>
              <a:t>xsd:sequence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xsd:complexType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&lt;/</a:t>
            </a:r>
            <a:r>
              <a:rPr lang="fr-FR" dirty="0" err="1"/>
              <a:t>xsd:element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NB : “</a:t>
            </a:r>
            <a:r>
              <a:rPr lang="fr-FR" dirty="0" smtClean="0"/>
              <a:t>référence</a:t>
            </a:r>
            <a:r>
              <a:rPr lang="fr-FR" dirty="0"/>
              <a:t>”, ICI : un livre est un </a:t>
            </a:r>
            <a:r>
              <a:rPr lang="fr-FR" dirty="0" smtClean="0"/>
              <a:t>élément </a:t>
            </a:r>
            <a:r>
              <a:rPr lang="fr-FR" dirty="0"/>
              <a:t>de type complexe, </a:t>
            </a:r>
            <a:r>
              <a:rPr lang="fr-FR" dirty="0" smtClean="0"/>
              <a:t>c.à.d</a:t>
            </a:r>
            <a:r>
              <a:rPr lang="fr-FR" dirty="0"/>
              <a:t>. une</a:t>
            </a:r>
          </a:p>
          <a:p>
            <a:pPr marL="0" indent="0">
              <a:buNone/>
            </a:pPr>
            <a:r>
              <a:rPr lang="fr-FR" dirty="0" smtClean="0"/>
              <a:t>séquence </a:t>
            </a:r>
            <a:r>
              <a:rPr lang="fr-FR" dirty="0"/>
              <a:t>de pages et d’un auteur.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64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Construction d’un </a:t>
            </a:r>
            <a:r>
              <a:rPr lang="fr-FR" b="1" dirty="0" err="1"/>
              <a:t>schema</a:t>
            </a:r>
            <a:r>
              <a:rPr lang="fr-FR" b="1" dirty="0"/>
              <a:t> XML </a:t>
            </a:r>
            <a:r>
              <a:rPr lang="fr-FR" b="1" dirty="0" smtClean="0"/>
              <a:t>(7)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3300" b="1" u="sng" dirty="0"/>
              <a:t>Types Simples de XML </a:t>
            </a:r>
            <a:r>
              <a:rPr lang="fr-FR" sz="3300" b="1" u="sng" dirty="0" err="1"/>
              <a:t>Schema</a:t>
            </a:r>
            <a:endParaRPr lang="fr-FR" sz="3300" b="1" u="sng" dirty="0"/>
          </a:p>
          <a:p>
            <a:r>
              <a:rPr lang="fr-FR" dirty="0"/>
              <a:t>Il en a beaucoup. Par ex., string, </a:t>
            </a:r>
            <a:r>
              <a:rPr lang="fr-FR" dirty="0" err="1"/>
              <a:t>booleen</a:t>
            </a:r>
            <a:r>
              <a:rPr lang="fr-FR" dirty="0"/>
              <a:t>, </a:t>
            </a:r>
            <a:r>
              <a:rPr lang="fr-FR" dirty="0" err="1"/>
              <a:t>positiveinteger</a:t>
            </a:r>
            <a:r>
              <a:rPr lang="fr-FR" dirty="0"/>
              <a:t>, </a:t>
            </a:r>
            <a:r>
              <a:rPr lang="fr-FR" dirty="0" err="1"/>
              <a:t>cdata</a:t>
            </a:r>
            <a:r>
              <a:rPr lang="fr-FR" dirty="0"/>
              <a:t>, date, ID</a:t>
            </a:r>
            <a:r>
              <a:rPr lang="fr-FR" dirty="0" smtClean="0"/>
              <a:t>, IDREF</a:t>
            </a:r>
            <a:r>
              <a:rPr lang="fr-FR" dirty="0"/>
              <a:t>, </a:t>
            </a:r>
            <a:r>
              <a:rPr lang="fr-FR" dirty="0" err="1"/>
              <a:t>idrefs</a:t>
            </a:r>
            <a:r>
              <a:rPr lang="fr-FR" dirty="0"/>
              <a:t>, NMTOKEN (une lettre, une chiffre, un point, un </a:t>
            </a:r>
            <a:r>
              <a:rPr lang="fr-FR" dirty="0" err="1"/>
              <a:t>tir´e</a:t>
            </a:r>
            <a:r>
              <a:rPr lang="fr-FR" dirty="0"/>
              <a:t>, </a:t>
            </a:r>
            <a:r>
              <a:rPr lang="fr-FR" dirty="0" smtClean="0"/>
              <a:t>une virgule</a:t>
            </a:r>
            <a:r>
              <a:rPr lang="fr-FR" dirty="0"/>
              <a:t>..)</a:t>
            </a:r>
          </a:p>
          <a:p>
            <a:r>
              <a:rPr lang="fr-FR" dirty="0"/>
              <a:t>Les types listes sont des suites de types simples.</a:t>
            </a:r>
          </a:p>
          <a:p>
            <a:pPr marL="0" indent="0">
              <a:buNone/>
            </a:pPr>
            <a:r>
              <a:rPr lang="fr-FR" dirty="0"/>
              <a:t>XML </a:t>
            </a:r>
            <a:r>
              <a:rPr lang="fr-FR" dirty="0" err="1"/>
              <a:t>Schema</a:t>
            </a:r>
            <a:r>
              <a:rPr lang="fr-FR" dirty="0"/>
              <a:t> </a:t>
            </a:r>
            <a:r>
              <a:rPr lang="fr-FR" dirty="0" smtClean="0"/>
              <a:t>possède </a:t>
            </a:r>
            <a:r>
              <a:rPr lang="fr-FR" dirty="0"/>
              <a:t>3 types de listes </a:t>
            </a:r>
            <a:r>
              <a:rPr lang="fr-FR" dirty="0" err="1" smtClean="0"/>
              <a:t>integrées</a:t>
            </a:r>
            <a:r>
              <a:rPr lang="fr-FR" dirty="0" smtClean="0"/>
              <a:t> 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1. NMTOKENS : suites </a:t>
            </a:r>
            <a:r>
              <a:rPr lang="fr-FR" dirty="0" smtClean="0"/>
              <a:t>finies </a:t>
            </a:r>
            <a:r>
              <a:rPr lang="fr-FR" dirty="0"/>
              <a:t>et non-vides de NMTOKEN </a:t>
            </a:r>
            <a:r>
              <a:rPr lang="fr-FR" dirty="0" smtClean="0"/>
              <a:t>séparés </a:t>
            </a:r>
            <a:r>
              <a:rPr lang="fr-FR" dirty="0"/>
              <a:t>par </a:t>
            </a:r>
            <a:r>
              <a:rPr lang="fr-FR" dirty="0" smtClean="0"/>
              <a:t>un espace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2. ENTITY : notion XML un peu plus complexe que ELEMENT. Passons.</a:t>
            </a:r>
          </a:p>
          <a:p>
            <a:pPr marL="0" indent="0">
              <a:buNone/>
            </a:pPr>
            <a:r>
              <a:rPr lang="fr-FR" dirty="0"/>
              <a:t>3. IDREFS (d´</a:t>
            </a:r>
            <a:r>
              <a:rPr lang="fr-FR" dirty="0" err="1"/>
              <a:t>ej`a</a:t>
            </a:r>
            <a:r>
              <a:rPr lang="fr-FR" dirty="0"/>
              <a:t> vu avec les DTD)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846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Construction d’un </a:t>
            </a:r>
            <a:r>
              <a:rPr lang="fr-FR" b="1" dirty="0" err="1"/>
              <a:t>schema</a:t>
            </a:r>
            <a:r>
              <a:rPr lang="fr-FR" b="1" dirty="0"/>
              <a:t> XML </a:t>
            </a:r>
            <a:r>
              <a:rPr lang="fr-FR" b="1" dirty="0" smtClean="0"/>
              <a:t>(8)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400" b="1" u="sng" dirty="0"/>
              <a:t>Types Complexes</a:t>
            </a:r>
          </a:p>
          <a:p>
            <a:pPr marL="0" indent="0">
              <a:buNone/>
            </a:pPr>
            <a:r>
              <a:rPr lang="fr-FR"/>
              <a:t>Les </a:t>
            </a:r>
            <a:r>
              <a:rPr lang="fr-FR" smtClean="0"/>
              <a:t>séquences 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xsd:complexType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xsd:sequence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xsd:element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=’’nom’’ type =</a:t>
            </a:r>
            <a:r>
              <a:rPr lang="fr-FR" dirty="0" err="1"/>
              <a:t>sxd:string</a:t>
            </a:r>
            <a:r>
              <a:rPr lang="fr-FR" dirty="0"/>
              <a:t>’’ /&gt;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xsd:element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=’’</a:t>
            </a:r>
            <a:r>
              <a:rPr lang="fr-FR" dirty="0" err="1"/>
              <a:t>prenom</a:t>
            </a:r>
            <a:r>
              <a:rPr lang="fr-FR" dirty="0"/>
              <a:t>’’ type =</a:t>
            </a:r>
            <a:r>
              <a:rPr lang="fr-FR" dirty="0" err="1"/>
              <a:t>sxd:string</a:t>
            </a:r>
            <a:r>
              <a:rPr lang="fr-FR" dirty="0"/>
              <a:t>’’ /&gt;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xsd:element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=’’</a:t>
            </a:r>
            <a:r>
              <a:rPr lang="fr-FR" dirty="0" err="1"/>
              <a:t>dateNaissance</a:t>
            </a:r>
            <a:r>
              <a:rPr lang="fr-FR" dirty="0"/>
              <a:t>’’ type =</a:t>
            </a:r>
            <a:r>
              <a:rPr lang="fr-FR" dirty="0" err="1"/>
              <a:t>sxd:date</a:t>
            </a:r>
            <a:r>
              <a:rPr lang="fr-FR" dirty="0"/>
              <a:t>’’ /&gt;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xsd:element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=’’adresse’’ type =</a:t>
            </a:r>
            <a:r>
              <a:rPr lang="fr-FR" dirty="0" err="1"/>
              <a:t>sxd:string</a:t>
            </a:r>
            <a:r>
              <a:rPr lang="fr-FR" dirty="0"/>
              <a:t>’’ /&gt;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xsd:element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=’’e-mail’’ type =</a:t>
            </a:r>
            <a:r>
              <a:rPr lang="fr-FR" dirty="0" err="1"/>
              <a:t>sxd:string</a:t>
            </a:r>
            <a:r>
              <a:rPr lang="fr-FR" dirty="0"/>
              <a:t>’’ /&gt;</a:t>
            </a:r>
          </a:p>
          <a:p>
            <a:pPr marL="0" indent="0">
              <a:buNone/>
            </a:pPr>
            <a:r>
              <a:rPr lang="fr-FR" dirty="0"/>
              <a:t>&lt;/</a:t>
            </a:r>
            <a:r>
              <a:rPr lang="fr-FR" dirty="0" err="1"/>
              <a:t>xsd:sequence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&lt;/</a:t>
            </a:r>
            <a:r>
              <a:rPr lang="fr-FR" dirty="0" err="1"/>
              <a:t>xsd:complexType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NB : date, string : types atomiques de XML </a:t>
            </a:r>
            <a:r>
              <a:rPr lang="fr-FR" dirty="0" err="1"/>
              <a:t>Schema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505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/>
              <a:t>Exemple de document HTML </a:t>
            </a:r>
          </a:p>
          <a:p>
            <a:pPr marL="0" indent="0">
              <a:buNone/>
            </a:pPr>
            <a:r>
              <a:rPr lang="fr-FR" sz="1400" dirty="0" smtClean="0"/>
              <a:t>&lt;!</a:t>
            </a:r>
            <a:r>
              <a:rPr lang="fr-FR" sz="1400" dirty="0"/>
              <a:t>DOCTYPE HTML PUBLIC "-//W3C//DTD HTML 3.2//EN"&gt;</a:t>
            </a:r>
          </a:p>
          <a:p>
            <a:pPr marL="0" indent="0">
              <a:buNone/>
            </a:pPr>
            <a:r>
              <a:rPr lang="fr-FR" sz="1400" dirty="0"/>
              <a:t>&lt;HTML&gt;</a:t>
            </a:r>
          </a:p>
          <a:p>
            <a:pPr marL="0" indent="0">
              <a:buNone/>
            </a:pPr>
            <a:r>
              <a:rPr lang="fr-FR" sz="1400" dirty="0"/>
              <a:t>&lt;HEAD&gt;</a:t>
            </a:r>
          </a:p>
          <a:p>
            <a:pPr marL="0" indent="0">
              <a:buNone/>
            </a:pPr>
            <a:r>
              <a:rPr lang="fr-FR" sz="1400" dirty="0"/>
              <a:t>&lt;TITLE&gt; </a:t>
            </a:r>
            <a:r>
              <a:rPr lang="fr-FR" sz="1400" dirty="0" err="1"/>
              <a:t>Serenella</a:t>
            </a:r>
            <a:r>
              <a:rPr lang="fr-FR" sz="1400" dirty="0"/>
              <a:t> </a:t>
            </a:r>
            <a:r>
              <a:rPr lang="fr-FR" sz="1400" dirty="0" err="1"/>
              <a:t>Cerrito</a:t>
            </a:r>
            <a:r>
              <a:rPr lang="fr-FR" sz="1400" dirty="0"/>
              <a:t> &lt;/TITLE&gt;</a:t>
            </a:r>
          </a:p>
          <a:p>
            <a:pPr marL="0" indent="0">
              <a:buNone/>
            </a:pPr>
            <a:r>
              <a:rPr lang="fr-FR" sz="1400" dirty="0"/>
              <a:t>&lt;META NAME="GENERATOR" CONTENT="Mozilla/3.01Gold (X11; I;</a:t>
            </a:r>
          </a:p>
          <a:p>
            <a:pPr marL="0" indent="0">
              <a:buNone/>
            </a:pPr>
            <a:r>
              <a:rPr lang="fr-FR" sz="1400" dirty="0" err="1"/>
              <a:t>SunOS</a:t>
            </a:r>
            <a:r>
              <a:rPr lang="fr-FR" sz="1400" dirty="0"/>
              <a:t> 5.5 sun4m) [Netscape]"&gt;</a:t>
            </a:r>
          </a:p>
          <a:p>
            <a:pPr marL="0" indent="0">
              <a:buNone/>
            </a:pPr>
            <a:r>
              <a:rPr lang="fr-FR" sz="1400" dirty="0"/>
              <a:t>&lt;/HEAD&gt;</a:t>
            </a:r>
          </a:p>
          <a:p>
            <a:pPr marL="0" indent="0">
              <a:buNone/>
            </a:pPr>
            <a:r>
              <a:rPr lang="en-US" sz="1400" dirty="0"/>
              <a:t>&lt;BODY TEXT="#004D0F" BGCOLOR="#EEFFFF"&gt;</a:t>
            </a:r>
          </a:p>
          <a:p>
            <a:pPr marL="0" indent="0">
              <a:buNone/>
            </a:pPr>
            <a:r>
              <a:rPr lang="fr-FR" sz="1400" dirty="0"/>
              <a:t>&lt;H1 ALIGN=CENTER&gt;</a:t>
            </a:r>
          </a:p>
          <a:p>
            <a:pPr marL="0" indent="0">
              <a:buNone/>
            </a:pPr>
            <a:r>
              <a:rPr lang="fr-FR" sz="1400" dirty="0"/>
              <a:t>&lt;IMG SRC="klee.tunisian-gardens.jpg" HEIGHT=370 WIDTH=370&gt;</a:t>
            </a:r>
          </a:p>
          <a:p>
            <a:pPr marL="0" indent="0">
              <a:buNone/>
            </a:pPr>
            <a:r>
              <a:rPr lang="fr-FR" sz="1400" dirty="0"/>
              <a:t>&lt;/H1&gt;</a:t>
            </a:r>
          </a:p>
          <a:p>
            <a:pPr marL="0" indent="0">
              <a:buNone/>
            </a:pPr>
            <a:r>
              <a:rPr lang="fr-FR" sz="1400" dirty="0"/>
              <a:t>&lt;/BR&gt;</a:t>
            </a:r>
          </a:p>
          <a:p>
            <a:pPr marL="0" indent="0">
              <a:buNone/>
            </a:pPr>
            <a:r>
              <a:rPr lang="en-US" sz="1400" dirty="0"/>
              <a:t>&lt;H1 ALIGN=CENTER&gt; &lt;FONT COLOR="#FF7F50"&gt;</a:t>
            </a:r>
          </a:p>
          <a:p>
            <a:pPr marL="0" indent="0">
              <a:buNone/>
            </a:pPr>
            <a:r>
              <a:rPr lang="fr-FR" sz="1400" dirty="0" err="1"/>
              <a:t>Serenella</a:t>
            </a:r>
            <a:r>
              <a:rPr lang="fr-FR" sz="1400" dirty="0"/>
              <a:t> </a:t>
            </a:r>
            <a:r>
              <a:rPr lang="fr-FR" sz="1400" dirty="0" err="1"/>
              <a:t>Cerrito</a:t>
            </a:r>
            <a:r>
              <a:rPr lang="fr-FR" sz="1400" dirty="0"/>
              <a:t> &lt;/H1&gt;&lt;/FONT&gt;</a:t>
            </a:r>
          </a:p>
          <a:p>
            <a:pPr marL="0" indent="0">
              <a:buNone/>
            </a:pPr>
            <a:r>
              <a:rPr lang="en-US" sz="1400" dirty="0"/>
              <a:t>&lt;H2&gt;&lt;IMG SRC="blue-bullet.gif" HEIGHT=20 WIDTH=14&gt; Current Position</a:t>
            </a:r>
          </a:p>
          <a:p>
            <a:pPr marL="0" indent="0">
              <a:buNone/>
            </a:pPr>
            <a:r>
              <a:rPr lang="fr-FR" sz="1400" dirty="0"/>
              <a:t>&lt;IMG SRC="home03.gif"&gt;&lt;/H2&gt;</a:t>
            </a:r>
          </a:p>
          <a:p>
            <a:pPr marL="0" indent="0">
              <a:buNone/>
            </a:pPr>
            <a:r>
              <a:rPr lang="fr-FR" sz="1400" dirty="0"/>
              <a:t>&lt;H3&gt;</a:t>
            </a:r>
          </a:p>
          <a:p>
            <a:pPr marL="0" indent="0">
              <a:buNone/>
            </a:pPr>
            <a:r>
              <a:rPr lang="fr-FR" sz="1400" dirty="0" err="1"/>
              <a:t>Professor</a:t>
            </a:r>
            <a:r>
              <a:rPr lang="fr-FR" sz="1400" dirty="0"/>
              <a:t> :&lt;/H3&gt;</a:t>
            </a:r>
          </a:p>
          <a:p>
            <a:pPr marL="0" indent="0">
              <a:buNone/>
            </a:pPr>
            <a:r>
              <a:rPr lang="fr-FR" sz="1400" dirty="0"/>
              <a:t>&lt;UL&gt;</a:t>
            </a:r>
          </a:p>
          <a:p>
            <a:pPr marL="0" indent="0">
              <a:buNone/>
            </a:pPr>
            <a:r>
              <a:rPr lang="it-IT" sz="1400" dirty="0"/>
              <a:t>&lt;LI&gt;&lt;A HREF="http://www.univ-evry.fr"&gt;Universit&amp;eacute; </a:t>
            </a:r>
            <a:r>
              <a:rPr lang="it-IT" sz="1400" dirty="0" smtClean="0"/>
              <a:t>dévry </a:t>
            </a:r>
            <a:r>
              <a:rPr lang="it-IT" sz="1400" dirty="0"/>
              <a:t>Val </a:t>
            </a:r>
            <a:r>
              <a:rPr lang="it-IT" sz="1400" dirty="0" smtClean="0"/>
              <a:t>déssonne </a:t>
            </a:r>
            <a:r>
              <a:rPr lang="it-IT" sz="1400" dirty="0"/>
              <a:t>&lt;/A&gt;</a:t>
            </a:r>
          </a:p>
          <a:p>
            <a:pPr marL="0" indent="0">
              <a:buNone/>
            </a:pPr>
            <a:r>
              <a:rPr lang="en-US" sz="1400" dirty="0"/>
              <a:t>&lt;LI&gt; &lt;A HREF = "http://www.ibisc.fr"&gt; Member of I.B.I.S.C (previously : </a:t>
            </a:r>
            <a:r>
              <a:rPr lang="en-US" sz="1400" dirty="0" err="1"/>
              <a:t>L.a.M.I</a:t>
            </a:r>
            <a:r>
              <a:rPr lang="en-US" sz="1400" dirty="0"/>
              <a:t>.)&lt;/A&gt;</a:t>
            </a:r>
          </a:p>
          <a:p>
            <a:pPr marL="0" indent="0">
              <a:buNone/>
            </a:pPr>
            <a:r>
              <a:rPr lang="en-US" sz="1400" dirty="0"/>
              <a:t>&lt;LI&gt; &lt;A HREF = http://www.ibisc.univ-evry.fr/Equipes/RMF&gt; RMF Team &lt;/A&gt;</a:t>
            </a:r>
          </a:p>
          <a:p>
            <a:pPr marL="0" indent="0">
              <a:buNone/>
            </a:pPr>
            <a:r>
              <a:rPr lang="fr-FR" sz="1400" dirty="0"/>
              <a:t>&lt;/UL&gt;</a:t>
            </a:r>
          </a:p>
          <a:p>
            <a:pPr marL="0" indent="0"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8477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&lt;H2&gt;&lt;IMG SRC="blue-bullet.gif" HEIGHT=20 WIDTH=14 &gt;Research</a:t>
            </a:r>
          </a:p>
          <a:p>
            <a:pPr marL="0" indent="0">
              <a:buNone/>
            </a:pPr>
            <a:r>
              <a:rPr lang="fr-FR" dirty="0"/>
              <a:t>&lt;IMG SRC="idea.gif"&gt;&lt;/H2&gt;</a:t>
            </a:r>
          </a:p>
          <a:p>
            <a:pPr marL="0" indent="0">
              <a:buNone/>
            </a:pPr>
            <a:r>
              <a:rPr lang="fr-FR" dirty="0"/>
              <a:t>&lt;UL&gt;</a:t>
            </a:r>
          </a:p>
          <a:p>
            <a:pPr marL="0" indent="0">
              <a:buNone/>
            </a:pPr>
            <a:r>
              <a:rPr lang="fr-FR" dirty="0"/>
              <a:t>&lt;LI&gt;&lt;H3&gt;&lt;A HREF="nuovocv.ps"&gt;Curriculum Vitae, </a:t>
            </a:r>
            <a:r>
              <a:rPr lang="fr-FR" dirty="0" err="1"/>
              <a:t>postcript</a:t>
            </a:r>
            <a:r>
              <a:rPr lang="fr-FR" dirty="0"/>
              <a:t> file (</a:t>
            </a:r>
            <a:r>
              <a:rPr lang="fr-FR" dirty="0" err="1"/>
              <a:t>may</a:t>
            </a:r>
            <a:r>
              <a:rPr lang="fr-FR" dirty="0"/>
              <a:t> 2001 version). &lt;/A&gt;&lt;/H3&gt;&lt;BR&gt;</a:t>
            </a:r>
          </a:p>
          <a:p>
            <a:pPr marL="0" indent="0">
              <a:buNone/>
            </a:pPr>
            <a:r>
              <a:rPr lang="fr-FR" dirty="0"/>
              <a:t>&lt;/UL&gt;</a:t>
            </a:r>
          </a:p>
          <a:p>
            <a:pPr marL="0" indent="0">
              <a:buNone/>
            </a:pPr>
            <a:r>
              <a:rPr lang="fr-FR" dirty="0"/>
              <a:t>&lt;UL&gt;</a:t>
            </a:r>
          </a:p>
          <a:p>
            <a:pPr marL="0" indent="0">
              <a:buNone/>
            </a:pPr>
            <a:r>
              <a:rPr lang="fr-FR" dirty="0"/>
              <a:t>&lt;LI&gt;</a:t>
            </a:r>
          </a:p>
          <a:p>
            <a:pPr marL="0" indent="0">
              <a:buNone/>
            </a:pPr>
            <a:r>
              <a:rPr lang="fr-FR" dirty="0"/>
              <a:t>&lt;H3&gt;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Interests</a:t>
            </a:r>
            <a:r>
              <a:rPr lang="fr-FR" dirty="0"/>
              <a:t> &lt;/H3&gt;</a:t>
            </a:r>
          </a:p>
          <a:p>
            <a:pPr marL="0" indent="0">
              <a:buNone/>
            </a:pPr>
            <a:r>
              <a:rPr lang="fr-FR" dirty="0"/>
              <a:t>&lt;UL&gt;</a:t>
            </a:r>
          </a:p>
          <a:p>
            <a:pPr marL="0" indent="0">
              <a:buNone/>
            </a:pPr>
            <a:r>
              <a:rPr lang="fr-FR" dirty="0"/>
              <a:t>&lt;LI&gt;&lt;I&gt;</a:t>
            </a:r>
            <a:r>
              <a:rPr lang="fr-FR" dirty="0" err="1"/>
              <a:t>Logic</a:t>
            </a:r>
            <a:r>
              <a:rPr lang="fr-FR" dirty="0"/>
              <a:t> and </a:t>
            </a:r>
            <a:r>
              <a:rPr lang="fr-FR" dirty="0" err="1"/>
              <a:t>Automated</a:t>
            </a:r>
            <a:r>
              <a:rPr lang="fr-FR" dirty="0"/>
              <a:t> </a:t>
            </a:r>
            <a:r>
              <a:rPr lang="fr-FR" dirty="0" err="1"/>
              <a:t>Deduction</a:t>
            </a:r>
            <a:r>
              <a:rPr lang="fr-FR" dirty="0"/>
              <a:t>&lt;/I&gt;&lt;/LI&gt;</a:t>
            </a:r>
          </a:p>
          <a:p>
            <a:pPr marL="0" indent="0">
              <a:buNone/>
            </a:pPr>
            <a:r>
              <a:rPr lang="it-IT" dirty="0"/>
              <a:t>&lt;LI&gt;&lt;I&gt;Logic and Databases &lt;/I&gt;&lt;/LI&gt;</a:t>
            </a:r>
          </a:p>
          <a:p>
            <a:pPr marL="0" indent="0">
              <a:buNone/>
            </a:pPr>
            <a:r>
              <a:rPr lang="it-IT" dirty="0"/>
              <a:t>&lt;LI&gt;&lt;I&gt;Logic and Logic Programming &lt;/I&gt;&lt;/LI&gt;</a:t>
            </a:r>
          </a:p>
          <a:p>
            <a:pPr marL="0" indent="0">
              <a:buNone/>
            </a:pPr>
            <a:r>
              <a:rPr lang="it-IT" dirty="0"/>
              <a:t>&lt;LI&gt;&lt;I&gt;Logic and Functional Programming.&lt;/I&gt;&lt;/LI&gt;</a:t>
            </a:r>
          </a:p>
          <a:p>
            <a:pPr marL="0" indent="0">
              <a:buNone/>
            </a:pPr>
            <a:r>
              <a:rPr lang="fr-FR" dirty="0"/>
              <a:t>&lt;/LI&gt;</a:t>
            </a:r>
          </a:p>
          <a:p>
            <a:pPr marL="0" indent="0">
              <a:buNone/>
            </a:pPr>
            <a:r>
              <a:rPr lang="fr-FR" dirty="0"/>
              <a:t>&lt;/UL&gt;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745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HTML (3)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Limites 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HTML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r-FR" dirty="0"/>
              <a:t>HTML </a:t>
            </a:r>
            <a:r>
              <a:rPr lang="fr-FR" dirty="0" smtClean="0"/>
              <a:t>n’est </a:t>
            </a:r>
            <a:r>
              <a:rPr lang="fr-FR" dirty="0"/>
              <a:t>pas </a:t>
            </a:r>
            <a:r>
              <a:rPr lang="fr-FR" dirty="0" smtClean="0"/>
              <a:t>adapt</a:t>
            </a:r>
            <a:r>
              <a:rPr lang="fr-FR" dirty="0"/>
              <a:t>é</a:t>
            </a:r>
            <a:r>
              <a:rPr lang="fr-FR" dirty="0" smtClean="0"/>
              <a:t> à </a:t>
            </a:r>
            <a:r>
              <a:rPr lang="fr-FR" dirty="0"/>
              <a:t>l’interrogation des </a:t>
            </a:r>
            <a:r>
              <a:rPr lang="fr-FR" dirty="0" smtClean="0"/>
              <a:t>données</a:t>
            </a:r>
            <a:r>
              <a:rPr lang="fr-FR" dirty="0"/>
              <a:t>. Il permet de mettre </a:t>
            </a:r>
            <a:r>
              <a:rPr lang="fr-FR" dirty="0" smtClean="0"/>
              <a:t>en </a:t>
            </a:r>
            <a:r>
              <a:rPr lang="fr-FR" b="1" dirty="0" smtClean="0"/>
              <a:t>FORME</a:t>
            </a:r>
            <a:r>
              <a:rPr lang="fr-FR" dirty="0" smtClean="0"/>
              <a:t> </a:t>
            </a:r>
            <a:r>
              <a:rPr lang="fr-FR" dirty="0"/>
              <a:t>un texte; </a:t>
            </a:r>
            <a:r>
              <a:rPr lang="fr-FR" b="1" dirty="0"/>
              <a:t>il ne permet pas de STRUCTURER</a:t>
            </a:r>
            <a:r>
              <a:rPr lang="fr-FR" dirty="0"/>
              <a:t> “</a:t>
            </a:r>
            <a:r>
              <a:rPr lang="fr-FR" b="1" dirty="0"/>
              <a:t>logiquement</a:t>
            </a:r>
            <a:r>
              <a:rPr lang="fr-FR" dirty="0" smtClean="0"/>
              <a:t>” un </a:t>
            </a:r>
            <a:r>
              <a:rPr lang="fr-FR" dirty="0"/>
              <a:t>contenu.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0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HTML (4)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u="sng" dirty="0" err="1"/>
              <a:t>Example</a:t>
            </a:r>
            <a:r>
              <a:rPr lang="fr-FR" b="1" u="sng" dirty="0"/>
              <a:t> 1</a:t>
            </a:r>
            <a:r>
              <a:rPr lang="fr-FR" dirty="0"/>
              <a:t> Une organisation publies des </a:t>
            </a:r>
            <a:r>
              <a:rPr lang="fr-FR" dirty="0" smtClean="0"/>
              <a:t>données </a:t>
            </a:r>
            <a:r>
              <a:rPr lang="fr-FR" dirty="0"/>
              <a:t>financiers </a:t>
            </a:r>
            <a:r>
              <a:rPr lang="fr-FR" dirty="0" smtClean="0"/>
              <a:t>stockées </a:t>
            </a:r>
            <a:r>
              <a:rPr lang="fr-FR" dirty="0"/>
              <a:t>dans </a:t>
            </a:r>
            <a:r>
              <a:rPr lang="fr-FR" dirty="0" smtClean="0"/>
              <a:t>une BD </a:t>
            </a:r>
            <a:r>
              <a:rPr lang="fr-FR" dirty="0"/>
              <a:t>relationnelle et des pages web sont </a:t>
            </a:r>
            <a:r>
              <a:rPr lang="fr-FR" dirty="0" smtClean="0"/>
              <a:t>crées après </a:t>
            </a:r>
            <a:r>
              <a:rPr lang="fr-FR" dirty="0"/>
              <a:t>une </a:t>
            </a:r>
            <a:r>
              <a:rPr lang="fr-FR" dirty="0" smtClean="0"/>
              <a:t>requête </a:t>
            </a:r>
            <a:r>
              <a:rPr lang="fr-FR" dirty="0"/>
              <a:t>SQL. Une </a:t>
            </a:r>
            <a:r>
              <a:rPr lang="fr-FR" dirty="0" smtClean="0"/>
              <a:t>autre organisation </a:t>
            </a:r>
            <a:r>
              <a:rPr lang="fr-FR" dirty="0"/>
              <a:t>veut une analyse </a:t>
            </a:r>
            <a:r>
              <a:rPr lang="fr-FR" dirty="0" smtClean="0"/>
              <a:t>financière </a:t>
            </a:r>
            <a:r>
              <a:rPr lang="fr-FR" dirty="0"/>
              <a:t>de ces </a:t>
            </a:r>
            <a:r>
              <a:rPr lang="fr-FR" dirty="0" smtClean="0"/>
              <a:t>données</a:t>
            </a:r>
            <a:r>
              <a:rPr lang="fr-FR" dirty="0"/>
              <a:t>, mais elle a </a:t>
            </a:r>
            <a:r>
              <a:rPr lang="fr-FR" dirty="0" smtClean="0"/>
              <a:t>accès seulement </a:t>
            </a:r>
            <a:r>
              <a:rPr lang="fr-FR" dirty="0"/>
              <a:t>aux pages HTML. Pour cela, elle ne peut </a:t>
            </a:r>
            <a:r>
              <a:rPr lang="fr-FR" dirty="0" smtClean="0"/>
              <a:t>qu’écrire </a:t>
            </a:r>
            <a:r>
              <a:rPr lang="fr-FR" dirty="0"/>
              <a:t>du logiciel </a:t>
            </a:r>
            <a:r>
              <a:rPr lang="fr-FR" dirty="0" smtClean="0"/>
              <a:t>qui transforme </a:t>
            </a:r>
            <a:r>
              <a:rPr lang="fr-FR" dirty="0"/>
              <a:t>du texte HTML en une structure de </a:t>
            </a:r>
            <a:r>
              <a:rPr lang="fr-FR" dirty="0" smtClean="0"/>
              <a:t>données adaptée à l’analyse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• Une petite modification du format d’un </a:t>
            </a:r>
            <a:r>
              <a:rPr lang="fr-FR" dirty="0" smtClean="0"/>
              <a:t>élément </a:t>
            </a:r>
            <a:r>
              <a:rPr lang="fr-FR" dirty="0"/>
              <a:t>d’une page web peut casser </a:t>
            </a:r>
            <a:r>
              <a:rPr lang="fr-FR" dirty="0" smtClean="0"/>
              <a:t>ce logiciel </a:t>
            </a:r>
            <a:r>
              <a:rPr lang="fr-FR" dirty="0"/>
              <a:t>!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smtClean="0"/>
              <a:t>Même </a:t>
            </a:r>
            <a:r>
              <a:rPr lang="fr-FR" dirty="0"/>
              <a:t>si on a besoin seulement de la valeur moyenne d’une colonne </a:t>
            </a:r>
            <a:r>
              <a:rPr lang="fr-FR" dirty="0" smtClean="0"/>
              <a:t>d’une table</a:t>
            </a:r>
            <a:r>
              <a:rPr lang="fr-FR" dirty="0"/>
              <a:t>, on peut avoir besoin de charger une base </a:t>
            </a:r>
            <a:r>
              <a:rPr lang="fr-FR" dirty="0" smtClean="0"/>
              <a:t>entière </a:t>
            </a:r>
            <a:r>
              <a:rPr lang="fr-FR" dirty="0"/>
              <a:t>via plusieurs </a:t>
            </a:r>
            <a:r>
              <a:rPr lang="fr-FR" dirty="0" smtClean="0"/>
              <a:t>requêtes de </a:t>
            </a:r>
            <a:r>
              <a:rPr lang="fr-FR" dirty="0"/>
              <a:t>pages HTML.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20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XML (1)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XML </a:t>
            </a:r>
            <a:r>
              <a:rPr lang="fr-FR" dirty="0"/>
              <a:t>: nouveau standard </a:t>
            </a:r>
            <a:r>
              <a:rPr lang="fr-FR" dirty="0" smtClean="0"/>
              <a:t>adopté </a:t>
            </a:r>
            <a:r>
              <a:rPr lang="fr-FR" dirty="0"/>
              <a:t>par le World Wide Web Consortium (W3C</a:t>
            </a:r>
            <a:r>
              <a:rPr lang="fr-FR" dirty="0" smtClean="0"/>
              <a:t>) comme complément </a:t>
            </a:r>
            <a:r>
              <a:rPr lang="fr-FR" dirty="0"/>
              <a:t>de HTML permettant un </a:t>
            </a:r>
            <a:r>
              <a:rPr lang="fr-FR" dirty="0" smtClean="0"/>
              <a:t>échange aisé </a:t>
            </a:r>
            <a:r>
              <a:rPr lang="fr-FR" dirty="0"/>
              <a:t>de </a:t>
            </a:r>
            <a:r>
              <a:rPr lang="fr-FR" dirty="0" smtClean="0"/>
              <a:t>données </a:t>
            </a:r>
            <a:r>
              <a:rPr lang="fr-FR" dirty="0"/>
              <a:t>de sur </a:t>
            </a:r>
            <a:r>
              <a:rPr lang="fr-FR" dirty="0" smtClean="0"/>
              <a:t>le  web</a:t>
            </a:r>
            <a:r>
              <a:rPr lang="fr-FR" dirty="0"/>
              <a:t>.</a:t>
            </a:r>
          </a:p>
          <a:p>
            <a:pPr marL="400050" lvl="1" indent="0">
              <a:buNone/>
            </a:pPr>
            <a:r>
              <a:rPr lang="fr-FR" dirty="0"/>
              <a:t>• Le but principal de XML </a:t>
            </a:r>
            <a:r>
              <a:rPr lang="fr-FR" dirty="0" smtClean="0"/>
              <a:t>n’est </a:t>
            </a:r>
            <a:r>
              <a:rPr lang="fr-FR" dirty="0"/>
              <a:t>pas de </a:t>
            </a:r>
            <a:r>
              <a:rPr lang="fr-FR" dirty="0" smtClean="0"/>
              <a:t>décrire </a:t>
            </a:r>
            <a:r>
              <a:rPr lang="fr-FR" dirty="0"/>
              <a:t>un format de texte, mais </a:t>
            </a:r>
            <a:r>
              <a:rPr lang="fr-FR" dirty="0" smtClean="0"/>
              <a:t>de </a:t>
            </a:r>
            <a:r>
              <a:rPr lang="fr-FR" b="1" dirty="0" smtClean="0"/>
              <a:t>structurer</a:t>
            </a:r>
            <a:r>
              <a:rPr lang="fr-FR" dirty="0" smtClean="0"/>
              <a:t> </a:t>
            </a:r>
            <a:r>
              <a:rPr lang="fr-FR" dirty="0"/>
              <a:t>logiquement un contenu.</a:t>
            </a:r>
          </a:p>
          <a:p>
            <a:pPr marL="400050" lvl="1" indent="0">
              <a:buNone/>
            </a:pPr>
            <a:r>
              <a:rPr lang="fr-FR" dirty="0"/>
              <a:t>• Les balises ont le </a:t>
            </a:r>
            <a:r>
              <a:rPr lang="fr-FR" dirty="0" smtClean="0"/>
              <a:t>rôle </a:t>
            </a:r>
            <a:r>
              <a:rPr lang="fr-FR" dirty="0"/>
              <a:t>de </a:t>
            </a:r>
            <a:r>
              <a:rPr lang="fr-FR" b="1" dirty="0"/>
              <a:t>classer des </a:t>
            </a:r>
            <a:r>
              <a:rPr lang="fr-FR" b="1" dirty="0" smtClean="0"/>
              <a:t>données </a:t>
            </a:r>
            <a:r>
              <a:rPr lang="fr-FR" dirty="0"/>
              <a:t>selon une </a:t>
            </a:r>
            <a:r>
              <a:rPr lang="fr-FR" dirty="0" smtClean="0"/>
              <a:t>hiérarchie </a:t>
            </a:r>
            <a:r>
              <a:rPr lang="fr-FR" b="1" dirty="0" smtClean="0"/>
              <a:t>définie par l’auteur</a:t>
            </a:r>
            <a:r>
              <a:rPr lang="fr-FR" dirty="0" smtClean="0"/>
              <a:t> </a:t>
            </a:r>
            <a:r>
              <a:rPr lang="fr-FR" dirty="0"/>
              <a:t>du document XML.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2430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3786</Words>
  <Application>Microsoft Office PowerPoint</Application>
  <PresentationFormat>Affichage à l'écran (4:3)</PresentationFormat>
  <Paragraphs>424</Paragraphs>
  <Slides>42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3" baseType="lpstr">
      <vt:lpstr>Thème Office</vt:lpstr>
      <vt:lpstr>Données semi-structurées</vt:lpstr>
      <vt:lpstr>XML et les Données Semi-structurées </vt:lpstr>
      <vt:lpstr>HTML (1)</vt:lpstr>
      <vt:lpstr>HTML (2)</vt:lpstr>
      <vt:lpstr>Présentation PowerPoint</vt:lpstr>
      <vt:lpstr>Présentation PowerPoint</vt:lpstr>
      <vt:lpstr>HTML (3)</vt:lpstr>
      <vt:lpstr>HTML (4)</vt:lpstr>
      <vt:lpstr>XML (1)</vt:lpstr>
      <vt:lpstr>XML (2)</vt:lpstr>
      <vt:lpstr>XML (3)</vt:lpstr>
      <vt:lpstr>XML (4)</vt:lpstr>
      <vt:lpstr>XML (5)</vt:lpstr>
      <vt:lpstr>XML (-)</vt:lpstr>
      <vt:lpstr>Syntaxe de base de XML (1)</vt:lpstr>
      <vt:lpstr>Syntaxe de base de XML (2)</vt:lpstr>
      <vt:lpstr>Syntaxe de base de XML (3)</vt:lpstr>
      <vt:lpstr>Syntaxe de base de XML (4)</vt:lpstr>
      <vt:lpstr>Syntaxe de base de XML (5)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Syntaxe de base de XML (6)</vt:lpstr>
      <vt:lpstr>Syntaxe de base de XML (7)</vt:lpstr>
      <vt:lpstr>Présentation PowerPoint</vt:lpstr>
      <vt:lpstr>Présentation PowerPoint</vt:lpstr>
      <vt:lpstr>Schémas XML (1)</vt:lpstr>
      <vt:lpstr>Schémas XML (2)</vt:lpstr>
      <vt:lpstr>Schémas XML (3)</vt:lpstr>
      <vt:lpstr>Présentation PowerPoint</vt:lpstr>
      <vt:lpstr>Présentation PowerPoint</vt:lpstr>
      <vt:lpstr>XML Schema</vt:lpstr>
      <vt:lpstr>Construction d’un schema XML (1)</vt:lpstr>
      <vt:lpstr>Construction d’un schema XML (2)</vt:lpstr>
      <vt:lpstr>Construction d’un schema XML (3)</vt:lpstr>
      <vt:lpstr>Construction d’un schema XML (4)</vt:lpstr>
      <vt:lpstr>Construction d’un schema XML (5)</vt:lpstr>
      <vt:lpstr>Construction d’un schema XML (6)</vt:lpstr>
      <vt:lpstr>Construction d’un schema XML (7)</vt:lpstr>
      <vt:lpstr>Construction d’un schema XML (8)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Données semi-structurées</dc:title>
  <dc:creator>user</dc:creator>
  <cp:lastModifiedBy>user</cp:lastModifiedBy>
  <cp:revision>63</cp:revision>
  <dcterms:created xsi:type="dcterms:W3CDTF">2021-05-16T15:54:24Z</dcterms:created>
  <dcterms:modified xsi:type="dcterms:W3CDTF">2021-05-16T18:19:04Z</dcterms:modified>
</cp:coreProperties>
</file>