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7" r:id="rId3"/>
    <p:sldId id="260" r:id="rId4"/>
    <p:sldId id="261" r:id="rId5"/>
    <p:sldId id="263" r:id="rId6"/>
    <p:sldId id="264" r:id="rId7"/>
    <p:sldId id="267" r:id="rId8"/>
    <p:sldId id="268" r:id="rId9"/>
    <p:sldId id="272" r:id="rId10"/>
    <p:sldId id="273" r:id="rId11"/>
    <p:sldId id="279" r:id="rId12"/>
  </p:sldIdLst>
  <p:sldSz cx="9144000" cy="5143500" type="screen16x9"/>
  <p:notesSz cx="6858000" cy="9144000"/>
  <p:embeddedFontLst>
    <p:embeddedFont>
      <p:font typeface="Roboto Slab Regular" charset="0"/>
      <p:regular r:id="rId14"/>
      <p:bold r:id="rId15"/>
    </p:embeddedFont>
    <p:embeddedFont>
      <p:font typeface="Century Gothic" pitchFamily="34" charset="0"/>
      <p:regular r:id="rId16"/>
      <p:bold r:id="rId17"/>
      <p:italic r:id="rId18"/>
      <p:boldItalic r:id="rId19"/>
    </p:embeddedFont>
    <p:embeddedFont>
      <p:font typeface="Lato Light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E225D28-81A1-47F6-B832-14334138A573}">
  <a:tblStyle styleId="{5E225D28-81A1-47F6-B832-14334138A5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29A7E8-3C45-47D5-81E7-23AC33BA36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7" d="100"/>
          <a:sy n="97" d="100"/>
        </p:scale>
        <p:origin x="-1013" y="-22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8954582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3811800" y="-194800"/>
            <a:ext cx="1520400" cy="152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4982150" y="734775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3469949" y="810973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3109875" y="154418"/>
            <a:ext cx="508800" cy="508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5395528" y="-85690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-140400" y="3784204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8079301" y="44162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407150" y="4701449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96576" y="412332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7800547" y="46533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8471997" y="4203227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528659" y="350927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8327788" y="4664713"/>
            <a:ext cx="382244" cy="38224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4"/>
          <p:cNvGrpSpPr/>
          <p:nvPr/>
        </p:nvGrpSpPr>
        <p:grpSpPr>
          <a:xfrm>
            <a:off x="154025" y="4093698"/>
            <a:ext cx="508851" cy="478711"/>
            <a:chOff x="5972700" y="2330200"/>
            <a:chExt cx="411625" cy="387275"/>
          </a:xfrm>
        </p:grpSpPr>
        <p:sp>
          <p:nvSpPr>
            <p:cNvPr id="83" name="Google Shape;83;p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4"/>
          <p:cNvGrpSpPr/>
          <p:nvPr/>
        </p:nvGrpSpPr>
        <p:grpSpPr>
          <a:xfrm>
            <a:off x="5222963" y="889722"/>
            <a:ext cx="292923" cy="464285"/>
            <a:chOff x="6718575" y="2318625"/>
            <a:chExt cx="256950" cy="407375"/>
          </a:xfrm>
        </p:grpSpPr>
        <p:sp>
          <p:nvSpPr>
            <p:cNvPr id="86" name="Google Shape;86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sz="3000" i="1"/>
            </a:lvl1pPr>
            <a:lvl2pPr marL="914400" lvl="1" indent="-4191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sz="3000" i="1"/>
            </a:lvl2pPr>
            <a:lvl3pPr marL="1371600" lvl="2" indent="-4191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sz="3000" i="1"/>
            </a:lvl3pPr>
            <a:lvl4pPr marL="1828800" lvl="3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4pPr>
            <a:lvl5pPr marL="2286000" lvl="4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5pPr>
            <a:lvl6pPr marL="2743200" lvl="5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6pPr>
            <a:lvl7pPr marL="3200400" lvl="6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7pPr>
            <a:lvl8pPr marL="3657600" lvl="7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8pPr>
            <a:lvl9pPr marL="4114800" lvl="8" indent="-419100" algn="ctr">
              <a:spcBef>
                <a:spcPts val="1000"/>
              </a:spcBef>
              <a:spcAft>
                <a:spcPts val="1000"/>
              </a:spcAft>
              <a:buSzPts val="3000"/>
              <a:buChar char="◦"/>
              <a:defRPr sz="3000" i="1"/>
            </a:lvl9pPr>
          </a:lstStyle>
          <a:p>
            <a:endParaRPr/>
          </a:p>
        </p:txBody>
      </p:sp>
      <p:sp>
        <p:nvSpPr>
          <p:cNvPr id="95" name="Google Shape;95;p4"/>
          <p:cNvSpPr txBox="1"/>
          <p:nvPr/>
        </p:nvSpPr>
        <p:spPr>
          <a:xfrm>
            <a:off x="3593400" y="893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</a:rPr>
              <a:t>“</a:t>
            </a:r>
            <a:endParaRPr sz="9600" b="1">
              <a:solidFill>
                <a:srgbClr val="FFFFFF"/>
              </a:solidFill>
            </a:endParaRPr>
          </a:p>
        </p:txBody>
      </p:sp>
      <p:sp>
        <p:nvSpPr>
          <p:cNvPr id="96" name="Google Shape;96;p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Google Shape;143;p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Google Shape;146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8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06" name="Google Shape;206;p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8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209" name="Google Shape;209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758966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hapter 5: </a:t>
            </a:r>
            <a:br>
              <a:rPr lang="e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Conditionals</a:t>
            </a:r>
            <a:endParaRPr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2511" y="3918172"/>
            <a:ext cx="3618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entury Gothic" pitchFamily="34" charset="0"/>
              </a:rPr>
              <a:t>Prepared</a:t>
            </a:r>
            <a:r>
              <a:rPr lang="fr-FR" sz="1600" dirty="0" smtClean="0">
                <a:latin typeface="Century Gothic" pitchFamily="34" charset="0"/>
              </a:rPr>
              <a:t> by: BOUMAZA </a:t>
            </a:r>
            <a:r>
              <a:rPr lang="fr-FR" sz="1600" dirty="0" err="1" smtClean="0">
                <a:latin typeface="Century Gothic" pitchFamily="34" charset="0"/>
              </a:rPr>
              <a:t>Chaima</a:t>
            </a:r>
            <a:endParaRPr lang="fr-FR" sz="1600" dirty="0">
              <a:latin typeface="Century Gothic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948264" y="3913273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entury Gothic" pitchFamily="34" charset="0"/>
              </a:rPr>
              <a:t>2021/2022</a:t>
            </a:r>
            <a:endParaRPr lang="fr-FR" sz="1600" dirty="0">
              <a:latin typeface="Century Gothic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265" y="483518"/>
            <a:ext cx="4572000" cy="10464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200" b="1" kern="1200" dirty="0" err="1">
                <a:solidFill>
                  <a:srgbClr val="002060"/>
                </a:solidFill>
                <a:latin typeface="Century Gothic" pitchFamily="34" charset="0"/>
              </a:rPr>
              <a:t>University</a:t>
            </a:r>
            <a:r>
              <a:rPr lang="fr-FR" sz="1200" b="1" kern="1200" dirty="0">
                <a:solidFill>
                  <a:srgbClr val="002060"/>
                </a:solidFill>
                <a:latin typeface="Century Gothic" pitchFamily="34" charset="0"/>
              </a:rPr>
              <a:t> of </a:t>
            </a:r>
            <a:r>
              <a:rPr lang="fr-FR" sz="1200" b="1" kern="1200" dirty="0" err="1">
                <a:solidFill>
                  <a:srgbClr val="002060"/>
                </a:solidFill>
                <a:latin typeface="Century Gothic" pitchFamily="34" charset="0"/>
              </a:rPr>
              <a:t>Badji</a:t>
            </a:r>
            <a:r>
              <a:rPr lang="fr-FR" sz="1200" b="1" kern="1200" dirty="0">
                <a:solidFill>
                  <a:srgbClr val="002060"/>
                </a:solidFill>
                <a:latin typeface="Century Gothic" pitchFamily="34" charset="0"/>
              </a:rPr>
              <a:t> Mokhtar Annaba</a:t>
            </a:r>
            <a:br>
              <a:rPr lang="fr-FR" sz="1200" b="1" kern="1200" dirty="0">
                <a:solidFill>
                  <a:srgbClr val="002060"/>
                </a:solidFill>
                <a:latin typeface="Century Gothic" pitchFamily="34" charset="0"/>
              </a:rPr>
            </a:br>
            <a:r>
              <a:rPr lang="fr-FR" sz="1200" b="1" kern="1200" dirty="0" err="1">
                <a:solidFill>
                  <a:srgbClr val="002060"/>
                </a:solidFill>
                <a:latin typeface="Century Gothic" pitchFamily="34" charset="0"/>
              </a:rPr>
              <a:t>Faculty</a:t>
            </a:r>
            <a:r>
              <a:rPr lang="fr-FR" sz="1200" b="1" kern="1200" dirty="0">
                <a:solidFill>
                  <a:srgbClr val="002060"/>
                </a:solidFill>
                <a:latin typeface="Century Gothic" pitchFamily="34" charset="0"/>
              </a:rPr>
              <a:t> of Sciences</a:t>
            </a:r>
            <a:br>
              <a:rPr lang="fr-FR" sz="1200" b="1" kern="1200" dirty="0">
                <a:solidFill>
                  <a:srgbClr val="002060"/>
                </a:solidFill>
                <a:latin typeface="Century Gothic" pitchFamily="34" charset="0"/>
              </a:rPr>
            </a:br>
            <a:r>
              <a:rPr lang="fr-FR" sz="1200" b="1" kern="1200" dirty="0" err="1">
                <a:solidFill>
                  <a:srgbClr val="002060"/>
                </a:solidFill>
                <a:latin typeface="Century Gothic" pitchFamily="34" charset="0"/>
              </a:rPr>
              <a:t>Department</a:t>
            </a:r>
            <a:r>
              <a:rPr lang="fr-FR" sz="1200" b="1" kern="1200" dirty="0">
                <a:solidFill>
                  <a:srgbClr val="002060"/>
                </a:solidFill>
                <a:latin typeface="Century Gothic" pitchFamily="34" charset="0"/>
              </a:rPr>
              <a:t> of </a:t>
            </a:r>
            <a:r>
              <a:rPr lang="fr-FR" sz="1200" b="1" kern="1200" dirty="0" err="1">
                <a:solidFill>
                  <a:srgbClr val="002060"/>
                </a:solidFill>
                <a:latin typeface="Century Gothic" pitchFamily="34" charset="0"/>
              </a:rPr>
              <a:t>Mathematics</a:t>
            </a:r>
            <a:r>
              <a:rPr lang="fr-FR" sz="1200" b="1" kern="1200" dirty="0">
                <a:solidFill>
                  <a:srgbClr val="002060"/>
                </a:solidFill>
                <a:latin typeface="Century Gothic" pitchFamily="34" charset="0"/>
              </a:rPr>
              <a:t> and Computer Sciences</a:t>
            </a:r>
            <a:br>
              <a:rPr lang="fr-FR" sz="1200" b="1" kern="1200" dirty="0">
                <a:solidFill>
                  <a:srgbClr val="002060"/>
                </a:solidFill>
                <a:latin typeface="Century Gothic" pitchFamily="34" charset="0"/>
              </a:rPr>
            </a:br>
            <a:r>
              <a:rPr lang="fr-FR" sz="1200" b="1" kern="1200" dirty="0">
                <a:solidFill>
                  <a:srgbClr val="002060"/>
                </a:solidFill>
                <a:latin typeface="Century Gothic" pitchFamily="34" charset="0"/>
              </a:rPr>
              <a:t>Module: TCE (</a:t>
            </a:r>
            <a:r>
              <a:rPr lang="fr-FR" sz="1200" b="1" kern="1200" dirty="0" err="1">
                <a:solidFill>
                  <a:srgbClr val="002060"/>
                </a:solidFill>
                <a:latin typeface="Century Gothic" pitchFamily="34" charset="0"/>
              </a:rPr>
              <a:t>Englsih</a:t>
            </a:r>
            <a:r>
              <a:rPr lang="fr-FR" sz="1200" b="1" kern="1200" dirty="0">
                <a:solidFill>
                  <a:srgbClr val="002060"/>
                </a:solidFill>
                <a:latin typeface="Century Gothic" pitchFamily="34" charset="0"/>
              </a:rPr>
              <a:t>)</a:t>
            </a:r>
            <a:r>
              <a:rPr lang="fr-FR" sz="1600" b="1" kern="1200" dirty="0">
                <a:solidFill>
                  <a:prstClr val="black"/>
                </a:solidFill>
                <a:latin typeface="Century Gothic" pitchFamily="34" charset="0"/>
              </a:rPr>
              <a:t/>
            </a:r>
            <a:br>
              <a:rPr lang="fr-FR" sz="1600" b="1" kern="1200" dirty="0">
                <a:solidFill>
                  <a:prstClr val="black"/>
                </a:solidFill>
                <a:latin typeface="Century Gothic" pitchFamily="34" charset="0"/>
              </a:rPr>
            </a:b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2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Activity 2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9" name="Google Shape;549;p3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99792" y="555526"/>
            <a:ext cx="590465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entury Gothic" pitchFamily="34" charset="0"/>
              </a:rPr>
              <a:t>Complete the Conditional Sentences (Type </a:t>
            </a:r>
            <a:r>
              <a:rPr lang="en-US" sz="1600" dirty="0" smtClean="0">
                <a:latin typeface="Century Gothic" pitchFamily="34" charset="0"/>
              </a:rPr>
              <a:t>1 </a:t>
            </a:r>
            <a:r>
              <a:rPr lang="en-US" sz="1600" dirty="0">
                <a:latin typeface="Century Gothic" pitchFamily="34" charset="0"/>
              </a:rPr>
              <a:t>) by putting the verbs into the correct form. </a:t>
            </a:r>
            <a:endParaRPr lang="en-US" sz="1600" dirty="0" smtClean="0">
              <a:latin typeface="Century Gothic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smtClean="0">
                <a:latin typeface="Century Gothic" pitchFamily="34" charset="0"/>
              </a:rPr>
              <a:t>If </a:t>
            </a:r>
            <a:r>
              <a:rPr lang="en-US" sz="1600" dirty="0">
                <a:latin typeface="Century Gothic" pitchFamily="34" charset="0"/>
              </a:rPr>
              <a:t>you </a:t>
            </a:r>
            <a:r>
              <a:rPr lang="en-US" sz="1600" b="1" dirty="0" smtClean="0">
                <a:latin typeface="Century Gothic" pitchFamily="34" charset="0"/>
              </a:rPr>
              <a:t>(to send)</a:t>
            </a:r>
            <a:r>
              <a:rPr lang="en-US" sz="1600" dirty="0" smtClean="0">
                <a:latin typeface="Century Gothic" pitchFamily="34" charset="0"/>
              </a:rPr>
              <a:t>this </a:t>
            </a:r>
            <a:r>
              <a:rPr lang="en-US" sz="1600" dirty="0">
                <a:latin typeface="Century Gothic" pitchFamily="34" charset="0"/>
              </a:rPr>
              <a:t>letter now, she </a:t>
            </a:r>
            <a:r>
              <a:rPr lang="en-US" sz="1600" b="1" dirty="0" smtClean="0">
                <a:latin typeface="Century Gothic" pitchFamily="34" charset="0"/>
              </a:rPr>
              <a:t>(to receive) </a:t>
            </a:r>
            <a:r>
              <a:rPr lang="en-US" sz="1600" dirty="0" smtClean="0">
                <a:latin typeface="Century Gothic" pitchFamily="34" charset="0"/>
              </a:rPr>
              <a:t>it </a:t>
            </a:r>
            <a:r>
              <a:rPr lang="en-US" sz="1600" dirty="0">
                <a:latin typeface="Century Gothic" pitchFamily="34" charset="0"/>
              </a:rPr>
              <a:t>tomorrow . </a:t>
            </a:r>
            <a:endParaRPr lang="en-US" sz="1600" dirty="0" smtClean="0">
              <a:latin typeface="Century Gothic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smtClean="0">
                <a:latin typeface="Century Gothic" pitchFamily="34" charset="0"/>
              </a:rPr>
              <a:t>If </a:t>
            </a:r>
            <a:r>
              <a:rPr lang="en-US" sz="1600" dirty="0">
                <a:latin typeface="Century Gothic" pitchFamily="34" charset="0"/>
              </a:rPr>
              <a:t>I </a:t>
            </a:r>
            <a:r>
              <a:rPr lang="en-US" sz="1600" dirty="0" smtClean="0">
                <a:latin typeface="Century Gothic" pitchFamily="34" charset="0"/>
              </a:rPr>
              <a:t>(to do)this </a:t>
            </a:r>
            <a:r>
              <a:rPr lang="en-US" sz="1600" dirty="0">
                <a:latin typeface="Century Gothic" pitchFamily="34" charset="0"/>
              </a:rPr>
              <a:t>test, I </a:t>
            </a:r>
            <a:r>
              <a:rPr lang="en-US" sz="1600" dirty="0" smtClean="0">
                <a:latin typeface="Century Gothic" pitchFamily="34" charset="0"/>
              </a:rPr>
              <a:t>(to improve </a:t>
            </a:r>
            <a:r>
              <a:rPr lang="en-US" sz="1600" dirty="0">
                <a:latin typeface="Century Gothic" pitchFamily="34" charset="0"/>
              </a:rPr>
              <a:t>) </a:t>
            </a:r>
            <a:r>
              <a:rPr lang="en-US" sz="1600" dirty="0" smtClean="0">
                <a:latin typeface="Century Gothic" pitchFamily="34" charset="0"/>
              </a:rPr>
              <a:t>my </a:t>
            </a:r>
            <a:r>
              <a:rPr lang="en-US" sz="1600" dirty="0">
                <a:latin typeface="Century Gothic" pitchFamily="34" charset="0"/>
              </a:rPr>
              <a:t>English. </a:t>
            </a:r>
            <a:endParaRPr lang="en-US" sz="1600" dirty="0" smtClean="0">
              <a:latin typeface="Century Gothic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smtClean="0">
                <a:latin typeface="Century Gothic" pitchFamily="34" charset="0"/>
              </a:rPr>
              <a:t>Peggy </a:t>
            </a:r>
            <a:r>
              <a:rPr lang="en-US" sz="1600" b="1" dirty="0" smtClean="0">
                <a:latin typeface="Century Gothic" pitchFamily="34" charset="0"/>
              </a:rPr>
              <a:t>(to go </a:t>
            </a:r>
            <a:r>
              <a:rPr lang="en-US" sz="1600" b="1" dirty="0">
                <a:latin typeface="Century Gothic" pitchFamily="34" charset="0"/>
              </a:rPr>
              <a:t>) </a:t>
            </a:r>
            <a:r>
              <a:rPr lang="en-US" sz="1600" dirty="0" smtClean="0">
                <a:latin typeface="Century Gothic" pitchFamily="34" charset="0"/>
              </a:rPr>
              <a:t>shopping </a:t>
            </a:r>
            <a:r>
              <a:rPr lang="en-US" sz="1600" dirty="0">
                <a:latin typeface="Century Gothic" pitchFamily="34" charset="0"/>
              </a:rPr>
              <a:t>if she </a:t>
            </a:r>
            <a:r>
              <a:rPr lang="en-US" sz="1600" b="1" dirty="0" smtClean="0">
                <a:latin typeface="Century Gothic" pitchFamily="34" charset="0"/>
              </a:rPr>
              <a:t>(to have) </a:t>
            </a:r>
            <a:r>
              <a:rPr lang="en-US" sz="1600" dirty="0" smtClean="0">
                <a:latin typeface="Century Gothic" pitchFamily="34" charset="0"/>
              </a:rPr>
              <a:t>time </a:t>
            </a:r>
            <a:r>
              <a:rPr lang="en-US" sz="1600" dirty="0">
                <a:latin typeface="Century Gothic" pitchFamily="34" charset="0"/>
              </a:rPr>
              <a:t>in the afternoon. </a:t>
            </a:r>
            <a:endParaRPr lang="en-US" sz="1600" dirty="0" smtClean="0">
              <a:latin typeface="Century Gothic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smtClean="0">
                <a:latin typeface="Century Gothic" pitchFamily="34" charset="0"/>
              </a:rPr>
              <a:t>Simon </a:t>
            </a:r>
            <a:r>
              <a:rPr lang="en-US" sz="1600" b="1" dirty="0" smtClean="0">
                <a:latin typeface="Century Gothic" pitchFamily="34" charset="0"/>
              </a:rPr>
              <a:t>(to go</a:t>
            </a:r>
            <a:r>
              <a:rPr lang="en-US" sz="1600" b="1" dirty="0">
                <a:latin typeface="Century Gothic" pitchFamily="34" charset="0"/>
              </a:rPr>
              <a:t>) </a:t>
            </a:r>
            <a:r>
              <a:rPr lang="en-US" sz="1600" dirty="0" smtClean="0">
                <a:latin typeface="Century Gothic" pitchFamily="34" charset="0"/>
              </a:rPr>
              <a:t>to </a:t>
            </a:r>
            <a:r>
              <a:rPr lang="en-US" sz="1600" dirty="0">
                <a:latin typeface="Century Gothic" pitchFamily="34" charset="0"/>
              </a:rPr>
              <a:t>London next week if he </a:t>
            </a:r>
            <a:r>
              <a:rPr lang="en-US" sz="1600" b="1" dirty="0" smtClean="0">
                <a:latin typeface="Century Gothic" pitchFamily="34" charset="0"/>
              </a:rPr>
              <a:t>(to get ) </a:t>
            </a:r>
            <a:r>
              <a:rPr lang="en-US" sz="1600" dirty="0" smtClean="0">
                <a:latin typeface="Century Gothic" pitchFamily="34" charset="0"/>
              </a:rPr>
              <a:t>a </a:t>
            </a:r>
            <a:r>
              <a:rPr lang="en-US" sz="1600" dirty="0">
                <a:latin typeface="Century Gothic" pitchFamily="34" charset="0"/>
              </a:rPr>
              <a:t>cheap flight. </a:t>
            </a:r>
            <a:endParaRPr lang="en-US" sz="1600" dirty="0" smtClean="0">
              <a:latin typeface="Century Gothic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smtClean="0">
                <a:latin typeface="Century Gothic" pitchFamily="34" charset="0"/>
              </a:rPr>
              <a:t>If </a:t>
            </a:r>
            <a:r>
              <a:rPr lang="en-US" sz="1600" dirty="0">
                <a:latin typeface="Century Gothic" pitchFamily="34" charset="0"/>
              </a:rPr>
              <a:t>they </a:t>
            </a:r>
            <a:r>
              <a:rPr lang="en-US" sz="1600" b="1" dirty="0" smtClean="0">
                <a:latin typeface="Century Gothic" pitchFamily="34" charset="0"/>
              </a:rPr>
              <a:t>(to study </a:t>
            </a:r>
            <a:r>
              <a:rPr lang="en-US" sz="1600" b="1" dirty="0">
                <a:latin typeface="Century Gothic" pitchFamily="34" charset="0"/>
              </a:rPr>
              <a:t>/ not </a:t>
            </a:r>
            <a:r>
              <a:rPr lang="en-US" sz="1600" b="1" dirty="0" smtClean="0">
                <a:latin typeface="Century Gothic" pitchFamily="34" charset="0"/>
              </a:rPr>
              <a:t>) </a:t>
            </a:r>
            <a:r>
              <a:rPr lang="en-US" sz="1600" dirty="0" smtClean="0">
                <a:latin typeface="Century Gothic" pitchFamily="34" charset="0"/>
              </a:rPr>
              <a:t>harder</a:t>
            </a:r>
            <a:r>
              <a:rPr lang="en-US" sz="1600" dirty="0">
                <a:latin typeface="Century Gothic" pitchFamily="34" charset="0"/>
              </a:rPr>
              <a:t>, they </a:t>
            </a:r>
            <a:r>
              <a:rPr lang="en-US" sz="1600" b="1" dirty="0" smtClean="0">
                <a:latin typeface="Century Gothic" pitchFamily="34" charset="0"/>
              </a:rPr>
              <a:t>(to pass </a:t>
            </a:r>
            <a:r>
              <a:rPr lang="en-US" sz="1600" b="1" dirty="0">
                <a:latin typeface="Century Gothic" pitchFamily="34" charset="0"/>
              </a:rPr>
              <a:t>/ not ) </a:t>
            </a:r>
            <a:r>
              <a:rPr lang="en-US" sz="1600" dirty="0" smtClean="0">
                <a:latin typeface="Century Gothic" pitchFamily="34" charset="0"/>
              </a:rPr>
              <a:t>the </a:t>
            </a:r>
            <a:r>
              <a:rPr lang="en-US" sz="1600" dirty="0">
                <a:latin typeface="Century Gothic" pitchFamily="34" charset="0"/>
              </a:rPr>
              <a:t>exam</a:t>
            </a:r>
            <a:r>
              <a:rPr lang="en-US" dirty="0"/>
              <a:t>.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8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Activity 3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3" name="Google Shape;623;p3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699792" y="627534"/>
            <a:ext cx="612068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Century Gothic" pitchFamily="34" charset="0"/>
              </a:rPr>
              <a:t>Complete the Conditional Sentences (Type 2</a:t>
            </a:r>
            <a:r>
              <a:rPr lang="en-US" sz="1800" dirty="0" smtClean="0">
                <a:latin typeface="Century Gothic" pitchFamily="34" charset="0"/>
              </a:rPr>
              <a:t> </a:t>
            </a:r>
            <a:r>
              <a:rPr lang="en-US" sz="1800" dirty="0">
                <a:latin typeface="Century Gothic" pitchFamily="34" charset="0"/>
              </a:rPr>
              <a:t>) by putting the verbs into the correct form. </a:t>
            </a:r>
            <a:endParaRPr lang="en-US" sz="1800" dirty="0" smtClean="0">
              <a:latin typeface="Century Gothic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800" dirty="0" smtClean="0">
                <a:latin typeface="Century Gothic" pitchFamily="34" charset="0"/>
              </a:rPr>
              <a:t>If </a:t>
            </a:r>
            <a:r>
              <a:rPr lang="en-US" sz="1800" dirty="0">
                <a:latin typeface="Century Gothic" pitchFamily="34" charset="0"/>
              </a:rPr>
              <a:t>I </a:t>
            </a:r>
            <a:r>
              <a:rPr lang="en-US" sz="1800" b="1" dirty="0" smtClean="0">
                <a:latin typeface="Century Gothic" pitchFamily="34" charset="0"/>
              </a:rPr>
              <a:t>(to </a:t>
            </a:r>
            <a:r>
              <a:rPr lang="en-US" sz="1800" b="1" dirty="0">
                <a:latin typeface="Century Gothic" pitchFamily="34" charset="0"/>
              </a:rPr>
              <a:t>be </a:t>
            </a:r>
            <a:r>
              <a:rPr lang="en-US" sz="1800" b="1" dirty="0" smtClean="0">
                <a:latin typeface="Century Gothic" pitchFamily="34" charset="0"/>
              </a:rPr>
              <a:t>) </a:t>
            </a:r>
            <a:r>
              <a:rPr lang="en-US" sz="1800" dirty="0" smtClean="0">
                <a:latin typeface="Century Gothic" pitchFamily="34" charset="0"/>
              </a:rPr>
              <a:t>rich</a:t>
            </a:r>
            <a:r>
              <a:rPr lang="en-US" sz="1800" dirty="0">
                <a:latin typeface="Century Gothic" pitchFamily="34" charset="0"/>
              </a:rPr>
              <a:t>, my life </a:t>
            </a:r>
            <a:r>
              <a:rPr lang="en-US" sz="1800" b="1" dirty="0" smtClean="0">
                <a:latin typeface="Century Gothic" pitchFamily="34" charset="0"/>
              </a:rPr>
              <a:t>( to change) </a:t>
            </a:r>
            <a:r>
              <a:rPr lang="en-US" sz="1800" dirty="0" smtClean="0">
                <a:latin typeface="Century Gothic" pitchFamily="34" charset="0"/>
              </a:rPr>
              <a:t>completely</a:t>
            </a:r>
            <a:r>
              <a:rPr lang="en-US" sz="1800" dirty="0">
                <a:latin typeface="Century Gothic" pitchFamily="34" charset="0"/>
              </a:rPr>
              <a:t>. </a:t>
            </a:r>
            <a:endParaRPr lang="en-US" sz="1800" dirty="0" smtClean="0">
              <a:latin typeface="Century Gothic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800" dirty="0" smtClean="0">
                <a:latin typeface="Century Gothic" pitchFamily="34" charset="0"/>
              </a:rPr>
              <a:t>I </a:t>
            </a:r>
            <a:r>
              <a:rPr lang="en-US" sz="1800" b="1" dirty="0">
                <a:latin typeface="Century Gothic" pitchFamily="34" charset="0"/>
              </a:rPr>
              <a:t>( </a:t>
            </a:r>
            <a:r>
              <a:rPr lang="en-US" sz="1800" b="1" dirty="0" smtClean="0">
                <a:latin typeface="Century Gothic" pitchFamily="34" charset="0"/>
              </a:rPr>
              <a:t>to invite) </a:t>
            </a:r>
            <a:r>
              <a:rPr lang="en-US" sz="1800" dirty="0" smtClean="0">
                <a:latin typeface="Century Gothic" pitchFamily="34" charset="0"/>
              </a:rPr>
              <a:t>all </a:t>
            </a:r>
            <a:r>
              <a:rPr lang="en-US" sz="1800" dirty="0">
                <a:latin typeface="Century Gothic" pitchFamily="34" charset="0"/>
              </a:rPr>
              <a:t>my friends if </a:t>
            </a:r>
            <a:r>
              <a:rPr lang="en-US" sz="1800" b="1" dirty="0" smtClean="0">
                <a:latin typeface="Century Gothic" pitchFamily="34" charset="0"/>
              </a:rPr>
              <a:t>(to have </a:t>
            </a:r>
            <a:r>
              <a:rPr lang="en-US" sz="1800" b="1" dirty="0">
                <a:latin typeface="Century Gothic" pitchFamily="34" charset="0"/>
              </a:rPr>
              <a:t>) </a:t>
            </a:r>
            <a:r>
              <a:rPr lang="en-US" sz="1800" dirty="0" smtClean="0">
                <a:latin typeface="Century Gothic" pitchFamily="34" charset="0"/>
              </a:rPr>
              <a:t>a </a:t>
            </a:r>
            <a:r>
              <a:rPr lang="en-US" sz="1800" dirty="0">
                <a:latin typeface="Century Gothic" pitchFamily="34" charset="0"/>
              </a:rPr>
              <a:t>house by the beach. </a:t>
            </a:r>
            <a:endParaRPr lang="en-US" sz="1800" dirty="0" smtClean="0">
              <a:latin typeface="Century Gothic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800" dirty="0" smtClean="0">
                <a:latin typeface="Century Gothic" pitchFamily="34" charset="0"/>
              </a:rPr>
              <a:t>If </a:t>
            </a:r>
            <a:r>
              <a:rPr lang="en-US" sz="1800" dirty="0">
                <a:latin typeface="Century Gothic" pitchFamily="34" charset="0"/>
              </a:rPr>
              <a:t>we </a:t>
            </a:r>
            <a:r>
              <a:rPr lang="en-US" sz="1800" b="1" dirty="0" smtClean="0">
                <a:latin typeface="Century Gothic" pitchFamily="34" charset="0"/>
              </a:rPr>
              <a:t>(to have</a:t>
            </a:r>
            <a:r>
              <a:rPr lang="en-US" sz="1800" b="1" dirty="0">
                <a:latin typeface="Century Gothic" pitchFamily="34" charset="0"/>
              </a:rPr>
              <a:t>) </a:t>
            </a:r>
            <a:r>
              <a:rPr lang="en-US" sz="1800" dirty="0" smtClean="0">
                <a:latin typeface="Century Gothic" pitchFamily="34" charset="0"/>
              </a:rPr>
              <a:t>a </a:t>
            </a:r>
            <a:r>
              <a:rPr lang="en-US" sz="1800" dirty="0">
                <a:latin typeface="Century Gothic" pitchFamily="34" charset="0"/>
              </a:rPr>
              <a:t>yacht, we </a:t>
            </a:r>
            <a:r>
              <a:rPr lang="en-US" sz="1800" b="1" dirty="0" smtClean="0">
                <a:latin typeface="Century Gothic" pitchFamily="34" charset="0"/>
              </a:rPr>
              <a:t>(to sail</a:t>
            </a:r>
            <a:r>
              <a:rPr lang="en-US" sz="1800" b="1" dirty="0">
                <a:latin typeface="Century Gothic" pitchFamily="34" charset="0"/>
              </a:rPr>
              <a:t>) </a:t>
            </a:r>
            <a:r>
              <a:rPr lang="en-US" sz="1800" dirty="0" smtClean="0">
                <a:latin typeface="Century Gothic" pitchFamily="34" charset="0"/>
              </a:rPr>
              <a:t>the </a:t>
            </a:r>
            <a:r>
              <a:rPr lang="en-US" sz="1800" dirty="0">
                <a:latin typeface="Century Gothic" pitchFamily="34" charset="0"/>
              </a:rPr>
              <a:t>seven seas. </a:t>
            </a:r>
            <a:endParaRPr lang="en-US" sz="1800" dirty="0" smtClean="0">
              <a:latin typeface="Century Gothic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800" dirty="0" smtClean="0">
                <a:latin typeface="Century Gothic" pitchFamily="34" charset="0"/>
              </a:rPr>
              <a:t>If </a:t>
            </a:r>
            <a:r>
              <a:rPr lang="en-US" sz="1800" dirty="0">
                <a:latin typeface="Century Gothic" pitchFamily="34" charset="0"/>
              </a:rPr>
              <a:t>they </a:t>
            </a:r>
            <a:r>
              <a:rPr lang="en-US" sz="1800" b="1" dirty="0" smtClean="0">
                <a:latin typeface="Century Gothic" pitchFamily="34" charset="0"/>
              </a:rPr>
              <a:t>(to tell</a:t>
            </a:r>
            <a:r>
              <a:rPr lang="en-US" sz="1800" b="1" dirty="0">
                <a:latin typeface="Century Gothic" pitchFamily="34" charset="0"/>
              </a:rPr>
              <a:t>) </a:t>
            </a:r>
            <a:r>
              <a:rPr lang="en-US" sz="1800" dirty="0" smtClean="0">
                <a:latin typeface="Century Gothic" pitchFamily="34" charset="0"/>
              </a:rPr>
              <a:t>their </a:t>
            </a:r>
            <a:r>
              <a:rPr lang="en-US" sz="1800" dirty="0">
                <a:latin typeface="Century Gothic" pitchFamily="34" charset="0"/>
              </a:rPr>
              <a:t>father, he </a:t>
            </a:r>
            <a:r>
              <a:rPr lang="en-US" sz="1800" b="1" dirty="0" smtClean="0">
                <a:latin typeface="Century Gothic" pitchFamily="34" charset="0"/>
              </a:rPr>
              <a:t>(to be</a:t>
            </a:r>
            <a:r>
              <a:rPr lang="en-US" sz="1800" b="1" dirty="0">
                <a:latin typeface="Century Gothic" pitchFamily="34" charset="0"/>
              </a:rPr>
              <a:t>) </a:t>
            </a:r>
            <a:r>
              <a:rPr lang="en-US" sz="1800" dirty="0" smtClean="0">
                <a:latin typeface="Century Gothic" pitchFamily="34" charset="0"/>
              </a:rPr>
              <a:t>very </a:t>
            </a:r>
            <a:r>
              <a:rPr lang="en-US" sz="1800" dirty="0">
                <a:latin typeface="Century Gothic" pitchFamily="34" charset="0"/>
              </a:rPr>
              <a:t>angry. </a:t>
            </a:r>
            <a:endParaRPr lang="en-US" sz="1800" dirty="0" smtClean="0">
              <a:latin typeface="Century Gothic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800" dirty="0" smtClean="0">
                <a:latin typeface="Century Gothic" pitchFamily="34" charset="0"/>
              </a:rPr>
              <a:t>We </a:t>
            </a:r>
            <a:r>
              <a:rPr lang="en-US" sz="1800" b="1" dirty="0" smtClean="0">
                <a:latin typeface="Century Gothic" pitchFamily="34" charset="0"/>
              </a:rPr>
              <a:t>(to help </a:t>
            </a:r>
            <a:r>
              <a:rPr lang="en-US" sz="1800" b="1" dirty="0">
                <a:latin typeface="Century Gothic" pitchFamily="34" charset="0"/>
              </a:rPr>
              <a:t>) </a:t>
            </a:r>
            <a:r>
              <a:rPr lang="en-US" sz="1800" dirty="0" smtClean="0">
                <a:latin typeface="Century Gothic" pitchFamily="34" charset="0"/>
              </a:rPr>
              <a:t>you </a:t>
            </a:r>
            <a:r>
              <a:rPr lang="en-US" sz="1800" dirty="0">
                <a:latin typeface="Century Gothic" pitchFamily="34" charset="0"/>
              </a:rPr>
              <a:t>if we </a:t>
            </a:r>
            <a:r>
              <a:rPr lang="en-US" sz="1800" b="1" dirty="0" smtClean="0">
                <a:latin typeface="Century Gothic" pitchFamily="34" charset="0"/>
              </a:rPr>
              <a:t>(to know </a:t>
            </a:r>
            <a:r>
              <a:rPr lang="en-US" sz="1800" b="1" dirty="0">
                <a:latin typeface="Century Gothic" pitchFamily="34" charset="0"/>
              </a:rPr>
              <a:t>) </a:t>
            </a:r>
            <a:r>
              <a:rPr lang="en-US" sz="1800" dirty="0" smtClean="0">
                <a:latin typeface="Century Gothic" pitchFamily="34" charset="0"/>
              </a:rPr>
              <a:t>how</a:t>
            </a:r>
            <a:r>
              <a:rPr lang="en-US" sz="1800" dirty="0">
                <a:latin typeface="Century Gothic" pitchFamily="34" charset="0"/>
              </a:rPr>
              <a:t>. </a:t>
            </a:r>
            <a:endParaRPr lang="fr-FR" sz="18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The Outline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9" name="Rectangle à coins arrondis 8"/>
          <p:cNvSpPr/>
          <p:nvPr/>
        </p:nvSpPr>
        <p:spPr>
          <a:xfrm>
            <a:off x="2771800" y="1491630"/>
            <a:ext cx="5040560" cy="309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023828" y="1513559"/>
            <a:ext cx="4536504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b="1" dirty="0" err="1" smtClean="0">
                <a:solidFill>
                  <a:schemeClr val="tx1">
                    <a:lumMod val="50000"/>
                  </a:schemeClr>
                </a:solidFill>
                <a:latin typeface="Century Gothic" pitchFamily="34" charset="0"/>
              </a:rPr>
              <a:t>Definition</a:t>
            </a:r>
            <a:endParaRPr lang="fr-FR" b="1" dirty="0" smtClean="0">
              <a:solidFill>
                <a:schemeClr val="tx1">
                  <a:lumMod val="50000"/>
                </a:schemeClr>
              </a:solidFill>
              <a:latin typeface="Century Gothic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b="1" dirty="0" smtClean="0">
                <a:solidFill>
                  <a:schemeClr val="tx1">
                    <a:lumMod val="50000"/>
                  </a:schemeClr>
                </a:solidFill>
                <a:latin typeface="Century Gothic" pitchFamily="34" charset="0"/>
              </a:rPr>
              <a:t>If </a:t>
            </a:r>
            <a:r>
              <a:rPr lang="fr-FR" b="1" dirty="0" err="1" smtClean="0">
                <a:solidFill>
                  <a:schemeClr val="tx1">
                    <a:lumMod val="50000"/>
                  </a:schemeClr>
                </a:solidFill>
                <a:latin typeface="Century Gothic" pitchFamily="34" charset="0"/>
              </a:rPr>
              <a:t>Conditional</a:t>
            </a:r>
            <a:r>
              <a:rPr lang="fr-FR" b="1" dirty="0" smtClean="0">
                <a:solidFill>
                  <a:schemeClr val="tx1">
                    <a:lumMod val="50000"/>
                  </a:schemeClr>
                </a:solidFill>
                <a:latin typeface="Century Gothic" pitchFamily="34" charset="0"/>
              </a:rPr>
              <a:t> Type 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b="1" dirty="0" smtClean="0">
                <a:solidFill>
                  <a:schemeClr val="tx1">
                    <a:lumMod val="50000"/>
                  </a:schemeClr>
                </a:solidFill>
                <a:latin typeface="Century Gothic" pitchFamily="34" charset="0"/>
              </a:rPr>
              <a:t>If </a:t>
            </a:r>
            <a:r>
              <a:rPr lang="fr-FR" b="1" dirty="0" err="1" smtClean="0">
                <a:solidFill>
                  <a:schemeClr val="tx1">
                    <a:lumMod val="50000"/>
                  </a:schemeClr>
                </a:solidFill>
                <a:latin typeface="Century Gothic" pitchFamily="34" charset="0"/>
              </a:rPr>
              <a:t>Conditional</a:t>
            </a:r>
            <a:r>
              <a:rPr lang="fr-FR" b="1" dirty="0" smtClean="0">
                <a:solidFill>
                  <a:schemeClr val="tx1">
                    <a:lumMod val="50000"/>
                  </a:schemeClr>
                </a:solidFill>
                <a:latin typeface="Century Gothic" pitchFamily="34" charset="0"/>
              </a:rPr>
              <a:t> Type 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b="1" dirty="0" smtClean="0">
                <a:solidFill>
                  <a:schemeClr val="tx1">
                    <a:lumMod val="50000"/>
                  </a:schemeClr>
                </a:solidFill>
                <a:latin typeface="Century Gothic" pitchFamily="34" charset="0"/>
              </a:rPr>
              <a:t>If </a:t>
            </a:r>
            <a:r>
              <a:rPr lang="fr-FR" b="1" dirty="0" err="1" smtClean="0">
                <a:solidFill>
                  <a:schemeClr val="tx1">
                    <a:lumMod val="50000"/>
                  </a:schemeClr>
                </a:solidFill>
                <a:latin typeface="Century Gothic" pitchFamily="34" charset="0"/>
              </a:rPr>
              <a:t>Conditional</a:t>
            </a:r>
            <a:r>
              <a:rPr lang="fr-FR" b="1" dirty="0" smtClean="0">
                <a:solidFill>
                  <a:schemeClr val="tx1">
                    <a:lumMod val="50000"/>
                  </a:schemeClr>
                </a:solidFill>
                <a:latin typeface="Century Gothic" pitchFamily="34" charset="0"/>
              </a:rPr>
              <a:t> Type 2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b="1" dirty="0" err="1" smtClean="0">
                <a:solidFill>
                  <a:schemeClr val="tx1">
                    <a:lumMod val="50000"/>
                  </a:schemeClr>
                </a:solidFill>
                <a:latin typeface="Century Gothic" pitchFamily="34" charset="0"/>
              </a:rPr>
              <a:t>Rules</a:t>
            </a:r>
            <a:endParaRPr lang="fr-FR" b="1" dirty="0" smtClean="0">
              <a:solidFill>
                <a:schemeClr val="tx1">
                  <a:lumMod val="50000"/>
                </a:schemeClr>
              </a:solidFill>
              <a:latin typeface="Century Gothic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b="1" dirty="0" smtClean="0">
                <a:solidFill>
                  <a:schemeClr val="tx1">
                    <a:lumMod val="50000"/>
                  </a:schemeClr>
                </a:solidFill>
                <a:latin typeface="Century Gothic" pitchFamily="34" charset="0"/>
              </a:rPr>
              <a:t>Notes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b="1" dirty="0" err="1" smtClean="0">
                <a:solidFill>
                  <a:schemeClr val="tx1">
                    <a:lumMod val="50000"/>
                  </a:schemeClr>
                </a:solidFill>
                <a:latin typeface="Century Gothic" pitchFamily="34" charset="0"/>
              </a:rPr>
              <a:t>Activity</a:t>
            </a:r>
            <a:r>
              <a:rPr lang="fr-FR" b="1" dirty="0" smtClean="0">
                <a:solidFill>
                  <a:schemeClr val="tx1">
                    <a:lumMod val="50000"/>
                  </a:schemeClr>
                </a:solidFill>
                <a:latin typeface="Century Gothic" pitchFamily="34" charset="0"/>
              </a:rPr>
              <a:t> 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b="1" dirty="0" err="1" smtClean="0">
                <a:solidFill>
                  <a:schemeClr val="tx1">
                    <a:lumMod val="50000"/>
                  </a:schemeClr>
                </a:solidFill>
                <a:latin typeface="Century Gothic" pitchFamily="34" charset="0"/>
              </a:rPr>
              <a:t>Activity</a:t>
            </a:r>
            <a:r>
              <a:rPr lang="fr-FR" b="1" dirty="0" smtClean="0">
                <a:solidFill>
                  <a:schemeClr val="tx1">
                    <a:lumMod val="50000"/>
                  </a:schemeClr>
                </a:solidFill>
                <a:latin typeface="Century Gothic" pitchFamily="34" charset="0"/>
              </a:rPr>
              <a:t> 2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b="1" dirty="0" err="1" smtClean="0">
                <a:solidFill>
                  <a:schemeClr val="tx1">
                    <a:lumMod val="50000"/>
                  </a:schemeClr>
                </a:solidFill>
                <a:latin typeface="Century Gothic" pitchFamily="34" charset="0"/>
              </a:rPr>
              <a:t>Activity</a:t>
            </a:r>
            <a:r>
              <a:rPr lang="fr-FR" b="1" dirty="0" smtClean="0">
                <a:solidFill>
                  <a:schemeClr val="tx1">
                    <a:lumMod val="50000"/>
                  </a:schemeClr>
                </a:solidFill>
                <a:latin typeface="Century Gothic" pitchFamily="34" charset="0"/>
              </a:rPr>
              <a:t> 3</a:t>
            </a:r>
          </a:p>
          <a:p>
            <a:pPr marL="342900" indent="-342900">
              <a:buAutoNum type="arabicPeriod"/>
            </a:pPr>
            <a:endParaRPr lang="fr-FR" dirty="0" smtClean="0"/>
          </a:p>
          <a:p>
            <a:pPr marL="342900" indent="-342900">
              <a:buAutoNum type="arabicPeriod"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9"/>
          <p:cNvSpPr txBox="1">
            <a:spLocks noGrp="1"/>
          </p:cNvSpPr>
          <p:nvPr>
            <p:ph type="body" idx="1"/>
          </p:nvPr>
        </p:nvSpPr>
        <p:spPr>
          <a:xfrm>
            <a:off x="1259632" y="2067694"/>
            <a:ext cx="6659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55600" algn="l" fontAlgn="base">
              <a:spcBef>
                <a:spcPts val="0"/>
              </a:spcBef>
              <a:buClr>
                <a:srgbClr val="FFB600"/>
              </a:buClr>
              <a:buSzPts val="2000"/>
              <a:buNone/>
            </a:pPr>
            <a:r>
              <a:rPr lang="en-US" sz="2000" b="1" i="0" dirty="0">
                <a:solidFill>
                  <a:srgbClr val="141414"/>
                </a:solidFill>
                <a:latin typeface="Century Gothic" pitchFamily="34" charset="0"/>
              </a:rPr>
              <a:t>C</a:t>
            </a:r>
            <a:r>
              <a:rPr lang="en-US" sz="1600" b="1" i="0" dirty="0">
                <a:solidFill>
                  <a:srgbClr val="141414"/>
                </a:solidFill>
                <a:latin typeface="Century Gothic" pitchFamily="34" charset="0"/>
              </a:rPr>
              <a:t>onditional clauses consist of two sentences. One is a clause that starts with if, which is called as ‘if clause’.</a:t>
            </a:r>
          </a:p>
          <a:p>
            <a:pPr lvl="0" indent="-355600" algn="l" fontAlgn="base">
              <a:spcBef>
                <a:spcPts val="0"/>
              </a:spcBef>
              <a:buClr>
                <a:srgbClr val="FFB600"/>
              </a:buClr>
              <a:buSzPts val="2000"/>
              <a:buNone/>
            </a:pPr>
            <a:r>
              <a:rPr lang="en-US" sz="1600" b="1" i="0" dirty="0">
                <a:solidFill>
                  <a:srgbClr val="141414"/>
                </a:solidFill>
                <a:latin typeface="Century Gothic" pitchFamily="34" charset="0"/>
              </a:rPr>
              <a:t>The other is called the Main Clause. Each sentence has a verb. It is important to know which tenses are to be used in these clauses and they</a:t>
            </a:r>
          </a:p>
          <a:p>
            <a:pPr lvl="0" indent="-355600" algn="l" fontAlgn="base">
              <a:spcBef>
                <a:spcPts val="0"/>
              </a:spcBef>
              <a:buClr>
                <a:srgbClr val="FFB600"/>
              </a:buClr>
              <a:buSzPts val="2000"/>
              <a:buNone/>
            </a:pPr>
            <a:r>
              <a:rPr lang="en-US" sz="1600" b="1" i="0" dirty="0">
                <a:solidFill>
                  <a:srgbClr val="141414"/>
                </a:solidFill>
                <a:latin typeface="Century Gothic" pitchFamily="34" charset="0"/>
              </a:rPr>
              <a:t>play a big role in determining the meaning of the sentence. There are five kinds; however, you will be dealing with type 0, 1, 2.</a:t>
            </a:r>
          </a:p>
        </p:txBody>
      </p:sp>
      <p:sp>
        <p:nvSpPr>
          <p:cNvPr id="418" name="Google Shape;418;p1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2" name="Bulle ronde 1"/>
          <p:cNvSpPr/>
          <p:nvPr/>
        </p:nvSpPr>
        <p:spPr>
          <a:xfrm>
            <a:off x="704374" y="771550"/>
            <a:ext cx="3147546" cy="122413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800" dirty="0" smtClean="0">
                <a:solidFill>
                  <a:schemeClr val="bg1"/>
                </a:solidFill>
                <a:latin typeface="Century Gothic" pitchFamily="34" charset="0"/>
                <a:ea typeface="Roboto Slab Regular"/>
                <a:sym typeface="Roboto Slab Regular"/>
              </a:rPr>
              <a:t>1. Definition</a:t>
            </a:r>
            <a:endParaRPr lang="fr-FR" sz="1200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37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-180528" y="555526"/>
            <a:ext cx="2699792" cy="26343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smtClean="0"/>
              <a:t>2. If </a:t>
            </a:r>
            <a:r>
              <a:rPr lang="fr-FR" sz="2400" dirty="0" err="1" smtClean="0"/>
              <a:t>Conditional</a:t>
            </a:r>
            <a:r>
              <a:rPr lang="fr-FR" sz="2400" dirty="0" smtClean="0"/>
              <a:t> </a:t>
            </a:r>
            <a:br>
              <a:rPr lang="fr-FR" sz="2400" dirty="0" smtClean="0"/>
            </a:br>
            <a:r>
              <a:rPr lang="fr-FR" sz="2400" dirty="0" smtClean="0"/>
              <a:t>Type 0</a:t>
            </a:r>
            <a:endParaRPr sz="2400" dirty="0"/>
          </a:p>
        </p:txBody>
      </p:sp>
      <p:sp>
        <p:nvSpPr>
          <p:cNvPr id="424" name="Google Shape;424;p20"/>
          <p:cNvSpPr txBox="1">
            <a:spLocks noGrp="1"/>
          </p:cNvSpPr>
          <p:nvPr>
            <p:ph type="body" idx="1"/>
          </p:nvPr>
        </p:nvSpPr>
        <p:spPr>
          <a:xfrm>
            <a:off x="2843808" y="699542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800" dirty="0">
                <a:solidFill>
                  <a:srgbClr val="141414"/>
                </a:solidFill>
                <a:latin typeface="Century Gothic" pitchFamily="34" charset="0"/>
              </a:rPr>
              <a:t>We use the </a:t>
            </a:r>
            <a:r>
              <a:rPr lang="en-US" sz="1800" b="1" dirty="0">
                <a:solidFill>
                  <a:srgbClr val="141414"/>
                </a:solidFill>
                <a:latin typeface="Century Gothic" pitchFamily="34" charset="0"/>
              </a:rPr>
              <a:t>Type Zero</a:t>
            </a:r>
            <a:r>
              <a:rPr lang="en-US" sz="1800" dirty="0">
                <a:solidFill>
                  <a:srgbClr val="141414"/>
                </a:solidFill>
                <a:latin typeface="Century Gothic" pitchFamily="34" charset="0"/>
              </a:rPr>
              <a:t> (Type-0) when talking about our </a:t>
            </a:r>
            <a:r>
              <a:rPr lang="en-US" sz="1800" i="1" dirty="0">
                <a:solidFill>
                  <a:srgbClr val="141414"/>
                </a:solidFill>
                <a:latin typeface="Century Gothic" pitchFamily="34" charset="0"/>
              </a:rPr>
              <a:t>habits</a:t>
            </a:r>
            <a:r>
              <a:rPr lang="en-US" sz="1800" dirty="0">
                <a:solidFill>
                  <a:srgbClr val="141414"/>
                </a:solidFill>
                <a:latin typeface="Century Gothic" pitchFamily="34" charset="0"/>
              </a:rPr>
              <a:t>, our </a:t>
            </a:r>
            <a:r>
              <a:rPr lang="en-US" sz="1800" i="1" dirty="0">
                <a:solidFill>
                  <a:srgbClr val="141414"/>
                </a:solidFill>
                <a:latin typeface="Century Gothic" pitchFamily="34" charset="0"/>
              </a:rPr>
              <a:t>typical behaviors</a:t>
            </a:r>
            <a:r>
              <a:rPr lang="en-US" sz="1800" dirty="0">
                <a:solidFill>
                  <a:srgbClr val="141414"/>
                </a:solidFill>
                <a:latin typeface="Century Gothic" pitchFamily="34" charset="0"/>
              </a:rPr>
              <a:t>, </a:t>
            </a:r>
            <a:r>
              <a:rPr lang="en-US" sz="1800" i="1" dirty="0">
                <a:solidFill>
                  <a:srgbClr val="141414"/>
                </a:solidFill>
                <a:latin typeface="Century Gothic" pitchFamily="34" charset="0"/>
              </a:rPr>
              <a:t>explanations, guidelines, advices, orders</a:t>
            </a:r>
            <a:r>
              <a:rPr lang="en-US" sz="1800" dirty="0">
                <a:solidFill>
                  <a:srgbClr val="141414"/>
                </a:solidFill>
                <a:latin typeface="Century Gothic" pitchFamily="34" charset="0"/>
              </a:rPr>
              <a:t> and </a:t>
            </a:r>
            <a:r>
              <a:rPr lang="en-US" sz="1800" i="1" dirty="0">
                <a:solidFill>
                  <a:srgbClr val="141414"/>
                </a:solidFill>
                <a:latin typeface="Century Gothic" pitchFamily="34" charset="0"/>
              </a:rPr>
              <a:t>instructions, general truths, Real World</a:t>
            </a:r>
            <a:r>
              <a:rPr lang="en-US" sz="1800" dirty="0">
                <a:solidFill>
                  <a:srgbClr val="141414"/>
                </a:solidFill>
                <a:latin typeface="Century Gothic" pitchFamily="34" charset="0"/>
              </a:rPr>
              <a:t> and </a:t>
            </a:r>
            <a:r>
              <a:rPr lang="en-US" sz="1800" i="1" dirty="0">
                <a:solidFill>
                  <a:srgbClr val="141414"/>
                </a:solidFill>
                <a:latin typeface="Century Gothic" pitchFamily="34" charset="0"/>
              </a:rPr>
              <a:t>scientific </a:t>
            </a:r>
            <a:r>
              <a:rPr lang="en-US" sz="1800" i="1" dirty="0" smtClean="0">
                <a:solidFill>
                  <a:srgbClr val="141414"/>
                </a:solidFill>
                <a:latin typeface="Century Gothic" pitchFamily="34" charset="0"/>
              </a:rPr>
              <a:t>facts</a:t>
            </a:r>
            <a:r>
              <a:rPr lang="en-US" sz="1800" dirty="0" smtClean="0">
                <a:solidFill>
                  <a:srgbClr val="141414"/>
                </a:solidFill>
                <a:latin typeface="Century Gothic" pitchFamily="34" charset="0"/>
              </a:rPr>
              <a:t>.</a:t>
            </a:r>
          </a:p>
          <a:p>
            <a:pPr fontAlgn="base"/>
            <a:endParaRPr lang="en-US" sz="1800" dirty="0">
              <a:solidFill>
                <a:srgbClr val="141414"/>
              </a:solidFill>
              <a:latin typeface="Century Gothic" pitchFamily="34" charset="0"/>
            </a:endParaRPr>
          </a:p>
          <a:p>
            <a:pPr fontAlgn="base"/>
            <a:r>
              <a:rPr lang="en-US" sz="1800" i="1" dirty="0">
                <a:solidFill>
                  <a:srgbClr val="0070C0"/>
                </a:solidFill>
                <a:latin typeface="Century Gothic" pitchFamily="34" charset="0"/>
              </a:rPr>
              <a:t>Examples:</a:t>
            </a:r>
            <a:endParaRPr lang="en-US" sz="1800" dirty="0">
              <a:solidFill>
                <a:srgbClr val="0070C0"/>
              </a:solidFill>
              <a:latin typeface="Century Gothic" pitchFamily="34" charset="0"/>
            </a:endParaRPr>
          </a:p>
          <a:p>
            <a:pPr fontAlgn="base">
              <a:buFont typeface="Arial"/>
              <a:buChar char="•"/>
            </a:pPr>
            <a:r>
              <a:rPr lang="en-US" sz="1800" b="1" dirty="0">
                <a:solidFill>
                  <a:srgbClr val="000000"/>
                </a:solidFill>
                <a:latin typeface="Century Gothic" pitchFamily="34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entury Gothic" pitchFamily="34" charset="0"/>
              </a:rPr>
              <a:t> it rains, the ground gets wet.</a:t>
            </a:r>
          </a:p>
          <a:p>
            <a:pPr fontAlgn="base">
              <a:buFont typeface="Arial"/>
              <a:buChar char="•"/>
            </a:pPr>
            <a:r>
              <a:rPr lang="en-US" sz="1800" b="1" dirty="0">
                <a:solidFill>
                  <a:srgbClr val="000000"/>
                </a:solidFill>
                <a:latin typeface="Century Gothic" pitchFamily="34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entury Gothic" pitchFamily="34" charset="0"/>
              </a:rPr>
              <a:t> you mix yellow and blue, you get green.</a:t>
            </a:r>
          </a:p>
          <a:p>
            <a:pPr fontAlgn="base">
              <a:buFont typeface="Arial"/>
              <a:buChar char="•"/>
            </a:pPr>
            <a:r>
              <a:rPr lang="en-US" sz="1800" b="1" dirty="0">
                <a:solidFill>
                  <a:srgbClr val="000000"/>
                </a:solidFill>
                <a:latin typeface="Century Gothic" pitchFamily="34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entury Gothic" pitchFamily="34" charset="0"/>
              </a:rPr>
              <a:t> you are tired, you go to bed early.</a:t>
            </a:r>
          </a:p>
          <a:p>
            <a:pPr fontAlgn="base">
              <a:buFont typeface="Arial"/>
              <a:buChar char="•"/>
            </a:pPr>
            <a:r>
              <a:rPr lang="en-US" sz="1800" b="1" dirty="0">
                <a:solidFill>
                  <a:srgbClr val="000000"/>
                </a:solidFill>
                <a:latin typeface="Century Gothic" pitchFamily="34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entury Gothic" pitchFamily="34" charset="0"/>
              </a:rPr>
              <a:t> you pour oil on water, it floats.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75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250"/>
                            </p:stCondLst>
                            <p:childTnLst>
                              <p:par>
                                <p:cTn id="73" presetID="26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1750"/>
                            </p:stCondLst>
                            <p:childTnLst>
                              <p:par>
                                <p:cTn id="90" presetID="26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4250"/>
                            </p:stCondLst>
                            <p:childTnLst>
                              <p:par>
                                <p:cTn id="107" presetID="26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2"/>
          <p:cNvSpPr txBox="1">
            <a:spLocks noGrp="1"/>
          </p:cNvSpPr>
          <p:nvPr>
            <p:ph type="title"/>
          </p:nvPr>
        </p:nvSpPr>
        <p:spPr>
          <a:xfrm>
            <a:off x="-108520" y="555526"/>
            <a:ext cx="2483709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3. If Conditional</a:t>
            </a:r>
            <a:br>
              <a:rPr lang="en" sz="2400" dirty="0" smtClean="0"/>
            </a:br>
            <a:r>
              <a:rPr lang="en" sz="2400" dirty="0" smtClean="0"/>
              <a:t>Type 1</a:t>
            </a:r>
            <a:endParaRPr sz="2400" dirty="0"/>
          </a:p>
        </p:txBody>
      </p:sp>
      <p:sp>
        <p:nvSpPr>
          <p:cNvPr id="453" name="Google Shape;453;p2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915816" y="771550"/>
            <a:ext cx="56166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entury Gothic" pitchFamily="34" charset="0"/>
              </a:rPr>
              <a:t>Conditional Sentences </a:t>
            </a:r>
            <a:r>
              <a:rPr lang="en-US" sz="1800" b="1" dirty="0">
                <a:latin typeface="Century Gothic" pitchFamily="34" charset="0"/>
              </a:rPr>
              <a:t>Type </a:t>
            </a:r>
            <a:r>
              <a:rPr lang="en-US" sz="1800" b="1" dirty="0" smtClean="0">
                <a:latin typeface="Century Gothic" pitchFamily="34" charset="0"/>
              </a:rPr>
              <a:t>1 </a:t>
            </a:r>
            <a:r>
              <a:rPr lang="en-US" sz="1800" dirty="0">
                <a:latin typeface="Century Gothic" pitchFamily="34" charset="0"/>
              </a:rPr>
              <a:t>refer to the future. An action in the future will only happen if a certain condition is fulfilled by that time. We don't know for sure whether the condition actually will be fulfilled or not, but the conditions seems rather realistic – so we think it is likely to happen.</a:t>
            </a:r>
            <a:endParaRPr lang="fr-FR" sz="1800" dirty="0">
              <a:latin typeface="Century Gothic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12634" y="2931790"/>
            <a:ext cx="56166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Century Gothic" pitchFamily="34" charset="0"/>
              </a:rPr>
              <a:t>Examples: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entury Gothic" pitchFamily="34" charset="0"/>
              </a:rPr>
              <a:t> </a:t>
            </a:r>
            <a:endParaRPr lang="en-US" sz="1800" dirty="0" smtClean="0">
              <a:solidFill>
                <a:schemeClr val="tx1">
                  <a:lumMod val="50000"/>
                </a:schemeClr>
              </a:solidFill>
              <a:latin typeface="Century Gothic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1">
                    <a:lumMod val="50000"/>
                  </a:schemeClr>
                </a:solidFill>
                <a:latin typeface="Century Gothic" pitchFamily="34" charset="0"/>
              </a:rPr>
              <a:t>If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entury Gothic" pitchFamily="34" charset="0"/>
              </a:rPr>
              <a:t>I find her address, I will send her an invitation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entury Gothic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1" dirty="0">
                <a:solidFill>
                  <a:schemeClr val="tx1">
                    <a:lumMod val="50000"/>
                  </a:schemeClr>
                </a:solidFill>
                <a:latin typeface="Century Gothic" pitchFamily="34" charset="0"/>
              </a:rPr>
              <a:t>If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entury Gothic" pitchFamily="34" charset="0"/>
              </a:rPr>
              <a:t> I don’t see him this afternoon, I will phone him in the evening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entury Gothic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1" dirty="0">
                <a:solidFill>
                  <a:schemeClr val="tx1">
                    <a:lumMod val="50000"/>
                  </a:schemeClr>
                </a:solidFill>
                <a:latin typeface="Century Gothic" pitchFamily="34" charset="0"/>
              </a:rPr>
              <a:t>If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entury Gothic" pitchFamily="34" charset="0"/>
              </a:rPr>
              <a:t>John has the money, he will buy a Ferrari.</a:t>
            </a:r>
            <a:endParaRPr lang="fr-FR" sz="1800" dirty="0">
              <a:solidFill>
                <a:schemeClr val="tx1">
                  <a:lumMod val="50000"/>
                </a:schemeClr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80528" y="555526"/>
            <a:ext cx="2664295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4. If Conditional</a:t>
            </a:r>
            <a:br>
              <a:rPr lang="en" sz="2400" dirty="0" smtClean="0"/>
            </a:br>
            <a:r>
              <a:rPr lang="en" sz="2400" dirty="0" smtClean="0"/>
              <a:t>Type 2</a:t>
            </a:r>
            <a:endParaRPr sz="2400" dirty="0"/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843808" y="843558"/>
            <a:ext cx="56886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22222"/>
                </a:solidFill>
                <a:latin typeface="Century Gothic" pitchFamily="34" charset="0"/>
              </a:rPr>
              <a:t>Conditional Sentences </a:t>
            </a:r>
            <a:r>
              <a:rPr lang="en-US" sz="1800" b="1" dirty="0">
                <a:solidFill>
                  <a:srgbClr val="222222"/>
                </a:solidFill>
                <a:latin typeface="Century Gothic" pitchFamily="34" charset="0"/>
              </a:rPr>
              <a:t>Type 2</a:t>
            </a:r>
            <a:r>
              <a:rPr lang="en-US" sz="1800" b="1" dirty="0" smtClean="0">
                <a:solidFill>
                  <a:srgbClr val="222222"/>
                </a:solidFill>
                <a:latin typeface="Century Gothic" pitchFamily="34" charset="0"/>
              </a:rPr>
              <a:t> </a:t>
            </a:r>
            <a:r>
              <a:rPr lang="en-US" sz="1800" dirty="0">
                <a:solidFill>
                  <a:srgbClr val="222222"/>
                </a:solidFill>
                <a:latin typeface="Century Gothic" pitchFamily="34" charset="0"/>
              </a:rPr>
              <a:t>refer to situations in the present. An action could happen if the present situation were different. I don't really expect the situation to change, however. I just imagine </a:t>
            </a:r>
            <a:r>
              <a:rPr lang="en-US" sz="1800" i="1" dirty="0">
                <a:solidFill>
                  <a:srgbClr val="222222"/>
                </a:solidFill>
                <a:latin typeface="Century Gothic" pitchFamily="34" charset="0"/>
              </a:rPr>
              <a:t>„what would happen if …“</a:t>
            </a:r>
            <a:endParaRPr lang="fr-FR" sz="1800" dirty="0">
              <a:latin typeface="Century Gothic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5816" y="2571750"/>
            <a:ext cx="5328592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Century Gothic" pitchFamily="34" charset="0"/>
              </a:rPr>
              <a:t>Examples: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entury Gothic" pitchFamily="34" charset="0"/>
              </a:rPr>
              <a:t> </a:t>
            </a:r>
            <a:endParaRPr lang="en-US" sz="1800" dirty="0" smtClean="0">
              <a:solidFill>
                <a:schemeClr val="tx1">
                  <a:lumMod val="50000"/>
                </a:schemeClr>
              </a:solidFill>
              <a:latin typeface="Century Gothic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800" b="1" dirty="0" smtClean="0">
                <a:solidFill>
                  <a:schemeClr val="tx1">
                    <a:lumMod val="50000"/>
                  </a:schemeClr>
                </a:solidFill>
                <a:latin typeface="Century Gothic" pitchFamily="34" charset="0"/>
              </a:rPr>
              <a:t>If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entury Gothic" pitchFamily="34" charset="0"/>
              </a:rPr>
              <a:t>I found her address, I would send her an invitation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entury Gothic" pitchFamily="34" charset="0"/>
              </a:rPr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800" b="1" dirty="0">
                <a:solidFill>
                  <a:schemeClr val="tx1">
                    <a:lumMod val="50000"/>
                  </a:schemeClr>
                </a:solidFill>
                <a:latin typeface="Century Gothic" pitchFamily="34" charset="0"/>
              </a:rPr>
              <a:t>If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entury Gothic" pitchFamily="34" charset="0"/>
              </a:rPr>
              <a:t> I had a lot of money, I wouldn’t stay here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entury Gothic" pitchFamily="34" charset="0"/>
              </a:rPr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800" b="1" dirty="0">
                <a:solidFill>
                  <a:schemeClr val="tx1">
                    <a:lumMod val="50000"/>
                  </a:schemeClr>
                </a:solidFill>
                <a:latin typeface="Century Gothic" pitchFamily="34" charset="0"/>
              </a:rPr>
              <a:t>If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entury Gothic" pitchFamily="34" charset="0"/>
              </a:rPr>
              <a:t> I were you, I would not do this.</a:t>
            </a:r>
          </a:p>
          <a:p>
            <a:r>
              <a:rPr lang="en-US" dirty="0">
                <a:solidFill>
                  <a:srgbClr val="222222"/>
                </a:solidFill>
                <a:latin typeface="noto sans"/>
              </a:rPr>
              <a:t/>
            </a:r>
            <a:br>
              <a:rPr lang="en-US" dirty="0">
                <a:solidFill>
                  <a:srgbClr val="222222"/>
                </a:solidFill>
                <a:latin typeface="noto sans"/>
              </a:rPr>
            </a:b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500"/>
                            </p:stCondLst>
                            <p:childTnLst>
                              <p:par>
                                <p:cTn id="27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6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5. Rules</a:t>
            </a:r>
            <a:endParaRPr sz="2800" dirty="0"/>
          </a:p>
        </p:txBody>
      </p:sp>
      <p:sp>
        <p:nvSpPr>
          <p:cNvPr id="485" name="Google Shape;485;p2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2" name="Organigramme : Processus 1"/>
          <p:cNvSpPr/>
          <p:nvPr/>
        </p:nvSpPr>
        <p:spPr>
          <a:xfrm>
            <a:off x="2555776" y="1203598"/>
            <a:ext cx="6048672" cy="309634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627784" y="1337741"/>
            <a:ext cx="59766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141414"/>
                </a:solidFill>
                <a:latin typeface="Century Gothic" pitchFamily="34" charset="0"/>
              </a:rPr>
              <a:t>If clause (condition)  +  Main clause (</a:t>
            </a:r>
            <a:r>
              <a:rPr lang="fr-FR" sz="1600" b="1" dirty="0" err="1">
                <a:solidFill>
                  <a:srgbClr val="141414"/>
                </a:solidFill>
                <a:latin typeface="Century Gothic" pitchFamily="34" charset="0"/>
              </a:rPr>
              <a:t>result</a:t>
            </a:r>
            <a:r>
              <a:rPr lang="fr-FR" sz="1600" b="1" dirty="0">
                <a:solidFill>
                  <a:srgbClr val="141414"/>
                </a:solidFill>
                <a:latin typeface="Century Gothic" pitchFamily="34" charset="0"/>
              </a:rPr>
              <a:t>)  =  </a:t>
            </a:r>
            <a:r>
              <a:rPr lang="fr-FR" sz="1600" b="1" dirty="0" err="1">
                <a:solidFill>
                  <a:srgbClr val="141414"/>
                </a:solidFill>
                <a:latin typeface="Century Gothic" pitchFamily="34" charset="0"/>
              </a:rPr>
              <a:t>Conditional</a:t>
            </a:r>
            <a:r>
              <a:rPr lang="fr-FR" sz="1600" b="1" dirty="0">
                <a:solidFill>
                  <a:srgbClr val="141414"/>
                </a:solidFill>
                <a:latin typeface="Century Gothic" pitchFamily="34" charset="0"/>
              </a:rPr>
              <a:t> </a:t>
            </a:r>
            <a:r>
              <a:rPr lang="fr-FR" sz="1600" b="1" dirty="0" smtClean="0">
                <a:solidFill>
                  <a:srgbClr val="141414"/>
                </a:solidFill>
                <a:latin typeface="Century Gothic" pitchFamily="34" charset="0"/>
              </a:rPr>
              <a:t>Clauses</a:t>
            </a:r>
          </a:p>
          <a:p>
            <a:endParaRPr lang="fr-FR" sz="1600" dirty="0" smtClean="0">
              <a:solidFill>
                <a:srgbClr val="141414"/>
              </a:solidFill>
              <a:latin typeface="Century Gothic" pitchFamily="34" charset="0"/>
            </a:endParaRPr>
          </a:p>
          <a:p>
            <a:r>
              <a:rPr lang="fr-FR" sz="1600" b="1" dirty="0" smtClean="0">
                <a:solidFill>
                  <a:schemeClr val="bg1"/>
                </a:solidFill>
                <a:latin typeface="Century Gothic" pitchFamily="34" charset="0"/>
              </a:rPr>
              <a:t>Type 0: </a:t>
            </a:r>
            <a:r>
              <a:rPr lang="fr-FR" sz="1600" b="1" dirty="0" smtClean="0">
                <a:solidFill>
                  <a:srgbClr val="141414"/>
                </a:solidFill>
                <a:latin typeface="Century Gothic" pitchFamily="34" charset="0"/>
              </a:rPr>
              <a:t>If + ( </a:t>
            </a:r>
            <a:r>
              <a:rPr lang="fr-FR" sz="1600" b="1" dirty="0" err="1" smtClean="0">
                <a:solidFill>
                  <a:srgbClr val="141414"/>
                </a:solidFill>
                <a:latin typeface="Century Gothic" pitchFamily="34" charset="0"/>
              </a:rPr>
              <a:t>present</a:t>
            </a:r>
            <a:r>
              <a:rPr lang="fr-FR" sz="1600" b="1" dirty="0" smtClean="0">
                <a:solidFill>
                  <a:srgbClr val="141414"/>
                </a:solidFill>
                <a:latin typeface="Century Gothic" pitchFamily="34" charset="0"/>
              </a:rPr>
              <a:t> simple) .. , ( </a:t>
            </a:r>
            <a:r>
              <a:rPr lang="fr-FR" sz="1600" b="1" dirty="0" err="1">
                <a:solidFill>
                  <a:srgbClr val="141414"/>
                </a:solidFill>
                <a:latin typeface="Century Gothic" pitchFamily="34" charset="0"/>
              </a:rPr>
              <a:t>P</a:t>
            </a:r>
            <a:r>
              <a:rPr lang="fr-FR" sz="1600" b="1" dirty="0" err="1" smtClean="0">
                <a:solidFill>
                  <a:srgbClr val="141414"/>
                </a:solidFill>
                <a:latin typeface="Century Gothic" pitchFamily="34" charset="0"/>
              </a:rPr>
              <a:t>resent</a:t>
            </a:r>
            <a:r>
              <a:rPr lang="fr-FR" sz="1600" b="1" dirty="0" smtClean="0">
                <a:solidFill>
                  <a:srgbClr val="141414"/>
                </a:solidFill>
                <a:latin typeface="Century Gothic" pitchFamily="34" charset="0"/>
              </a:rPr>
              <a:t> simple).</a:t>
            </a:r>
          </a:p>
          <a:p>
            <a:endParaRPr lang="fr-FR" sz="1600" dirty="0" smtClean="0">
              <a:solidFill>
                <a:srgbClr val="141414"/>
              </a:solidFill>
              <a:latin typeface="Century Gothic" pitchFamily="34" charset="0"/>
            </a:endParaRPr>
          </a:p>
          <a:p>
            <a:r>
              <a:rPr lang="fr-FR" sz="1600" b="1" dirty="0" smtClean="0">
                <a:solidFill>
                  <a:schemeClr val="bg1"/>
                </a:solidFill>
                <a:latin typeface="Century Gothic" pitchFamily="34" charset="0"/>
              </a:rPr>
              <a:t>Type 1: </a:t>
            </a:r>
            <a:r>
              <a:rPr lang="fr-FR" sz="1600" b="1" dirty="0" smtClean="0">
                <a:solidFill>
                  <a:srgbClr val="141414"/>
                </a:solidFill>
                <a:latin typeface="Century Gothic" pitchFamily="34" charset="0"/>
              </a:rPr>
              <a:t>If + (</a:t>
            </a:r>
            <a:r>
              <a:rPr lang="fr-FR" sz="1600" b="1" dirty="0" err="1">
                <a:solidFill>
                  <a:srgbClr val="141414"/>
                </a:solidFill>
                <a:latin typeface="Century Gothic" pitchFamily="34" charset="0"/>
              </a:rPr>
              <a:t>P</a:t>
            </a:r>
            <a:r>
              <a:rPr lang="fr-FR" sz="1600" b="1" dirty="0" err="1" smtClean="0">
                <a:solidFill>
                  <a:srgbClr val="141414"/>
                </a:solidFill>
                <a:latin typeface="Century Gothic" pitchFamily="34" charset="0"/>
              </a:rPr>
              <a:t>resent</a:t>
            </a:r>
            <a:r>
              <a:rPr lang="fr-FR" sz="1600" b="1" dirty="0" smtClean="0">
                <a:solidFill>
                  <a:srgbClr val="141414"/>
                </a:solidFill>
                <a:latin typeface="Century Gothic" pitchFamily="34" charset="0"/>
              </a:rPr>
              <a:t> </a:t>
            </a:r>
            <a:r>
              <a:rPr lang="fr-FR" sz="1600" b="1" dirty="0" err="1" smtClean="0">
                <a:solidFill>
                  <a:srgbClr val="141414"/>
                </a:solidFill>
                <a:latin typeface="Century Gothic" pitchFamily="34" charset="0"/>
              </a:rPr>
              <a:t>imple</a:t>
            </a:r>
            <a:r>
              <a:rPr lang="fr-FR" sz="1600" b="1" dirty="0" smtClean="0">
                <a:solidFill>
                  <a:srgbClr val="141414"/>
                </a:solidFill>
                <a:latin typeface="Century Gothic" pitchFamily="34" charset="0"/>
              </a:rPr>
              <a:t>) .. , (</a:t>
            </a:r>
            <a:r>
              <a:rPr lang="fr-FR" sz="1600" b="1" dirty="0">
                <a:solidFill>
                  <a:srgbClr val="141414"/>
                </a:solidFill>
                <a:latin typeface="Century Gothic" pitchFamily="34" charset="0"/>
              </a:rPr>
              <a:t>F</a:t>
            </a:r>
            <a:r>
              <a:rPr lang="fr-FR" sz="1600" b="1" dirty="0" smtClean="0">
                <a:solidFill>
                  <a:srgbClr val="141414"/>
                </a:solidFill>
                <a:latin typeface="Century Gothic" pitchFamily="34" charset="0"/>
              </a:rPr>
              <a:t>uture simple).</a:t>
            </a:r>
          </a:p>
          <a:p>
            <a:endParaRPr lang="fr-FR" sz="1600" dirty="0" smtClean="0">
              <a:solidFill>
                <a:srgbClr val="141414"/>
              </a:solidFill>
              <a:latin typeface="Century Gothic" pitchFamily="34" charset="0"/>
            </a:endParaRPr>
          </a:p>
          <a:p>
            <a:r>
              <a:rPr lang="fr-FR" sz="1600" b="1" dirty="0" smtClean="0">
                <a:solidFill>
                  <a:schemeClr val="bg1"/>
                </a:solidFill>
                <a:latin typeface="Century Gothic" pitchFamily="34" charset="0"/>
              </a:rPr>
              <a:t>Type 2: </a:t>
            </a:r>
            <a:r>
              <a:rPr lang="fr-FR" sz="1600" b="1" dirty="0" smtClean="0">
                <a:solidFill>
                  <a:srgbClr val="141414"/>
                </a:solidFill>
                <a:latin typeface="Century Gothic" pitchFamily="34" charset="0"/>
              </a:rPr>
              <a:t>If + (</a:t>
            </a:r>
            <a:r>
              <a:rPr lang="fr-FR" sz="1600" b="1" dirty="0" err="1">
                <a:solidFill>
                  <a:srgbClr val="141414"/>
                </a:solidFill>
                <a:latin typeface="Century Gothic" pitchFamily="34" charset="0"/>
              </a:rPr>
              <a:t>P</a:t>
            </a:r>
            <a:r>
              <a:rPr lang="fr-FR" sz="1600" b="1" dirty="0" err="1" smtClean="0">
                <a:solidFill>
                  <a:srgbClr val="141414"/>
                </a:solidFill>
                <a:latin typeface="Century Gothic" pitchFamily="34" charset="0"/>
              </a:rPr>
              <a:t>ast</a:t>
            </a:r>
            <a:r>
              <a:rPr lang="fr-FR" sz="1600" b="1" dirty="0" smtClean="0">
                <a:solidFill>
                  <a:srgbClr val="141414"/>
                </a:solidFill>
                <a:latin typeface="Century Gothic" pitchFamily="34" charset="0"/>
              </a:rPr>
              <a:t> simple) .. , </a:t>
            </a:r>
            <a:r>
              <a:rPr lang="fr-FR" sz="1600" b="1" dirty="0">
                <a:solidFill>
                  <a:srgbClr val="141414"/>
                </a:solidFill>
                <a:latin typeface="Century Gothic" pitchFamily="34" charset="0"/>
              </a:rPr>
              <a:t>(</a:t>
            </a:r>
            <a:r>
              <a:rPr lang="fr-FR" sz="1600" b="1" dirty="0" smtClean="0">
                <a:solidFill>
                  <a:srgbClr val="141414"/>
                </a:solidFill>
                <a:latin typeface="Century Gothic" pitchFamily="34" charset="0"/>
              </a:rPr>
              <a:t> </a:t>
            </a:r>
            <a:r>
              <a:rPr lang="fr-FR" sz="1600" b="1" dirty="0" err="1" smtClean="0">
                <a:solidFill>
                  <a:srgbClr val="141414"/>
                </a:solidFill>
                <a:latin typeface="Century Gothic" pitchFamily="34" charset="0"/>
              </a:rPr>
              <a:t>Would</a:t>
            </a:r>
            <a:r>
              <a:rPr lang="fr-FR" sz="1600" b="1" dirty="0" smtClean="0">
                <a:solidFill>
                  <a:srgbClr val="141414"/>
                </a:solidFill>
                <a:latin typeface="Century Gothic" pitchFamily="34" charset="0"/>
              </a:rPr>
              <a:t> + Infinitive)</a:t>
            </a:r>
            <a:r>
              <a:rPr lang="fr-FR" sz="1600" b="1" dirty="0">
                <a:solidFill>
                  <a:srgbClr val="141414"/>
                </a:solidFill>
                <a:latin typeface="Century Gothic" pitchFamily="34" charset="0"/>
              </a:rPr>
              <a:t>.</a:t>
            </a:r>
            <a:endParaRPr lang="fr-FR" sz="1600" b="1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6. Notes</a:t>
            </a:r>
            <a:endParaRPr sz="2800" dirty="0"/>
          </a:p>
        </p:txBody>
      </p:sp>
      <p:sp>
        <p:nvSpPr>
          <p:cNvPr id="492" name="Google Shape;492;p2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2843808" y="627534"/>
            <a:ext cx="57606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800" dirty="0">
                <a:solidFill>
                  <a:srgbClr val="141414"/>
                </a:solidFill>
                <a:latin typeface="Century Gothic" pitchFamily="34" charset="0"/>
              </a:rPr>
              <a:t>The sentence can begin with an I</a:t>
            </a:r>
            <a:r>
              <a:rPr lang="en-US" sz="1800" b="1" dirty="0">
                <a:solidFill>
                  <a:srgbClr val="141414"/>
                </a:solidFill>
                <a:latin typeface="Century Gothic" pitchFamily="34" charset="0"/>
              </a:rPr>
              <a:t>f Clause</a:t>
            </a:r>
            <a:r>
              <a:rPr lang="en-US" sz="1800" dirty="0">
                <a:solidFill>
                  <a:srgbClr val="141414"/>
                </a:solidFill>
                <a:latin typeface="Century Gothic" pitchFamily="34" charset="0"/>
              </a:rPr>
              <a:t> or a </a:t>
            </a:r>
            <a:r>
              <a:rPr lang="en-US" sz="1800" b="1" dirty="0">
                <a:solidFill>
                  <a:srgbClr val="141414"/>
                </a:solidFill>
                <a:latin typeface="Century Gothic" pitchFamily="34" charset="0"/>
              </a:rPr>
              <a:t>Main Clause</a:t>
            </a:r>
            <a:r>
              <a:rPr lang="en-US" sz="1800" dirty="0">
                <a:solidFill>
                  <a:srgbClr val="141414"/>
                </a:solidFill>
                <a:latin typeface="Century Gothic" pitchFamily="34" charset="0"/>
              </a:rPr>
              <a:t>. If the sentence begins with an ‘</a:t>
            </a:r>
            <a:r>
              <a:rPr lang="en-US" sz="1800" b="1" dirty="0">
                <a:solidFill>
                  <a:srgbClr val="141414"/>
                </a:solidFill>
                <a:latin typeface="Century Gothic" pitchFamily="34" charset="0"/>
              </a:rPr>
              <a:t>If Clause</a:t>
            </a:r>
            <a:r>
              <a:rPr lang="en-US" sz="1800" dirty="0">
                <a:solidFill>
                  <a:srgbClr val="141414"/>
                </a:solidFill>
                <a:latin typeface="Century Gothic" pitchFamily="34" charset="0"/>
              </a:rPr>
              <a:t>’, put a comma between the </a:t>
            </a:r>
            <a:r>
              <a:rPr lang="en-US" sz="1800" b="1" dirty="0">
                <a:solidFill>
                  <a:srgbClr val="141414"/>
                </a:solidFill>
                <a:latin typeface="Century Gothic" pitchFamily="34" charset="0"/>
              </a:rPr>
              <a:t>If Clause</a:t>
            </a:r>
            <a:r>
              <a:rPr lang="en-US" sz="1800" dirty="0">
                <a:solidFill>
                  <a:srgbClr val="141414"/>
                </a:solidFill>
                <a:latin typeface="Century Gothic" pitchFamily="34" charset="0"/>
              </a:rPr>
              <a:t> and the </a:t>
            </a:r>
            <a:r>
              <a:rPr lang="en-US" sz="1800" b="1" dirty="0">
                <a:solidFill>
                  <a:srgbClr val="141414"/>
                </a:solidFill>
                <a:latin typeface="Century Gothic" pitchFamily="34" charset="0"/>
              </a:rPr>
              <a:t>Main Clause</a:t>
            </a:r>
            <a:r>
              <a:rPr lang="en-US" sz="1800" dirty="0" smtClean="0">
                <a:solidFill>
                  <a:srgbClr val="141414"/>
                </a:solidFill>
                <a:latin typeface="Century Gothic" pitchFamily="34" charset="0"/>
              </a:rPr>
              <a:t>.</a:t>
            </a:r>
          </a:p>
          <a:p>
            <a:pPr fontAlgn="base"/>
            <a:endParaRPr lang="en-US" sz="1800" dirty="0">
              <a:solidFill>
                <a:srgbClr val="141414"/>
              </a:solidFill>
              <a:latin typeface="Century Gothic" pitchFamily="34" charset="0"/>
            </a:endParaRPr>
          </a:p>
          <a:p>
            <a:pPr fontAlgn="base"/>
            <a:r>
              <a:rPr lang="en-US" sz="1800" dirty="0">
                <a:solidFill>
                  <a:srgbClr val="141414"/>
                </a:solidFill>
                <a:latin typeface="Century Gothic" pitchFamily="34" charset="0"/>
              </a:rPr>
              <a:t>(</a:t>
            </a:r>
            <a:r>
              <a:rPr lang="en-US" sz="1800" b="1" dirty="0">
                <a:solidFill>
                  <a:srgbClr val="141414"/>
                </a:solidFill>
                <a:latin typeface="Century Gothic" pitchFamily="34" charset="0"/>
              </a:rPr>
              <a:t>If</a:t>
            </a:r>
            <a:r>
              <a:rPr lang="en-US" sz="1800" dirty="0">
                <a:solidFill>
                  <a:srgbClr val="141414"/>
                </a:solidFill>
                <a:latin typeface="Century Gothic" pitchFamily="34" charset="0"/>
              </a:rPr>
              <a:t>) + </a:t>
            </a:r>
            <a:r>
              <a:rPr lang="en-US" sz="1800" dirty="0" smtClean="0">
                <a:solidFill>
                  <a:srgbClr val="141414"/>
                </a:solidFill>
                <a:latin typeface="Century Gothic" pitchFamily="34" charset="0"/>
              </a:rPr>
              <a:t>(clause ) </a:t>
            </a:r>
            <a:r>
              <a:rPr lang="en-US" sz="1800" dirty="0">
                <a:solidFill>
                  <a:srgbClr val="141414"/>
                </a:solidFill>
                <a:latin typeface="Century Gothic" pitchFamily="34" charset="0"/>
              </a:rPr>
              <a:t>+ (</a:t>
            </a:r>
            <a:r>
              <a:rPr lang="en-US" sz="1800" b="1" dirty="0">
                <a:solidFill>
                  <a:srgbClr val="141414"/>
                </a:solidFill>
                <a:latin typeface="Century Gothic" pitchFamily="34" charset="0"/>
              </a:rPr>
              <a:t>,</a:t>
            </a:r>
            <a:r>
              <a:rPr lang="en-US" sz="1800" dirty="0">
                <a:solidFill>
                  <a:srgbClr val="141414"/>
                </a:solidFill>
                <a:latin typeface="Century Gothic" pitchFamily="34" charset="0"/>
              </a:rPr>
              <a:t>) + </a:t>
            </a:r>
            <a:r>
              <a:rPr lang="en-US" sz="1800" dirty="0" smtClean="0">
                <a:solidFill>
                  <a:srgbClr val="141414"/>
                </a:solidFill>
                <a:latin typeface="Century Gothic" pitchFamily="34" charset="0"/>
              </a:rPr>
              <a:t>(</a:t>
            </a:r>
            <a:r>
              <a:rPr lang="en-US" sz="1800" b="1" dirty="0" smtClean="0">
                <a:solidFill>
                  <a:srgbClr val="141414"/>
                </a:solidFill>
                <a:latin typeface="Century Gothic" pitchFamily="34" charset="0"/>
              </a:rPr>
              <a:t>main clause</a:t>
            </a:r>
            <a:r>
              <a:rPr lang="en-US" sz="1800" dirty="0" smtClean="0">
                <a:solidFill>
                  <a:srgbClr val="141414"/>
                </a:solidFill>
                <a:latin typeface="Century Gothic" pitchFamily="34" charset="0"/>
              </a:rPr>
              <a:t>)</a:t>
            </a:r>
            <a:endParaRPr lang="en-US" sz="1800" dirty="0">
              <a:solidFill>
                <a:srgbClr val="141414"/>
              </a:solidFill>
              <a:latin typeface="Century Gothic" pitchFamily="34" charset="0"/>
            </a:endParaRPr>
          </a:p>
          <a:p>
            <a:pPr fontAlgn="base"/>
            <a:r>
              <a:rPr lang="en-US" sz="1800" dirty="0" smtClean="0">
                <a:solidFill>
                  <a:srgbClr val="141414"/>
                </a:solidFill>
                <a:latin typeface="Century Gothic" pitchFamily="34" charset="0"/>
              </a:rPr>
              <a:t>(</a:t>
            </a:r>
            <a:r>
              <a:rPr lang="en-US" sz="1800" b="1" dirty="0" smtClean="0">
                <a:solidFill>
                  <a:srgbClr val="141414"/>
                </a:solidFill>
                <a:latin typeface="Century Gothic" pitchFamily="34" charset="0"/>
              </a:rPr>
              <a:t>Main clause)</a:t>
            </a:r>
            <a:r>
              <a:rPr lang="en-US" sz="1800" dirty="0" smtClean="0">
                <a:solidFill>
                  <a:srgbClr val="141414"/>
                </a:solidFill>
                <a:latin typeface="Century Gothic" pitchFamily="34" charset="0"/>
              </a:rPr>
              <a:t> </a:t>
            </a:r>
            <a:r>
              <a:rPr lang="en-US" sz="1800" dirty="0">
                <a:solidFill>
                  <a:srgbClr val="141414"/>
                </a:solidFill>
                <a:latin typeface="Century Gothic" pitchFamily="34" charset="0"/>
              </a:rPr>
              <a:t>+ (</a:t>
            </a:r>
            <a:r>
              <a:rPr lang="en-US" sz="1800" b="1" dirty="0">
                <a:solidFill>
                  <a:srgbClr val="141414"/>
                </a:solidFill>
                <a:latin typeface="Century Gothic" pitchFamily="34" charset="0"/>
              </a:rPr>
              <a:t>if</a:t>
            </a:r>
            <a:r>
              <a:rPr lang="en-US" sz="1800" dirty="0">
                <a:solidFill>
                  <a:srgbClr val="141414"/>
                </a:solidFill>
                <a:latin typeface="Century Gothic" pitchFamily="34" charset="0"/>
              </a:rPr>
              <a:t>) + </a:t>
            </a:r>
            <a:r>
              <a:rPr lang="en-US" sz="1800" dirty="0" smtClean="0">
                <a:solidFill>
                  <a:srgbClr val="141414"/>
                </a:solidFill>
                <a:latin typeface="Century Gothic" pitchFamily="34" charset="0"/>
              </a:rPr>
              <a:t>(</a:t>
            </a:r>
            <a:r>
              <a:rPr lang="en-US" sz="1800" b="1" dirty="0" smtClean="0">
                <a:solidFill>
                  <a:srgbClr val="141414"/>
                </a:solidFill>
                <a:latin typeface="Century Gothic" pitchFamily="34" charset="0"/>
              </a:rPr>
              <a:t>clause</a:t>
            </a:r>
            <a:r>
              <a:rPr lang="en-US" sz="1800" dirty="0" smtClean="0">
                <a:solidFill>
                  <a:srgbClr val="141414"/>
                </a:solidFill>
                <a:latin typeface="Century Gothic" pitchFamily="34" charset="0"/>
              </a:rPr>
              <a:t>)</a:t>
            </a:r>
            <a:endParaRPr lang="en-US" sz="1800" dirty="0">
              <a:solidFill>
                <a:srgbClr val="141414"/>
              </a:solidFill>
              <a:latin typeface="Century Gothic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05087" y="271576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sz="1800" b="1" dirty="0" smtClean="0">
                <a:latin typeface="Century Gothic" pitchFamily="34" charset="0"/>
              </a:rPr>
              <a:t>- If</a:t>
            </a:r>
            <a:r>
              <a:rPr lang="en-US" sz="1800" dirty="0">
                <a:latin typeface="Century Gothic" pitchFamily="34" charset="0"/>
              </a:rPr>
              <a:t> it rains, the ground gets wet. </a:t>
            </a:r>
          </a:p>
          <a:p>
            <a:pPr fontAlgn="base"/>
            <a:r>
              <a:rPr lang="en-US" sz="1800" dirty="0" smtClean="0">
                <a:latin typeface="Century Gothic" pitchFamily="34" charset="0"/>
              </a:rPr>
              <a:t>- The </a:t>
            </a:r>
            <a:r>
              <a:rPr lang="en-US" sz="1800" dirty="0">
                <a:latin typeface="Century Gothic" pitchFamily="34" charset="0"/>
              </a:rPr>
              <a:t>ground gets wet </a:t>
            </a:r>
            <a:r>
              <a:rPr lang="en-US" sz="1800" b="1" dirty="0">
                <a:latin typeface="Century Gothic" pitchFamily="34" charset="0"/>
              </a:rPr>
              <a:t>if</a:t>
            </a:r>
            <a:r>
              <a:rPr lang="en-US" sz="1800" dirty="0">
                <a:latin typeface="Century Gothic" pitchFamily="34" charset="0"/>
              </a:rPr>
              <a:t> it rains.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57808" y="3406576"/>
            <a:ext cx="76145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dirty="0">
                <a:solidFill>
                  <a:srgbClr val="141414"/>
                </a:solidFill>
                <a:latin typeface="Century Gothic" pitchFamily="34" charset="0"/>
              </a:rPr>
              <a:t>In </a:t>
            </a:r>
            <a:r>
              <a:rPr lang="en-US" sz="1600" b="1" dirty="0">
                <a:solidFill>
                  <a:srgbClr val="141414"/>
                </a:solidFill>
                <a:latin typeface="Century Gothic" pitchFamily="34" charset="0"/>
              </a:rPr>
              <a:t>Zero Conditional Sentences</a:t>
            </a:r>
            <a:r>
              <a:rPr lang="en-US" sz="1600" dirty="0">
                <a:solidFill>
                  <a:srgbClr val="141414"/>
                </a:solidFill>
                <a:latin typeface="Century Gothic" pitchFamily="34" charset="0"/>
              </a:rPr>
              <a:t>, you can replace “</a:t>
            </a:r>
            <a:r>
              <a:rPr lang="en-US" sz="1600" b="1" dirty="0">
                <a:solidFill>
                  <a:srgbClr val="141414"/>
                </a:solidFill>
                <a:latin typeface="Century Gothic" pitchFamily="34" charset="0"/>
              </a:rPr>
              <a:t>If</a:t>
            </a:r>
            <a:r>
              <a:rPr lang="en-US" sz="1600" dirty="0">
                <a:solidFill>
                  <a:srgbClr val="141414"/>
                </a:solidFill>
                <a:latin typeface="Century Gothic" pitchFamily="34" charset="0"/>
              </a:rPr>
              <a:t>” with “</a:t>
            </a:r>
            <a:r>
              <a:rPr lang="en-US" sz="1600" b="1" dirty="0">
                <a:solidFill>
                  <a:srgbClr val="141414"/>
                </a:solidFill>
                <a:latin typeface="Century Gothic" pitchFamily="34" charset="0"/>
              </a:rPr>
              <a:t>When</a:t>
            </a:r>
            <a:r>
              <a:rPr lang="en-US" sz="1600" dirty="0">
                <a:solidFill>
                  <a:srgbClr val="141414"/>
                </a:solidFill>
                <a:latin typeface="Century Gothic" pitchFamily="34" charset="0"/>
              </a:rPr>
              <a:t>“, because both express general truths. The meaning will be unchanged</a:t>
            </a:r>
            <a:r>
              <a:rPr lang="en-US" sz="1600" dirty="0" smtClean="0">
                <a:solidFill>
                  <a:srgbClr val="141414"/>
                </a:solidFill>
                <a:latin typeface="Century Gothic" pitchFamily="34" charset="0"/>
              </a:rPr>
              <a:t>.</a:t>
            </a:r>
          </a:p>
          <a:p>
            <a:pPr fontAlgn="base"/>
            <a:endParaRPr lang="en-US" sz="1600" dirty="0">
              <a:solidFill>
                <a:srgbClr val="141414"/>
              </a:solidFill>
              <a:latin typeface="Century Gothic" pitchFamily="34" charset="0"/>
            </a:endParaRPr>
          </a:p>
          <a:p>
            <a:pPr fontAlgn="base">
              <a:buFont typeface="Arial"/>
              <a:buChar char="•"/>
            </a:pPr>
            <a:r>
              <a:rPr lang="en-US" sz="1600" b="1" dirty="0">
                <a:latin typeface="Century Gothic" pitchFamily="34" charset="0"/>
              </a:rPr>
              <a:t>If</a:t>
            </a:r>
            <a:r>
              <a:rPr lang="en-US" sz="1600" dirty="0">
                <a:latin typeface="Century Gothic" pitchFamily="34" charset="0"/>
              </a:rPr>
              <a:t> you press the button, the television turns on. / </a:t>
            </a:r>
            <a:r>
              <a:rPr lang="en-US" sz="1600" b="1" dirty="0">
                <a:latin typeface="Century Gothic" pitchFamily="34" charset="0"/>
              </a:rPr>
              <a:t>When</a:t>
            </a:r>
            <a:r>
              <a:rPr lang="en-US" sz="1600" dirty="0">
                <a:latin typeface="Century Gothic" pitchFamily="34" charset="0"/>
              </a:rPr>
              <a:t> you press the button, the television turns on.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Activity 1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7" name="Google Shape;537;p3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2716274" y="1635646"/>
            <a:ext cx="59046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i="1" dirty="0" smtClean="0">
                <a:latin typeface="Century Gothic" pitchFamily="34" charset="0"/>
              </a:rPr>
              <a:t>1. If </a:t>
            </a:r>
            <a:r>
              <a:rPr lang="en-US" sz="1600" i="1" dirty="0">
                <a:latin typeface="Century Gothic" pitchFamily="34" charset="0"/>
              </a:rPr>
              <a:t>you </a:t>
            </a:r>
            <a:r>
              <a:rPr lang="en-US" sz="1600" b="1" i="1" dirty="0" smtClean="0">
                <a:solidFill>
                  <a:srgbClr val="363636"/>
                </a:solidFill>
                <a:latin typeface="Century Gothic" pitchFamily="34" charset="0"/>
              </a:rPr>
              <a:t>(to heat)</a:t>
            </a:r>
            <a:r>
              <a:rPr lang="en-US" sz="1600" i="1" dirty="0">
                <a:latin typeface="Century Gothic" pitchFamily="34" charset="0"/>
              </a:rPr>
              <a:t> water to 100°, it </a:t>
            </a:r>
            <a:r>
              <a:rPr lang="en-US" sz="1600" b="1" i="1" dirty="0" smtClean="0">
                <a:solidFill>
                  <a:srgbClr val="363636"/>
                </a:solidFill>
                <a:latin typeface="Century Gothic" pitchFamily="34" charset="0"/>
              </a:rPr>
              <a:t>(to boil)</a:t>
            </a:r>
            <a:r>
              <a:rPr lang="en-US" sz="1600" i="1" dirty="0" smtClean="0">
                <a:latin typeface="Century Gothic" pitchFamily="34" charset="0"/>
              </a:rPr>
              <a:t>.</a:t>
            </a:r>
            <a:endParaRPr lang="en-US" sz="1600" dirty="0"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i="1" dirty="0" smtClean="0">
                <a:latin typeface="Century Gothic" pitchFamily="34" charset="0"/>
              </a:rPr>
              <a:t>2. If </a:t>
            </a:r>
            <a:r>
              <a:rPr lang="en-US" sz="1600" i="1" dirty="0">
                <a:latin typeface="Century Gothic" pitchFamily="34" charset="0"/>
              </a:rPr>
              <a:t>you </a:t>
            </a:r>
            <a:r>
              <a:rPr lang="en-US" sz="1600" b="1" i="1" dirty="0" smtClean="0">
                <a:solidFill>
                  <a:srgbClr val="363636"/>
                </a:solidFill>
                <a:latin typeface="Century Gothic" pitchFamily="34" charset="0"/>
              </a:rPr>
              <a:t>(to eat)</a:t>
            </a:r>
            <a:r>
              <a:rPr lang="en-US" sz="1600" b="1" i="1" dirty="0">
                <a:solidFill>
                  <a:srgbClr val="363636"/>
                </a:solidFill>
                <a:latin typeface="Century Gothic" pitchFamily="34" charset="0"/>
              </a:rPr>
              <a:t> </a:t>
            </a:r>
            <a:r>
              <a:rPr lang="en-US" sz="1600" i="1" dirty="0">
                <a:latin typeface="Century Gothic" pitchFamily="34" charset="0"/>
              </a:rPr>
              <a:t>a lot, you </a:t>
            </a:r>
            <a:r>
              <a:rPr lang="en-US" sz="1600" b="1" i="1" dirty="0" smtClean="0">
                <a:solidFill>
                  <a:srgbClr val="363636"/>
                </a:solidFill>
                <a:latin typeface="Century Gothic" pitchFamily="34" charset="0"/>
              </a:rPr>
              <a:t>(to put on)</a:t>
            </a:r>
            <a:r>
              <a:rPr lang="en-US" sz="1600" i="1" dirty="0">
                <a:latin typeface="Century Gothic" pitchFamily="34" charset="0"/>
              </a:rPr>
              <a:t> weight.</a:t>
            </a:r>
            <a:endParaRPr lang="en-US" sz="1600" dirty="0"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i="1" dirty="0" smtClean="0">
                <a:latin typeface="Century Gothic" pitchFamily="34" charset="0"/>
              </a:rPr>
              <a:t>3. If </a:t>
            </a:r>
            <a:r>
              <a:rPr lang="en-US" sz="1600" i="1" dirty="0">
                <a:latin typeface="Century Gothic" pitchFamily="34" charset="0"/>
              </a:rPr>
              <a:t>it </a:t>
            </a:r>
            <a:r>
              <a:rPr lang="en-US" sz="1600" b="1" i="1" dirty="0" smtClean="0">
                <a:solidFill>
                  <a:srgbClr val="363636"/>
                </a:solidFill>
                <a:latin typeface="Century Gothic" pitchFamily="34" charset="0"/>
              </a:rPr>
              <a:t>(not/ to rain)</a:t>
            </a:r>
            <a:r>
              <a:rPr lang="en-US" sz="1600" i="1" dirty="0">
                <a:latin typeface="Century Gothic" pitchFamily="34" charset="0"/>
              </a:rPr>
              <a:t> for a long time, the earth </a:t>
            </a:r>
            <a:r>
              <a:rPr lang="en-US" sz="1600" b="1" i="1" dirty="0" smtClean="0">
                <a:solidFill>
                  <a:srgbClr val="363636"/>
                </a:solidFill>
                <a:latin typeface="Century Gothic" pitchFamily="34" charset="0"/>
              </a:rPr>
              <a:t>(to get)</a:t>
            </a:r>
            <a:r>
              <a:rPr lang="en-US" sz="1600" i="1" dirty="0">
                <a:latin typeface="Century Gothic" pitchFamily="34" charset="0"/>
              </a:rPr>
              <a:t> very dry.</a:t>
            </a:r>
            <a:endParaRPr lang="en-US" sz="1600" dirty="0"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i="1" dirty="0" smtClean="0">
                <a:latin typeface="Century Gothic" pitchFamily="34" charset="0"/>
              </a:rPr>
              <a:t>4. If </a:t>
            </a:r>
            <a:r>
              <a:rPr lang="en-US" sz="1600" i="1" dirty="0">
                <a:latin typeface="Century Gothic" pitchFamily="34" charset="0"/>
              </a:rPr>
              <a:t>we </a:t>
            </a:r>
            <a:r>
              <a:rPr lang="en-US" sz="1600" b="1" i="1" dirty="0" smtClean="0">
                <a:solidFill>
                  <a:srgbClr val="363636"/>
                </a:solidFill>
                <a:latin typeface="Century Gothic" pitchFamily="34" charset="0"/>
              </a:rPr>
              <a:t>(to go out)</a:t>
            </a:r>
            <a:r>
              <a:rPr lang="en-US" sz="1600" i="1" dirty="0">
                <a:latin typeface="Century Gothic" pitchFamily="34" charset="0"/>
              </a:rPr>
              <a:t> with friends, we normally </a:t>
            </a:r>
            <a:r>
              <a:rPr lang="en-US" sz="1600" b="1" i="1" dirty="0" smtClean="0">
                <a:solidFill>
                  <a:srgbClr val="363636"/>
                </a:solidFill>
                <a:latin typeface="Century Gothic" pitchFamily="34" charset="0"/>
              </a:rPr>
              <a:t>(to go)</a:t>
            </a:r>
            <a:r>
              <a:rPr lang="en-US" sz="1600" i="1" dirty="0">
                <a:latin typeface="Century Gothic" pitchFamily="34" charset="0"/>
              </a:rPr>
              <a:t> to a restaurant.</a:t>
            </a:r>
            <a:endParaRPr lang="en-US" sz="1600" dirty="0"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i="1" dirty="0" smtClean="0">
                <a:latin typeface="Century Gothic" pitchFamily="34" charset="0"/>
              </a:rPr>
              <a:t>5. If I</a:t>
            </a:r>
            <a:r>
              <a:rPr lang="en-US" sz="1600" i="1" dirty="0">
                <a:latin typeface="Century Gothic" pitchFamily="34" charset="0"/>
              </a:rPr>
              <a:t> </a:t>
            </a:r>
            <a:r>
              <a:rPr lang="en-US" sz="1600" b="1" i="1" dirty="0" smtClean="0">
                <a:latin typeface="Century Gothic" pitchFamily="34" charset="0"/>
              </a:rPr>
              <a:t>(to be)</a:t>
            </a:r>
            <a:r>
              <a:rPr lang="en-US" sz="1600" i="1" dirty="0">
                <a:latin typeface="Century Gothic" pitchFamily="34" charset="0"/>
              </a:rPr>
              <a:t> tired, </a:t>
            </a:r>
            <a:r>
              <a:rPr lang="en-US" sz="1600" i="1" dirty="0" smtClean="0">
                <a:latin typeface="Century Gothic" pitchFamily="34" charset="0"/>
              </a:rPr>
              <a:t>I </a:t>
            </a:r>
            <a:r>
              <a:rPr lang="en-US" sz="1600" b="1" i="1" dirty="0" smtClean="0">
                <a:latin typeface="Century Gothic" pitchFamily="34" charset="0"/>
              </a:rPr>
              <a:t>(to go)</a:t>
            </a:r>
            <a:r>
              <a:rPr lang="en-US" sz="1600" i="1" dirty="0">
                <a:latin typeface="Century Gothic" pitchFamily="34" charset="0"/>
              </a:rPr>
              <a:t> to bed early.</a:t>
            </a:r>
            <a:endParaRPr lang="en-US" sz="1600" dirty="0">
              <a:latin typeface="Century Gothic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25428" y="699542"/>
            <a:ext cx="56863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entury Gothic" pitchFamily="34" charset="0"/>
              </a:rPr>
              <a:t>Complete the Conditional Sentences (Type </a:t>
            </a:r>
            <a:r>
              <a:rPr lang="en-US" sz="1600" dirty="0" smtClean="0">
                <a:latin typeface="Century Gothic" pitchFamily="34" charset="0"/>
              </a:rPr>
              <a:t>0 </a:t>
            </a:r>
            <a:r>
              <a:rPr lang="en-US" sz="1600" dirty="0">
                <a:latin typeface="Century Gothic" pitchFamily="34" charset="0"/>
              </a:rPr>
              <a:t>) by putting the verbs into the correct form.</a:t>
            </a:r>
            <a:endParaRPr lang="fr-FR" sz="16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" grpId="0"/>
    </p:bld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417</Words>
  <Application>Microsoft Office PowerPoint</Application>
  <PresentationFormat>Affichage à l'écran (16:9)</PresentationFormat>
  <Paragraphs>89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Roboto Slab Regular</vt:lpstr>
      <vt:lpstr>Century Gothic</vt:lpstr>
      <vt:lpstr>Lato Light</vt:lpstr>
      <vt:lpstr>noto sans</vt:lpstr>
      <vt:lpstr>Wingdings</vt:lpstr>
      <vt:lpstr>Kent template</vt:lpstr>
      <vt:lpstr>Chapter 5:  If Conditionals</vt:lpstr>
      <vt:lpstr>  The Outline</vt:lpstr>
      <vt:lpstr>Diapositive 3</vt:lpstr>
      <vt:lpstr>2. If Conditional  Type 0</vt:lpstr>
      <vt:lpstr>3. If Conditional Type 1</vt:lpstr>
      <vt:lpstr>4. If Conditional Type 2</vt:lpstr>
      <vt:lpstr>5. Rules</vt:lpstr>
      <vt:lpstr>6. Notes</vt:lpstr>
      <vt:lpstr>7. Activity 1</vt:lpstr>
      <vt:lpstr>8. Activity 2</vt:lpstr>
      <vt:lpstr>9. Activity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 If Conditional</dc:title>
  <dc:creator>HP</dc:creator>
  <cp:lastModifiedBy>Microsoft</cp:lastModifiedBy>
  <cp:revision>12</cp:revision>
  <dcterms:modified xsi:type="dcterms:W3CDTF">2021-11-11T18:44:38Z</dcterms:modified>
</cp:coreProperties>
</file>