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9" r:id="rId4"/>
    <p:sldId id="260" r:id="rId5"/>
    <p:sldId id="261" r:id="rId6"/>
    <p:sldId id="263" r:id="rId7"/>
    <p:sldId id="264" r:id="rId8"/>
    <p:sldId id="267" r:id="rId9"/>
    <p:sldId id="268" r:id="rId10"/>
    <p:sldId id="273" r:id="rId11"/>
    <p:sldId id="279" r:id="rId12"/>
    <p:sldId id="280" r:id="rId13"/>
  </p:sldIdLst>
  <p:sldSz cx="9144000" cy="5143500" type="screen16x9"/>
  <p:notesSz cx="6858000" cy="9144000"/>
  <p:embeddedFontLst>
    <p:embeddedFont>
      <p:font typeface="Nixie One" charset="0"/>
      <p:regular r:id="rId15"/>
    </p:embeddedFont>
    <p:embeddedFont>
      <p:font typeface="Century Gothic" pitchFamily="34" charset="0"/>
      <p:regular r:id="rId16"/>
      <p:bold r:id="rId17"/>
      <p:italic r:id="rId18"/>
      <p:boldItalic r:id="rId19"/>
    </p:embeddedFont>
    <p:embeddedFont>
      <p:font typeface="Andalus" pitchFamily="18" charset="-78"/>
      <p:regular r:id="rId20"/>
    </p:embeddedFont>
    <p:embeddedFont>
      <p:font typeface="Comic Sans MS" pitchFamily="66" charset="0"/>
      <p:regular r:id="rId21"/>
      <p:bold r:id="rId22"/>
      <p:italic r:id="rId23"/>
      <p:boldItalic r:id="rId24"/>
    </p:embeddedFont>
    <p:embeddedFont>
      <p:font typeface="Varela Round" charset="-79"/>
      <p:regular r:id="rId25"/>
    </p:embeddedFont>
    <p:embeddedFont>
      <p:font typeface="Sylfaen" pitchFamily="18"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0B7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7" d="100"/>
          <a:sy n="97" d="100"/>
        </p:scale>
        <p:origin x="-1013" y="-413"/>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40317040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ritingexplained.org/grammar-dictionary/verb"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DD0B74"/>
                </a:solidFill>
                <a:effectLst>
                  <a:outerShdw blurRad="38100" dist="38100" dir="2700000" algn="tl">
                    <a:srgbClr val="000000">
                      <a:alpha val="43137"/>
                    </a:srgbClr>
                  </a:outerShdw>
                </a:effectLst>
              </a:rPr>
              <a:t>Chapter 6: Active and Passive Voice</a:t>
            </a:r>
            <a:endParaRPr b="1" dirty="0">
              <a:solidFill>
                <a:srgbClr val="DD0B74"/>
              </a:solidFill>
              <a:effectLst>
                <a:outerShdw blurRad="38100" dist="38100" dir="2700000" algn="tl">
                  <a:srgbClr val="000000">
                    <a:alpha val="43137"/>
                  </a:srgbClr>
                </a:outerShdw>
              </a:effectLst>
            </a:endParaRPr>
          </a:p>
        </p:txBody>
      </p:sp>
      <p:sp>
        <p:nvSpPr>
          <p:cNvPr id="2" name="Rectangle 1"/>
          <p:cNvSpPr/>
          <p:nvPr/>
        </p:nvSpPr>
        <p:spPr>
          <a:xfrm>
            <a:off x="2699792" y="267494"/>
            <a:ext cx="4572000" cy="1107996"/>
          </a:xfrm>
          <a:prstGeom prst="rect">
            <a:avLst/>
          </a:prstGeom>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University</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 of </a:t>
            </a: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Badji</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 Mokhtar Annaba</a:t>
            </a:r>
            <a:b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b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Faculty</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 of Sciences</a:t>
            </a:r>
            <a:b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b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Department</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 of </a:t>
            </a: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Mathematics</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 and Computer Sciences</a:t>
            </a:r>
            <a:b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b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Module: TCE (</a:t>
            </a:r>
            <a:r>
              <a:rPr kumimoji="0" lang="fr-FR" sz="1200" b="1" i="0" u="none" strike="noStrike" kern="1200" cap="none" spc="0" normalizeH="0" baseline="0" noProof="0" dirty="0" err="1" smtClean="0">
                <a:ln>
                  <a:noFill/>
                </a:ln>
                <a:solidFill>
                  <a:schemeClr val="accent2">
                    <a:lumMod val="75000"/>
                  </a:schemeClr>
                </a:solidFill>
                <a:effectLst/>
                <a:uLnTx/>
                <a:uFillTx/>
                <a:latin typeface="Century Gothic" pitchFamily="34" charset="0"/>
              </a:rPr>
              <a:t>Englsih</a:t>
            </a:r>
            <a:r>
              <a:rPr kumimoji="0" lang="fr-FR" sz="1200" b="1" i="0" u="none" strike="noStrike" kern="1200" cap="none" spc="0" normalizeH="0" baseline="0" noProof="0" dirty="0" smtClean="0">
                <a:ln>
                  <a:noFill/>
                </a:ln>
                <a:solidFill>
                  <a:schemeClr val="accent2">
                    <a:lumMod val="75000"/>
                  </a:schemeClr>
                </a:solidFill>
                <a:effectLst/>
                <a:uLnTx/>
                <a:uFillTx/>
                <a:latin typeface="Century Gothic" pitchFamily="34" charset="0"/>
              </a:rPr>
              <a:t>)</a:t>
            </a:r>
            <a:r>
              <a:rPr kumimoji="0" lang="fr-FR" sz="1600" b="1" i="0" u="none" strike="noStrike" kern="1200" cap="none" spc="0" normalizeH="0" baseline="0" noProof="0" dirty="0" smtClean="0">
                <a:ln>
                  <a:noFill/>
                </a:ln>
                <a:solidFill>
                  <a:schemeClr val="accent2">
                    <a:lumMod val="75000"/>
                  </a:schemeClr>
                </a:solidFill>
                <a:effectLst/>
                <a:uLnTx/>
                <a:uFillTx/>
                <a:latin typeface="Century Gothic" pitchFamily="34" charset="0"/>
              </a:rPr>
              <a:t/>
            </a:r>
            <a:br>
              <a:rPr kumimoji="0" lang="fr-FR" sz="1600" b="1" i="0" u="none" strike="noStrike" kern="1200" cap="none" spc="0" normalizeH="0" baseline="0" noProof="0" dirty="0" smtClean="0">
                <a:ln>
                  <a:noFill/>
                </a:ln>
                <a:solidFill>
                  <a:schemeClr val="accent2">
                    <a:lumMod val="75000"/>
                  </a:schemeClr>
                </a:solidFill>
                <a:effectLst/>
                <a:uLnTx/>
                <a:uFillTx/>
                <a:latin typeface="Century Gothic" pitchFamily="34" charset="0"/>
              </a:rPr>
            </a:br>
            <a:endParaRPr kumimoji="0" lang="fr-FR" sz="1800" b="0" i="0" u="none" strike="noStrike" kern="0" cap="none" spc="0" normalizeH="0" baseline="0" noProof="0" dirty="0">
              <a:ln>
                <a:noFill/>
              </a:ln>
              <a:solidFill>
                <a:schemeClr val="accent2">
                  <a:lumMod val="75000"/>
                </a:schemeClr>
              </a:solidFill>
              <a:effectLst/>
              <a:uLnTx/>
              <a:uFillTx/>
            </a:endParaRPr>
          </a:p>
        </p:txBody>
      </p:sp>
      <p:sp>
        <p:nvSpPr>
          <p:cNvPr id="3" name="ZoneTexte 2"/>
          <p:cNvSpPr txBox="1"/>
          <p:nvPr/>
        </p:nvSpPr>
        <p:spPr>
          <a:xfrm>
            <a:off x="1475656" y="4011910"/>
            <a:ext cx="5976664" cy="338554"/>
          </a:xfrm>
          <a:prstGeom prst="rect">
            <a:avLst/>
          </a:prstGeom>
          <a:noFill/>
        </p:spPr>
        <p:txBody>
          <a:bodyPr wrap="square" rtlCol="0">
            <a:spAutoFit/>
          </a:bodyPr>
          <a:lstStyle/>
          <a:p>
            <a:r>
              <a:rPr lang="fr-FR" sz="1600" b="1" dirty="0" err="1" smtClean="0">
                <a:solidFill>
                  <a:schemeClr val="accent2">
                    <a:lumMod val="75000"/>
                  </a:schemeClr>
                </a:solidFill>
                <a:latin typeface="Andalus" pitchFamily="18" charset="-78"/>
                <a:cs typeface="Andalus" pitchFamily="18" charset="-78"/>
              </a:rPr>
              <a:t>Prepared</a:t>
            </a:r>
            <a:r>
              <a:rPr lang="fr-FR" sz="1600" b="1" dirty="0" smtClean="0">
                <a:solidFill>
                  <a:schemeClr val="accent2">
                    <a:lumMod val="75000"/>
                  </a:schemeClr>
                </a:solidFill>
                <a:latin typeface="Andalus" pitchFamily="18" charset="-78"/>
                <a:cs typeface="Andalus" pitchFamily="18" charset="-78"/>
              </a:rPr>
              <a:t> by: BOUMAZA </a:t>
            </a:r>
            <a:r>
              <a:rPr lang="fr-FR" sz="1600" b="1" dirty="0" err="1" smtClean="0">
                <a:solidFill>
                  <a:schemeClr val="accent2">
                    <a:lumMod val="75000"/>
                  </a:schemeClr>
                </a:solidFill>
                <a:latin typeface="Andalus" pitchFamily="18" charset="-78"/>
                <a:cs typeface="Andalus" pitchFamily="18" charset="-78"/>
              </a:rPr>
              <a:t>Chaima</a:t>
            </a:r>
            <a:r>
              <a:rPr lang="fr-FR" sz="1600" b="1" dirty="0" smtClean="0">
                <a:solidFill>
                  <a:schemeClr val="accent2">
                    <a:lumMod val="75000"/>
                  </a:schemeClr>
                </a:solidFill>
                <a:latin typeface="Andalus" pitchFamily="18" charset="-78"/>
                <a:cs typeface="Andalus" pitchFamily="18" charset="-78"/>
              </a:rPr>
              <a:t>                                        2021/2022</a:t>
            </a:r>
            <a:endParaRPr lang="fr-FR" sz="1600" b="1" dirty="0">
              <a:solidFill>
                <a:schemeClr val="accent2">
                  <a:lumMod val="75000"/>
                </a:schemeClr>
              </a:solidFill>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195"/>
                                        </p:tgtEl>
                                        <p:attrNameLst>
                                          <p:attrName>style.visibility</p:attrName>
                                        </p:attrNameLst>
                                      </p:cBhvr>
                                      <p:to>
                                        <p:strVal val="visible"/>
                                      </p:to>
                                    </p:set>
                                    <p:animEffect transition="in" filter="wipe(down)">
                                      <p:cBhvr>
                                        <p:cTn id="11" dur="1000"/>
                                        <p:tgtEl>
                                          <p:spTgt spid="195"/>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0"/>
          <p:cNvSpPr txBox="1">
            <a:spLocks noGrp="1"/>
          </p:cNvSpPr>
          <p:nvPr>
            <p:ph type="title"/>
          </p:nvPr>
        </p:nvSpPr>
        <p:spPr>
          <a:xfrm>
            <a:off x="2195736" y="555526"/>
            <a:ext cx="648072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chemeClr val="accent1">
                    <a:lumMod val="75000"/>
                  </a:schemeClr>
                </a:solidFill>
                <a:latin typeface="Comic Sans MS" pitchFamily="66" charset="0"/>
              </a:rPr>
              <a:t>7.Passive Voice in The Future Simple Tense</a:t>
            </a:r>
            <a:endParaRPr sz="2400" dirty="0">
              <a:solidFill>
                <a:schemeClr val="accent1">
                  <a:lumMod val="75000"/>
                </a:schemeClr>
              </a:solidFill>
              <a:latin typeface="Comic Sans MS" pitchFamily="66" charset="0"/>
            </a:endParaRPr>
          </a:p>
        </p:txBody>
      </p:sp>
      <p:sp>
        <p:nvSpPr>
          <p:cNvPr id="357" name="Google Shape;357;p3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8" name="Rectangle 7"/>
          <p:cNvSpPr/>
          <p:nvPr/>
        </p:nvSpPr>
        <p:spPr>
          <a:xfrm>
            <a:off x="2286000" y="1556088"/>
            <a:ext cx="6246440" cy="2554545"/>
          </a:xfrm>
          <a:prstGeom prst="rect">
            <a:avLst/>
          </a:prstGeom>
        </p:spPr>
        <p:txBody>
          <a:bodyPr wrap="square">
            <a:spAutoFit/>
          </a:bodyPr>
          <a:lstStyle/>
          <a:p>
            <a:r>
              <a:rPr lang="en-US" sz="1600" dirty="0">
                <a:latin typeface="Comic Sans MS" pitchFamily="66" charset="0"/>
              </a:rPr>
              <a:t>We make simple future tense forms by putting </a:t>
            </a:r>
            <a:r>
              <a:rPr lang="en-US" sz="1600" b="1" dirty="0">
                <a:latin typeface="Comic Sans MS" pitchFamily="66" charset="0"/>
              </a:rPr>
              <a:t>will  </a:t>
            </a:r>
            <a:r>
              <a:rPr lang="en-US" sz="1600" dirty="0">
                <a:latin typeface="Comic Sans MS" pitchFamily="66" charset="0"/>
              </a:rPr>
              <a:t>before the base form (infinitive) of the verb.</a:t>
            </a:r>
          </a:p>
          <a:p>
            <a:r>
              <a:rPr lang="en-US" sz="1600" dirty="0">
                <a:latin typeface="Comic Sans MS" pitchFamily="66" charset="0"/>
              </a:rPr>
              <a:t>I will finish the job tomorrow.</a:t>
            </a:r>
          </a:p>
          <a:p>
            <a:endParaRPr lang="en-US" sz="1600" dirty="0">
              <a:latin typeface="Comic Sans MS" pitchFamily="66" charset="0"/>
            </a:endParaRPr>
          </a:p>
          <a:p>
            <a:r>
              <a:rPr lang="en-US" sz="1600" dirty="0">
                <a:latin typeface="Comic Sans MS" pitchFamily="66" charset="0"/>
              </a:rPr>
              <a:t>If the sentence in the active voice consists of an object, we can change it into the passive. In the example </a:t>
            </a:r>
            <a:r>
              <a:rPr lang="en-US" sz="1600" dirty="0" smtClean="0">
                <a:latin typeface="Comic Sans MS" pitchFamily="66" charset="0"/>
              </a:rPr>
              <a:t>sentence </a:t>
            </a:r>
            <a:r>
              <a:rPr lang="en-US" sz="1600" dirty="0">
                <a:latin typeface="Comic Sans MS" pitchFamily="66" charset="0"/>
              </a:rPr>
              <a:t>given above, </a:t>
            </a:r>
            <a:r>
              <a:rPr lang="en-US" sz="1600" dirty="0" smtClean="0">
                <a:latin typeface="Comic Sans MS" pitchFamily="66" charset="0"/>
              </a:rPr>
              <a:t>It </a:t>
            </a:r>
            <a:r>
              <a:rPr lang="en-US" sz="1600" dirty="0">
                <a:latin typeface="Comic Sans MS" pitchFamily="66" charset="0"/>
              </a:rPr>
              <a:t>has an object (the job). We can convert it into the passive voice</a:t>
            </a:r>
            <a:r>
              <a:rPr lang="en-US" sz="1600" dirty="0" smtClean="0">
                <a:latin typeface="Comic Sans MS" pitchFamily="66" charset="0"/>
              </a:rPr>
              <a:t>.</a:t>
            </a:r>
          </a:p>
          <a:p>
            <a:endParaRPr lang="en-US" sz="1600" dirty="0">
              <a:latin typeface="Comic Sans MS" pitchFamily="66" charset="0"/>
            </a:endParaRPr>
          </a:p>
          <a:p>
            <a:r>
              <a:rPr lang="en-US" sz="1600" dirty="0">
                <a:latin typeface="Comic Sans MS" pitchFamily="66" charset="0"/>
              </a:rPr>
              <a:t>The job </a:t>
            </a:r>
            <a:r>
              <a:rPr lang="en-US" sz="1600" b="1" dirty="0">
                <a:solidFill>
                  <a:srgbClr val="FFC000"/>
                </a:solidFill>
                <a:latin typeface="Comic Sans MS" pitchFamily="66" charset="0"/>
              </a:rPr>
              <a:t>will be finished</a:t>
            </a:r>
            <a:r>
              <a:rPr lang="en-US" sz="1600" dirty="0">
                <a:latin typeface="Comic Sans MS" pitchFamily="66" charset="0"/>
              </a:rPr>
              <a:t> (by me) tomorrow.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50"/>
                                        </p:tgtEl>
                                        <p:attrNameLst>
                                          <p:attrName>style.visibility</p:attrName>
                                        </p:attrNameLst>
                                      </p:cBhvr>
                                      <p:to>
                                        <p:strVal val="visible"/>
                                      </p:to>
                                    </p:set>
                                    <p:animEffect transition="in" filter="checkerboard(across)">
                                      <p:cBhvr>
                                        <p:cTn id="7" dur="500"/>
                                        <p:tgtEl>
                                          <p:spTgt spid="35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2987824" y="339502"/>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rgbClr val="00B050"/>
                </a:solidFill>
                <a:latin typeface="Comic Sans MS" pitchFamily="66" charset="0"/>
              </a:rPr>
              <a:t>Examples:</a:t>
            </a:r>
            <a:endParaRPr sz="2400" dirty="0">
              <a:solidFill>
                <a:srgbClr val="00B050"/>
              </a:solidFill>
              <a:latin typeface="Comic Sans MS" pitchFamily="66" charset="0"/>
            </a:endParaRPr>
          </a:p>
        </p:txBody>
      </p:sp>
      <p:sp>
        <p:nvSpPr>
          <p:cNvPr id="434" name="Google Shape;434;p3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2" name="Espace réservé du texte 1"/>
          <p:cNvSpPr>
            <a:spLocks noGrp="1"/>
          </p:cNvSpPr>
          <p:nvPr>
            <p:ph type="body" idx="1"/>
          </p:nvPr>
        </p:nvSpPr>
        <p:spPr>
          <a:xfrm>
            <a:off x="2915816" y="1059582"/>
            <a:ext cx="6192688" cy="2786100"/>
          </a:xfrm>
        </p:spPr>
        <p:txBody>
          <a:bodyPr/>
          <a:lstStyle/>
          <a:p>
            <a:pPr marL="76200" indent="0">
              <a:buNone/>
            </a:pPr>
            <a:r>
              <a:rPr lang="en-US" sz="1800" dirty="0" smtClean="0">
                <a:solidFill>
                  <a:srgbClr val="000033"/>
                </a:solidFill>
                <a:latin typeface="Comic Sans MS" pitchFamily="66" charset="0"/>
              </a:rPr>
              <a:t>1.  Active</a:t>
            </a:r>
            <a:r>
              <a:rPr lang="en-US" sz="1800" dirty="0">
                <a:solidFill>
                  <a:srgbClr val="000033"/>
                </a:solidFill>
                <a:latin typeface="Comic Sans MS" pitchFamily="66" charset="0"/>
              </a:rPr>
              <a:t>: John </a:t>
            </a:r>
            <a:r>
              <a:rPr lang="en-US" sz="1800" b="1" dirty="0">
                <a:solidFill>
                  <a:srgbClr val="000033"/>
                </a:solidFill>
                <a:latin typeface="Comic Sans MS" pitchFamily="66" charset="0"/>
              </a:rPr>
              <a:t>will learn</a:t>
            </a:r>
            <a:r>
              <a:rPr lang="en-US" sz="1800" dirty="0">
                <a:solidFill>
                  <a:srgbClr val="000033"/>
                </a:solidFill>
                <a:latin typeface="Comic Sans MS" pitchFamily="66" charset="0"/>
              </a:rPr>
              <a:t> the lesson.</a:t>
            </a: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t>
            </a:r>
            <a:r>
              <a:rPr lang="en-US" sz="1800" dirty="0" smtClean="0">
                <a:solidFill>
                  <a:srgbClr val="000033"/>
                </a:solidFill>
                <a:latin typeface="Comic Sans MS" pitchFamily="66" charset="0"/>
              </a:rPr>
              <a:t>Passive</a:t>
            </a:r>
            <a:r>
              <a:rPr lang="en-US" sz="1800" dirty="0">
                <a:solidFill>
                  <a:srgbClr val="000033"/>
                </a:solidFill>
                <a:latin typeface="Comic Sans MS" pitchFamily="66" charset="0"/>
              </a:rPr>
              <a:t>: The lesson </a:t>
            </a:r>
            <a:r>
              <a:rPr lang="en-US" sz="1800" b="1" dirty="0">
                <a:solidFill>
                  <a:srgbClr val="FFC000"/>
                </a:solidFill>
                <a:latin typeface="Comic Sans MS" pitchFamily="66" charset="0"/>
              </a:rPr>
              <a:t>will be learnt</a:t>
            </a:r>
            <a:r>
              <a:rPr lang="en-US" sz="1800" dirty="0">
                <a:solidFill>
                  <a:srgbClr val="000033"/>
                </a:solidFill>
                <a:latin typeface="Comic Sans MS" pitchFamily="66" charset="0"/>
              </a:rPr>
              <a:t> by John</a:t>
            </a:r>
            <a:r>
              <a:rPr lang="en-US" sz="1800" dirty="0" smtClean="0">
                <a:solidFill>
                  <a:srgbClr val="000033"/>
                </a:solidFill>
                <a:latin typeface="Comic Sans MS" pitchFamily="66" charset="0"/>
              </a:rPr>
              <a:t>.</a:t>
            </a:r>
          </a:p>
          <a:p>
            <a:pPr marL="76200" indent="0">
              <a:buNone/>
            </a:pPr>
            <a:endParaRPr lang="en-US" sz="1800" dirty="0" smtClean="0">
              <a:solidFill>
                <a:srgbClr val="000033"/>
              </a:solidFill>
              <a:latin typeface="Comic Sans MS" pitchFamily="66" charset="0"/>
            </a:endParaRPr>
          </a:p>
          <a:p>
            <a:pPr marL="76200" indent="0">
              <a:buNone/>
            </a:pPr>
            <a:r>
              <a:rPr lang="en-US" sz="1800" dirty="0" smtClean="0">
                <a:solidFill>
                  <a:srgbClr val="000033"/>
                </a:solidFill>
                <a:latin typeface="Comic Sans MS" pitchFamily="66" charset="0"/>
              </a:rPr>
              <a:t>2. </a:t>
            </a:r>
            <a:r>
              <a:rPr lang="en-US" sz="1800" dirty="0">
                <a:solidFill>
                  <a:srgbClr val="000033"/>
                </a:solidFill>
                <a:latin typeface="Comic Sans MS" pitchFamily="66" charset="0"/>
              </a:rPr>
              <a:t>Active: She </a:t>
            </a:r>
            <a:r>
              <a:rPr lang="en-US" sz="1800" b="1" dirty="0">
                <a:solidFill>
                  <a:srgbClr val="000033"/>
                </a:solidFill>
                <a:latin typeface="Comic Sans MS" pitchFamily="66" charset="0"/>
              </a:rPr>
              <a:t>will not help</a:t>
            </a:r>
            <a:r>
              <a:rPr lang="en-US" sz="1800" dirty="0">
                <a:solidFill>
                  <a:srgbClr val="000033"/>
                </a:solidFill>
                <a:latin typeface="Comic Sans MS" pitchFamily="66" charset="0"/>
              </a:rPr>
              <a:t> us.</a:t>
            </a: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t>
            </a:r>
            <a:r>
              <a:rPr lang="en-US" sz="1800" dirty="0" smtClean="0">
                <a:solidFill>
                  <a:srgbClr val="000033"/>
                </a:solidFill>
                <a:latin typeface="Comic Sans MS" pitchFamily="66" charset="0"/>
              </a:rPr>
              <a:t>Passive</a:t>
            </a:r>
            <a:r>
              <a:rPr lang="en-US" sz="1800" dirty="0">
                <a:solidFill>
                  <a:srgbClr val="000033"/>
                </a:solidFill>
                <a:latin typeface="Comic Sans MS" pitchFamily="66" charset="0"/>
              </a:rPr>
              <a:t>: We </a:t>
            </a:r>
            <a:r>
              <a:rPr lang="en-US" sz="1800" b="1" dirty="0">
                <a:solidFill>
                  <a:srgbClr val="FFC000"/>
                </a:solidFill>
                <a:latin typeface="Comic Sans MS" pitchFamily="66" charset="0"/>
              </a:rPr>
              <a:t>will not be helped</a:t>
            </a:r>
            <a:r>
              <a:rPr lang="en-US" sz="1800" dirty="0">
                <a:solidFill>
                  <a:srgbClr val="000033"/>
                </a:solidFill>
                <a:latin typeface="Comic Sans MS" pitchFamily="66" charset="0"/>
              </a:rPr>
              <a:t> by her</a:t>
            </a:r>
            <a:r>
              <a:rPr lang="en-US" sz="1800" dirty="0" smtClean="0">
                <a:solidFill>
                  <a:srgbClr val="000033"/>
                </a:solidFill>
                <a:latin typeface="Comic Sans MS" pitchFamily="66" charset="0"/>
              </a:rPr>
              <a:t>.</a:t>
            </a:r>
          </a:p>
          <a:p>
            <a:pPr marL="76200" indent="0">
              <a:buNone/>
            </a:pPr>
            <a:endParaRPr lang="en-US" sz="1800" dirty="0" smtClean="0">
              <a:solidFill>
                <a:srgbClr val="000033"/>
              </a:solidFill>
              <a:latin typeface="Comic Sans MS" pitchFamily="66" charset="0"/>
            </a:endParaRPr>
          </a:p>
          <a:p>
            <a:pPr marL="76200" indent="0">
              <a:buNone/>
            </a:pPr>
            <a:r>
              <a:rPr lang="en-US" sz="1800" dirty="0" smtClean="0">
                <a:solidFill>
                  <a:srgbClr val="000033"/>
                </a:solidFill>
                <a:latin typeface="Comic Sans MS" pitchFamily="66" charset="0"/>
              </a:rPr>
              <a:t>3. </a:t>
            </a:r>
            <a:r>
              <a:rPr lang="en-US" sz="1800" dirty="0">
                <a:solidFill>
                  <a:srgbClr val="000033"/>
                </a:solidFill>
                <a:latin typeface="Comic Sans MS" pitchFamily="66" charset="0"/>
              </a:rPr>
              <a:t>Active: </a:t>
            </a:r>
            <a:r>
              <a:rPr lang="en-US" sz="1800" b="1" dirty="0">
                <a:solidFill>
                  <a:srgbClr val="000033"/>
                </a:solidFill>
                <a:latin typeface="Comic Sans MS" pitchFamily="66" charset="0"/>
              </a:rPr>
              <a:t>Will </a:t>
            </a:r>
            <a:r>
              <a:rPr lang="en-US" sz="1800" dirty="0">
                <a:solidFill>
                  <a:srgbClr val="000033"/>
                </a:solidFill>
                <a:latin typeface="Comic Sans MS" pitchFamily="66" charset="0"/>
              </a:rPr>
              <a:t>they</a:t>
            </a:r>
            <a:r>
              <a:rPr lang="en-US" sz="1800" b="1" dirty="0">
                <a:solidFill>
                  <a:srgbClr val="000033"/>
                </a:solidFill>
                <a:latin typeface="Comic Sans MS" pitchFamily="66" charset="0"/>
              </a:rPr>
              <a:t> accept</a:t>
            </a:r>
            <a:r>
              <a:rPr lang="en-US" sz="1800" dirty="0">
                <a:solidFill>
                  <a:srgbClr val="000033"/>
                </a:solidFill>
                <a:latin typeface="Comic Sans MS" pitchFamily="66" charset="0"/>
              </a:rPr>
              <a:t> our invitation?</a:t>
            </a:r>
            <a:r>
              <a:rPr lang="en-US" sz="1800" dirty="0">
                <a:latin typeface="Comic Sans MS" pitchFamily="66" charset="0"/>
              </a:rPr>
              <a:t/>
            </a:r>
            <a:br>
              <a:rPr lang="en-US" sz="1800" dirty="0">
                <a:latin typeface="Comic Sans MS" pitchFamily="66" charset="0"/>
              </a:rPr>
            </a:br>
            <a:r>
              <a:rPr lang="en-US" sz="1800" dirty="0" smtClean="0">
                <a:latin typeface="Comic Sans MS" pitchFamily="66" charset="0"/>
              </a:rPr>
              <a:t>    </a:t>
            </a:r>
            <a:r>
              <a:rPr lang="en-US" sz="1800" dirty="0" smtClean="0">
                <a:solidFill>
                  <a:srgbClr val="000033"/>
                </a:solidFill>
                <a:latin typeface="Comic Sans MS" pitchFamily="66" charset="0"/>
              </a:rPr>
              <a:t>Passive</a:t>
            </a:r>
            <a:r>
              <a:rPr lang="en-US" sz="1800" dirty="0">
                <a:solidFill>
                  <a:srgbClr val="000033"/>
                </a:solidFill>
                <a:latin typeface="Comic Sans MS" pitchFamily="66" charset="0"/>
              </a:rPr>
              <a:t>: </a:t>
            </a:r>
            <a:r>
              <a:rPr lang="en-US" sz="1800" b="1" dirty="0">
                <a:solidFill>
                  <a:srgbClr val="FFC000"/>
                </a:solidFill>
                <a:latin typeface="Comic Sans MS" pitchFamily="66" charset="0"/>
              </a:rPr>
              <a:t>Will</a:t>
            </a:r>
            <a:r>
              <a:rPr lang="en-US" sz="1800" b="1" dirty="0">
                <a:solidFill>
                  <a:srgbClr val="000033"/>
                </a:solidFill>
                <a:latin typeface="Comic Sans MS" pitchFamily="66" charset="0"/>
              </a:rPr>
              <a:t> </a:t>
            </a:r>
            <a:r>
              <a:rPr lang="en-US" sz="1800" dirty="0">
                <a:solidFill>
                  <a:srgbClr val="000033"/>
                </a:solidFill>
                <a:latin typeface="Comic Sans MS" pitchFamily="66" charset="0"/>
              </a:rPr>
              <a:t>our invitation</a:t>
            </a:r>
            <a:r>
              <a:rPr lang="en-US" sz="1800" b="1" dirty="0">
                <a:solidFill>
                  <a:srgbClr val="000033"/>
                </a:solidFill>
                <a:latin typeface="Comic Sans MS" pitchFamily="66" charset="0"/>
              </a:rPr>
              <a:t> </a:t>
            </a:r>
            <a:r>
              <a:rPr lang="en-US" sz="1800" b="1" dirty="0">
                <a:solidFill>
                  <a:srgbClr val="FFC000"/>
                </a:solidFill>
                <a:latin typeface="Comic Sans MS" pitchFamily="66" charset="0"/>
              </a:rPr>
              <a:t>be accepted</a:t>
            </a:r>
            <a:r>
              <a:rPr lang="en-US" sz="1800" dirty="0">
                <a:solidFill>
                  <a:srgbClr val="000033"/>
                </a:solidFill>
                <a:latin typeface="Comic Sans MS" pitchFamily="66" charset="0"/>
              </a:rPr>
              <a:t> by them?</a:t>
            </a:r>
            <a:endParaRPr lang="en-US" sz="1800" dirty="0" smtClean="0">
              <a:solidFill>
                <a:srgbClr val="000033"/>
              </a:solidFill>
              <a:latin typeface="Comic Sans MS" pitchFamily="66" charset="0"/>
            </a:endParaRPr>
          </a:p>
          <a:p>
            <a:pPr marL="76200" indent="0">
              <a:buNone/>
            </a:pPr>
            <a:endParaRPr lang="en-US" dirty="0" smtClean="0">
              <a:solidFill>
                <a:srgbClr val="000033"/>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1"/>
                                        </p:tgtEl>
                                        <p:attrNameLst>
                                          <p:attrName>style.visibility</p:attrName>
                                        </p:attrNameLst>
                                      </p:cBhvr>
                                      <p:to>
                                        <p:strVal val="visible"/>
                                      </p:to>
                                    </p:set>
                                    <p:anim calcmode="lin" valueType="num">
                                      <p:cBhvr additive="base">
                                        <p:cTn id="7" dur="1000" fill="hold"/>
                                        <p:tgtEl>
                                          <p:spTgt spid="431"/>
                                        </p:tgtEl>
                                        <p:attrNameLst>
                                          <p:attrName>ppt_x</p:attrName>
                                        </p:attrNameLst>
                                      </p:cBhvr>
                                      <p:tavLst>
                                        <p:tav tm="0">
                                          <p:val>
                                            <p:strVal val="#ppt_x"/>
                                          </p:val>
                                        </p:tav>
                                        <p:tav tm="100000">
                                          <p:val>
                                            <p:strVal val="#ppt_x"/>
                                          </p:val>
                                        </p:tav>
                                      </p:tavLst>
                                    </p:anim>
                                    <p:anim calcmode="lin" valueType="num">
                                      <p:cBhvr additive="base">
                                        <p:cTn id="8" dur="1000" fill="hold"/>
                                        <p:tgtEl>
                                          <p:spTgt spid="43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100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nodeType="afterEffect">
                                  <p:stCondLst>
                                    <p:cond delay="100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0"/>
                            </p:stCondLst>
                            <p:childTnLst>
                              <p:par>
                                <p:cTn id="20" presetID="2" presetClass="entr" presetSubtype="4" fill="hold" nodeType="afterEffect">
                                  <p:stCondLst>
                                    <p:cond delay="100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1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1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3131840" y="195486"/>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solidFill>
                  <a:srgbClr val="00B050"/>
                </a:solidFill>
                <a:latin typeface="Comic Sans MS" pitchFamily="66" charset="0"/>
              </a:rPr>
              <a:t>8. Activity</a:t>
            </a:r>
            <a:endParaRPr sz="2400" dirty="0">
              <a:solidFill>
                <a:srgbClr val="00B050"/>
              </a:solidFill>
              <a:latin typeface="Comic Sans MS" pitchFamily="66" charset="0"/>
            </a:endParaRPr>
          </a:p>
        </p:txBody>
      </p:sp>
      <p:sp>
        <p:nvSpPr>
          <p:cNvPr id="441" name="Google Shape;441;p3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3" name="Rectangle 2"/>
          <p:cNvSpPr/>
          <p:nvPr/>
        </p:nvSpPr>
        <p:spPr>
          <a:xfrm>
            <a:off x="2843808" y="1121352"/>
            <a:ext cx="4572000" cy="3231654"/>
          </a:xfrm>
          <a:prstGeom prst="rect">
            <a:avLst/>
          </a:prstGeom>
        </p:spPr>
        <p:txBody>
          <a:bodyPr>
            <a:spAutoFit/>
          </a:bodyPr>
          <a:lstStyle/>
          <a:p>
            <a:pPr>
              <a:lnSpc>
                <a:spcPct val="150000"/>
              </a:lnSpc>
            </a:pPr>
            <a:r>
              <a:rPr lang="en-US" sz="1800" dirty="0">
                <a:solidFill>
                  <a:srgbClr val="333333"/>
                </a:solidFill>
                <a:latin typeface="Comic Sans MS" pitchFamily="66" charset="0"/>
              </a:rPr>
              <a:t>1. They will tell you when the time comes.</a:t>
            </a:r>
          </a:p>
          <a:p>
            <a:pPr>
              <a:lnSpc>
                <a:spcPct val="150000"/>
              </a:lnSpc>
            </a:pPr>
            <a:r>
              <a:rPr lang="en-US" sz="1800" dirty="0">
                <a:solidFill>
                  <a:srgbClr val="333333"/>
                </a:solidFill>
                <a:latin typeface="Comic Sans MS" pitchFamily="66" charset="0"/>
              </a:rPr>
              <a:t>2. She will accept the offer</a:t>
            </a:r>
            <a:r>
              <a:rPr lang="en-US" sz="1800" dirty="0" smtClean="0">
                <a:solidFill>
                  <a:srgbClr val="333333"/>
                </a:solidFill>
                <a:latin typeface="Comic Sans MS" pitchFamily="66" charset="0"/>
              </a:rPr>
              <a:t>.</a:t>
            </a:r>
          </a:p>
          <a:p>
            <a:pPr>
              <a:lnSpc>
                <a:spcPct val="150000"/>
              </a:lnSpc>
            </a:pPr>
            <a:r>
              <a:rPr lang="en-US" sz="1800" dirty="0" smtClean="0">
                <a:solidFill>
                  <a:srgbClr val="333333"/>
                </a:solidFill>
                <a:latin typeface="Comic Sans MS" pitchFamily="66" charset="0"/>
              </a:rPr>
              <a:t>3. </a:t>
            </a:r>
            <a:r>
              <a:rPr lang="en-US" sz="1800" dirty="0">
                <a:solidFill>
                  <a:srgbClr val="222222"/>
                </a:solidFill>
                <a:latin typeface="Comic Sans MS" pitchFamily="66" charset="0"/>
              </a:rPr>
              <a:t>A thief stole my car</a:t>
            </a:r>
            <a:r>
              <a:rPr lang="en-US" sz="1800" dirty="0" smtClean="0">
                <a:solidFill>
                  <a:srgbClr val="222222"/>
                </a:solidFill>
                <a:latin typeface="Comic Sans MS" pitchFamily="66" charset="0"/>
              </a:rPr>
              <a:t>.</a:t>
            </a:r>
          </a:p>
          <a:p>
            <a:pPr>
              <a:lnSpc>
                <a:spcPct val="150000"/>
              </a:lnSpc>
            </a:pPr>
            <a:r>
              <a:rPr lang="en-US" sz="1800" dirty="0" smtClean="0">
                <a:solidFill>
                  <a:srgbClr val="222222"/>
                </a:solidFill>
                <a:latin typeface="Comic Sans MS" pitchFamily="66" charset="0"/>
              </a:rPr>
              <a:t>4. </a:t>
            </a:r>
            <a:r>
              <a:rPr lang="fr-FR" sz="1800" dirty="0" err="1">
                <a:solidFill>
                  <a:srgbClr val="222222"/>
                </a:solidFill>
                <a:latin typeface="Comic Sans MS" pitchFamily="66" charset="0"/>
              </a:rPr>
              <a:t>Did</a:t>
            </a:r>
            <a:r>
              <a:rPr lang="fr-FR" sz="1800" dirty="0">
                <a:solidFill>
                  <a:srgbClr val="222222"/>
                </a:solidFill>
                <a:latin typeface="Comic Sans MS" pitchFamily="66" charset="0"/>
              </a:rPr>
              <a:t> </a:t>
            </a:r>
            <a:r>
              <a:rPr lang="fr-FR" sz="1800" dirty="0" err="1">
                <a:solidFill>
                  <a:srgbClr val="222222"/>
                </a:solidFill>
                <a:latin typeface="Comic Sans MS" pitchFamily="66" charset="0"/>
              </a:rPr>
              <a:t>you</a:t>
            </a:r>
            <a:r>
              <a:rPr lang="fr-FR" sz="1800" dirty="0">
                <a:solidFill>
                  <a:srgbClr val="222222"/>
                </a:solidFill>
                <a:latin typeface="Comic Sans MS" pitchFamily="66" charset="0"/>
              </a:rPr>
              <a:t> tell </a:t>
            </a:r>
            <a:r>
              <a:rPr lang="fr-FR" sz="1800" dirty="0" err="1">
                <a:solidFill>
                  <a:srgbClr val="222222"/>
                </a:solidFill>
                <a:latin typeface="Comic Sans MS" pitchFamily="66" charset="0"/>
              </a:rPr>
              <a:t>them</a:t>
            </a:r>
            <a:r>
              <a:rPr lang="fr-FR" sz="1800" dirty="0" smtClean="0">
                <a:solidFill>
                  <a:srgbClr val="222222"/>
                </a:solidFill>
                <a:latin typeface="Comic Sans MS" pitchFamily="66" charset="0"/>
              </a:rPr>
              <a:t>?</a:t>
            </a:r>
          </a:p>
          <a:p>
            <a:pPr>
              <a:lnSpc>
                <a:spcPct val="150000"/>
              </a:lnSpc>
            </a:pPr>
            <a:r>
              <a:rPr lang="fr-FR" sz="1800" dirty="0" smtClean="0">
                <a:solidFill>
                  <a:srgbClr val="222222"/>
                </a:solidFill>
                <a:latin typeface="Comic Sans MS" pitchFamily="66" charset="0"/>
              </a:rPr>
              <a:t>5. </a:t>
            </a:r>
            <a:r>
              <a:rPr lang="en-US" sz="1800" dirty="0">
                <a:solidFill>
                  <a:srgbClr val="202124"/>
                </a:solidFill>
                <a:latin typeface="Comic Sans MS" pitchFamily="66" charset="0"/>
              </a:rPr>
              <a:t>You wash the car every </a:t>
            </a:r>
            <a:r>
              <a:rPr lang="en-US" sz="1800" dirty="0" smtClean="0">
                <a:solidFill>
                  <a:srgbClr val="202124"/>
                </a:solidFill>
                <a:latin typeface="Comic Sans MS" pitchFamily="66" charset="0"/>
              </a:rPr>
              <a:t>week.</a:t>
            </a:r>
          </a:p>
          <a:p>
            <a:pPr>
              <a:lnSpc>
                <a:spcPct val="150000"/>
              </a:lnSpc>
            </a:pPr>
            <a:r>
              <a:rPr lang="en-US" sz="1800" dirty="0" smtClean="0">
                <a:solidFill>
                  <a:srgbClr val="202124"/>
                </a:solidFill>
                <a:latin typeface="Comic Sans MS" pitchFamily="66" charset="0"/>
              </a:rPr>
              <a:t>6. </a:t>
            </a:r>
            <a:r>
              <a:rPr lang="en-US" sz="1800" dirty="0">
                <a:solidFill>
                  <a:srgbClr val="202124"/>
                </a:solidFill>
                <a:latin typeface="Comic Sans MS" pitchFamily="66" charset="0"/>
              </a:rPr>
              <a:t>He watches TV in the evening.</a:t>
            </a:r>
            <a:endParaRPr lang="fr-FR" sz="1800" dirty="0" smtClean="0">
              <a:solidFill>
                <a:srgbClr val="222222"/>
              </a:solidFill>
              <a:latin typeface="Comic Sans MS" pitchFamily="66" charset="0"/>
            </a:endParaRPr>
          </a:p>
          <a:p>
            <a:endParaRPr lang="en-US" dirty="0">
              <a:solidFill>
                <a:srgbClr val="333333"/>
              </a:solidFill>
              <a:latin typeface="lato"/>
            </a:endParaRPr>
          </a:p>
          <a:p>
            <a:r>
              <a:rPr lang="en-US" dirty="0"/>
              <a:t/>
            </a:r>
            <a:br>
              <a:rPr lang="en-US" dirty="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diamond(in)">
                                      <p:cBhvr>
                                        <p:cTn id="7" dur="2000"/>
                                        <p:tgtEl>
                                          <p:spTgt spid="439"/>
                                        </p:tgtEl>
                                      </p:cBhvr>
                                    </p:animEffect>
                                  </p:childTnLst>
                                </p:cTn>
                              </p:par>
                            </p:childTnLst>
                          </p:cTn>
                        </p:par>
                        <p:par>
                          <p:cTn id="8" fill="hold">
                            <p:stCondLst>
                              <p:cond delay="2000"/>
                            </p:stCondLst>
                            <p:childTnLst>
                              <p:par>
                                <p:cTn id="9" presetID="21" presetClass="entr" presetSubtype="1"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339752" y="699542"/>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smtClean="0">
                <a:solidFill>
                  <a:srgbClr val="00B050"/>
                </a:solidFill>
                <a:effectLst>
                  <a:outerShdw blurRad="38100" dist="38100" dir="2700000" algn="tl">
                    <a:srgbClr val="000000">
                      <a:alpha val="43137"/>
                    </a:srgbClr>
                  </a:outerShdw>
                </a:effectLst>
              </a:rPr>
              <a:t>Outline:</a:t>
            </a:r>
            <a:endParaRPr sz="3600" b="1" dirty="0">
              <a:solidFill>
                <a:srgbClr val="00B050"/>
              </a:solidFill>
              <a:effectLst>
                <a:outerShdw blurRad="38100" dist="38100" dir="2700000" algn="tl">
                  <a:srgbClr val="000000">
                    <a:alpha val="43137"/>
                  </a:srgbClr>
                </a:outerShdw>
              </a:effectLst>
            </a:endParaRPr>
          </a:p>
        </p:txBody>
      </p:sp>
      <p:sp>
        <p:nvSpPr>
          <p:cNvPr id="201" name="Google Shape;201;p14"/>
          <p:cNvSpPr txBox="1"/>
          <p:nvPr/>
        </p:nvSpPr>
        <p:spPr>
          <a:xfrm>
            <a:off x="3131840" y="1563638"/>
            <a:ext cx="4865971" cy="2207100"/>
          </a:xfrm>
          <a:prstGeom prst="rect">
            <a:avLst/>
          </a:prstGeom>
          <a:noFill/>
          <a:ln>
            <a:noFill/>
          </a:ln>
        </p:spPr>
        <p:txBody>
          <a:bodyPr spcFirstLastPara="1" wrap="square" lIns="91425" tIns="91425" rIns="91425" bIns="91425" anchor="t" anchorCtr="0">
            <a:noAutofit/>
          </a:bodyPr>
          <a:lstStyle/>
          <a:p>
            <a:pPr marL="228600" lvl="0" indent="-228600" algn="l" rtl="0">
              <a:spcBef>
                <a:spcPts val="600"/>
              </a:spcBef>
              <a:spcAft>
                <a:spcPts val="0"/>
              </a:spcAft>
              <a:buAutoNum type="arabicPeriod"/>
            </a:pPr>
            <a:r>
              <a:rPr lang="fr-FR" sz="1600" b="1" dirty="0" err="1" smtClean="0">
                <a:solidFill>
                  <a:srgbClr val="E8004C"/>
                </a:solidFill>
                <a:latin typeface="Comic Sans MS" pitchFamily="66" charset="0"/>
                <a:ea typeface="Varela Round"/>
                <a:cs typeface="Varela Round"/>
                <a:sym typeface="Varela Round"/>
              </a:rPr>
              <a:t>Definition</a:t>
            </a:r>
            <a:r>
              <a:rPr lang="fr-FR" sz="1600" b="1" dirty="0" smtClean="0">
                <a:solidFill>
                  <a:srgbClr val="E8004C"/>
                </a:solidFill>
                <a:latin typeface="Comic Sans MS" pitchFamily="66" charset="0"/>
                <a:ea typeface="Varela Round"/>
                <a:cs typeface="Varela Round"/>
                <a:sym typeface="Varela Round"/>
              </a:rPr>
              <a:t> of Active Voice</a:t>
            </a:r>
          </a:p>
          <a:p>
            <a:pPr marL="228600" lvl="0" indent="-228600" algn="l" rtl="0">
              <a:spcBef>
                <a:spcPts val="600"/>
              </a:spcBef>
              <a:spcAft>
                <a:spcPts val="0"/>
              </a:spcAft>
              <a:buAutoNum type="arabicPeriod"/>
            </a:pPr>
            <a:r>
              <a:rPr lang="fr-FR" sz="1600" b="1" dirty="0" err="1" smtClean="0">
                <a:solidFill>
                  <a:srgbClr val="E8004C"/>
                </a:solidFill>
                <a:latin typeface="Comic Sans MS" pitchFamily="66" charset="0"/>
                <a:ea typeface="Varela Round"/>
                <a:cs typeface="Varela Round"/>
                <a:sym typeface="Varela Round"/>
              </a:rPr>
              <a:t>What</a:t>
            </a:r>
            <a:r>
              <a:rPr lang="fr-FR" sz="1600" b="1" dirty="0" smtClean="0">
                <a:solidFill>
                  <a:srgbClr val="E8004C"/>
                </a:solidFill>
                <a:latin typeface="Comic Sans MS" pitchFamily="66" charset="0"/>
                <a:ea typeface="Varela Round"/>
                <a:cs typeface="Varela Round"/>
                <a:sym typeface="Varela Round"/>
              </a:rPr>
              <a:t> </a:t>
            </a:r>
            <a:r>
              <a:rPr lang="fr-FR" sz="1600" b="1" dirty="0" err="1" smtClean="0">
                <a:solidFill>
                  <a:srgbClr val="E8004C"/>
                </a:solidFill>
                <a:latin typeface="Comic Sans MS" pitchFamily="66" charset="0"/>
                <a:ea typeface="Varela Round"/>
                <a:cs typeface="Varela Round"/>
                <a:sym typeface="Varela Round"/>
              </a:rPr>
              <a:t>is</a:t>
            </a:r>
            <a:r>
              <a:rPr lang="fr-FR" sz="1600" b="1" dirty="0" smtClean="0">
                <a:solidFill>
                  <a:srgbClr val="E8004C"/>
                </a:solidFill>
                <a:latin typeface="Comic Sans MS" pitchFamily="66" charset="0"/>
                <a:ea typeface="Varela Round"/>
                <a:cs typeface="Varela Round"/>
                <a:sym typeface="Varela Round"/>
              </a:rPr>
              <a:t> Active Voice in </a:t>
            </a:r>
            <a:r>
              <a:rPr lang="fr-FR" sz="1600" b="1" dirty="0" err="1" smtClean="0">
                <a:solidFill>
                  <a:srgbClr val="E8004C"/>
                </a:solidFill>
                <a:latin typeface="Comic Sans MS" pitchFamily="66" charset="0"/>
                <a:ea typeface="Varela Round"/>
                <a:cs typeface="Varela Round"/>
                <a:sym typeface="Varela Round"/>
              </a:rPr>
              <a:t>Writing</a:t>
            </a:r>
            <a:endParaRPr lang="fr-FR" sz="1600" b="1" dirty="0" smtClean="0">
              <a:solidFill>
                <a:srgbClr val="E8004C"/>
              </a:solidFill>
              <a:latin typeface="Comic Sans MS" pitchFamily="66" charset="0"/>
              <a:ea typeface="Varela Round"/>
              <a:cs typeface="Varela Round"/>
              <a:sym typeface="Varela Round"/>
            </a:endParaRPr>
          </a:p>
          <a:p>
            <a:pPr marL="228600" lvl="0" indent="-228600" algn="l" rtl="0">
              <a:spcBef>
                <a:spcPts val="600"/>
              </a:spcBef>
              <a:spcAft>
                <a:spcPts val="0"/>
              </a:spcAft>
              <a:buAutoNum type="arabicPeriod"/>
            </a:pPr>
            <a:r>
              <a:rPr lang="fr-FR" sz="1600" b="1" dirty="0" err="1" smtClean="0">
                <a:solidFill>
                  <a:srgbClr val="E8004C"/>
                </a:solidFill>
                <a:latin typeface="Comic Sans MS" pitchFamily="66" charset="0"/>
                <a:ea typeface="Varela Round"/>
                <a:cs typeface="Varela Round"/>
                <a:sym typeface="Varela Round"/>
              </a:rPr>
              <a:t>Definition</a:t>
            </a:r>
            <a:r>
              <a:rPr lang="fr-FR" sz="1600" b="1" dirty="0" smtClean="0">
                <a:solidFill>
                  <a:srgbClr val="E8004C"/>
                </a:solidFill>
                <a:latin typeface="Comic Sans MS" pitchFamily="66" charset="0"/>
                <a:ea typeface="Varela Round"/>
                <a:cs typeface="Varela Round"/>
                <a:sym typeface="Varela Round"/>
              </a:rPr>
              <a:t> of Passive Voice</a:t>
            </a:r>
          </a:p>
          <a:p>
            <a:pPr marL="228600" lvl="0" indent="-228600" algn="l" rtl="0">
              <a:spcBef>
                <a:spcPts val="600"/>
              </a:spcBef>
              <a:spcAft>
                <a:spcPts val="0"/>
              </a:spcAft>
              <a:buAutoNum type="arabicPeriod"/>
            </a:pPr>
            <a:r>
              <a:rPr lang="fr-FR" sz="1600" b="1" dirty="0" smtClean="0">
                <a:solidFill>
                  <a:srgbClr val="E8004C"/>
                </a:solidFill>
                <a:latin typeface="Comic Sans MS" pitchFamily="66" charset="0"/>
                <a:ea typeface="Varela Round"/>
                <a:cs typeface="Varela Round"/>
                <a:sym typeface="Varela Round"/>
              </a:rPr>
              <a:t>Passive Voice in The </a:t>
            </a:r>
            <a:r>
              <a:rPr lang="fr-FR" sz="1600" b="1" dirty="0" err="1" smtClean="0">
                <a:solidFill>
                  <a:srgbClr val="E8004C"/>
                </a:solidFill>
                <a:latin typeface="Comic Sans MS" pitchFamily="66" charset="0"/>
                <a:ea typeface="Varela Round"/>
                <a:cs typeface="Varela Round"/>
                <a:sym typeface="Varela Round"/>
              </a:rPr>
              <a:t>Present</a:t>
            </a:r>
            <a:r>
              <a:rPr lang="fr-FR" sz="1600" b="1" dirty="0" smtClean="0">
                <a:solidFill>
                  <a:srgbClr val="E8004C"/>
                </a:solidFill>
                <a:latin typeface="Comic Sans MS" pitchFamily="66" charset="0"/>
                <a:ea typeface="Varela Round"/>
                <a:cs typeface="Varela Round"/>
                <a:sym typeface="Varela Round"/>
              </a:rPr>
              <a:t> Simple </a:t>
            </a:r>
            <a:r>
              <a:rPr lang="fr-FR" sz="1600" b="1" dirty="0" err="1" smtClean="0">
                <a:solidFill>
                  <a:srgbClr val="E8004C"/>
                </a:solidFill>
                <a:latin typeface="Comic Sans MS" pitchFamily="66" charset="0"/>
                <a:ea typeface="Varela Round"/>
                <a:cs typeface="Varela Round"/>
                <a:sym typeface="Varela Round"/>
              </a:rPr>
              <a:t>Tense</a:t>
            </a:r>
            <a:endParaRPr lang="fr-FR" sz="1600" b="1" dirty="0" smtClean="0">
              <a:solidFill>
                <a:srgbClr val="E8004C"/>
              </a:solidFill>
              <a:latin typeface="Comic Sans MS" pitchFamily="66" charset="0"/>
              <a:ea typeface="Varela Round"/>
              <a:cs typeface="Varela Round"/>
              <a:sym typeface="Varela Round"/>
            </a:endParaRPr>
          </a:p>
          <a:p>
            <a:pPr marL="228600" lvl="0" indent="-228600" algn="l" rtl="0">
              <a:spcBef>
                <a:spcPts val="600"/>
              </a:spcBef>
              <a:spcAft>
                <a:spcPts val="0"/>
              </a:spcAft>
              <a:buAutoNum type="arabicPeriod"/>
            </a:pPr>
            <a:r>
              <a:rPr lang="fr-FR" sz="1600" b="1" dirty="0" smtClean="0">
                <a:solidFill>
                  <a:srgbClr val="E8004C"/>
                </a:solidFill>
                <a:latin typeface="Comic Sans MS" pitchFamily="66" charset="0"/>
                <a:ea typeface="Varela Round"/>
                <a:cs typeface="Varela Round"/>
                <a:sym typeface="Varela Round"/>
              </a:rPr>
              <a:t>Passive Voice in The </a:t>
            </a:r>
            <a:r>
              <a:rPr lang="fr-FR" sz="1600" b="1" dirty="0" err="1" smtClean="0">
                <a:solidFill>
                  <a:srgbClr val="E8004C"/>
                </a:solidFill>
                <a:latin typeface="Comic Sans MS" pitchFamily="66" charset="0"/>
                <a:ea typeface="Varela Round"/>
                <a:cs typeface="Varela Round"/>
                <a:sym typeface="Varela Round"/>
              </a:rPr>
              <a:t>Past</a:t>
            </a:r>
            <a:r>
              <a:rPr lang="fr-FR" sz="1600" b="1" dirty="0" smtClean="0">
                <a:solidFill>
                  <a:srgbClr val="E8004C"/>
                </a:solidFill>
                <a:latin typeface="Comic Sans MS" pitchFamily="66" charset="0"/>
                <a:ea typeface="Varela Round"/>
                <a:cs typeface="Varela Round"/>
                <a:sym typeface="Varela Round"/>
              </a:rPr>
              <a:t> Simple </a:t>
            </a:r>
            <a:r>
              <a:rPr lang="fr-FR" sz="1600" b="1" dirty="0" err="1" smtClean="0">
                <a:solidFill>
                  <a:srgbClr val="E8004C"/>
                </a:solidFill>
                <a:latin typeface="Comic Sans MS" pitchFamily="66" charset="0"/>
                <a:ea typeface="Varela Round"/>
                <a:cs typeface="Varela Round"/>
                <a:sym typeface="Varela Round"/>
              </a:rPr>
              <a:t>Tense</a:t>
            </a:r>
            <a:endParaRPr lang="fr-FR" sz="1600" b="1" dirty="0" smtClean="0">
              <a:solidFill>
                <a:srgbClr val="E8004C"/>
              </a:solidFill>
              <a:latin typeface="Comic Sans MS" pitchFamily="66" charset="0"/>
              <a:ea typeface="Varela Round"/>
              <a:cs typeface="Varela Round"/>
              <a:sym typeface="Varela Round"/>
            </a:endParaRPr>
          </a:p>
          <a:p>
            <a:pPr marL="228600" lvl="0" indent="-228600" algn="l" rtl="0">
              <a:spcBef>
                <a:spcPts val="600"/>
              </a:spcBef>
              <a:spcAft>
                <a:spcPts val="0"/>
              </a:spcAft>
              <a:buAutoNum type="arabicPeriod"/>
            </a:pPr>
            <a:r>
              <a:rPr lang="fr-FR" sz="1600" b="1" dirty="0" smtClean="0">
                <a:solidFill>
                  <a:srgbClr val="E8004C"/>
                </a:solidFill>
                <a:latin typeface="Comic Sans MS" pitchFamily="66" charset="0"/>
                <a:ea typeface="Varela Round"/>
                <a:cs typeface="Varela Round"/>
                <a:sym typeface="Varela Round"/>
              </a:rPr>
              <a:t>Passive Voice in The Future Simple </a:t>
            </a:r>
            <a:r>
              <a:rPr lang="fr-FR" sz="1600" b="1" dirty="0" err="1" smtClean="0">
                <a:solidFill>
                  <a:srgbClr val="E8004C"/>
                </a:solidFill>
                <a:latin typeface="Comic Sans MS" pitchFamily="66" charset="0"/>
                <a:ea typeface="Varela Round"/>
                <a:cs typeface="Varela Round"/>
                <a:sym typeface="Varela Round"/>
              </a:rPr>
              <a:t>Tense</a:t>
            </a:r>
            <a:endParaRPr lang="fr-FR" sz="1600" b="1" dirty="0" smtClean="0">
              <a:solidFill>
                <a:srgbClr val="E8004C"/>
              </a:solidFill>
              <a:latin typeface="Comic Sans MS" pitchFamily="66" charset="0"/>
              <a:ea typeface="Varela Round"/>
              <a:cs typeface="Varela Round"/>
              <a:sym typeface="Varela Round"/>
            </a:endParaRPr>
          </a:p>
          <a:p>
            <a:pPr marL="228600" lvl="0" indent="-228600" algn="l" rtl="0">
              <a:spcBef>
                <a:spcPts val="600"/>
              </a:spcBef>
              <a:spcAft>
                <a:spcPts val="0"/>
              </a:spcAft>
              <a:buAutoNum type="arabicPeriod"/>
            </a:pPr>
            <a:r>
              <a:rPr lang="fr-FR" sz="1600" b="1" dirty="0" err="1" smtClean="0">
                <a:solidFill>
                  <a:srgbClr val="E8004C"/>
                </a:solidFill>
                <a:latin typeface="Comic Sans MS" pitchFamily="66" charset="0"/>
                <a:ea typeface="Varela Round"/>
                <a:cs typeface="Varela Round"/>
                <a:sym typeface="Varela Round"/>
              </a:rPr>
              <a:t>Activity</a:t>
            </a:r>
            <a:endParaRPr lang="fr-FR" sz="1600" b="1" dirty="0" smtClean="0">
              <a:solidFill>
                <a:srgbClr val="E8004C"/>
              </a:solidFill>
              <a:latin typeface="Comic Sans MS" pitchFamily="66" charset="0"/>
              <a:ea typeface="Varela Round"/>
              <a:cs typeface="Varela Round"/>
              <a:sym typeface="Varela Round"/>
            </a:endParaRPr>
          </a:p>
          <a:p>
            <a:pPr marL="228600" lvl="0" indent="-228600" algn="l" rtl="0">
              <a:spcBef>
                <a:spcPts val="600"/>
              </a:spcBef>
              <a:spcAft>
                <a:spcPts val="0"/>
              </a:spcAft>
              <a:buAutoNum type="arabicPeriod"/>
            </a:pPr>
            <a:endParaRPr lang="fr-FR" sz="1000" b="1" dirty="0" smtClean="0">
              <a:solidFill>
                <a:srgbClr val="E8004C"/>
              </a:solidFill>
              <a:latin typeface="Varela Round"/>
              <a:ea typeface="Varela Round"/>
              <a:cs typeface="Varela Round"/>
              <a:sym typeface="Varela Round"/>
            </a:endParaRPr>
          </a:p>
          <a:p>
            <a:pPr marL="228600" lvl="0" indent="-228600" algn="l" rtl="0">
              <a:spcBef>
                <a:spcPts val="600"/>
              </a:spcBef>
              <a:spcAft>
                <a:spcPts val="0"/>
              </a:spcAft>
              <a:buAutoNum type="arabicPeriod"/>
            </a:pPr>
            <a:endParaRPr sz="1000" dirty="0">
              <a:solidFill>
                <a:srgbClr val="617A86"/>
              </a:solidFill>
              <a:latin typeface="Varela Round"/>
              <a:ea typeface="Varela Round"/>
              <a:cs typeface="Varela Round"/>
              <a:sym typeface="Varela Round"/>
            </a:endParaRPr>
          </a:p>
          <a:p>
            <a:pPr marL="0" lvl="0" indent="0" algn="l" rtl="0">
              <a:spcBef>
                <a:spcPts val="600"/>
              </a:spcBef>
              <a:spcAft>
                <a:spcPts val="0"/>
              </a:spcAft>
              <a:buNone/>
            </a:pPr>
            <a:endParaRPr sz="1000" dirty="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anim calcmode="lin" valueType="num">
                                      <p:cBhvr>
                                        <p:cTn id="8" dur="1000" fill="hold"/>
                                        <p:tgtEl>
                                          <p:spTgt spid="200"/>
                                        </p:tgtEl>
                                        <p:attrNameLst>
                                          <p:attrName>ppt_x</p:attrName>
                                        </p:attrNameLst>
                                      </p:cBhvr>
                                      <p:tavLst>
                                        <p:tav tm="0">
                                          <p:val>
                                            <p:strVal val="#ppt_x"/>
                                          </p:val>
                                        </p:tav>
                                        <p:tav tm="100000">
                                          <p:val>
                                            <p:strVal val="#ppt_x"/>
                                          </p:val>
                                        </p:tav>
                                      </p:tavLst>
                                    </p:anim>
                                    <p:anim calcmode="lin" valueType="num">
                                      <p:cBhvr>
                                        <p:cTn id="9" dur="1000" fill="hold"/>
                                        <p:tgtEl>
                                          <p:spTgt spid="2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100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1000"/>
                                        <p:tgtEl>
                                          <p:spTgt spid="201"/>
                                        </p:tgtEl>
                                      </p:cBhvr>
                                    </p:animEffect>
                                    <p:anim calcmode="lin" valueType="num">
                                      <p:cBhvr>
                                        <p:cTn id="14" dur="1000" fill="hold"/>
                                        <p:tgtEl>
                                          <p:spTgt spid="201"/>
                                        </p:tgtEl>
                                        <p:attrNameLst>
                                          <p:attrName>ppt_x</p:attrName>
                                        </p:attrNameLst>
                                      </p:cBhvr>
                                      <p:tavLst>
                                        <p:tav tm="0">
                                          <p:val>
                                            <p:strVal val="#ppt_x"/>
                                          </p:val>
                                        </p:tav>
                                        <p:tav tm="100000">
                                          <p:val>
                                            <p:strVal val="#ppt_x"/>
                                          </p:val>
                                        </p:tav>
                                      </p:tavLst>
                                    </p:anim>
                                    <p:anim calcmode="lin" valueType="num">
                                      <p:cBhvr>
                                        <p:cTn id="15"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16"/>
          <p:cNvSpPr txBox="1">
            <a:spLocks noGrp="1"/>
          </p:cNvSpPr>
          <p:nvPr>
            <p:ph type="subTitle" idx="1"/>
          </p:nvPr>
        </p:nvSpPr>
        <p:spPr>
          <a:xfrm>
            <a:off x="683568" y="2355726"/>
            <a:ext cx="7200800" cy="784800"/>
          </a:xfrm>
          <a:prstGeom prst="rect">
            <a:avLst/>
          </a:prstGeom>
        </p:spPr>
        <p:txBody>
          <a:bodyPr spcFirstLastPara="1" wrap="square" lIns="91425" tIns="91425" rIns="91425" bIns="91425" anchor="t" anchorCtr="0">
            <a:noAutofit/>
          </a:bodyPr>
          <a:lstStyle/>
          <a:p>
            <a:pPr algn="l"/>
            <a:r>
              <a:rPr lang="en-US" dirty="0">
                <a:solidFill>
                  <a:srgbClr val="3A3A3A"/>
                </a:solidFill>
                <a:latin typeface="Open Sans"/>
              </a:rPr>
              <a:t> </a:t>
            </a:r>
            <a:endParaRPr lang="en-US" dirty="0" smtClean="0">
              <a:solidFill>
                <a:srgbClr val="3A3A3A"/>
              </a:solidFill>
              <a:latin typeface="Open Sans"/>
            </a:endParaRPr>
          </a:p>
          <a:p>
            <a:pPr algn="l"/>
            <a:r>
              <a:rPr lang="en-US" b="0" dirty="0" smtClean="0">
                <a:solidFill>
                  <a:srgbClr val="3A3A3A"/>
                </a:solidFill>
                <a:latin typeface="Century Gothic" pitchFamily="34" charset="0"/>
              </a:rPr>
              <a:t>The </a:t>
            </a:r>
            <a:r>
              <a:rPr lang="en-US" b="0" dirty="0">
                <a:solidFill>
                  <a:srgbClr val="3A3A3A"/>
                </a:solidFill>
                <a:latin typeface="Century Gothic" pitchFamily="34" charset="0"/>
              </a:rPr>
              <a:t>active voice is a style of writing where </a:t>
            </a:r>
            <a:r>
              <a:rPr lang="en-US" b="0" dirty="0" smtClean="0">
                <a:solidFill>
                  <a:srgbClr val="3A3A3A"/>
                </a:solidFill>
                <a:latin typeface="Century Gothic" pitchFamily="34" charset="0"/>
              </a:rPr>
              <a:t>the</a:t>
            </a:r>
          </a:p>
          <a:p>
            <a:pPr algn="l"/>
            <a:r>
              <a:rPr lang="en-US" b="0" dirty="0" smtClean="0">
                <a:solidFill>
                  <a:srgbClr val="3A3A3A"/>
                </a:solidFill>
                <a:latin typeface="Century Gothic" pitchFamily="34" charset="0"/>
              </a:rPr>
              <a:t>subject </a:t>
            </a:r>
            <a:r>
              <a:rPr lang="en-US" b="0" dirty="0">
                <a:solidFill>
                  <a:srgbClr val="3A3A3A"/>
                </a:solidFill>
                <a:latin typeface="Century Gothic" pitchFamily="34" charset="0"/>
              </a:rPr>
              <a:t>completes the action of </a:t>
            </a:r>
            <a:r>
              <a:rPr lang="en-US" b="0" dirty="0" smtClean="0">
                <a:solidFill>
                  <a:srgbClr val="3A3A3A"/>
                </a:solidFill>
                <a:latin typeface="Century Gothic" pitchFamily="34" charset="0"/>
              </a:rPr>
              <a:t>the sentence</a:t>
            </a:r>
            <a:r>
              <a:rPr lang="en-US" b="0" dirty="0" smtClean="0">
                <a:solidFill>
                  <a:srgbClr val="3A3A3A"/>
                </a:solidFill>
                <a:latin typeface="Open Sans"/>
              </a:rPr>
              <a:t>.</a:t>
            </a:r>
          </a:p>
          <a:p>
            <a:pPr algn="l"/>
            <a:r>
              <a:rPr lang="en-US" b="0" dirty="0" smtClean="0">
                <a:solidFill>
                  <a:schemeClr val="accent1">
                    <a:lumMod val="75000"/>
                  </a:schemeClr>
                </a:solidFill>
                <a:latin typeface="Century Gothic" pitchFamily="34" charset="0"/>
              </a:rPr>
              <a:t>Example:</a:t>
            </a:r>
          </a:p>
          <a:p>
            <a:pPr algn="l">
              <a:buFont typeface="Arial"/>
              <a:buChar char="•"/>
            </a:pPr>
            <a:r>
              <a:rPr lang="en-US" b="0" dirty="0" smtClean="0">
                <a:solidFill>
                  <a:srgbClr val="3A3A3A"/>
                </a:solidFill>
                <a:latin typeface="Century Gothic" pitchFamily="34" charset="0"/>
              </a:rPr>
              <a:t>Lana </a:t>
            </a:r>
            <a:r>
              <a:rPr lang="en-US" b="0" dirty="0">
                <a:solidFill>
                  <a:srgbClr val="3A3A3A"/>
                </a:solidFill>
                <a:latin typeface="Century Gothic" pitchFamily="34" charset="0"/>
              </a:rPr>
              <a:t>makes pancakes every Sunday.</a:t>
            </a:r>
          </a:p>
          <a:p>
            <a:pPr algn="l"/>
            <a:endParaRPr lang="en-US" b="0" dirty="0">
              <a:solidFill>
                <a:srgbClr val="3A3A3A"/>
              </a:solidFill>
              <a:latin typeface="Open Sans"/>
            </a:endParaRPr>
          </a:p>
          <a:p>
            <a:pPr marL="0" lvl="0" indent="0" algn="ctr" rtl="0">
              <a:spcBef>
                <a:spcPts val="0"/>
              </a:spcBef>
              <a:spcAft>
                <a:spcPts val="0"/>
              </a:spcAft>
              <a:buNone/>
            </a:pPr>
            <a:endParaRPr dirty="0"/>
          </a:p>
        </p:txBody>
      </p:sp>
      <p:sp>
        <p:nvSpPr>
          <p:cNvPr id="220" name="Google Shape;220;p16"/>
          <p:cNvSpPr txBox="1"/>
          <p:nvPr/>
        </p:nvSpPr>
        <p:spPr>
          <a:xfrm>
            <a:off x="3249541" y="555526"/>
            <a:ext cx="2673853" cy="158417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b="1" dirty="0" smtClean="0">
                <a:solidFill>
                  <a:srgbClr val="00ACC3"/>
                </a:solidFill>
                <a:latin typeface="Sylfaen" pitchFamily="18" charset="0"/>
                <a:ea typeface="Varela Round"/>
                <a:cs typeface="Varela Round"/>
                <a:sym typeface="Varela Round"/>
              </a:rPr>
              <a:t>1. Definition </a:t>
            </a:r>
          </a:p>
          <a:p>
            <a:pPr marL="0" lvl="0" indent="0" algn="ctr" rtl="0">
              <a:spcBef>
                <a:spcPts val="0"/>
              </a:spcBef>
              <a:spcAft>
                <a:spcPts val="0"/>
              </a:spcAft>
              <a:buNone/>
            </a:pPr>
            <a:r>
              <a:rPr lang="en" sz="3200" b="1" dirty="0" smtClean="0">
                <a:solidFill>
                  <a:srgbClr val="00ACC3"/>
                </a:solidFill>
                <a:latin typeface="Sylfaen" pitchFamily="18" charset="0"/>
                <a:ea typeface="Varela Round"/>
                <a:cs typeface="Varela Round"/>
                <a:sym typeface="Varela Round"/>
              </a:rPr>
              <a:t>of Active voice</a:t>
            </a:r>
            <a:endParaRPr sz="3200" b="1" dirty="0">
              <a:solidFill>
                <a:srgbClr val="00ACC3"/>
              </a:solidFill>
              <a:latin typeface="Sylfaen" pitchFamily="18" charset="0"/>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219">
                                            <p:txEl>
                                              <p:pRg st="1" end="1"/>
                                            </p:txEl>
                                          </p:spTgt>
                                        </p:tgtEl>
                                        <p:attrNameLst>
                                          <p:attrName>style.visibility</p:attrName>
                                        </p:attrNameLst>
                                      </p:cBhvr>
                                      <p:to>
                                        <p:strVal val="visible"/>
                                      </p:to>
                                    </p:set>
                                    <p:animEffect transition="in" filter="fade">
                                      <p:cBhvr>
                                        <p:cTn id="11" dur="1000"/>
                                        <p:tgtEl>
                                          <p:spTgt spid="219">
                                            <p:txEl>
                                              <p:pRg st="1" end="1"/>
                                            </p:txEl>
                                          </p:spTgt>
                                        </p:tgtEl>
                                      </p:cBhvr>
                                    </p:animEffect>
                                  </p:childTnLst>
                                </p:cTn>
                              </p:par>
                              <p:par>
                                <p:cTn id="12" presetID="10" presetClass="entr" presetSubtype="0" fill="hold" nodeType="withEffect">
                                  <p:stCondLst>
                                    <p:cond delay="1000"/>
                                  </p:stCondLst>
                                  <p:childTnLst>
                                    <p:set>
                                      <p:cBhvr>
                                        <p:cTn id="13" dur="1" fill="hold">
                                          <p:stCondLst>
                                            <p:cond delay="0"/>
                                          </p:stCondLst>
                                        </p:cTn>
                                        <p:tgtEl>
                                          <p:spTgt spid="219">
                                            <p:txEl>
                                              <p:pRg st="2" end="2"/>
                                            </p:txEl>
                                          </p:spTgt>
                                        </p:tgtEl>
                                        <p:attrNameLst>
                                          <p:attrName>style.visibility</p:attrName>
                                        </p:attrNameLst>
                                      </p:cBhvr>
                                      <p:to>
                                        <p:strVal val="visible"/>
                                      </p:to>
                                    </p:set>
                                    <p:animEffect transition="in" filter="fade">
                                      <p:cBhvr>
                                        <p:cTn id="14" dur="1000"/>
                                        <p:tgtEl>
                                          <p:spTgt spid="219">
                                            <p:txEl>
                                              <p:pRg st="2" end="2"/>
                                            </p:txEl>
                                          </p:spTgt>
                                        </p:tgtEl>
                                      </p:cBhvr>
                                    </p:animEffect>
                                  </p:childTnLst>
                                </p:cTn>
                              </p:par>
                              <p:par>
                                <p:cTn id="15" presetID="10" presetClass="entr" presetSubtype="0" fill="hold" nodeType="withEffect">
                                  <p:stCondLst>
                                    <p:cond delay="1000"/>
                                  </p:stCondLst>
                                  <p:childTnLst>
                                    <p:set>
                                      <p:cBhvr>
                                        <p:cTn id="16" dur="1" fill="hold">
                                          <p:stCondLst>
                                            <p:cond delay="0"/>
                                          </p:stCondLst>
                                        </p:cTn>
                                        <p:tgtEl>
                                          <p:spTgt spid="219">
                                            <p:txEl>
                                              <p:pRg st="3" end="3"/>
                                            </p:txEl>
                                          </p:spTgt>
                                        </p:tgtEl>
                                        <p:attrNameLst>
                                          <p:attrName>style.visibility</p:attrName>
                                        </p:attrNameLst>
                                      </p:cBhvr>
                                      <p:to>
                                        <p:strVal val="visible"/>
                                      </p:to>
                                    </p:set>
                                    <p:animEffect transition="in" filter="fade">
                                      <p:cBhvr>
                                        <p:cTn id="17" dur="1000"/>
                                        <p:tgtEl>
                                          <p:spTgt spid="219">
                                            <p:txEl>
                                              <p:pRg st="3" end="3"/>
                                            </p:txEl>
                                          </p:spTgt>
                                        </p:tgtEl>
                                      </p:cBhvr>
                                    </p:animEffect>
                                  </p:childTnLst>
                                </p:cTn>
                              </p:par>
                              <p:par>
                                <p:cTn id="18" presetID="10" presetClass="entr" presetSubtype="0" fill="hold" nodeType="withEffect">
                                  <p:stCondLst>
                                    <p:cond delay="1000"/>
                                  </p:stCondLst>
                                  <p:childTnLst>
                                    <p:set>
                                      <p:cBhvr>
                                        <p:cTn id="19" dur="1" fill="hold">
                                          <p:stCondLst>
                                            <p:cond delay="0"/>
                                          </p:stCondLst>
                                        </p:cTn>
                                        <p:tgtEl>
                                          <p:spTgt spid="219">
                                            <p:txEl>
                                              <p:pRg st="4" end="4"/>
                                            </p:txEl>
                                          </p:spTgt>
                                        </p:tgtEl>
                                        <p:attrNameLst>
                                          <p:attrName>style.visibility</p:attrName>
                                        </p:attrNameLst>
                                      </p:cBhvr>
                                      <p:to>
                                        <p:strVal val="visible"/>
                                      </p:to>
                                    </p:set>
                                    <p:animEffect transition="in" filter="fade">
                                      <p:cBhvr>
                                        <p:cTn id="20" dur="1000"/>
                                        <p:tgtEl>
                                          <p:spTgt spid="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body" idx="1"/>
          </p:nvPr>
        </p:nvSpPr>
        <p:spPr>
          <a:xfrm>
            <a:off x="1187624" y="1923678"/>
            <a:ext cx="6840760" cy="2079600"/>
          </a:xfrm>
          <a:prstGeom prst="rect">
            <a:avLst/>
          </a:prstGeom>
        </p:spPr>
        <p:txBody>
          <a:bodyPr spcFirstLastPara="1" wrap="square" lIns="91425" tIns="91425" rIns="91425" bIns="91425" anchor="t" anchorCtr="0">
            <a:noAutofit/>
          </a:bodyPr>
          <a:lstStyle/>
          <a:p>
            <a:pPr lvl="0" algn="l">
              <a:spcBef>
                <a:spcPts val="0"/>
              </a:spcBef>
              <a:buNone/>
            </a:pPr>
            <a:r>
              <a:rPr lang="en-US" sz="2800" dirty="0" smtClean="0">
                <a:solidFill>
                  <a:srgbClr val="027FF0"/>
                </a:solidFill>
                <a:latin typeface="Sylfaen" pitchFamily="18" charset="0"/>
              </a:rPr>
              <a:t>2. What </a:t>
            </a:r>
            <a:r>
              <a:rPr lang="en-US" sz="2800" dirty="0">
                <a:solidFill>
                  <a:srgbClr val="027FF0"/>
                </a:solidFill>
                <a:latin typeface="Sylfaen" pitchFamily="18" charset="0"/>
              </a:rPr>
              <a:t>is Active Voice in Writing?</a:t>
            </a:r>
          </a:p>
          <a:p>
            <a:pPr lvl="0" algn="l">
              <a:spcBef>
                <a:spcPts val="0"/>
              </a:spcBef>
              <a:buNone/>
            </a:pPr>
            <a:r>
              <a:rPr lang="en-US" dirty="0" smtClean="0">
                <a:solidFill>
                  <a:srgbClr val="3A3A3A"/>
                </a:solidFill>
                <a:latin typeface="Sylfaen" pitchFamily="18" charset="0"/>
              </a:rPr>
              <a:t>In </a:t>
            </a:r>
            <a:r>
              <a:rPr lang="en-US" dirty="0">
                <a:solidFill>
                  <a:srgbClr val="3A3A3A"/>
                </a:solidFill>
                <a:latin typeface="Sylfaen" pitchFamily="18" charset="0"/>
              </a:rPr>
              <a:t>the active voice, the subject always “</a:t>
            </a:r>
            <a:r>
              <a:rPr lang="en-US" dirty="0" smtClean="0">
                <a:solidFill>
                  <a:srgbClr val="3A3A3A"/>
                </a:solidFill>
                <a:latin typeface="Sylfaen" pitchFamily="18" charset="0"/>
              </a:rPr>
              <a:t>does”</a:t>
            </a:r>
          </a:p>
          <a:p>
            <a:pPr lvl="0" algn="l">
              <a:spcBef>
                <a:spcPts val="0"/>
              </a:spcBef>
              <a:buNone/>
            </a:pPr>
            <a:r>
              <a:rPr lang="en-US" dirty="0" smtClean="0">
                <a:solidFill>
                  <a:srgbClr val="3A3A3A"/>
                </a:solidFill>
                <a:latin typeface="Sylfaen" pitchFamily="18" charset="0"/>
              </a:rPr>
              <a:t>the action of the sentence. Chronologically,</a:t>
            </a:r>
          </a:p>
          <a:p>
            <a:pPr lvl="0" algn="l">
              <a:spcBef>
                <a:spcPts val="0"/>
              </a:spcBef>
              <a:buNone/>
            </a:pPr>
            <a:r>
              <a:rPr lang="en-US" dirty="0" smtClean="0">
                <a:solidFill>
                  <a:srgbClr val="3A3A3A"/>
                </a:solidFill>
                <a:latin typeface="Sylfaen" pitchFamily="18" charset="0"/>
              </a:rPr>
              <a:t>the subject will come before the </a:t>
            </a:r>
            <a:r>
              <a:rPr lang="en-US" dirty="0" smtClean="0">
                <a:solidFill>
                  <a:srgbClr val="027FF0"/>
                </a:solidFill>
                <a:latin typeface="Sylfaen" pitchFamily="18" charset="0"/>
                <a:hlinkClick r:id="rId3"/>
              </a:rPr>
              <a:t>verb</a:t>
            </a:r>
            <a:r>
              <a:rPr lang="en-US" dirty="0" smtClean="0">
                <a:solidFill>
                  <a:srgbClr val="3A3A3A"/>
                </a:solidFill>
                <a:latin typeface="Sylfaen" pitchFamily="18" charset="0"/>
              </a:rPr>
              <a:t> in the</a:t>
            </a:r>
          </a:p>
          <a:p>
            <a:pPr lvl="0" algn="l">
              <a:spcBef>
                <a:spcPts val="0"/>
              </a:spcBef>
              <a:buNone/>
            </a:pPr>
            <a:r>
              <a:rPr lang="en-US" dirty="0" smtClean="0">
                <a:solidFill>
                  <a:srgbClr val="3A3A3A"/>
                </a:solidFill>
                <a:latin typeface="Sylfaen" pitchFamily="18" charset="0"/>
              </a:rPr>
              <a:t>sentence.</a:t>
            </a:r>
          </a:p>
          <a:p>
            <a:pPr lvl="0" algn="l">
              <a:spcBef>
                <a:spcPts val="0"/>
              </a:spcBef>
              <a:buNone/>
            </a:pPr>
            <a:r>
              <a:rPr lang="en-US" dirty="0" smtClean="0">
                <a:solidFill>
                  <a:srgbClr val="3A3A3A"/>
                </a:solidFill>
                <a:latin typeface="Sylfaen" pitchFamily="18" charset="0"/>
              </a:rPr>
              <a:t>Most </a:t>
            </a:r>
            <a:r>
              <a:rPr lang="en-US" dirty="0">
                <a:solidFill>
                  <a:srgbClr val="3A3A3A"/>
                </a:solidFill>
                <a:latin typeface="Sylfaen" pitchFamily="18" charset="0"/>
              </a:rPr>
              <a:t>writing occurs in the active writing </a:t>
            </a:r>
            <a:r>
              <a:rPr lang="en-US" dirty="0" smtClean="0">
                <a:solidFill>
                  <a:srgbClr val="3A3A3A"/>
                </a:solidFill>
                <a:latin typeface="Sylfaen" pitchFamily="18" charset="0"/>
              </a:rPr>
              <a:t>voice,</a:t>
            </a:r>
          </a:p>
          <a:p>
            <a:pPr lvl="0" algn="l">
              <a:spcBef>
                <a:spcPts val="0"/>
              </a:spcBef>
              <a:buNone/>
            </a:pPr>
            <a:r>
              <a:rPr lang="en-US" dirty="0" smtClean="0">
                <a:solidFill>
                  <a:srgbClr val="3A3A3A"/>
                </a:solidFill>
                <a:latin typeface="Sylfaen" pitchFamily="18" charset="0"/>
              </a:rPr>
              <a:t>as </a:t>
            </a:r>
            <a:r>
              <a:rPr lang="en-US" dirty="0">
                <a:solidFill>
                  <a:srgbClr val="3A3A3A"/>
                </a:solidFill>
                <a:latin typeface="Sylfaen" pitchFamily="18" charset="0"/>
              </a:rPr>
              <a:t>it is generally clearer and more concise.</a:t>
            </a:r>
          </a:p>
        </p:txBody>
      </p:sp>
      <p:sp>
        <p:nvSpPr>
          <p:cNvPr id="227" name="Google Shape;227;p1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wipe(down)">
                                      <p:cBhvr>
                                        <p:cTn id="7" dur="580">
                                          <p:stCondLst>
                                            <p:cond delay="0"/>
                                          </p:stCondLst>
                                        </p:cTn>
                                        <p:tgtEl>
                                          <p:spTgt spid="226">
                                            <p:txEl>
                                              <p:pRg st="0" end="0"/>
                                            </p:txEl>
                                          </p:spTgt>
                                        </p:tgtEl>
                                      </p:cBhvr>
                                    </p:animEffect>
                                    <p:anim calcmode="lin" valueType="num">
                                      <p:cBhvr>
                                        <p:cTn id="8" dur="1822" tmFilter="0,0; 0.14,0.36; 0.43,0.73; 0.71,0.91; 1.0,1.0">
                                          <p:stCondLst>
                                            <p:cond delay="0"/>
                                          </p:stCondLst>
                                        </p:cTn>
                                        <p:tgtEl>
                                          <p:spTgt spid="22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6">
                                            <p:txEl>
                                              <p:pRg st="0" end="0"/>
                                            </p:txEl>
                                          </p:spTgt>
                                        </p:tgtEl>
                                      </p:cBhvr>
                                      <p:to x="100000" y="60000"/>
                                    </p:animScale>
                                    <p:animScale>
                                      <p:cBhvr>
                                        <p:cTn id="14" dur="166" decel="50000">
                                          <p:stCondLst>
                                            <p:cond delay="676"/>
                                          </p:stCondLst>
                                        </p:cTn>
                                        <p:tgtEl>
                                          <p:spTgt spid="226">
                                            <p:txEl>
                                              <p:pRg st="0" end="0"/>
                                            </p:txEl>
                                          </p:spTgt>
                                        </p:tgtEl>
                                      </p:cBhvr>
                                      <p:to x="100000" y="100000"/>
                                    </p:animScale>
                                    <p:animScale>
                                      <p:cBhvr>
                                        <p:cTn id="15" dur="26">
                                          <p:stCondLst>
                                            <p:cond delay="1312"/>
                                          </p:stCondLst>
                                        </p:cTn>
                                        <p:tgtEl>
                                          <p:spTgt spid="226">
                                            <p:txEl>
                                              <p:pRg st="0" end="0"/>
                                            </p:txEl>
                                          </p:spTgt>
                                        </p:tgtEl>
                                      </p:cBhvr>
                                      <p:to x="100000" y="80000"/>
                                    </p:animScale>
                                    <p:animScale>
                                      <p:cBhvr>
                                        <p:cTn id="16" dur="166" decel="50000">
                                          <p:stCondLst>
                                            <p:cond delay="1338"/>
                                          </p:stCondLst>
                                        </p:cTn>
                                        <p:tgtEl>
                                          <p:spTgt spid="226">
                                            <p:txEl>
                                              <p:pRg st="0" end="0"/>
                                            </p:txEl>
                                          </p:spTgt>
                                        </p:tgtEl>
                                      </p:cBhvr>
                                      <p:to x="100000" y="100000"/>
                                    </p:animScale>
                                    <p:animScale>
                                      <p:cBhvr>
                                        <p:cTn id="17" dur="26">
                                          <p:stCondLst>
                                            <p:cond delay="1642"/>
                                          </p:stCondLst>
                                        </p:cTn>
                                        <p:tgtEl>
                                          <p:spTgt spid="226">
                                            <p:txEl>
                                              <p:pRg st="0" end="0"/>
                                            </p:txEl>
                                          </p:spTgt>
                                        </p:tgtEl>
                                      </p:cBhvr>
                                      <p:to x="100000" y="90000"/>
                                    </p:animScale>
                                    <p:animScale>
                                      <p:cBhvr>
                                        <p:cTn id="18" dur="166" decel="50000">
                                          <p:stCondLst>
                                            <p:cond delay="1668"/>
                                          </p:stCondLst>
                                        </p:cTn>
                                        <p:tgtEl>
                                          <p:spTgt spid="226">
                                            <p:txEl>
                                              <p:pRg st="0" end="0"/>
                                            </p:txEl>
                                          </p:spTgt>
                                        </p:tgtEl>
                                      </p:cBhvr>
                                      <p:to x="100000" y="100000"/>
                                    </p:animScale>
                                    <p:animScale>
                                      <p:cBhvr>
                                        <p:cTn id="19" dur="26">
                                          <p:stCondLst>
                                            <p:cond delay="1808"/>
                                          </p:stCondLst>
                                        </p:cTn>
                                        <p:tgtEl>
                                          <p:spTgt spid="226">
                                            <p:txEl>
                                              <p:pRg st="0" end="0"/>
                                            </p:txEl>
                                          </p:spTgt>
                                        </p:tgtEl>
                                      </p:cBhvr>
                                      <p:to x="100000" y="95000"/>
                                    </p:animScale>
                                    <p:animScale>
                                      <p:cBhvr>
                                        <p:cTn id="20" dur="166" decel="50000">
                                          <p:stCondLst>
                                            <p:cond delay="1834"/>
                                          </p:stCondLst>
                                        </p:cTn>
                                        <p:tgtEl>
                                          <p:spTgt spid="226">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26">
                                            <p:txEl>
                                              <p:pRg st="1" end="1"/>
                                            </p:txEl>
                                          </p:spTgt>
                                        </p:tgtEl>
                                        <p:attrNameLst>
                                          <p:attrName>style.visibility</p:attrName>
                                        </p:attrNameLst>
                                      </p:cBhvr>
                                      <p:to>
                                        <p:strVal val="visible"/>
                                      </p:to>
                                    </p:set>
                                    <p:animEffect transition="in" filter="wipe(down)">
                                      <p:cBhvr>
                                        <p:cTn id="23" dur="580">
                                          <p:stCondLst>
                                            <p:cond delay="0"/>
                                          </p:stCondLst>
                                        </p:cTn>
                                        <p:tgtEl>
                                          <p:spTgt spid="226">
                                            <p:txEl>
                                              <p:pRg st="1" end="1"/>
                                            </p:txEl>
                                          </p:spTgt>
                                        </p:tgtEl>
                                      </p:cBhvr>
                                    </p:animEffect>
                                    <p:anim calcmode="lin" valueType="num">
                                      <p:cBhvr>
                                        <p:cTn id="24" dur="1822" tmFilter="0,0; 0.14,0.36; 0.43,0.73; 0.71,0.91; 1.0,1.0">
                                          <p:stCondLst>
                                            <p:cond delay="0"/>
                                          </p:stCondLst>
                                        </p:cTn>
                                        <p:tgtEl>
                                          <p:spTgt spid="226">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26">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26">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26">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26">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26">
                                            <p:txEl>
                                              <p:pRg st="1" end="1"/>
                                            </p:txEl>
                                          </p:spTgt>
                                        </p:tgtEl>
                                      </p:cBhvr>
                                      <p:to x="100000" y="60000"/>
                                    </p:animScale>
                                    <p:animScale>
                                      <p:cBhvr>
                                        <p:cTn id="30" dur="166" decel="50000">
                                          <p:stCondLst>
                                            <p:cond delay="676"/>
                                          </p:stCondLst>
                                        </p:cTn>
                                        <p:tgtEl>
                                          <p:spTgt spid="226">
                                            <p:txEl>
                                              <p:pRg st="1" end="1"/>
                                            </p:txEl>
                                          </p:spTgt>
                                        </p:tgtEl>
                                      </p:cBhvr>
                                      <p:to x="100000" y="100000"/>
                                    </p:animScale>
                                    <p:animScale>
                                      <p:cBhvr>
                                        <p:cTn id="31" dur="26">
                                          <p:stCondLst>
                                            <p:cond delay="1312"/>
                                          </p:stCondLst>
                                        </p:cTn>
                                        <p:tgtEl>
                                          <p:spTgt spid="226">
                                            <p:txEl>
                                              <p:pRg st="1" end="1"/>
                                            </p:txEl>
                                          </p:spTgt>
                                        </p:tgtEl>
                                      </p:cBhvr>
                                      <p:to x="100000" y="80000"/>
                                    </p:animScale>
                                    <p:animScale>
                                      <p:cBhvr>
                                        <p:cTn id="32" dur="166" decel="50000">
                                          <p:stCondLst>
                                            <p:cond delay="1338"/>
                                          </p:stCondLst>
                                        </p:cTn>
                                        <p:tgtEl>
                                          <p:spTgt spid="226">
                                            <p:txEl>
                                              <p:pRg st="1" end="1"/>
                                            </p:txEl>
                                          </p:spTgt>
                                        </p:tgtEl>
                                      </p:cBhvr>
                                      <p:to x="100000" y="100000"/>
                                    </p:animScale>
                                    <p:animScale>
                                      <p:cBhvr>
                                        <p:cTn id="33" dur="26">
                                          <p:stCondLst>
                                            <p:cond delay="1642"/>
                                          </p:stCondLst>
                                        </p:cTn>
                                        <p:tgtEl>
                                          <p:spTgt spid="226">
                                            <p:txEl>
                                              <p:pRg st="1" end="1"/>
                                            </p:txEl>
                                          </p:spTgt>
                                        </p:tgtEl>
                                      </p:cBhvr>
                                      <p:to x="100000" y="90000"/>
                                    </p:animScale>
                                    <p:animScale>
                                      <p:cBhvr>
                                        <p:cTn id="34" dur="166" decel="50000">
                                          <p:stCondLst>
                                            <p:cond delay="1668"/>
                                          </p:stCondLst>
                                        </p:cTn>
                                        <p:tgtEl>
                                          <p:spTgt spid="226">
                                            <p:txEl>
                                              <p:pRg st="1" end="1"/>
                                            </p:txEl>
                                          </p:spTgt>
                                        </p:tgtEl>
                                      </p:cBhvr>
                                      <p:to x="100000" y="100000"/>
                                    </p:animScale>
                                    <p:animScale>
                                      <p:cBhvr>
                                        <p:cTn id="35" dur="26">
                                          <p:stCondLst>
                                            <p:cond delay="1808"/>
                                          </p:stCondLst>
                                        </p:cTn>
                                        <p:tgtEl>
                                          <p:spTgt spid="226">
                                            <p:txEl>
                                              <p:pRg st="1" end="1"/>
                                            </p:txEl>
                                          </p:spTgt>
                                        </p:tgtEl>
                                      </p:cBhvr>
                                      <p:to x="100000" y="95000"/>
                                    </p:animScale>
                                    <p:animScale>
                                      <p:cBhvr>
                                        <p:cTn id="36" dur="166" decel="50000">
                                          <p:stCondLst>
                                            <p:cond delay="1834"/>
                                          </p:stCondLst>
                                        </p:cTn>
                                        <p:tgtEl>
                                          <p:spTgt spid="226">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26">
                                            <p:txEl>
                                              <p:pRg st="2" end="2"/>
                                            </p:txEl>
                                          </p:spTgt>
                                        </p:tgtEl>
                                        <p:attrNameLst>
                                          <p:attrName>style.visibility</p:attrName>
                                        </p:attrNameLst>
                                      </p:cBhvr>
                                      <p:to>
                                        <p:strVal val="visible"/>
                                      </p:to>
                                    </p:set>
                                    <p:animEffect transition="in" filter="wipe(down)">
                                      <p:cBhvr>
                                        <p:cTn id="39" dur="580">
                                          <p:stCondLst>
                                            <p:cond delay="0"/>
                                          </p:stCondLst>
                                        </p:cTn>
                                        <p:tgtEl>
                                          <p:spTgt spid="226">
                                            <p:txEl>
                                              <p:pRg st="2" end="2"/>
                                            </p:txEl>
                                          </p:spTgt>
                                        </p:tgtEl>
                                      </p:cBhvr>
                                    </p:animEffect>
                                    <p:anim calcmode="lin" valueType="num">
                                      <p:cBhvr>
                                        <p:cTn id="40" dur="1822" tmFilter="0,0; 0.14,0.36; 0.43,0.73; 0.71,0.91; 1.0,1.0">
                                          <p:stCondLst>
                                            <p:cond delay="0"/>
                                          </p:stCondLst>
                                        </p:cTn>
                                        <p:tgtEl>
                                          <p:spTgt spid="226">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26">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26">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26">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26">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26">
                                            <p:txEl>
                                              <p:pRg st="2" end="2"/>
                                            </p:txEl>
                                          </p:spTgt>
                                        </p:tgtEl>
                                      </p:cBhvr>
                                      <p:to x="100000" y="60000"/>
                                    </p:animScale>
                                    <p:animScale>
                                      <p:cBhvr>
                                        <p:cTn id="46" dur="166" decel="50000">
                                          <p:stCondLst>
                                            <p:cond delay="676"/>
                                          </p:stCondLst>
                                        </p:cTn>
                                        <p:tgtEl>
                                          <p:spTgt spid="226">
                                            <p:txEl>
                                              <p:pRg st="2" end="2"/>
                                            </p:txEl>
                                          </p:spTgt>
                                        </p:tgtEl>
                                      </p:cBhvr>
                                      <p:to x="100000" y="100000"/>
                                    </p:animScale>
                                    <p:animScale>
                                      <p:cBhvr>
                                        <p:cTn id="47" dur="26">
                                          <p:stCondLst>
                                            <p:cond delay="1312"/>
                                          </p:stCondLst>
                                        </p:cTn>
                                        <p:tgtEl>
                                          <p:spTgt spid="226">
                                            <p:txEl>
                                              <p:pRg st="2" end="2"/>
                                            </p:txEl>
                                          </p:spTgt>
                                        </p:tgtEl>
                                      </p:cBhvr>
                                      <p:to x="100000" y="80000"/>
                                    </p:animScale>
                                    <p:animScale>
                                      <p:cBhvr>
                                        <p:cTn id="48" dur="166" decel="50000">
                                          <p:stCondLst>
                                            <p:cond delay="1338"/>
                                          </p:stCondLst>
                                        </p:cTn>
                                        <p:tgtEl>
                                          <p:spTgt spid="226">
                                            <p:txEl>
                                              <p:pRg st="2" end="2"/>
                                            </p:txEl>
                                          </p:spTgt>
                                        </p:tgtEl>
                                      </p:cBhvr>
                                      <p:to x="100000" y="100000"/>
                                    </p:animScale>
                                    <p:animScale>
                                      <p:cBhvr>
                                        <p:cTn id="49" dur="26">
                                          <p:stCondLst>
                                            <p:cond delay="1642"/>
                                          </p:stCondLst>
                                        </p:cTn>
                                        <p:tgtEl>
                                          <p:spTgt spid="226">
                                            <p:txEl>
                                              <p:pRg st="2" end="2"/>
                                            </p:txEl>
                                          </p:spTgt>
                                        </p:tgtEl>
                                      </p:cBhvr>
                                      <p:to x="100000" y="90000"/>
                                    </p:animScale>
                                    <p:animScale>
                                      <p:cBhvr>
                                        <p:cTn id="50" dur="166" decel="50000">
                                          <p:stCondLst>
                                            <p:cond delay="1668"/>
                                          </p:stCondLst>
                                        </p:cTn>
                                        <p:tgtEl>
                                          <p:spTgt spid="226">
                                            <p:txEl>
                                              <p:pRg st="2" end="2"/>
                                            </p:txEl>
                                          </p:spTgt>
                                        </p:tgtEl>
                                      </p:cBhvr>
                                      <p:to x="100000" y="100000"/>
                                    </p:animScale>
                                    <p:animScale>
                                      <p:cBhvr>
                                        <p:cTn id="51" dur="26">
                                          <p:stCondLst>
                                            <p:cond delay="1808"/>
                                          </p:stCondLst>
                                        </p:cTn>
                                        <p:tgtEl>
                                          <p:spTgt spid="226">
                                            <p:txEl>
                                              <p:pRg st="2" end="2"/>
                                            </p:txEl>
                                          </p:spTgt>
                                        </p:tgtEl>
                                      </p:cBhvr>
                                      <p:to x="100000" y="95000"/>
                                    </p:animScale>
                                    <p:animScale>
                                      <p:cBhvr>
                                        <p:cTn id="52" dur="166" decel="50000">
                                          <p:stCondLst>
                                            <p:cond delay="1834"/>
                                          </p:stCondLst>
                                        </p:cTn>
                                        <p:tgtEl>
                                          <p:spTgt spid="226">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26">
                                            <p:txEl>
                                              <p:pRg st="3" end="3"/>
                                            </p:txEl>
                                          </p:spTgt>
                                        </p:tgtEl>
                                        <p:attrNameLst>
                                          <p:attrName>style.visibility</p:attrName>
                                        </p:attrNameLst>
                                      </p:cBhvr>
                                      <p:to>
                                        <p:strVal val="visible"/>
                                      </p:to>
                                    </p:set>
                                    <p:animEffect transition="in" filter="wipe(down)">
                                      <p:cBhvr>
                                        <p:cTn id="55" dur="580">
                                          <p:stCondLst>
                                            <p:cond delay="0"/>
                                          </p:stCondLst>
                                        </p:cTn>
                                        <p:tgtEl>
                                          <p:spTgt spid="226">
                                            <p:txEl>
                                              <p:pRg st="3" end="3"/>
                                            </p:txEl>
                                          </p:spTgt>
                                        </p:tgtEl>
                                      </p:cBhvr>
                                    </p:animEffect>
                                    <p:anim calcmode="lin" valueType="num">
                                      <p:cBhvr>
                                        <p:cTn id="56" dur="1822" tmFilter="0,0; 0.14,0.36; 0.43,0.73; 0.71,0.91; 1.0,1.0">
                                          <p:stCondLst>
                                            <p:cond delay="0"/>
                                          </p:stCondLst>
                                        </p:cTn>
                                        <p:tgtEl>
                                          <p:spTgt spid="226">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26">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26">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26">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26">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226">
                                            <p:txEl>
                                              <p:pRg st="3" end="3"/>
                                            </p:txEl>
                                          </p:spTgt>
                                        </p:tgtEl>
                                      </p:cBhvr>
                                      <p:to x="100000" y="60000"/>
                                    </p:animScale>
                                    <p:animScale>
                                      <p:cBhvr>
                                        <p:cTn id="62" dur="166" decel="50000">
                                          <p:stCondLst>
                                            <p:cond delay="676"/>
                                          </p:stCondLst>
                                        </p:cTn>
                                        <p:tgtEl>
                                          <p:spTgt spid="226">
                                            <p:txEl>
                                              <p:pRg st="3" end="3"/>
                                            </p:txEl>
                                          </p:spTgt>
                                        </p:tgtEl>
                                      </p:cBhvr>
                                      <p:to x="100000" y="100000"/>
                                    </p:animScale>
                                    <p:animScale>
                                      <p:cBhvr>
                                        <p:cTn id="63" dur="26">
                                          <p:stCondLst>
                                            <p:cond delay="1312"/>
                                          </p:stCondLst>
                                        </p:cTn>
                                        <p:tgtEl>
                                          <p:spTgt spid="226">
                                            <p:txEl>
                                              <p:pRg st="3" end="3"/>
                                            </p:txEl>
                                          </p:spTgt>
                                        </p:tgtEl>
                                      </p:cBhvr>
                                      <p:to x="100000" y="80000"/>
                                    </p:animScale>
                                    <p:animScale>
                                      <p:cBhvr>
                                        <p:cTn id="64" dur="166" decel="50000">
                                          <p:stCondLst>
                                            <p:cond delay="1338"/>
                                          </p:stCondLst>
                                        </p:cTn>
                                        <p:tgtEl>
                                          <p:spTgt spid="226">
                                            <p:txEl>
                                              <p:pRg st="3" end="3"/>
                                            </p:txEl>
                                          </p:spTgt>
                                        </p:tgtEl>
                                      </p:cBhvr>
                                      <p:to x="100000" y="100000"/>
                                    </p:animScale>
                                    <p:animScale>
                                      <p:cBhvr>
                                        <p:cTn id="65" dur="26">
                                          <p:stCondLst>
                                            <p:cond delay="1642"/>
                                          </p:stCondLst>
                                        </p:cTn>
                                        <p:tgtEl>
                                          <p:spTgt spid="226">
                                            <p:txEl>
                                              <p:pRg st="3" end="3"/>
                                            </p:txEl>
                                          </p:spTgt>
                                        </p:tgtEl>
                                      </p:cBhvr>
                                      <p:to x="100000" y="90000"/>
                                    </p:animScale>
                                    <p:animScale>
                                      <p:cBhvr>
                                        <p:cTn id="66" dur="166" decel="50000">
                                          <p:stCondLst>
                                            <p:cond delay="1668"/>
                                          </p:stCondLst>
                                        </p:cTn>
                                        <p:tgtEl>
                                          <p:spTgt spid="226">
                                            <p:txEl>
                                              <p:pRg st="3" end="3"/>
                                            </p:txEl>
                                          </p:spTgt>
                                        </p:tgtEl>
                                      </p:cBhvr>
                                      <p:to x="100000" y="100000"/>
                                    </p:animScale>
                                    <p:animScale>
                                      <p:cBhvr>
                                        <p:cTn id="67" dur="26">
                                          <p:stCondLst>
                                            <p:cond delay="1808"/>
                                          </p:stCondLst>
                                        </p:cTn>
                                        <p:tgtEl>
                                          <p:spTgt spid="226">
                                            <p:txEl>
                                              <p:pRg st="3" end="3"/>
                                            </p:txEl>
                                          </p:spTgt>
                                        </p:tgtEl>
                                      </p:cBhvr>
                                      <p:to x="100000" y="95000"/>
                                    </p:animScale>
                                    <p:animScale>
                                      <p:cBhvr>
                                        <p:cTn id="68" dur="166" decel="50000">
                                          <p:stCondLst>
                                            <p:cond delay="1834"/>
                                          </p:stCondLst>
                                        </p:cTn>
                                        <p:tgtEl>
                                          <p:spTgt spid="226">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26">
                                            <p:txEl>
                                              <p:pRg st="4" end="4"/>
                                            </p:txEl>
                                          </p:spTgt>
                                        </p:tgtEl>
                                        <p:attrNameLst>
                                          <p:attrName>style.visibility</p:attrName>
                                        </p:attrNameLst>
                                      </p:cBhvr>
                                      <p:to>
                                        <p:strVal val="visible"/>
                                      </p:to>
                                    </p:set>
                                    <p:animEffect transition="in" filter="wipe(down)">
                                      <p:cBhvr>
                                        <p:cTn id="71" dur="580">
                                          <p:stCondLst>
                                            <p:cond delay="0"/>
                                          </p:stCondLst>
                                        </p:cTn>
                                        <p:tgtEl>
                                          <p:spTgt spid="226">
                                            <p:txEl>
                                              <p:pRg st="4" end="4"/>
                                            </p:txEl>
                                          </p:spTgt>
                                        </p:tgtEl>
                                      </p:cBhvr>
                                    </p:animEffect>
                                    <p:anim calcmode="lin" valueType="num">
                                      <p:cBhvr>
                                        <p:cTn id="72" dur="1822" tmFilter="0,0; 0.14,0.36; 0.43,0.73; 0.71,0.91; 1.0,1.0">
                                          <p:stCondLst>
                                            <p:cond delay="0"/>
                                          </p:stCondLst>
                                        </p:cTn>
                                        <p:tgtEl>
                                          <p:spTgt spid="226">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26">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26">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26">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26">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226">
                                            <p:txEl>
                                              <p:pRg st="4" end="4"/>
                                            </p:txEl>
                                          </p:spTgt>
                                        </p:tgtEl>
                                      </p:cBhvr>
                                      <p:to x="100000" y="60000"/>
                                    </p:animScale>
                                    <p:animScale>
                                      <p:cBhvr>
                                        <p:cTn id="78" dur="166" decel="50000">
                                          <p:stCondLst>
                                            <p:cond delay="676"/>
                                          </p:stCondLst>
                                        </p:cTn>
                                        <p:tgtEl>
                                          <p:spTgt spid="226">
                                            <p:txEl>
                                              <p:pRg st="4" end="4"/>
                                            </p:txEl>
                                          </p:spTgt>
                                        </p:tgtEl>
                                      </p:cBhvr>
                                      <p:to x="100000" y="100000"/>
                                    </p:animScale>
                                    <p:animScale>
                                      <p:cBhvr>
                                        <p:cTn id="79" dur="26">
                                          <p:stCondLst>
                                            <p:cond delay="1312"/>
                                          </p:stCondLst>
                                        </p:cTn>
                                        <p:tgtEl>
                                          <p:spTgt spid="226">
                                            <p:txEl>
                                              <p:pRg st="4" end="4"/>
                                            </p:txEl>
                                          </p:spTgt>
                                        </p:tgtEl>
                                      </p:cBhvr>
                                      <p:to x="100000" y="80000"/>
                                    </p:animScale>
                                    <p:animScale>
                                      <p:cBhvr>
                                        <p:cTn id="80" dur="166" decel="50000">
                                          <p:stCondLst>
                                            <p:cond delay="1338"/>
                                          </p:stCondLst>
                                        </p:cTn>
                                        <p:tgtEl>
                                          <p:spTgt spid="226">
                                            <p:txEl>
                                              <p:pRg st="4" end="4"/>
                                            </p:txEl>
                                          </p:spTgt>
                                        </p:tgtEl>
                                      </p:cBhvr>
                                      <p:to x="100000" y="100000"/>
                                    </p:animScale>
                                    <p:animScale>
                                      <p:cBhvr>
                                        <p:cTn id="81" dur="26">
                                          <p:stCondLst>
                                            <p:cond delay="1642"/>
                                          </p:stCondLst>
                                        </p:cTn>
                                        <p:tgtEl>
                                          <p:spTgt spid="226">
                                            <p:txEl>
                                              <p:pRg st="4" end="4"/>
                                            </p:txEl>
                                          </p:spTgt>
                                        </p:tgtEl>
                                      </p:cBhvr>
                                      <p:to x="100000" y="90000"/>
                                    </p:animScale>
                                    <p:animScale>
                                      <p:cBhvr>
                                        <p:cTn id="82" dur="166" decel="50000">
                                          <p:stCondLst>
                                            <p:cond delay="1668"/>
                                          </p:stCondLst>
                                        </p:cTn>
                                        <p:tgtEl>
                                          <p:spTgt spid="226">
                                            <p:txEl>
                                              <p:pRg st="4" end="4"/>
                                            </p:txEl>
                                          </p:spTgt>
                                        </p:tgtEl>
                                      </p:cBhvr>
                                      <p:to x="100000" y="100000"/>
                                    </p:animScale>
                                    <p:animScale>
                                      <p:cBhvr>
                                        <p:cTn id="83" dur="26">
                                          <p:stCondLst>
                                            <p:cond delay="1808"/>
                                          </p:stCondLst>
                                        </p:cTn>
                                        <p:tgtEl>
                                          <p:spTgt spid="226">
                                            <p:txEl>
                                              <p:pRg st="4" end="4"/>
                                            </p:txEl>
                                          </p:spTgt>
                                        </p:tgtEl>
                                      </p:cBhvr>
                                      <p:to x="100000" y="95000"/>
                                    </p:animScale>
                                    <p:animScale>
                                      <p:cBhvr>
                                        <p:cTn id="84" dur="166" decel="50000">
                                          <p:stCondLst>
                                            <p:cond delay="1834"/>
                                          </p:stCondLst>
                                        </p:cTn>
                                        <p:tgtEl>
                                          <p:spTgt spid="226">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26">
                                            <p:txEl>
                                              <p:pRg st="5" end="5"/>
                                            </p:txEl>
                                          </p:spTgt>
                                        </p:tgtEl>
                                        <p:attrNameLst>
                                          <p:attrName>style.visibility</p:attrName>
                                        </p:attrNameLst>
                                      </p:cBhvr>
                                      <p:to>
                                        <p:strVal val="visible"/>
                                      </p:to>
                                    </p:set>
                                    <p:animEffect transition="in" filter="wipe(down)">
                                      <p:cBhvr>
                                        <p:cTn id="87" dur="580">
                                          <p:stCondLst>
                                            <p:cond delay="0"/>
                                          </p:stCondLst>
                                        </p:cTn>
                                        <p:tgtEl>
                                          <p:spTgt spid="226">
                                            <p:txEl>
                                              <p:pRg st="5" end="5"/>
                                            </p:txEl>
                                          </p:spTgt>
                                        </p:tgtEl>
                                      </p:cBhvr>
                                    </p:animEffect>
                                    <p:anim calcmode="lin" valueType="num">
                                      <p:cBhvr>
                                        <p:cTn id="88" dur="1822" tmFilter="0,0; 0.14,0.36; 0.43,0.73; 0.71,0.91; 1.0,1.0">
                                          <p:stCondLst>
                                            <p:cond delay="0"/>
                                          </p:stCondLst>
                                        </p:cTn>
                                        <p:tgtEl>
                                          <p:spTgt spid="226">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26">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26">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26">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26">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226">
                                            <p:txEl>
                                              <p:pRg st="5" end="5"/>
                                            </p:txEl>
                                          </p:spTgt>
                                        </p:tgtEl>
                                      </p:cBhvr>
                                      <p:to x="100000" y="60000"/>
                                    </p:animScale>
                                    <p:animScale>
                                      <p:cBhvr>
                                        <p:cTn id="94" dur="166" decel="50000">
                                          <p:stCondLst>
                                            <p:cond delay="676"/>
                                          </p:stCondLst>
                                        </p:cTn>
                                        <p:tgtEl>
                                          <p:spTgt spid="226">
                                            <p:txEl>
                                              <p:pRg st="5" end="5"/>
                                            </p:txEl>
                                          </p:spTgt>
                                        </p:tgtEl>
                                      </p:cBhvr>
                                      <p:to x="100000" y="100000"/>
                                    </p:animScale>
                                    <p:animScale>
                                      <p:cBhvr>
                                        <p:cTn id="95" dur="26">
                                          <p:stCondLst>
                                            <p:cond delay="1312"/>
                                          </p:stCondLst>
                                        </p:cTn>
                                        <p:tgtEl>
                                          <p:spTgt spid="226">
                                            <p:txEl>
                                              <p:pRg st="5" end="5"/>
                                            </p:txEl>
                                          </p:spTgt>
                                        </p:tgtEl>
                                      </p:cBhvr>
                                      <p:to x="100000" y="80000"/>
                                    </p:animScale>
                                    <p:animScale>
                                      <p:cBhvr>
                                        <p:cTn id="96" dur="166" decel="50000">
                                          <p:stCondLst>
                                            <p:cond delay="1338"/>
                                          </p:stCondLst>
                                        </p:cTn>
                                        <p:tgtEl>
                                          <p:spTgt spid="226">
                                            <p:txEl>
                                              <p:pRg st="5" end="5"/>
                                            </p:txEl>
                                          </p:spTgt>
                                        </p:tgtEl>
                                      </p:cBhvr>
                                      <p:to x="100000" y="100000"/>
                                    </p:animScale>
                                    <p:animScale>
                                      <p:cBhvr>
                                        <p:cTn id="97" dur="26">
                                          <p:stCondLst>
                                            <p:cond delay="1642"/>
                                          </p:stCondLst>
                                        </p:cTn>
                                        <p:tgtEl>
                                          <p:spTgt spid="226">
                                            <p:txEl>
                                              <p:pRg st="5" end="5"/>
                                            </p:txEl>
                                          </p:spTgt>
                                        </p:tgtEl>
                                      </p:cBhvr>
                                      <p:to x="100000" y="90000"/>
                                    </p:animScale>
                                    <p:animScale>
                                      <p:cBhvr>
                                        <p:cTn id="98" dur="166" decel="50000">
                                          <p:stCondLst>
                                            <p:cond delay="1668"/>
                                          </p:stCondLst>
                                        </p:cTn>
                                        <p:tgtEl>
                                          <p:spTgt spid="226">
                                            <p:txEl>
                                              <p:pRg st="5" end="5"/>
                                            </p:txEl>
                                          </p:spTgt>
                                        </p:tgtEl>
                                      </p:cBhvr>
                                      <p:to x="100000" y="100000"/>
                                    </p:animScale>
                                    <p:animScale>
                                      <p:cBhvr>
                                        <p:cTn id="99" dur="26">
                                          <p:stCondLst>
                                            <p:cond delay="1808"/>
                                          </p:stCondLst>
                                        </p:cTn>
                                        <p:tgtEl>
                                          <p:spTgt spid="226">
                                            <p:txEl>
                                              <p:pRg st="5" end="5"/>
                                            </p:txEl>
                                          </p:spTgt>
                                        </p:tgtEl>
                                      </p:cBhvr>
                                      <p:to x="100000" y="95000"/>
                                    </p:animScale>
                                    <p:animScale>
                                      <p:cBhvr>
                                        <p:cTn id="100" dur="166" decel="50000">
                                          <p:stCondLst>
                                            <p:cond delay="1834"/>
                                          </p:stCondLst>
                                        </p:cTn>
                                        <p:tgtEl>
                                          <p:spTgt spid="226">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26">
                                            <p:txEl>
                                              <p:pRg st="6" end="6"/>
                                            </p:txEl>
                                          </p:spTgt>
                                        </p:tgtEl>
                                        <p:attrNameLst>
                                          <p:attrName>style.visibility</p:attrName>
                                        </p:attrNameLst>
                                      </p:cBhvr>
                                      <p:to>
                                        <p:strVal val="visible"/>
                                      </p:to>
                                    </p:set>
                                    <p:animEffect transition="in" filter="wipe(down)">
                                      <p:cBhvr>
                                        <p:cTn id="103" dur="580">
                                          <p:stCondLst>
                                            <p:cond delay="0"/>
                                          </p:stCondLst>
                                        </p:cTn>
                                        <p:tgtEl>
                                          <p:spTgt spid="226">
                                            <p:txEl>
                                              <p:pRg st="6" end="6"/>
                                            </p:txEl>
                                          </p:spTgt>
                                        </p:tgtEl>
                                      </p:cBhvr>
                                    </p:animEffect>
                                    <p:anim calcmode="lin" valueType="num">
                                      <p:cBhvr>
                                        <p:cTn id="104" dur="1822" tmFilter="0,0; 0.14,0.36; 0.43,0.73; 0.71,0.91; 1.0,1.0">
                                          <p:stCondLst>
                                            <p:cond delay="0"/>
                                          </p:stCondLst>
                                        </p:cTn>
                                        <p:tgtEl>
                                          <p:spTgt spid="226">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26">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26">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26">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26">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226">
                                            <p:txEl>
                                              <p:pRg st="6" end="6"/>
                                            </p:txEl>
                                          </p:spTgt>
                                        </p:tgtEl>
                                      </p:cBhvr>
                                      <p:to x="100000" y="60000"/>
                                    </p:animScale>
                                    <p:animScale>
                                      <p:cBhvr>
                                        <p:cTn id="110" dur="166" decel="50000">
                                          <p:stCondLst>
                                            <p:cond delay="676"/>
                                          </p:stCondLst>
                                        </p:cTn>
                                        <p:tgtEl>
                                          <p:spTgt spid="226">
                                            <p:txEl>
                                              <p:pRg st="6" end="6"/>
                                            </p:txEl>
                                          </p:spTgt>
                                        </p:tgtEl>
                                      </p:cBhvr>
                                      <p:to x="100000" y="100000"/>
                                    </p:animScale>
                                    <p:animScale>
                                      <p:cBhvr>
                                        <p:cTn id="111" dur="26">
                                          <p:stCondLst>
                                            <p:cond delay="1312"/>
                                          </p:stCondLst>
                                        </p:cTn>
                                        <p:tgtEl>
                                          <p:spTgt spid="226">
                                            <p:txEl>
                                              <p:pRg st="6" end="6"/>
                                            </p:txEl>
                                          </p:spTgt>
                                        </p:tgtEl>
                                      </p:cBhvr>
                                      <p:to x="100000" y="80000"/>
                                    </p:animScale>
                                    <p:animScale>
                                      <p:cBhvr>
                                        <p:cTn id="112" dur="166" decel="50000">
                                          <p:stCondLst>
                                            <p:cond delay="1338"/>
                                          </p:stCondLst>
                                        </p:cTn>
                                        <p:tgtEl>
                                          <p:spTgt spid="226">
                                            <p:txEl>
                                              <p:pRg st="6" end="6"/>
                                            </p:txEl>
                                          </p:spTgt>
                                        </p:tgtEl>
                                      </p:cBhvr>
                                      <p:to x="100000" y="100000"/>
                                    </p:animScale>
                                    <p:animScale>
                                      <p:cBhvr>
                                        <p:cTn id="113" dur="26">
                                          <p:stCondLst>
                                            <p:cond delay="1642"/>
                                          </p:stCondLst>
                                        </p:cTn>
                                        <p:tgtEl>
                                          <p:spTgt spid="226">
                                            <p:txEl>
                                              <p:pRg st="6" end="6"/>
                                            </p:txEl>
                                          </p:spTgt>
                                        </p:tgtEl>
                                      </p:cBhvr>
                                      <p:to x="100000" y="90000"/>
                                    </p:animScale>
                                    <p:animScale>
                                      <p:cBhvr>
                                        <p:cTn id="114" dur="166" decel="50000">
                                          <p:stCondLst>
                                            <p:cond delay="1668"/>
                                          </p:stCondLst>
                                        </p:cTn>
                                        <p:tgtEl>
                                          <p:spTgt spid="226">
                                            <p:txEl>
                                              <p:pRg st="6" end="6"/>
                                            </p:txEl>
                                          </p:spTgt>
                                        </p:tgtEl>
                                      </p:cBhvr>
                                      <p:to x="100000" y="100000"/>
                                    </p:animScale>
                                    <p:animScale>
                                      <p:cBhvr>
                                        <p:cTn id="115" dur="26">
                                          <p:stCondLst>
                                            <p:cond delay="1808"/>
                                          </p:stCondLst>
                                        </p:cTn>
                                        <p:tgtEl>
                                          <p:spTgt spid="226">
                                            <p:txEl>
                                              <p:pRg st="6" end="6"/>
                                            </p:txEl>
                                          </p:spTgt>
                                        </p:tgtEl>
                                      </p:cBhvr>
                                      <p:to x="100000" y="95000"/>
                                    </p:animScale>
                                    <p:animScale>
                                      <p:cBhvr>
                                        <p:cTn id="116" dur="166" decel="50000">
                                          <p:stCondLst>
                                            <p:cond delay="1834"/>
                                          </p:stCondLst>
                                        </p:cTn>
                                        <p:tgtEl>
                                          <p:spTgt spid="226">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800" dirty="0" smtClean="0">
                <a:solidFill>
                  <a:schemeClr val="accent1">
                    <a:lumMod val="75000"/>
                  </a:schemeClr>
                </a:solidFill>
                <a:latin typeface="Comic Sans MS" pitchFamily="66" charset="0"/>
              </a:rPr>
              <a:t>3. </a:t>
            </a:r>
            <a:r>
              <a:rPr lang="fr-FR" sz="2800" dirty="0" err="1" smtClean="0">
                <a:solidFill>
                  <a:schemeClr val="accent1">
                    <a:lumMod val="75000"/>
                  </a:schemeClr>
                </a:solidFill>
                <a:latin typeface="Comic Sans MS" pitchFamily="66" charset="0"/>
              </a:rPr>
              <a:t>Definition</a:t>
            </a:r>
            <a:r>
              <a:rPr lang="fr-FR" sz="2800" dirty="0" smtClean="0">
                <a:solidFill>
                  <a:schemeClr val="accent1">
                    <a:lumMod val="75000"/>
                  </a:schemeClr>
                </a:solidFill>
                <a:latin typeface="Comic Sans MS" pitchFamily="66" charset="0"/>
              </a:rPr>
              <a:t> of Passive Voice</a:t>
            </a:r>
            <a:endParaRPr sz="2800" dirty="0">
              <a:solidFill>
                <a:schemeClr val="accent1">
                  <a:lumMod val="75000"/>
                </a:schemeClr>
              </a:solidFill>
              <a:latin typeface="Comic Sans MS" pitchFamily="66" charset="0"/>
            </a:endParaRPr>
          </a:p>
        </p:txBody>
      </p:sp>
      <p:sp>
        <p:nvSpPr>
          <p:cNvPr id="233" name="Google Shape;233;p18"/>
          <p:cNvSpPr txBox="1">
            <a:spLocks noGrp="1"/>
          </p:cNvSpPr>
          <p:nvPr>
            <p:ph type="body" idx="1"/>
          </p:nvPr>
        </p:nvSpPr>
        <p:spPr>
          <a:xfrm>
            <a:off x="2267744" y="1779662"/>
            <a:ext cx="6624736" cy="2786100"/>
          </a:xfrm>
          <a:prstGeom prst="rect">
            <a:avLst/>
          </a:prstGeom>
        </p:spPr>
        <p:txBody>
          <a:bodyPr spcFirstLastPara="1" wrap="square" lIns="91425" tIns="91425" rIns="91425" bIns="91425" anchor="t" anchorCtr="0">
            <a:noAutofit/>
          </a:bodyPr>
          <a:lstStyle/>
          <a:p>
            <a:pPr marL="76200" lvl="0" indent="0">
              <a:buNone/>
            </a:pPr>
            <a:r>
              <a:rPr lang="en-US" dirty="0">
                <a:solidFill>
                  <a:srgbClr val="191919"/>
                </a:solidFill>
                <a:latin typeface="Comic Sans MS" pitchFamily="66" charset="0"/>
              </a:rPr>
              <a:t>The passive voice is used to show interest in the person or object that experiences an action rather than the person or object that performs the action. In other words, the most important thing or person becomes the subject of the sentence.</a:t>
            </a:r>
            <a:endParaRPr dirty="0">
              <a:latin typeface="Comic Sans MS" pitchFamily="66" charset="0"/>
            </a:endParaRPr>
          </a:p>
        </p:txBody>
      </p:sp>
      <p:sp>
        <p:nvSpPr>
          <p:cNvPr id="234" name="Google Shape;234;p1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6" name="ZoneTexte 5"/>
          <p:cNvSpPr txBox="1"/>
          <p:nvPr/>
        </p:nvSpPr>
        <p:spPr>
          <a:xfrm>
            <a:off x="1403648" y="1077031"/>
            <a:ext cx="7632848" cy="461665"/>
          </a:xfrm>
          <a:prstGeom prst="rect">
            <a:avLst/>
          </a:prstGeom>
          <a:noFill/>
        </p:spPr>
        <p:txBody>
          <a:bodyPr wrap="square" rtlCol="0">
            <a:spAutoFit/>
          </a:bodyPr>
          <a:lstStyle/>
          <a:p>
            <a:r>
              <a:rPr lang="fr-FR" sz="2400" dirty="0" smtClean="0">
                <a:solidFill>
                  <a:schemeClr val="accent2">
                    <a:lumMod val="75000"/>
                  </a:schemeClr>
                </a:solidFill>
                <a:latin typeface="Comic Sans MS" pitchFamily="66" charset="0"/>
              </a:rPr>
              <a:t>4.The Passive Voice in The </a:t>
            </a:r>
            <a:r>
              <a:rPr lang="fr-FR" sz="2400" dirty="0" err="1" smtClean="0">
                <a:solidFill>
                  <a:schemeClr val="accent2">
                    <a:lumMod val="75000"/>
                  </a:schemeClr>
                </a:solidFill>
                <a:latin typeface="Comic Sans MS" pitchFamily="66" charset="0"/>
              </a:rPr>
              <a:t>Present</a:t>
            </a:r>
            <a:r>
              <a:rPr lang="fr-FR" sz="2400" dirty="0" smtClean="0">
                <a:solidFill>
                  <a:schemeClr val="accent2">
                    <a:lumMod val="75000"/>
                  </a:schemeClr>
                </a:solidFill>
                <a:latin typeface="Comic Sans MS" pitchFamily="66" charset="0"/>
              </a:rPr>
              <a:t> Simple </a:t>
            </a:r>
            <a:r>
              <a:rPr lang="fr-FR" sz="2400" dirty="0" err="1" smtClean="0">
                <a:solidFill>
                  <a:schemeClr val="accent2">
                    <a:lumMod val="75000"/>
                  </a:schemeClr>
                </a:solidFill>
                <a:latin typeface="Comic Sans MS" pitchFamily="66" charset="0"/>
              </a:rPr>
              <a:t>Tense</a:t>
            </a:r>
            <a:endParaRPr lang="fr-FR" sz="2400" dirty="0">
              <a:solidFill>
                <a:schemeClr val="accent2">
                  <a:lumMod val="75000"/>
                </a:schemeClr>
              </a:solidFill>
              <a:latin typeface="Comic Sans MS" pitchFamily="66" charset="0"/>
            </a:endParaRPr>
          </a:p>
        </p:txBody>
      </p:sp>
      <p:sp>
        <p:nvSpPr>
          <p:cNvPr id="7" name="Rectangle 6"/>
          <p:cNvSpPr/>
          <p:nvPr/>
        </p:nvSpPr>
        <p:spPr>
          <a:xfrm>
            <a:off x="2280207" y="1995686"/>
            <a:ext cx="6246440" cy="2308324"/>
          </a:xfrm>
          <a:prstGeom prst="rect">
            <a:avLst/>
          </a:prstGeom>
        </p:spPr>
        <p:txBody>
          <a:bodyPr wrap="square">
            <a:spAutoFit/>
          </a:bodyPr>
          <a:lstStyle/>
          <a:p>
            <a:r>
              <a:rPr lang="en-US" sz="1600" dirty="0">
                <a:solidFill>
                  <a:srgbClr val="343A41"/>
                </a:solidFill>
                <a:latin typeface="Comic Sans MS" pitchFamily="66" charset="0"/>
              </a:rPr>
              <a:t>English has two voices: active and passive. The active voice is used when the subject of the sentence does the action. In the example, A is the subject and B is the object.</a:t>
            </a:r>
          </a:p>
          <a:p>
            <a:r>
              <a:rPr lang="en-US" sz="1600" i="1" dirty="0">
                <a:solidFill>
                  <a:srgbClr val="777777"/>
                </a:solidFill>
                <a:latin typeface="Comic Sans MS" pitchFamily="66" charset="0"/>
              </a:rPr>
              <a:t>For example</a:t>
            </a:r>
            <a:r>
              <a:rPr lang="en-US" sz="1600" dirty="0">
                <a:solidFill>
                  <a:srgbClr val="343A41"/>
                </a:solidFill>
                <a:latin typeface="Comic Sans MS" pitchFamily="66" charset="0"/>
              </a:rPr>
              <a:t>: </a:t>
            </a:r>
            <a:r>
              <a:rPr lang="en-US" sz="1600" b="1" u="sng" dirty="0" smtClean="0">
                <a:solidFill>
                  <a:schemeClr val="accent1">
                    <a:lumMod val="75000"/>
                  </a:schemeClr>
                </a:solidFill>
                <a:latin typeface="Comic Sans MS" pitchFamily="66" charset="0"/>
              </a:rPr>
              <a:t>My </a:t>
            </a:r>
            <a:r>
              <a:rPr lang="en-US" sz="1600" b="1" u="sng" dirty="0">
                <a:solidFill>
                  <a:schemeClr val="accent1">
                    <a:lumMod val="75000"/>
                  </a:schemeClr>
                </a:solidFill>
                <a:latin typeface="Comic Sans MS" pitchFamily="66" charset="0"/>
              </a:rPr>
              <a:t>mom</a:t>
            </a:r>
            <a:r>
              <a:rPr lang="en-US" sz="1600" dirty="0">
                <a:solidFill>
                  <a:srgbClr val="343A41"/>
                </a:solidFill>
                <a:latin typeface="Comic Sans MS" pitchFamily="66" charset="0"/>
              </a:rPr>
              <a:t> sings </a:t>
            </a:r>
            <a:r>
              <a:rPr lang="en-US" sz="1600" b="1" u="sng" dirty="0">
                <a:solidFill>
                  <a:srgbClr val="7030A0"/>
                </a:solidFill>
                <a:latin typeface="Comic Sans MS" pitchFamily="66" charset="0"/>
              </a:rPr>
              <a:t>that song</a:t>
            </a:r>
            <a:r>
              <a:rPr lang="en-US" sz="1600" b="1" dirty="0" smtClean="0">
                <a:solidFill>
                  <a:srgbClr val="7030A0"/>
                </a:solidFill>
                <a:latin typeface="Comic Sans MS" pitchFamily="66" charset="0"/>
              </a:rPr>
              <a:t>.</a:t>
            </a:r>
          </a:p>
          <a:p>
            <a:r>
              <a:rPr lang="en-US" sz="1600" dirty="0">
                <a:solidFill>
                  <a:schemeClr val="accent1">
                    <a:lumMod val="75000"/>
                  </a:schemeClr>
                </a:solidFill>
                <a:latin typeface="Comic Sans MS" pitchFamily="66" charset="0"/>
              </a:rPr>
              <a:t> </a:t>
            </a:r>
            <a:r>
              <a:rPr lang="en-US" sz="1600" dirty="0" smtClean="0">
                <a:solidFill>
                  <a:schemeClr val="accent1">
                    <a:lumMod val="75000"/>
                  </a:schemeClr>
                </a:solidFill>
                <a:latin typeface="Comic Sans MS" pitchFamily="66" charset="0"/>
              </a:rPr>
              <a:t>                          A</a:t>
            </a:r>
            <a:r>
              <a:rPr lang="en-US" sz="1600" dirty="0" smtClean="0">
                <a:solidFill>
                  <a:srgbClr val="343A41"/>
                </a:solidFill>
                <a:latin typeface="Comic Sans MS" pitchFamily="66" charset="0"/>
              </a:rPr>
              <a:t>                       </a:t>
            </a:r>
            <a:r>
              <a:rPr lang="en-US" sz="1600" dirty="0" smtClean="0">
                <a:solidFill>
                  <a:srgbClr val="7030A0"/>
                </a:solidFill>
                <a:latin typeface="Comic Sans MS" pitchFamily="66" charset="0"/>
              </a:rPr>
              <a:t>B</a:t>
            </a:r>
            <a:endParaRPr lang="en-US" sz="1600" dirty="0">
              <a:solidFill>
                <a:srgbClr val="7030A0"/>
              </a:solidFill>
              <a:latin typeface="Comic Sans MS" pitchFamily="66" charset="0"/>
            </a:endParaRPr>
          </a:p>
          <a:p>
            <a:r>
              <a:rPr lang="en-US" sz="1600" dirty="0">
                <a:solidFill>
                  <a:srgbClr val="343A41"/>
                </a:solidFill>
                <a:latin typeface="Comic Sans MS" pitchFamily="66" charset="0"/>
              </a:rPr>
              <a:t>The passive voice is used when we focus on the object of the sentence. In the example, B becomes the subject.</a:t>
            </a:r>
          </a:p>
          <a:p>
            <a:r>
              <a:rPr lang="en-US" sz="1600" i="1" dirty="0">
                <a:solidFill>
                  <a:srgbClr val="777777"/>
                </a:solidFill>
                <a:latin typeface="Comic Sans MS" pitchFamily="66" charset="0"/>
              </a:rPr>
              <a:t>For example</a:t>
            </a:r>
            <a:r>
              <a:rPr lang="en-US" sz="1600" dirty="0">
                <a:solidFill>
                  <a:srgbClr val="343A41"/>
                </a:solidFill>
                <a:latin typeface="Comic Sans MS" pitchFamily="66" charset="0"/>
              </a:rPr>
              <a:t>: </a:t>
            </a:r>
            <a:r>
              <a:rPr lang="en-US" sz="1600" b="1" u="sng" dirty="0">
                <a:solidFill>
                  <a:srgbClr val="7030A0"/>
                </a:solidFill>
                <a:latin typeface="Comic Sans MS" pitchFamily="66" charset="0"/>
              </a:rPr>
              <a:t>That song</a:t>
            </a:r>
            <a:r>
              <a:rPr lang="en-US" sz="1600" dirty="0">
                <a:solidFill>
                  <a:srgbClr val="343A41"/>
                </a:solidFill>
                <a:latin typeface="Comic Sans MS" pitchFamily="66" charset="0"/>
              </a:rPr>
              <a:t> is sung by </a:t>
            </a:r>
            <a:r>
              <a:rPr lang="en-US" sz="1600" b="1" u="sng" dirty="0">
                <a:solidFill>
                  <a:schemeClr val="accent2">
                    <a:lumMod val="75000"/>
                  </a:schemeClr>
                </a:solidFill>
                <a:latin typeface="Comic Sans MS" pitchFamily="66" charset="0"/>
              </a:rPr>
              <a:t>my mom</a:t>
            </a:r>
            <a:r>
              <a:rPr lang="en-US" sz="1600" b="1" dirty="0" smtClean="0">
                <a:solidFill>
                  <a:schemeClr val="accent2">
                    <a:lumMod val="75000"/>
                  </a:schemeClr>
                </a:solidFill>
                <a:latin typeface="Comic Sans MS" pitchFamily="66" charset="0"/>
              </a:rPr>
              <a:t>.</a:t>
            </a:r>
          </a:p>
          <a:p>
            <a:r>
              <a:rPr lang="en-US" sz="1600" dirty="0">
                <a:solidFill>
                  <a:srgbClr val="7030A0"/>
                </a:solidFill>
                <a:latin typeface="Comic Sans MS" pitchFamily="66" charset="0"/>
              </a:rPr>
              <a:t> </a:t>
            </a:r>
            <a:r>
              <a:rPr lang="en-US" sz="1600" dirty="0" smtClean="0">
                <a:solidFill>
                  <a:srgbClr val="7030A0"/>
                </a:solidFill>
                <a:latin typeface="Comic Sans MS" pitchFamily="66" charset="0"/>
              </a:rPr>
              <a:t>                            B</a:t>
            </a:r>
            <a:r>
              <a:rPr lang="en-US" sz="1600" dirty="0" smtClean="0">
                <a:solidFill>
                  <a:srgbClr val="343A41"/>
                </a:solidFill>
                <a:latin typeface="Comic Sans MS" pitchFamily="66" charset="0"/>
              </a:rPr>
              <a:t>                              </a:t>
            </a:r>
            <a:r>
              <a:rPr lang="en-US" sz="1600" b="1" dirty="0" smtClean="0">
                <a:solidFill>
                  <a:srgbClr val="343A41"/>
                </a:solidFill>
                <a:latin typeface="Comic Sans MS" pitchFamily="66" charset="0"/>
              </a:rPr>
              <a:t>A</a:t>
            </a:r>
            <a:endParaRPr lang="en-US" sz="1600" b="1" dirty="0">
              <a:solidFill>
                <a:srgbClr val="343A4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500"/>
                            </p:stCondLst>
                            <p:childTnLst>
                              <p:par>
                                <p:cTn id="12" presetID="37" presetClass="entr" presetSubtype="0" fill="hold" nodeType="afterEffect">
                                  <p:stCondLst>
                                    <p:cond delay="50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50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7">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7">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nodeType="afterEffect">
                                  <p:stCondLst>
                                    <p:cond delay="100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1000"/>
                                        <p:tgtEl>
                                          <p:spTgt spid="7">
                                            <p:txEl>
                                              <p:pRg st="3" end="3"/>
                                            </p:txEl>
                                          </p:spTgt>
                                        </p:tgtEl>
                                      </p:cBhvr>
                                    </p:animEffect>
                                    <p:anim calcmode="lin" valueType="num">
                                      <p:cBhvr>
                                        <p:cTn id="2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7">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7">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7">
                                            <p:txEl>
                                              <p:pRg st="4" end="4"/>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7">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7">
                                            <p:txEl>
                                              <p:pRg st="5" end="5"/>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Effect transition="in" filter="fade">
                                      <p:cBhvr>
                                        <p:cTn id="45" dur="1000"/>
                                        <p:tgtEl>
                                          <p:spTgt spid="7">
                                            <p:txEl>
                                              <p:pRg st="2" end="2"/>
                                            </p:txEl>
                                          </p:spTgt>
                                        </p:tgtEl>
                                      </p:cBhvr>
                                    </p:animEffect>
                                    <p:anim calcmode="lin" valueType="num">
                                      <p:cBhvr>
                                        <p:cTn id="4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7">
                                            <p:txEl>
                                              <p:pRg st="2" end="2"/>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2251872" y="195486"/>
            <a:ext cx="6424583" cy="641100"/>
          </a:xfrm>
          <a:prstGeom prst="rect">
            <a:avLst/>
          </a:prstGeom>
        </p:spPr>
        <p:txBody>
          <a:bodyPr spcFirstLastPara="1" wrap="square" lIns="91425" tIns="91425" rIns="91425" bIns="91425" anchor="b" anchorCtr="0">
            <a:noAutofit/>
          </a:bodyPr>
          <a:lstStyle/>
          <a:p>
            <a:pPr lvl="0"/>
            <a:r>
              <a:rPr lang="fr-FR" sz="2000" dirty="0" smtClean="0">
                <a:solidFill>
                  <a:srgbClr val="00ACC3">
                    <a:lumMod val="75000"/>
                  </a:srgbClr>
                </a:solidFill>
                <a:latin typeface="Comic Sans MS" pitchFamily="66" charset="0"/>
                <a:cs typeface="Arial"/>
                <a:sym typeface="Arial"/>
              </a:rPr>
              <a:t>5.The </a:t>
            </a:r>
            <a:r>
              <a:rPr lang="fr-FR" sz="2000" dirty="0">
                <a:solidFill>
                  <a:srgbClr val="00ACC3">
                    <a:lumMod val="75000"/>
                  </a:srgbClr>
                </a:solidFill>
                <a:latin typeface="Comic Sans MS" pitchFamily="66" charset="0"/>
                <a:cs typeface="Arial"/>
                <a:sym typeface="Arial"/>
              </a:rPr>
              <a:t>Passive Voice in The </a:t>
            </a:r>
            <a:r>
              <a:rPr lang="fr-FR" sz="2000" dirty="0" err="1">
                <a:solidFill>
                  <a:srgbClr val="00ACC3">
                    <a:lumMod val="75000"/>
                  </a:srgbClr>
                </a:solidFill>
                <a:latin typeface="Comic Sans MS" pitchFamily="66" charset="0"/>
                <a:cs typeface="Arial"/>
                <a:sym typeface="Arial"/>
              </a:rPr>
              <a:t>Present</a:t>
            </a:r>
            <a:r>
              <a:rPr lang="fr-FR" sz="2000" dirty="0">
                <a:solidFill>
                  <a:srgbClr val="00ACC3">
                    <a:lumMod val="75000"/>
                  </a:srgbClr>
                </a:solidFill>
                <a:latin typeface="Comic Sans MS" pitchFamily="66" charset="0"/>
                <a:cs typeface="Arial"/>
                <a:sym typeface="Arial"/>
              </a:rPr>
              <a:t> Simple </a:t>
            </a:r>
            <a:r>
              <a:rPr lang="fr-FR" sz="2000" dirty="0" err="1">
                <a:solidFill>
                  <a:srgbClr val="00ACC3">
                    <a:lumMod val="75000"/>
                  </a:srgbClr>
                </a:solidFill>
                <a:latin typeface="Comic Sans MS" pitchFamily="66" charset="0"/>
                <a:cs typeface="Arial"/>
                <a:sym typeface="Arial"/>
              </a:rPr>
              <a:t>Tense</a:t>
            </a:r>
            <a:r>
              <a:rPr lang="fr-FR" sz="2000" dirty="0">
                <a:solidFill>
                  <a:srgbClr val="00ACC3">
                    <a:lumMod val="75000"/>
                  </a:srgbClr>
                </a:solidFill>
                <a:latin typeface="Comic Sans MS" pitchFamily="66" charset="0"/>
                <a:cs typeface="Arial"/>
                <a:sym typeface="Arial"/>
              </a:rPr>
              <a:t>:</a:t>
            </a:r>
          </a:p>
        </p:txBody>
      </p:sp>
      <p:sp>
        <p:nvSpPr>
          <p:cNvPr id="267" name="Google Shape;267;p21"/>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Rectangle 4"/>
          <p:cNvSpPr/>
          <p:nvPr/>
        </p:nvSpPr>
        <p:spPr>
          <a:xfrm>
            <a:off x="2339752" y="919021"/>
            <a:ext cx="6192688" cy="738664"/>
          </a:xfrm>
          <a:prstGeom prst="rect">
            <a:avLst/>
          </a:prstGeom>
        </p:spPr>
        <p:txBody>
          <a:bodyPr wrap="square">
            <a:spAutoFit/>
          </a:bodyPr>
          <a:lstStyle/>
          <a:p>
            <a:r>
              <a:rPr lang="en-US" dirty="0">
                <a:solidFill>
                  <a:srgbClr val="343A41"/>
                </a:solidFill>
                <a:latin typeface="Comic Sans MS" pitchFamily="66" charset="0"/>
              </a:rPr>
              <a:t>We form the passive with be + past </a:t>
            </a:r>
            <a:r>
              <a:rPr lang="en-US" dirty="0" smtClean="0">
                <a:solidFill>
                  <a:srgbClr val="343A41"/>
                </a:solidFill>
                <a:latin typeface="Comic Sans MS" pitchFamily="66" charset="0"/>
              </a:rPr>
              <a:t>participle.</a:t>
            </a:r>
          </a:p>
          <a:p>
            <a:r>
              <a:rPr lang="en-US" dirty="0" smtClean="0">
                <a:solidFill>
                  <a:srgbClr val="343A41"/>
                </a:solidFill>
                <a:latin typeface="Comic Sans MS" pitchFamily="66" charset="0"/>
              </a:rPr>
              <a:t>In </a:t>
            </a:r>
            <a:r>
              <a:rPr lang="en-US" dirty="0">
                <a:solidFill>
                  <a:srgbClr val="343A41"/>
                </a:solidFill>
                <a:latin typeface="Comic Sans MS" pitchFamily="66" charset="0"/>
              </a:rPr>
              <a:t>the present simple, the passive is: am / is / are + past </a:t>
            </a:r>
            <a:r>
              <a:rPr lang="en-US" dirty="0" smtClean="0">
                <a:solidFill>
                  <a:srgbClr val="343A41"/>
                </a:solidFill>
                <a:latin typeface="Comic Sans MS" pitchFamily="66" charset="0"/>
              </a:rPr>
              <a:t>participle.</a:t>
            </a:r>
          </a:p>
          <a:p>
            <a:r>
              <a:rPr lang="en-US" u="sng" dirty="0" smtClean="0">
                <a:solidFill>
                  <a:schemeClr val="accent2">
                    <a:lumMod val="75000"/>
                  </a:schemeClr>
                </a:solidFill>
                <a:latin typeface="Comic Sans MS" pitchFamily="66" charset="0"/>
              </a:rPr>
              <a:t>Examples</a:t>
            </a:r>
            <a:r>
              <a:rPr lang="en-US" dirty="0" smtClean="0">
                <a:solidFill>
                  <a:srgbClr val="343A41"/>
                </a:solidFill>
                <a:latin typeface="Comic Sans MS" pitchFamily="66" charset="0"/>
              </a:rPr>
              <a:t>:</a:t>
            </a:r>
            <a:endParaRPr lang="en-US" dirty="0">
              <a:solidFill>
                <a:srgbClr val="343A41"/>
              </a:solidFill>
              <a:latin typeface="Comic Sans MS" pitchFamily="66" charset="0"/>
            </a:endParaRPr>
          </a:p>
        </p:txBody>
      </p:sp>
      <p:graphicFrame>
        <p:nvGraphicFramePr>
          <p:cNvPr id="6" name="Tableau 5"/>
          <p:cNvGraphicFramePr>
            <a:graphicFrameLocks noGrp="1"/>
          </p:cNvGraphicFramePr>
          <p:nvPr>
            <p:extLst>
              <p:ext uri="{D42A27DB-BD31-4B8C-83A1-F6EECF244321}">
                <p14:modId xmlns:p14="http://schemas.microsoft.com/office/powerpoint/2010/main" xmlns="" val="644425715"/>
              </p:ext>
            </p:extLst>
          </p:nvPr>
        </p:nvGraphicFramePr>
        <p:xfrm>
          <a:off x="1907704" y="1851670"/>
          <a:ext cx="7128792" cy="2795276"/>
        </p:xfrm>
        <a:graphic>
          <a:graphicData uri="http://schemas.openxmlformats.org/drawingml/2006/table">
            <a:tbl>
              <a:tblPr/>
              <a:tblGrid>
                <a:gridCol w="1224136"/>
                <a:gridCol w="3384376"/>
                <a:gridCol w="2520280"/>
              </a:tblGrid>
              <a:tr h="423979">
                <a:tc>
                  <a:txBody>
                    <a:bodyPr/>
                    <a:lstStyle/>
                    <a:p>
                      <a:pPr algn="ctr"/>
                      <a:r>
                        <a:rPr lang="fr-FR" sz="1400" dirty="0">
                          <a:effectLst/>
                          <a:latin typeface="ProximaNova-Bold"/>
                        </a:rPr>
                        <a:t/>
                      </a:r>
                      <a:br>
                        <a:rPr lang="fr-FR" sz="1400" dirty="0">
                          <a:effectLst/>
                          <a:latin typeface="ProximaNova-Bold"/>
                        </a:rPr>
                      </a:br>
                      <a:endParaRPr lang="fr-FR" sz="1400" dirty="0">
                        <a:effectLst/>
                        <a:latin typeface="ProximaNova-Bold"/>
                      </a:endParaRPr>
                    </a:p>
                  </a:txBody>
                  <a:tcPr marL="10762" marR="10762" marT="10762" marB="10762"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8F4F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smtClean="0">
                          <a:effectLst/>
                          <a:latin typeface="ProximaNova-Bold"/>
                        </a:rPr>
                        <a:t>Active</a:t>
                      </a:r>
                    </a:p>
                    <a:p>
                      <a:pPr algn="ctr"/>
                      <a:endParaRPr lang="fr-FR" sz="1400" dirty="0">
                        <a:effectLst/>
                        <a:latin typeface="ProximaNova-Bold"/>
                      </a:endParaRPr>
                    </a:p>
                  </a:txBody>
                  <a:tcPr marL="10762" marR="10762" marT="10762" marB="10762"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8F4FD"/>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smtClean="0">
                          <a:effectLst/>
                          <a:latin typeface="ProximaNova-Bold"/>
                        </a:rPr>
                        <a:t>Passive</a:t>
                      </a:r>
                    </a:p>
                    <a:p>
                      <a:endParaRPr lang="fr-FR" sz="1400" dirty="0"/>
                    </a:p>
                  </a:txBody>
                  <a:tcPr marL="10332" marR="10332" marT="5166" marB="5166">
                    <a:lnL w="9525" cap="flat" cmpd="sng" algn="ctr">
                      <a:solidFill>
                        <a:srgbClr val="999999"/>
                      </a:solidFill>
                      <a:prstDash val="solid"/>
                      <a:round/>
                      <a:headEnd type="none" w="med" len="med"/>
                      <a:tailEnd type="none" w="med" len="med"/>
                    </a:lnL>
                    <a:lnB w="9525" cap="flat" cmpd="sng" algn="ctr">
                      <a:solidFill>
                        <a:srgbClr val="999999"/>
                      </a:solidFill>
                      <a:prstDash val="solid"/>
                      <a:round/>
                      <a:headEnd type="none" w="med" len="med"/>
                      <a:tailEnd type="none" w="med" len="med"/>
                    </a:lnB>
                  </a:tcPr>
                </a:tc>
              </a:tr>
              <a:tr h="691275">
                <a:tc>
                  <a:txBody>
                    <a:bodyPr/>
                    <a:lstStyle/>
                    <a:p>
                      <a:pPr algn="ctr" fontAlgn="t"/>
                      <a:r>
                        <a:rPr lang="fr-FR" sz="1400" b="0" dirty="0">
                          <a:effectLst/>
                          <a:latin typeface="ProximaNova-Bold"/>
                        </a:rPr>
                        <a:t>Affirmative</a:t>
                      </a:r>
                      <a:endParaRPr lang="fr-FR" sz="1400" dirty="0">
                        <a:effectLst/>
                      </a:endParaRP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dirty="0">
                          <a:effectLst/>
                        </a:rPr>
                        <a:t>Ben </a:t>
                      </a:r>
                      <a:r>
                        <a:rPr lang="en-US" sz="1400" b="0" dirty="0">
                          <a:effectLst/>
                          <a:latin typeface="ProximaNova-Bold"/>
                        </a:rPr>
                        <a:t>walks</a:t>
                      </a:r>
                      <a:r>
                        <a:rPr lang="en-US" sz="1400" dirty="0">
                          <a:effectLst/>
                        </a:rPr>
                        <a:t> the dog</a:t>
                      </a:r>
                      <a:r>
                        <a:rPr lang="en-US" sz="1400" dirty="0" smtClean="0">
                          <a:effectLst/>
                        </a:rPr>
                        <a:t>.</a:t>
                      </a:r>
                      <a:r>
                        <a:rPr lang="en-US" sz="1400" dirty="0">
                          <a:effectLst/>
                        </a:rPr>
                        <a:t/>
                      </a:r>
                      <a:br>
                        <a:rPr lang="en-US" sz="1400" dirty="0">
                          <a:effectLst/>
                        </a:rPr>
                      </a:br>
                      <a:r>
                        <a:rPr lang="en-US" sz="1400" dirty="0">
                          <a:effectLst/>
                        </a:rPr>
                        <a:t>They </a:t>
                      </a:r>
                      <a:r>
                        <a:rPr lang="en-US" sz="1400" b="0" dirty="0">
                          <a:effectLst/>
                          <a:latin typeface="ProximaNova-Bold"/>
                        </a:rPr>
                        <a:t>make</a:t>
                      </a:r>
                      <a:r>
                        <a:rPr lang="en-US" sz="1400" dirty="0">
                          <a:effectLst/>
                        </a:rPr>
                        <a:t> cookies here.</a:t>
                      </a: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dirty="0">
                          <a:effectLst/>
                        </a:rPr>
                        <a:t>The dog </a:t>
                      </a:r>
                      <a:r>
                        <a:rPr lang="en-US" sz="1400" b="0" dirty="0">
                          <a:solidFill>
                            <a:srgbClr val="FFC000"/>
                          </a:solidFill>
                          <a:effectLst/>
                          <a:latin typeface="ProximaNova-Bold"/>
                        </a:rPr>
                        <a:t>is walked</a:t>
                      </a:r>
                      <a:r>
                        <a:rPr lang="en-US" sz="1400" dirty="0">
                          <a:solidFill>
                            <a:srgbClr val="FFC000"/>
                          </a:solidFill>
                          <a:effectLst/>
                        </a:rPr>
                        <a:t> </a:t>
                      </a:r>
                      <a:r>
                        <a:rPr lang="en-US" sz="1400" dirty="0">
                          <a:effectLst/>
                        </a:rPr>
                        <a:t>by Ben.</a:t>
                      </a:r>
                      <a:br>
                        <a:rPr lang="en-US" sz="1400" dirty="0">
                          <a:effectLst/>
                        </a:rPr>
                      </a:br>
                      <a:r>
                        <a:rPr lang="en-US" sz="1400" dirty="0">
                          <a:effectLst/>
                        </a:rPr>
                        <a:t>Cookies </a:t>
                      </a:r>
                      <a:r>
                        <a:rPr lang="en-US" sz="1400" b="0" dirty="0">
                          <a:solidFill>
                            <a:srgbClr val="FFC000"/>
                          </a:solidFill>
                          <a:effectLst/>
                          <a:latin typeface="ProximaNova-Bold"/>
                        </a:rPr>
                        <a:t>are made</a:t>
                      </a:r>
                      <a:r>
                        <a:rPr lang="en-US" sz="1400" dirty="0">
                          <a:effectLst/>
                        </a:rPr>
                        <a:t> here.</a:t>
                      </a: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838387">
                <a:tc>
                  <a:txBody>
                    <a:bodyPr/>
                    <a:lstStyle/>
                    <a:p>
                      <a:pPr algn="ctr" fontAlgn="t"/>
                      <a:r>
                        <a:rPr lang="fr-FR" sz="1400" b="0">
                          <a:effectLst/>
                          <a:latin typeface="ProximaNova-Bold"/>
                        </a:rPr>
                        <a:t>Negative</a:t>
                      </a:r>
                      <a:endParaRPr lang="fr-FR" sz="1400">
                        <a:effectLst/>
                      </a:endParaRP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dirty="0">
                          <a:effectLst/>
                        </a:rPr>
                        <a:t>Ben </a:t>
                      </a:r>
                      <a:r>
                        <a:rPr lang="en-US" sz="1400" b="0" dirty="0">
                          <a:effectLst/>
                          <a:latin typeface="ProximaNova-Bold"/>
                        </a:rPr>
                        <a:t>doesn't walk</a:t>
                      </a:r>
                      <a:r>
                        <a:rPr lang="en-US" sz="1400" dirty="0">
                          <a:effectLst/>
                        </a:rPr>
                        <a:t> the cat.</a:t>
                      </a:r>
                      <a:br>
                        <a:rPr lang="en-US" sz="1400" dirty="0">
                          <a:effectLst/>
                        </a:rPr>
                      </a:br>
                      <a:r>
                        <a:rPr lang="en-US" sz="1400" dirty="0">
                          <a:effectLst/>
                        </a:rPr>
                        <a:t/>
                      </a:r>
                      <a:br>
                        <a:rPr lang="en-US" sz="1400" dirty="0">
                          <a:effectLst/>
                        </a:rPr>
                      </a:br>
                      <a:r>
                        <a:rPr lang="en-US" sz="1400" dirty="0">
                          <a:effectLst/>
                        </a:rPr>
                        <a:t>They </a:t>
                      </a:r>
                      <a:r>
                        <a:rPr lang="en-US" sz="1400" b="0" dirty="0">
                          <a:effectLst/>
                          <a:latin typeface="ProximaNova-Bold"/>
                        </a:rPr>
                        <a:t>don't make</a:t>
                      </a:r>
                      <a:r>
                        <a:rPr lang="en-US" sz="1400" dirty="0">
                          <a:effectLst/>
                        </a:rPr>
                        <a:t> sandwiches here.</a:t>
                      </a: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dirty="0">
                          <a:effectLst/>
                        </a:rPr>
                        <a:t>The cat </a:t>
                      </a:r>
                      <a:r>
                        <a:rPr lang="en-US" sz="1400" b="0" dirty="0">
                          <a:solidFill>
                            <a:srgbClr val="FFC000"/>
                          </a:solidFill>
                          <a:effectLst/>
                          <a:latin typeface="ProximaNova-Bold"/>
                        </a:rPr>
                        <a:t>isn't walked</a:t>
                      </a:r>
                      <a:r>
                        <a:rPr lang="en-US" sz="1400" dirty="0">
                          <a:effectLst/>
                        </a:rPr>
                        <a:t> by Ben.</a:t>
                      </a:r>
                      <a:br>
                        <a:rPr lang="en-US" sz="1400" dirty="0">
                          <a:effectLst/>
                        </a:rPr>
                      </a:br>
                      <a:r>
                        <a:rPr lang="en-US" sz="1400" dirty="0">
                          <a:effectLst/>
                        </a:rPr>
                        <a:t>Sandwiches </a:t>
                      </a:r>
                      <a:r>
                        <a:rPr kumimoji="0" lang="en-US" sz="1400" b="0" i="0" u="none" strike="noStrike" kern="0" cap="none" spc="0" normalizeH="0" baseline="0" noProof="0" dirty="0" smtClean="0">
                          <a:ln>
                            <a:noFill/>
                          </a:ln>
                          <a:solidFill>
                            <a:srgbClr val="FFC000"/>
                          </a:solidFill>
                          <a:effectLst/>
                          <a:uLnTx/>
                          <a:uFillTx/>
                          <a:latin typeface="ProximaNova-Bold"/>
                          <a:ea typeface="+mn-ea"/>
                          <a:cs typeface="+mn-cs"/>
                          <a:sym typeface="Arial"/>
                        </a:rPr>
                        <a:t>aren't made</a:t>
                      </a:r>
                      <a:r>
                        <a:rPr lang="en-US" sz="1400" dirty="0">
                          <a:effectLst/>
                        </a:rPr>
                        <a:t> </a:t>
                      </a:r>
                      <a:r>
                        <a:rPr lang="en-US" sz="1400" dirty="0" smtClean="0">
                          <a:effectLst/>
                        </a:rPr>
                        <a:t>here (by them).</a:t>
                      </a:r>
                      <a:endParaRPr lang="en-US" sz="1400" dirty="0">
                        <a:effectLst/>
                      </a:endParaRP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817370">
                <a:tc>
                  <a:txBody>
                    <a:bodyPr/>
                    <a:lstStyle/>
                    <a:p>
                      <a:pPr algn="ctr" fontAlgn="t"/>
                      <a:r>
                        <a:rPr lang="fr-FR" sz="1400" b="0" dirty="0">
                          <a:effectLst/>
                          <a:latin typeface="ProximaNova-Bold"/>
                        </a:rPr>
                        <a:t>Question</a:t>
                      </a:r>
                      <a:endParaRPr lang="fr-FR" sz="1400" dirty="0">
                        <a:effectLst/>
                      </a:endParaRP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b="0" dirty="0">
                          <a:effectLst/>
                          <a:latin typeface="ProximaNova-Bold"/>
                        </a:rPr>
                        <a:t>Does</a:t>
                      </a:r>
                      <a:r>
                        <a:rPr lang="en-US" sz="1400" dirty="0">
                          <a:effectLst/>
                        </a:rPr>
                        <a:t> Ben </a:t>
                      </a:r>
                      <a:r>
                        <a:rPr lang="en-US" sz="1400" b="0" dirty="0">
                          <a:effectLst/>
                          <a:latin typeface="ProximaNova-Bold"/>
                        </a:rPr>
                        <a:t>walk</a:t>
                      </a:r>
                      <a:r>
                        <a:rPr lang="en-US" sz="1400" dirty="0">
                          <a:effectLst/>
                        </a:rPr>
                        <a:t> the rabbit?</a:t>
                      </a:r>
                      <a:br>
                        <a:rPr lang="en-US" sz="1400" dirty="0">
                          <a:effectLst/>
                        </a:rPr>
                      </a:br>
                      <a:r>
                        <a:rPr lang="en-US" sz="1400" dirty="0">
                          <a:effectLst/>
                        </a:rPr>
                        <a:t/>
                      </a:r>
                      <a:br>
                        <a:rPr lang="en-US" sz="1400" dirty="0">
                          <a:effectLst/>
                        </a:rPr>
                      </a:br>
                      <a:r>
                        <a:rPr lang="en-US" sz="1400" dirty="0">
                          <a:effectLst/>
                        </a:rPr>
                        <a:t>How </a:t>
                      </a:r>
                      <a:r>
                        <a:rPr lang="en-US" sz="1400" b="0" dirty="0">
                          <a:effectLst/>
                          <a:latin typeface="ProximaNova-Bold"/>
                        </a:rPr>
                        <a:t>do</a:t>
                      </a:r>
                      <a:r>
                        <a:rPr lang="en-US" sz="1400" dirty="0">
                          <a:effectLst/>
                        </a:rPr>
                        <a:t> they </a:t>
                      </a:r>
                      <a:r>
                        <a:rPr lang="en-US" sz="1400" b="0" dirty="0">
                          <a:effectLst/>
                          <a:latin typeface="ProximaNova-Bold"/>
                        </a:rPr>
                        <a:t>make</a:t>
                      </a:r>
                      <a:r>
                        <a:rPr lang="en-US" sz="1400" dirty="0">
                          <a:effectLst/>
                        </a:rPr>
                        <a:t> the cookies?</a:t>
                      </a: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US" sz="1400" b="0" dirty="0">
                          <a:solidFill>
                            <a:srgbClr val="FFC000"/>
                          </a:solidFill>
                          <a:effectLst/>
                          <a:latin typeface="ProximaNova-Bold"/>
                        </a:rPr>
                        <a:t>Is</a:t>
                      </a:r>
                      <a:r>
                        <a:rPr lang="en-US" sz="1400" dirty="0">
                          <a:effectLst/>
                        </a:rPr>
                        <a:t> the rabbit </a:t>
                      </a:r>
                      <a:r>
                        <a:rPr lang="en-US" sz="1400" b="0" dirty="0">
                          <a:solidFill>
                            <a:srgbClr val="FFC000"/>
                          </a:solidFill>
                          <a:effectLst/>
                          <a:latin typeface="ProximaNova-Bold"/>
                        </a:rPr>
                        <a:t>walked</a:t>
                      </a:r>
                      <a:r>
                        <a:rPr lang="en-US" sz="1400" dirty="0">
                          <a:effectLst/>
                        </a:rPr>
                        <a:t> (by Ben)?</a:t>
                      </a:r>
                      <a:br>
                        <a:rPr lang="en-US" sz="1400" dirty="0">
                          <a:effectLst/>
                        </a:rPr>
                      </a:br>
                      <a:r>
                        <a:rPr lang="en-US" sz="1400" dirty="0">
                          <a:effectLst/>
                        </a:rPr>
                        <a:t>How </a:t>
                      </a:r>
                      <a:r>
                        <a:rPr lang="en-US" sz="1400" b="0" dirty="0">
                          <a:solidFill>
                            <a:srgbClr val="FFC000"/>
                          </a:solidFill>
                          <a:effectLst/>
                          <a:latin typeface="ProximaNova-Bold"/>
                        </a:rPr>
                        <a:t>are</a:t>
                      </a:r>
                      <a:r>
                        <a:rPr lang="en-US" sz="1400" dirty="0">
                          <a:effectLst/>
                        </a:rPr>
                        <a:t> the cookies </a:t>
                      </a:r>
                      <a:r>
                        <a:rPr lang="en-US" sz="1400" b="0" dirty="0">
                          <a:solidFill>
                            <a:srgbClr val="FFC000"/>
                          </a:solidFill>
                          <a:effectLst/>
                          <a:latin typeface="ProximaNova-Bold"/>
                        </a:rPr>
                        <a:t>made</a:t>
                      </a:r>
                      <a:r>
                        <a:rPr lang="en-US" sz="1400" dirty="0">
                          <a:effectLst/>
                        </a:rPr>
                        <a:t>?</a:t>
                      </a:r>
                    </a:p>
                  </a:txBody>
                  <a:tcPr marL="10762" marR="10762" marT="10762" marB="10762">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100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10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8" name="Google Shape;288;p24"/>
          <p:cNvSpPr txBox="1">
            <a:spLocks noGrp="1"/>
          </p:cNvSpPr>
          <p:nvPr>
            <p:ph type="title" idx="4294967295"/>
          </p:nvPr>
        </p:nvSpPr>
        <p:spPr>
          <a:xfrm>
            <a:off x="1115616" y="555526"/>
            <a:ext cx="684076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solidFill>
                  <a:schemeClr val="accent1">
                    <a:lumMod val="75000"/>
                  </a:schemeClr>
                </a:solidFill>
                <a:latin typeface="Comic Sans MS" pitchFamily="66" charset="0"/>
              </a:rPr>
              <a:t/>
            </a:r>
            <a:br>
              <a:rPr lang="en" sz="2400" dirty="0" smtClean="0">
                <a:solidFill>
                  <a:schemeClr val="accent1">
                    <a:lumMod val="75000"/>
                  </a:schemeClr>
                </a:solidFill>
                <a:latin typeface="Comic Sans MS" pitchFamily="66" charset="0"/>
              </a:rPr>
            </a:br>
            <a:r>
              <a:rPr lang="en" sz="2400" dirty="0" smtClean="0">
                <a:solidFill>
                  <a:schemeClr val="accent1">
                    <a:lumMod val="75000"/>
                  </a:schemeClr>
                </a:solidFill>
                <a:latin typeface="Comic Sans MS" pitchFamily="66" charset="0"/>
              </a:rPr>
              <a:t>6.The Passive Voice in The Past Simple Tense:</a:t>
            </a:r>
            <a:endParaRPr sz="2400" dirty="0">
              <a:solidFill>
                <a:schemeClr val="accent1">
                  <a:lumMod val="75000"/>
                </a:schemeClr>
              </a:solidFill>
              <a:latin typeface="Comic Sans MS" pitchFamily="66" charset="0"/>
            </a:endParaRPr>
          </a:p>
        </p:txBody>
      </p:sp>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2" name="Rectangle 1"/>
          <p:cNvSpPr/>
          <p:nvPr/>
        </p:nvSpPr>
        <p:spPr>
          <a:xfrm>
            <a:off x="1015254" y="1635646"/>
            <a:ext cx="7344816" cy="2062103"/>
          </a:xfrm>
          <a:prstGeom prst="rect">
            <a:avLst/>
          </a:prstGeom>
        </p:spPr>
        <p:txBody>
          <a:bodyPr wrap="square">
            <a:spAutoFit/>
          </a:bodyPr>
          <a:lstStyle/>
          <a:p>
            <a:r>
              <a:rPr lang="en-US" sz="1600" dirty="0">
                <a:latin typeface="Comic Sans MS" pitchFamily="66" charset="0"/>
              </a:rPr>
              <a:t>Active sentences in the simple past tense have the following structure:</a:t>
            </a:r>
            <a:br>
              <a:rPr lang="en-US" sz="1600" dirty="0">
                <a:latin typeface="Comic Sans MS" pitchFamily="66" charset="0"/>
              </a:rPr>
            </a:br>
            <a:r>
              <a:rPr lang="en-US" sz="1600" b="1" dirty="0">
                <a:latin typeface="Comic Sans MS" pitchFamily="66" charset="0"/>
              </a:rPr>
              <a:t>Subject + past tense form of the verb + </a:t>
            </a:r>
            <a:r>
              <a:rPr lang="en-US" sz="1600" b="1" dirty="0" smtClean="0">
                <a:latin typeface="Comic Sans MS" pitchFamily="66" charset="0"/>
              </a:rPr>
              <a:t>object</a:t>
            </a:r>
          </a:p>
          <a:p>
            <a:r>
              <a:rPr lang="en-US" sz="1600" dirty="0">
                <a:latin typeface="Comic Sans MS" pitchFamily="66" charset="0"/>
              </a:rPr>
              <a:t/>
            </a:r>
            <a:br>
              <a:rPr lang="en-US" sz="1600" dirty="0">
                <a:latin typeface="Comic Sans MS" pitchFamily="66" charset="0"/>
              </a:rPr>
            </a:br>
            <a:r>
              <a:rPr lang="en-US" sz="1600" dirty="0">
                <a:latin typeface="Comic Sans MS" pitchFamily="66" charset="0"/>
              </a:rPr>
              <a:t>Passive sentences in the simple past tense have the following structure:</a:t>
            </a:r>
            <a:br>
              <a:rPr lang="en-US" sz="1600" dirty="0">
                <a:latin typeface="Comic Sans MS" pitchFamily="66" charset="0"/>
              </a:rPr>
            </a:br>
            <a:r>
              <a:rPr lang="en-US" sz="1600" b="1" dirty="0">
                <a:latin typeface="Comic Sans MS" pitchFamily="66" charset="0"/>
              </a:rPr>
              <a:t>Object of the active sentence + was/were + past participle form of the verb + by </a:t>
            </a:r>
            <a:r>
              <a:rPr lang="en-US" sz="1600" b="1" dirty="0" smtClean="0">
                <a:latin typeface="Comic Sans MS" pitchFamily="66" charset="0"/>
              </a:rPr>
              <a:t>+ </a:t>
            </a:r>
            <a:r>
              <a:rPr lang="en-US" sz="1600" b="1" dirty="0">
                <a:latin typeface="Comic Sans MS" pitchFamily="66" charset="0"/>
              </a:rPr>
              <a:t>subject of the active </a:t>
            </a:r>
            <a:r>
              <a:rPr lang="en-US" sz="1600" b="1" dirty="0" smtClean="0">
                <a:latin typeface="Comic Sans MS" pitchFamily="66" charset="0"/>
              </a:rPr>
              <a:t>sentence</a:t>
            </a:r>
          </a:p>
          <a:p>
            <a:endParaRPr lang="en-US" sz="1600" b="1" dirty="0" smtClean="0">
              <a:latin typeface="Comic Sans MS" pitchFamily="66" charset="0"/>
            </a:endParaRPr>
          </a:p>
          <a:p>
            <a:endParaRPr lang="en-US" sz="1600" dirty="0" smtClean="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blinds(horizontal)">
                                      <p:cBhvr>
                                        <p:cTn id="7" dur="1000"/>
                                        <p:tgtEl>
                                          <p:spTgt spid="288"/>
                                        </p:tgtEl>
                                      </p:cBhvr>
                                    </p:animEffect>
                                  </p:childTnLst>
                                </p:cTn>
                              </p:par>
                            </p:childTnLst>
                          </p:cTn>
                        </p:par>
                        <p:par>
                          <p:cTn id="8" fill="hold">
                            <p:stCondLst>
                              <p:cond delay="1000"/>
                            </p:stCondLst>
                            <p:childTnLst>
                              <p:par>
                                <p:cTn id="9" presetID="3" presetClass="entr" presetSubtype="10" fill="hold" nodeType="afterEffect">
                                  <p:stCondLst>
                                    <p:cond delay="100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blinds(horizontal)">
                                      <p:cBhvr>
                                        <p:cTn id="11" dur="1000"/>
                                        <p:tgtEl>
                                          <p:spTgt spid="2">
                                            <p:txEl>
                                              <p:pRg st="0" end="0"/>
                                            </p:txEl>
                                          </p:spTgt>
                                        </p:tgtEl>
                                      </p:cBhvr>
                                    </p:animEffect>
                                  </p:childTnLst>
                                </p:cTn>
                              </p:par>
                            </p:childTnLst>
                          </p:cTn>
                        </p:par>
                        <p:par>
                          <p:cTn id="12" fill="hold">
                            <p:stCondLst>
                              <p:cond delay="3000"/>
                            </p:stCondLst>
                            <p:childTnLst>
                              <p:par>
                                <p:cTn id="13" presetID="3" presetClass="entr" presetSubtype="10" fill="hold" nodeType="afterEffect">
                                  <p:stCondLst>
                                    <p:cond delay="100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2" name="Titre 1"/>
          <p:cNvSpPr>
            <a:spLocks noGrp="1"/>
          </p:cNvSpPr>
          <p:nvPr>
            <p:ph type="title"/>
          </p:nvPr>
        </p:nvSpPr>
        <p:spPr/>
        <p:txBody>
          <a:bodyPr/>
          <a:lstStyle/>
          <a:p>
            <a:r>
              <a:rPr lang="fr-FR" sz="2400" dirty="0" err="1" smtClean="0">
                <a:solidFill>
                  <a:srgbClr val="00B050"/>
                </a:solidFill>
                <a:effectLst>
                  <a:outerShdw blurRad="38100" dist="38100" dir="2700000" algn="tl">
                    <a:srgbClr val="000000">
                      <a:alpha val="43137"/>
                    </a:srgbClr>
                  </a:outerShdw>
                </a:effectLst>
                <a:latin typeface="Comic Sans MS" pitchFamily="66" charset="0"/>
              </a:rPr>
              <a:t>Examples</a:t>
            </a:r>
            <a:r>
              <a:rPr lang="fr-FR" sz="2400" dirty="0" smtClean="0">
                <a:solidFill>
                  <a:srgbClr val="00B050"/>
                </a:solidFill>
                <a:effectLst>
                  <a:outerShdw blurRad="38100" dist="38100" dir="2700000" algn="tl">
                    <a:srgbClr val="000000">
                      <a:alpha val="43137"/>
                    </a:srgbClr>
                  </a:outerShdw>
                </a:effectLst>
                <a:latin typeface="Comic Sans MS" pitchFamily="66" charset="0"/>
              </a:rPr>
              <a:t>:</a:t>
            </a:r>
            <a:r>
              <a:rPr lang="fr-FR" dirty="0" smtClean="0"/>
              <a:t/>
            </a:r>
            <a:br>
              <a:rPr lang="fr-FR" dirty="0" smtClean="0"/>
            </a:br>
            <a:endParaRPr lang="fr-FR" dirty="0"/>
          </a:p>
        </p:txBody>
      </p:sp>
      <p:sp>
        <p:nvSpPr>
          <p:cNvPr id="3" name="Rectangle 2"/>
          <p:cNvSpPr/>
          <p:nvPr/>
        </p:nvSpPr>
        <p:spPr>
          <a:xfrm>
            <a:off x="2555776" y="1491630"/>
            <a:ext cx="5904656" cy="2739211"/>
          </a:xfrm>
          <a:prstGeom prst="rect">
            <a:avLst/>
          </a:prstGeom>
        </p:spPr>
        <p:txBody>
          <a:bodyPr wrap="square">
            <a:spAutoFit/>
          </a:bodyPr>
          <a:lstStyle/>
          <a:p>
            <a:pPr marL="342900" indent="-342900">
              <a:buAutoNum type="arabicPeriod"/>
            </a:pPr>
            <a:r>
              <a:rPr lang="en-US" sz="1800" dirty="0" smtClean="0">
                <a:latin typeface="Comic Sans MS" pitchFamily="66" charset="0"/>
              </a:rPr>
              <a:t>Active</a:t>
            </a:r>
            <a:r>
              <a:rPr lang="en-US" sz="1800" dirty="0">
                <a:latin typeface="Comic Sans MS" pitchFamily="66" charset="0"/>
              </a:rPr>
              <a:t>: He </a:t>
            </a:r>
            <a:r>
              <a:rPr lang="en-US" sz="1800" b="1" dirty="0">
                <a:latin typeface="Comic Sans MS" pitchFamily="66" charset="0"/>
              </a:rPr>
              <a:t>loved</a:t>
            </a:r>
            <a:r>
              <a:rPr lang="en-US" sz="1800" dirty="0">
                <a:latin typeface="Comic Sans MS" pitchFamily="66" charset="0"/>
              </a:rPr>
              <a:t> his friends very much.</a:t>
            </a:r>
            <a:br>
              <a:rPr lang="en-US" sz="1800" dirty="0">
                <a:latin typeface="Comic Sans MS" pitchFamily="66" charset="0"/>
              </a:rPr>
            </a:br>
            <a:r>
              <a:rPr lang="en-US" sz="1800" dirty="0" smtClean="0">
                <a:latin typeface="Comic Sans MS" pitchFamily="66" charset="0"/>
              </a:rPr>
              <a:t>Passive</a:t>
            </a:r>
            <a:r>
              <a:rPr lang="en-US" sz="1800" dirty="0">
                <a:latin typeface="Comic Sans MS" pitchFamily="66" charset="0"/>
              </a:rPr>
              <a:t>: His friends </a:t>
            </a:r>
            <a:r>
              <a:rPr lang="en-US" sz="1800" b="1" dirty="0">
                <a:solidFill>
                  <a:srgbClr val="FFC000"/>
                </a:solidFill>
                <a:latin typeface="Comic Sans MS" pitchFamily="66" charset="0"/>
              </a:rPr>
              <a:t>were loved</a:t>
            </a:r>
            <a:r>
              <a:rPr lang="en-US" sz="1800" dirty="0">
                <a:latin typeface="Comic Sans MS" pitchFamily="66" charset="0"/>
              </a:rPr>
              <a:t> very much by him</a:t>
            </a:r>
            <a:r>
              <a:rPr lang="en-US" sz="1800" dirty="0" smtClean="0">
                <a:latin typeface="Comic Sans MS" pitchFamily="66" charset="0"/>
              </a:rPr>
              <a:t>.</a:t>
            </a:r>
          </a:p>
          <a:p>
            <a:endParaRPr lang="en-US" sz="1800" dirty="0" smtClean="0">
              <a:latin typeface="Comic Sans MS" pitchFamily="66" charset="0"/>
            </a:endParaRPr>
          </a:p>
          <a:p>
            <a:pPr marL="342900" indent="-342900">
              <a:buAutoNum type="arabicPeriod" startAt="2"/>
            </a:pPr>
            <a:r>
              <a:rPr lang="en-US" sz="1800" dirty="0" smtClean="0">
                <a:latin typeface="Comic Sans MS" pitchFamily="66" charset="0"/>
              </a:rPr>
              <a:t>Active</a:t>
            </a:r>
            <a:r>
              <a:rPr lang="en-US" sz="1800" dirty="0">
                <a:latin typeface="Comic Sans MS" pitchFamily="66" charset="0"/>
              </a:rPr>
              <a:t>: She </a:t>
            </a:r>
            <a:r>
              <a:rPr lang="en-US" sz="1800" b="1" dirty="0">
                <a:latin typeface="Comic Sans MS" pitchFamily="66" charset="0"/>
              </a:rPr>
              <a:t>did not write </a:t>
            </a:r>
            <a:r>
              <a:rPr lang="en-US" sz="1800" dirty="0">
                <a:latin typeface="Comic Sans MS" pitchFamily="66" charset="0"/>
              </a:rPr>
              <a:t>a story.</a:t>
            </a:r>
            <a:br>
              <a:rPr lang="en-US" sz="1800" dirty="0">
                <a:latin typeface="Comic Sans MS" pitchFamily="66" charset="0"/>
              </a:rPr>
            </a:br>
            <a:r>
              <a:rPr lang="en-US" sz="1800" dirty="0" smtClean="0">
                <a:latin typeface="Comic Sans MS" pitchFamily="66" charset="0"/>
              </a:rPr>
              <a:t>Passive</a:t>
            </a:r>
            <a:r>
              <a:rPr lang="en-US" sz="1800" dirty="0">
                <a:latin typeface="Comic Sans MS" pitchFamily="66" charset="0"/>
              </a:rPr>
              <a:t>: A story </a:t>
            </a:r>
            <a:r>
              <a:rPr lang="en-US" sz="1800" b="1" dirty="0">
                <a:solidFill>
                  <a:srgbClr val="FFC000"/>
                </a:solidFill>
                <a:latin typeface="Comic Sans MS" pitchFamily="66" charset="0"/>
              </a:rPr>
              <a:t>was not written</a:t>
            </a:r>
            <a:r>
              <a:rPr lang="en-US" sz="1800" dirty="0">
                <a:latin typeface="Comic Sans MS" pitchFamily="66" charset="0"/>
              </a:rPr>
              <a:t> by her</a:t>
            </a:r>
            <a:r>
              <a:rPr lang="en-US" sz="1800" dirty="0" smtClean="0">
                <a:latin typeface="Comic Sans MS" pitchFamily="66" charset="0"/>
              </a:rPr>
              <a:t>.</a:t>
            </a:r>
          </a:p>
          <a:p>
            <a:endParaRPr lang="en-US" sz="1800" dirty="0">
              <a:latin typeface="Comic Sans MS" pitchFamily="66" charset="0"/>
            </a:endParaRPr>
          </a:p>
          <a:p>
            <a:r>
              <a:rPr lang="en-US" sz="1800" dirty="0" smtClean="0">
                <a:latin typeface="Comic Sans MS" pitchFamily="66" charset="0"/>
              </a:rPr>
              <a:t>3.   Active</a:t>
            </a:r>
            <a:r>
              <a:rPr lang="en-US" sz="1800" dirty="0">
                <a:latin typeface="Comic Sans MS" pitchFamily="66" charset="0"/>
              </a:rPr>
              <a:t>: </a:t>
            </a:r>
            <a:r>
              <a:rPr lang="en-US" sz="1800" b="1" dirty="0">
                <a:latin typeface="Comic Sans MS" pitchFamily="66" charset="0"/>
              </a:rPr>
              <a:t>Did he break </a:t>
            </a:r>
            <a:r>
              <a:rPr lang="en-US" sz="1800" dirty="0">
                <a:latin typeface="Comic Sans MS" pitchFamily="66" charset="0"/>
              </a:rPr>
              <a:t>the window?</a:t>
            </a:r>
            <a:br>
              <a:rPr lang="en-US" sz="1800" dirty="0">
                <a:latin typeface="Comic Sans MS" pitchFamily="66" charset="0"/>
              </a:rPr>
            </a:br>
            <a:r>
              <a:rPr lang="en-US" sz="1800" dirty="0" smtClean="0">
                <a:latin typeface="Comic Sans MS" pitchFamily="66" charset="0"/>
              </a:rPr>
              <a:t>      Passive</a:t>
            </a:r>
            <a:r>
              <a:rPr lang="en-US" sz="1800" dirty="0">
                <a:latin typeface="Comic Sans MS" pitchFamily="66" charset="0"/>
              </a:rPr>
              <a:t>: </a:t>
            </a:r>
            <a:r>
              <a:rPr lang="en-US" sz="1800" b="1" dirty="0">
                <a:solidFill>
                  <a:srgbClr val="FFC000"/>
                </a:solidFill>
                <a:latin typeface="Comic Sans MS" pitchFamily="66" charset="0"/>
              </a:rPr>
              <a:t>Was</a:t>
            </a:r>
            <a:r>
              <a:rPr lang="en-US" sz="1800" dirty="0">
                <a:latin typeface="Comic Sans MS" pitchFamily="66" charset="0"/>
              </a:rPr>
              <a:t> the window </a:t>
            </a:r>
            <a:r>
              <a:rPr lang="en-US" sz="1800" b="1" dirty="0">
                <a:solidFill>
                  <a:srgbClr val="FFC000"/>
                </a:solidFill>
                <a:latin typeface="Comic Sans MS" pitchFamily="66" charset="0"/>
              </a:rPr>
              <a:t>broken</a:t>
            </a:r>
            <a:r>
              <a:rPr lang="en-US" sz="1800" dirty="0">
                <a:latin typeface="Comic Sans MS" pitchFamily="66" charset="0"/>
              </a:rPr>
              <a:t> by him?</a:t>
            </a:r>
            <a:endParaRPr lang="en-US" sz="1800" dirty="0" smtClean="0">
              <a:latin typeface="Comic Sans MS" pitchFamily="66" charset="0"/>
            </a:endParaRPr>
          </a:p>
          <a:p>
            <a:endParaRPr lang="en-US" dirty="0" smtClean="0"/>
          </a:p>
          <a:p>
            <a:pPr marL="342900" indent="-342900">
              <a:buAutoNum type="arabicPeriod"/>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6" presetClass="entr" presetSubtype="16" fill="hold"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000"/>
                            </p:stCondLst>
                            <p:childTnLst>
                              <p:par>
                                <p:cTn id="13" presetID="6" presetClass="entr" presetSubtype="16"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par>
                          <p:cTn id="16" fill="hold">
                            <p:stCondLst>
                              <p:cond delay="7000"/>
                            </p:stCondLst>
                            <p:childTnLst>
                              <p:par>
                                <p:cTn id="17" presetID="6" presetClass="entr" presetSubtype="16"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297</Words>
  <Application>Microsoft Office PowerPoint</Application>
  <PresentationFormat>Affichage à l'écran (16:9)</PresentationFormat>
  <Paragraphs>93</Paragraphs>
  <Slides>12</Slides>
  <Notes>12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Arial</vt:lpstr>
      <vt:lpstr>Nixie One</vt:lpstr>
      <vt:lpstr>Century Gothic</vt:lpstr>
      <vt:lpstr>Andalus</vt:lpstr>
      <vt:lpstr>Comic Sans MS</vt:lpstr>
      <vt:lpstr>Varela Round</vt:lpstr>
      <vt:lpstr>Open Sans</vt:lpstr>
      <vt:lpstr>Sylfaen</vt:lpstr>
      <vt:lpstr>ProximaNova-Bold</vt:lpstr>
      <vt:lpstr>lato</vt:lpstr>
      <vt:lpstr>Puck template</vt:lpstr>
      <vt:lpstr>Chapter 6: Active and Passive Voice</vt:lpstr>
      <vt:lpstr>Outline:</vt:lpstr>
      <vt:lpstr>Diapositive 3</vt:lpstr>
      <vt:lpstr>Diapositive 4</vt:lpstr>
      <vt:lpstr>3. Definition of Passive Voice</vt:lpstr>
      <vt:lpstr>Diapositive 6</vt:lpstr>
      <vt:lpstr>5.The Passive Voice in The Present Simple Tense:</vt:lpstr>
      <vt:lpstr> 6.The Passive Voice in The Past Simple Tense:</vt:lpstr>
      <vt:lpstr>Examples: </vt:lpstr>
      <vt:lpstr>7.Passive Voice in The Future Simple Tense</vt:lpstr>
      <vt:lpstr>Examples:</vt:lpstr>
      <vt:lpstr>8.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Active and Passive Voice</dc:title>
  <dc:creator>HP</dc:creator>
  <cp:lastModifiedBy>Microsoft</cp:lastModifiedBy>
  <cp:revision>15</cp:revision>
  <dcterms:modified xsi:type="dcterms:W3CDTF">2021-11-11T18:45:50Z</dcterms:modified>
</cp:coreProperties>
</file>