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76" r:id="rId3"/>
    <p:sldId id="260" r:id="rId4"/>
    <p:sldId id="261" r:id="rId5"/>
    <p:sldId id="262" r:id="rId6"/>
    <p:sldId id="263" r:id="rId7"/>
    <p:sldId id="264" r:id="rId8"/>
    <p:sldId id="265" r:id="rId9"/>
    <p:sldId id="267" r:id="rId10"/>
    <p:sldId id="268" r:id="rId11"/>
    <p:sldId id="269" r:id="rId12"/>
    <p:sldId id="270" r:id="rId13"/>
    <p:sldId id="272" r:id="rId14"/>
    <p:sldId id="273" r:id="rId15"/>
    <p:sldId id="274" r:id="rId16"/>
    <p:sldId id="281" r:id="rId17"/>
    <p:sldId id="275" r:id="rId18"/>
    <p:sldId id="279" r:id="rId19"/>
    <p:sldId id="284" r:id="rId20"/>
    <p:sldId id="280" r:id="rId21"/>
    <p:sldId id="277" r:id="rId22"/>
    <p:sldId id="282" r:id="rId23"/>
    <p:sldId id="283" r:id="rId24"/>
    <p:sldId id="285" r:id="rId25"/>
    <p:sldId id="286" r:id="rId26"/>
    <p:sldId id="294" r:id="rId27"/>
    <p:sldId id="292" r:id="rId28"/>
    <p:sldId id="287" r:id="rId29"/>
    <p:sldId id="293" r:id="rId30"/>
    <p:sldId id="288" r:id="rId31"/>
    <p:sldId id="290" r:id="rId32"/>
    <p:sldId id="29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AF37"/>
    <a:srgbClr val="C8A9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165" autoAdjust="0"/>
  </p:normalViewPr>
  <p:slideViewPr>
    <p:cSldViewPr snapToGrid="0">
      <p:cViewPr varScale="1">
        <p:scale>
          <a:sx n="85" d="100"/>
          <a:sy n="85" d="100"/>
        </p:scale>
        <p:origin x="59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685A8-D5F2-4C56-8B41-464F60319B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F2F6C3-F9A9-429E-BE20-D1EB621989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6F0668-69F4-4EB3-B541-40B6EE980303}"/>
              </a:ext>
            </a:extLst>
          </p:cNvPr>
          <p:cNvSpPr>
            <a:spLocks noGrp="1"/>
          </p:cNvSpPr>
          <p:nvPr>
            <p:ph type="dt" sz="half" idx="10"/>
          </p:nvPr>
        </p:nvSpPr>
        <p:spPr/>
        <p:txBody>
          <a:bodyPr/>
          <a:lstStyle/>
          <a:p>
            <a:fld id="{8A034F9D-9744-4232-BF08-F138E87D4E65}" type="datetimeFigureOut">
              <a:rPr lang="en-US" smtClean="0"/>
              <a:t>5/12/2025</a:t>
            </a:fld>
            <a:endParaRPr lang="en-US"/>
          </a:p>
        </p:txBody>
      </p:sp>
      <p:sp>
        <p:nvSpPr>
          <p:cNvPr id="5" name="Footer Placeholder 4">
            <a:extLst>
              <a:ext uri="{FF2B5EF4-FFF2-40B4-BE49-F238E27FC236}">
                <a16:creationId xmlns:a16="http://schemas.microsoft.com/office/drawing/2014/main" id="{6E481F45-D7A6-487D-BC51-C2F6BC9955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B39EB0-DBAD-4F08-826C-B84CB251DC93}"/>
              </a:ext>
            </a:extLst>
          </p:cNvPr>
          <p:cNvSpPr>
            <a:spLocks noGrp="1"/>
          </p:cNvSpPr>
          <p:nvPr>
            <p:ph type="sldNum" sz="quarter" idx="12"/>
          </p:nvPr>
        </p:nvSpPr>
        <p:spPr/>
        <p:txBody>
          <a:bodyPr/>
          <a:lstStyle/>
          <a:p>
            <a:fld id="{5A46ABC3-26FE-4DCE-B5B8-C5268BB4F589}" type="slidenum">
              <a:rPr lang="en-US" smtClean="0"/>
              <a:t>‹#›</a:t>
            </a:fld>
            <a:endParaRPr lang="en-US"/>
          </a:p>
        </p:txBody>
      </p:sp>
    </p:spTree>
    <p:extLst>
      <p:ext uri="{BB962C8B-B14F-4D97-AF65-F5344CB8AC3E}">
        <p14:creationId xmlns:p14="http://schemas.microsoft.com/office/powerpoint/2010/main" val="3511531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A574B-4C66-4898-8706-A6B807EA4F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826D87-FC08-4F88-8078-58261178F2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049A45-8DE7-46BA-A3BF-906DFBBCE171}"/>
              </a:ext>
            </a:extLst>
          </p:cNvPr>
          <p:cNvSpPr>
            <a:spLocks noGrp="1"/>
          </p:cNvSpPr>
          <p:nvPr>
            <p:ph type="dt" sz="half" idx="10"/>
          </p:nvPr>
        </p:nvSpPr>
        <p:spPr/>
        <p:txBody>
          <a:bodyPr/>
          <a:lstStyle/>
          <a:p>
            <a:fld id="{8A034F9D-9744-4232-BF08-F138E87D4E65}" type="datetimeFigureOut">
              <a:rPr lang="en-US" smtClean="0"/>
              <a:t>5/12/2025</a:t>
            </a:fld>
            <a:endParaRPr lang="en-US"/>
          </a:p>
        </p:txBody>
      </p:sp>
      <p:sp>
        <p:nvSpPr>
          <p:cNvPr id="5" name="Footer Placeholder 4">
            <a:extLst>
              <a:ext uri="{FF2B5EF4-FFF2-40B4-BE49-F238E27FC236}">
                <a16:creationId xmlns:a16="http://schemas.microsoft.com/office/drawing/2014/main" id="{D85FC3C1-2516-4F3F-851A-FB43F2D41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868454-FD85-4A0D-A990-EBB5C507E224}"/>
              </a:ext>
            </a:extLst>
          </p:cNvPr>
          <p:cNvSpPr>
            <a:spLocks noGrp="1"/>
          </p:cNvSpPr>
          <p:nvPr>
            <p:ph type="sldNum" sz="quarter" idx="12"/>
          </p:nvPr>
        </p:nvSpPr>
        <p:spPr/>
        <p:txBody>
          <a:bodyPr/>
          <a:lstStyle/>
          <a:p>
            <a:fld id="{5A46ABC3-26FE-4DCE-B5B8-C5268BB4F589}" type="slidenum">
              <a:rPr lang="en-US" smtClean="0"/>
              <a:t>‹#›</a:t>
            </a:fld>
            <a:endParaRPr lang="en-US"/>
          </a:p>
        </p:txBody>
      </p:sp>
    </p:spTree>
    <p:extLst>
      <p:ext uri="{BB962C8B-B14F-4D97-AF65-F5344CB8AC3E}">
        <p14:creationId xmlns:p14="http://schemas.microsoft.com/office/powerpoint/2010/main" val="1357526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9B597A-1C9F-46D7-91F0-9B58FEA9BF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8859830-D4B4-4778-83C7-884DA5ECF6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91337A-2612-4DC6-A4DD-DA4A850EDE10}"/>
              </a:ext>
            </a:extLst>
          </p:cNvPr>
          <p:cNvSpPr>
            <a:spLocks noGrp="1"/>
          </p:cNvSpPr>
          <p:nvPr>
            <p:ph type="dt" sz="half" idx="10"/>
          </p:nvPr>
        </p:nvSpPr>
        <p:spPr/>
        <p:txBody>
          <a:bodyPr/>
          <a:lstStyle/>
          <a:p>
            <a:fld id="{8A034F9D-9744-4232-BF08-F138E87D4E65}" type="datetimeFigureOut">
              <a:rPr lang="en-US" smtClean="0"/>
              <a:t>5/12/2025</a:t>
            </a:fld>
            <a:endParaRPr lang="en-US"/>
          </a:p>
        </p:txBody>
      </p:sp>
      <p:sp>
        <p:nvSpPr>
          <p:cNvPr id="5" name="Footer Placeholder 4">
            <a:extLst>
              <a:ext uri="{FF2B5EF4-FFF2-40B4-BE49-F238E27FC236}">
                <a16:creationId xmlns:a16="http://schemas.microsoft.com/office/drawing/2014/main" id="{AC11724C-FA7B-4869-BB63-C3462FA572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F30C90-38A0-4060-94E7-86AA3E06A282}"/>
              </a:ext>
            </a:extLst>
          </p:cNvPr>
          <p:cNvSpPr>
            <a:spLocks noGrp="1"/>
          </p:cNvSpPr>
          <p:nvPr>
            <p:ph type="sldNum" sz="quarter" idx="12"/>
          </p:nvPr>
        </p:nvSpPr>
        <p:spPr/>
        <p:txBody>
          <a:bodyPr/>
          <a:lstStyle/>
          <a:p>
            <a:fld id="{5A46ABC3-26FE-4DCE-B5B8-C5268BB4F589}" type="slidenum">
              <a:rPr lang="en-US" smtClean="0"/>
              <a:t>‹#›</a:t>
            </a:fld>
            <a:endParaRPr lang="en-US"/>
          </a:p>
        </p:txBody>
      </p:sp>
    </p:spTree>
    <p:extLst>
      <p:ext uri="{BB962C8B-B14F-4D97-AF65-F5344CB8AC3E}">
        <p14:creationId xmlns:p14="http://schemas.microsoft.com/office/powerpoint/2010/main" val="24177786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28C7A-62C0-41DA-98B0-86950363922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2C8D24-DA01-40A3-BB9C-203309CB23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4F47A-08A0-486E-B8E3-3890CC203078}"/>
              </a:ext>
            </a:extLst>
          </p:cNvPr>
          <p:cNvSpPr>
            <a:spLocks noGrp="1"/>
          </p:cNvSpPr>
          <p:nvPr>
            <p:ph type="dt" sz="half" idx="10"/>
          </p:nvPr>
        </p:nvSpPr>
        <p:spPr/>
        <p:txBody>
          <a:bodyPr/>
          <a:lstStyle/>
          <a:p>
            <a:fld id="{8A034F9D-9744-4232-BF08-F138E87D4E65}" type="datetimeFigureOut">
              <a:rPr lang="en-US" smtClean="0"/>
              <a:t>5/12/2025</a:t>
            </a:fld>
            <a:endParaRPr lang="en-US"/>
          </a:p>
        </p:txBody>
      </p:sp>
      <p:sp>
        <p:nvSpPr>
          <p:cNvPr id="5" name="Footer Placeholder 4">
            <a:extLst>
              <a:ext uri="{FF2B5EF4-FFF2-40B4-BE49-F238E27FC236}">
                <a16:creationId xmlns:a16="http://schemas.microsoft.com/office/drawing/2014/main" id="{F9B86F7D-FFD1-476E-A6CA-356E4790B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6C4662-B573-42A0-9FA2-620810B4C522}"/>
              </a:ext>
            </a:extLst>
          </p:cNvPr>
          <p:cNvSpPr>
            <a:spLocks noGrp="1"/>
          </p:cNvSpPr>
          <p:nvPr>
            <p:ph type="sldNum" sz="quarter" idx="12"/>
          </p:nvPr>
        </p:nvSpPr>
        <p:spPr/>
        <p:txBody>
          <a:bodyPr/>
          <a:lstStyle/>
          <a:p>
            <a:fld id="{5A46ABC3-26FE-4DCE-B5B8-C5268BB4F589}" type="slidenum">
              <a:rPr lang="en-US" smtClean="0"/>
              <a:t>‹#›</a:t>
            </a:fld>
            <a:endParaRPr lang="en-US"/>
          </a:p>
        </p:txBody>
      </p:sp>
    </p:spTree>
    <p:extLst>
      <p:ext uri="{BB962C8B-B14F-4D97-AF65-F5344CB8AC3E}">
        <p14:creationId xmlns:p14="http://schemas.microsoft.com/office/powerpoint/2010/main" val="1981249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A5C3-E017-4215-A986-8344BAD590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5F9B2A-362D-4078-9B58-3768240A1D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07CB714-95F1-46B0-9AB6-D3AD10EECBC2}"/>
              </a:ext>
            </a:extLst>
          </p:cNvPr>
          <p:cNvSpPr>
            <a:spLocks noGrp="1"/>
          </p:cNvSpPr>
          <p:nvPr>
            <p:ph type="dt" sz="half" idx="10"/>
          </p:nvPr>
        </p:nvSpPr>
        <p:spPr/>
        <p:txBody>
          <a:bodyPr/>
          <a:lstStyle/>
          <a:p>
            <a:fld id="{8A034F9D-9744-4232-BF08-F138E87D4E65}" type="datetimeFigureOut">
              <a:rPr lang="en-US" smtClean="0"/>
              <a:t>5/12/2025</a:t>
            </a:fld>
            <a:endParaRPr lang="en-US"/>
          </a:p>
        </p:txBody>
      </p:sp>
      <p:sp>
        <p:nvSpPr>
          <p:cNvPr id="5" name="Footer Placeholder 4">
            <a:extLst>
              <a:ext uri="{FF2B5EF4-FFF2-40B4-BE49-F238E27FC236}">
                <a16:creationId xmlns:a16="http://schemas.microsoft.com/office/drawing/2014/main" id="{5E241031-6729-4C59-B35A-D413B9C873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22FD74-DE3E-4665-94AF-4C46D029C382}"/>
              </a:ext>
            </a:extLst>
          </p:cNvPr>
          <p:cNvSpPr>
            <a:spLocks noGrp="1"/>
          </p:cNvSpPr>
          <p:nvPr>
            <p:ph type="sldNum" sz="quarter" idx="12"/>
          </p:nvPr>
        </p:nvSpPr>
        <p:spPr/>
        <p:txBody>
          <a:bodyPr/>
          <a:lstStyle/>
          <a:p>
            <a:fld id="{5A46ABC3-26FE-4DCE-B5B8-C5268BB4F589}" type="slidenum">
              <a:rPr lang="en-US" smtClean="0"/>
              <a:t>‹#›</a:t>
            </a:fld>
            <a:endParaRPr lang="en-US"/>
          </a:p>
        </p:txBody>
      </p:sp>
    </p:spTree>
    <p:extLst>
      <p:ext uri="{BB962C8B-B14F-4D97-AF65-F5344CB8AC3E}">
        <p14:creationId xmlns:p14="http://schemas.microsoft.com/office/powerpoint/2010/main" val="1011624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C1AC9-2506-475F-845F-6062EAEC11D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510477-5EF3-4F78-B0AF-5DB13CFDED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D9104F-DA20-4E56-9637-B7EA53A1BF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89D0CB4-FA5F-46D4-AAB8-8515897C91A9}"/>
              </a:ext>
            </a:extLst>
          </p:cNvPr>
          <p:cNvSpPr>
            <a:spLocks noGrp="1"/>
          </p:cNvSpPr>
          <p:nvPr>
            <p:ph type="dt" sz="half" idx="10"/>
          </p:nvPr>
        </p:nvSpPr>
        <p:spPr/>
        <p:txBody>
          <a:bodyPr/>
          <a:lstStyle/>
          <a:p>
            <a:fld id="{8A034F9D-9744-4232-BF08-F138E87D4E65}" type="datetimeFigureOut">
              <a:rPr lang="en-US" smtClean="0"/>
              <a:t>5/12/2025</a:t>
            </a:fld>
            <a:endParaRPr lang="en-US"/>
          </a:p>
        </p:txBody>
      </p:sp>
      <p:sp>
        <p:nvSpPr>
          <p:cNvPr id="6" name="Footer Placeholder 5">
            <a:extLst>
              <a:ext uri="{FF2B5EF4-FFF2-40B4-BE49-F238E27FC236}">
                <a16:creationId xmlns:a16="http://schemas.microsoft.com/office/drawing/2014/main" id="{DB6AE5A4-FD9F-469A-BABE-4EACE3EE7E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DC8A8C-4E87-4D6C-A365-5A5B68543E34}"/>
              </a:ext>
            </a:extLst>
          </p:cNvPr>
          <p:cNvSpPr>
            <a:spLocks noGrp="1"/>
          </p:cNvSpPr>
          <p:nvPr>
            <p:ph type="sldNum" sz="quarter" idx="12"/>
          </p:nvPr>
        </p:nvSpPr>
        <p:spPr/>
        <p:txBody>
          <a:bodyPr/>
          <a:lstStyle/>
          <a:p>
            <a:fld id="{5A46ABC3-26FE-4DCE-B5B8-C5268BB4F589}" type="slidenum">
              <a:rPr lang="en-US" smtClean="0"/>
              <a:t>‹#›</a:t>
            </a:fld>
            <a:endParaRPr lang="en-US"/>
          </a:p>
        </p:txBody>
      </p:sp>
    </p:spTree>
    <p:extLst>
      <p:ext uri="{BB962C8B-B14F-4D97-AF65-F5344CB8AC3E}">
        <p14:creationId xmlns:p14="http://schemas.microsoft.com/office/powerpoint/2010/main" val="4026254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632B5-7AC5-4847-907B-58450286522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C4A4D4-5C96-4BB0-94ED-1329230E1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671AF6-E5B8-4EEF-946D-227377AD23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A627D92-866D-4F2B-9999-847D10BBD9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34C25F-0FB7-4760-9BA4-31032DAC66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673ED5A-F621-4CDC-A67D-F19CAFE701B2}"/>
              </a:ext>
            </a:extLst>
          </p:cNvPr>
          <p:cNvSpPr>
            <a:spLocks noGrp="1"/>
          </p:cNvSpPr>
          <p:nvPr>
            <p:ph type="dt" sz="half" idx="10"/>
          </p:nvPr>
        </p:nvSpPr>
        <p:spPr/>
        <p:txBody>
          <a:bodyPr/>
          <a:lstStyle/>
          <a:p>
            <a:fld id="{8A034F9D-9744-4232-BF08-F138E87D4E65}" type="datetimeFigureOut">
              <a:rPr lang="en-US" smtClean="0"/>
              <a:t>5/12/2025</a:t>
            </a:fld>
            <a:endParaRPr lang="en-US"/>
          </a:p>
        </p:txBody>
      </p:sp>
      <p:sp>
        <p:nvSpPr>
          <p:cNvPr id="8" name="Footer Placeholder 7">
            <a:extLst>
              <a:ext uri="{FF2B5EF4-FFF2-40B4-BE49-F238E27FC236}">
                <a16:creationId xmlns:a16="http://schemas.microsoft.com/office/drawing/2014/main" id="{9D8D5B27-1D5C-4135-B9A2-E1CD78170B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3F981B-42F5-4F4A-93DC-091E1CAAA19B}"/>
              </a:ext>
            </a:extLst>
          </p:cNvPr>
          <p:cNvSpPr>
            <a:spLocks noGrp="1"/>
          </p:cNvSpPr>
          <p:nvPr>
            <p:ph type="sldNum" sz="quarter" idx="12"/>
          </p:nvPr>
        </p:nvSpPr>
        <p:spPr/>
        <p:txBody>
          <a:bodyPr/>
          <a:lstStyle/>
          <a:p>
            <a:fld id="{5A46ABC3-26FE-4DCE-B5B8-C5268BB4F589}" type="slidenum">
              <a:rPr lang="en-US" smtClean="0"/>
              <a:t>‹#›</a:t>
            </a:fld>
            <a:endParaRPr lang="en-US"/>
          </a:p>
        </p:txBody>
      </p:sp>
    </p:spTree>
    <p:extLst>
      <p:ext uri="{BB962C8B-B14F-4D97-AF65-F5344CB8AC3E}">
        <p14:creationId xmlns:p14="http://schemas.microsoft.com/office/powerpoint/2010/main" val="2367922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2DFA-141E-4232-AFB0-B1D8E9FFA7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0DB147-7BD9-44E3-B196-854B2C7E6238}"/>
              </a:ext>
            </a:extLst>
          </p:cNvPr>
          <p:cNvSpPr>
            <a:spLocks noGrp="1"/>
          </p:cNvSpPr>
          <p:nvPr>
            <p:ph type="dt" sz="half" idx="10"/>
          </p:nvPr>
        </p:nvSpPr>
        <p:spPr/>
        <p:txBody>
          <a:bodyPr/>
          <a:lstStyle/>
          <a:p>
            <a:fld id="{8A034F9D-9744-4232-BF08-F138E87D4E65}" type="datetimeFigureOut">
              <a:rPr lang="en-US" smtClean="0"/>
              <a:t>5/12/2025</a:t>
            </a:fld>
            <a:endParaRPr lang="en-US"/>
          </a:p>
        </p:txBody>
      </p:sp>
      <p:sp>
        <p:nvSpPr>
          <p:cNvPr id="4" name="Footer Placeholder 3">
            <a:extLst>
              <a:ext uri="{FF2B5EF4-FFF2-40B4-BE49-F238E27FC236}">
                <a16:creationId xmlns:a16="http://schemas.microsoft.com/office/drawing/2014/main" id="{9409699D-A133-41F1-8414-E89209CC6F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0B2F76-93C8-463C-8DB7-A053E13EEED0}"/>
              </a:ext>
            </a:extLst>
          </p:cNvPr>
          <p:cNvSpPr>
            <a:spLocks noGrp="1"/>
          </p:cNvSpPr>
          <p:nvPr>
            <p:ph type="sldNum" sz="quarter" idx="12"/>
          </p:nvPr>
        </p:nvSpPr>
        <p:spPr/>
        <p:txBody>
          <a:bodyPr/>
          <a:lstStyle/>
          <a:p>
            <a:fld id="{5A46ABC3-26FE-4DCE-B5B8-C5268BB4F589}" type="slidenum">
              <a:rPr lang="en-US" smtClean="0"/>
              <a:t>‹#›</a:t>
            </a:fld>
            <a:endParaRPr lang="en-US"/>
          </a:p>
        </p:txBody>
      </p:sp>
    </p:spTree>
    <p:extLst>
      <p:ext uri="{BB962C8B-B14F-4D97-AF65-F5344CB8AC3E}">
        <p14:creationId xmlns:p14="http://schemas.microsoft.com/office/powerpoint/2010/main" val="3283641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684FA8-DF13-406E-9A1C-E265730F440F}"/>
              </a:ext>
            </a:extLst>
          </p:cNvPr>
          <p:cNvSpPr>
            <a:spLocks noGrp="1"/>
          </p:cNvSpPr>
          <p:nvPr>
            <p:ph type="dt" sz="half" idx="10"/>
          </p:nvPr>
        </p:nvSpPr>
        <p:spPr/>
        <p:txBody>
          <a:bodyPr/>
          <a:lstStyle/>
          <a:p>
            <a:fld id="{8A034F9D-9744-4232-BF08-F138E87D4E65}" type="datetimeFigureOut">
              <a:rPr lang="en-US" smtClean="0"/>
              <a:t>5/12/2025</a:t>
            </a:fld>
            <a:endParaRPr lang="en-US"/>
          </a:p>
        </p:txBody>
      </p:sp>
      <p:sp>
        <p:nvSpPr>
          <p:cNvPr id="3" name="Footer Placeholder 2">
            <a:extLst>
              <a:ext uri="{FF2B5EF4-FFF2-40B4-BE49-F238E27FC236}">
                <a16:creationId xmlns:a16="http://schemas.microsoft.com/office/drawing/2014/main" id="{C3DC9BE7-CBA8-4B76-AA2A-D5666F76D4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174B2C-DB02-4268-ADA2-13A07D468FBC}"/>
              </a:ext>
            </a:extLst>
          </p:cNvPr>
          <p:cNvSpPr>
            <a:spLocks noGrp="1"/>
          </p:cNvSpPr>
          <p:nvPr>
            <p:ph type="sldNum" sz="quarter" idx="12"/>
          </p:nvPr>
        </p:nvSpPr>
        <p:spPr/>
        <p:txBody>
          <a:bodyPr/>
          <a:lstStyle/>
          <a:p>
            <a:fld id="{5A46ABC3-26FE-4DCE-B5B8-C5268BB4F589}" type="slidenum">
              <a:rPr lang="en-US" smtClean="0"/>
              <a:t>‹#›</a:t>
            </a:fld>
            <a:endParaRPr lang="en-US"/>
          </a:p>
        </p:txBody>
      </p:sp>
    </p:spTree>
    <p:extLst>
      <p:ext uri="{BB962C8B-B14F-4D97-AF65-F5344CB8AC3E}">
        <p14:creationId xmlns:p14="http://schemas.microsoft.com/office/powerpoint/2010/main" val="2539910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B824-3DB6-4DC6-80C0-373EDDA3AC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AE8E2C-642A-4CB0-A705-5CAC4D8DE3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59E648-DAD4-4308-9140-9C0F39025E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10BD43-4640-4CF2-8A91-36DF4CCA7E18}"/>
              </a:ext>
            </a:extLst>
          </p:cNvPr>
          <p:cNvSpPr>
            <a:spLocks noGrp="1"/>
          </p:cNvSpPr>
          <p:nvPr>
            <p:ph type="dt" sz="half" idx="10"/>
          </p:nvPr>
        </p:nvSpPr>
        <p:spPr/>
        <p:txBody>
          <a:bodyPr/>
          <a:lstStyle/>
          <a:p>
            <a:fld id="{8A034F9D-9744-4232-BF08-F138E87D4E65}" type="datetimeFigureOut">
              <a:rPr lang="en-US" smtClean="0"/>
              <a:t>5/12/2025</a:t>
            </a:fld>
            <a:endParaRPr lang="en-US"/>
          </a:p>
        </p:txBody>
      </p:sp>
      <p:sp>
        <p:nvSpPr>
          <p:cNvPr id="6" name="Footer Placeholder 5">
            <a:extLst>
              <a:ext uri="{FF2B5EF4-FFF2-40B4-BE49-F238E27FC236}">
                <a16:creationId xmlns:a16="http://schemas.microsoft.com/office/drawing/2014/main" id="{8AE6727C-F444-4811-933D-D7F835BE09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879F57-1072-41EE-A6D6-BDF1F331594B}"/>
              </a:ext>
            </a:extLst>
          </p:cNvPr>
          <p:cNvSpPr>
            <a:spLocks noGrp="1"/>
          </p:cNvSpPr>
          <p:nvPr>
            <p:ph type="sldNum" sz="quarter" idx="12"/>
          </p:nvPr>
        </p:nvSpPr>
        <p:spPr/>
        <p:txBody>
          <a:bodyPr/>
          <a:lstStyle/>
          <a:p>
            <a:fld id="{5A46ABC3-26FE-4DCE-B5B8-C5268BB4F589}" type="slidenum">
              <a:rPr lang="en-US" smtClean="0"/>
              <a:t>‹#›</a:t>
            </a:fld>
            <a:endParaRPr lang="en-US"/>
          </a:p>
        </p:txBody>
      </p:sp>
    </p:spTree>
    <p:extLst>
      <p:ext uri="{BB962C8B-B14F-4D97-AF65-F5344CB8AC3E}">
        <p14:creationId xmlns:p14="http://schemas.microsoft.com/office/powerpoint/2010/main" val="2987686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EBB9A-3BAD-456C-B15A-E0DBECB2B6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3D1DAD-9D58-42E5-9971-F365C0EE49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421386-EFAC-4ECF-B1C0-BC90953DE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28EEE5-243A-49CB-919F-7AEBC1A83B41}"/>
              </a:ext>
            </a:extLst>
          </p:cNvPr>
          <p:cNvSpPr>
            <a:spLocks noGrp="1"/>
          </p:cNvSpPr>
          <p:nvPr>
            <p:ph type="dt" sz="half" idx="10"/>
          </p:nvPr>
        </p:nvSpPr>
        <p:spPr/>
        <p:txBody>
          <a:bodyPr/>
          <a:lstStyle/>
          <a:p>
            <a:fld id="{8A034F9D-9744-4232-BF08-F138E87D4E65}" type="datetimeFigureOut">
              <a:rPr lang="en-US" smtClean="0"/>
              <a:t>5/12/2025</a:t>
            </a:fld>
            <a:endParaRPr lang="en-US"/>
          </a:p>
        </p:txBody>
      </p:sp>
      <p:sp>
        <p:nvSpPr>
          <p:cNvPr id="6" name="Footer Placeholder 5">
            <a:extLst>
              <a:ext uri="{FF2B5EF4-FFF2-40B4-BE49-F238E27FC236}">
                <a16:creationId xmlns:a16="http://schemas.microsoft.com/office/drawing/2014/main" id="{FC459E9D-CDA8-4367-80B5-E936045D95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810001-8013-4C68-B158-A1650137437E}"/>
              </a:ext>
            </a:extLst>
          </p:cNvPr>
          <p:cNvSpPr>
            <a:spLocks noGrp="1"/>
          </p:cNvSpPr>
          <p:nvPr>
            <p:ph type="sldNum" sz="quarter" idx="12"/>
          </p:nvPr>
        </p:nvSpPr>
        <p:spPr/>
        <p:txBody>
          <a:bodyPr/>
          <a:lstStyle/>
          <a:p>
            <a:fld id="{5A46ABC3-26FE-4DCE-B5B8-C5268BB4F589}" type="slidenum">
              <a:rPr lang="en-US" smtClean="0"/>
              <a:t>‹#›</a:t>
            </a:fld>
            <a:endParaRPr lang="en-US"/>
          </a:p>
        </p:txBody>
      </p:sp>
    </p:spTree>
    <p:extLst>
      <p:ext uri="{BB962C8B-B14F-4D97-AF65-F5344CB8AC3E}">
        <p14:creationId xmlns:p14="http://schemas.microsoft.com/office/powerpoint/2010/main" val="17962505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B9228A-95A4-4724-A25F-00E1F5F5A04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646A412-D959-4C88-B27A-62CC5F911FA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0215D-4124-40E3-BB20-623E234786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034F9D-9744-4232-BF08-F138E87D4E65}" type="datetimeFigureOut">
              <a:rPr lang="en-US" smtClean="0"/>
              <a:t>5/12/2025</a:t>
            </a:fld>
            <a:endParaRPr lang="en-US"/>
          </a:p>
        </p:txBody>
      </p:sp>
      <p:sp>
        <p:nvSpPr>
          <p:cNvPr id="5" name="Footer Placeholder 4">
            <a:extLst>
              <a:ext uri="{FF2B5EF4-FFF2-40B4-BE49-F238E27FC236}">
                <a16:creationId xmlns:a16="http://schemas.microsoft.com/office/drawing/2014/main" id="{9DBB87CD-83A4-477D-905D-92B1E9D0EA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E6DF81-CFBA-4CC2-BBA5-7E2E2EAF32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46ABC3-26FE-4DCE-B5B8-C5268BB4F589}" type="slidenum">
              <a:rPr lang="en-US" smtClean="0"/>
              <a:t>‹#›</a:t>
            </a:fld>
            <a:endParaRPr lang="en-US"/>
          </a:p>
        </p:txBody>
      </p:sp>
    </p:spTree>
    <p:extLst>
      <p:ext uri="{BB962C8B-B14F-4D97-AF65-F5344CB8AC3E}">
        <p14:creationId xmlns:p14="http://schemas.microsoft.com/office/powerpoint/2010/main" val="13896438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1.png"/><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8" Type="http://schemas.openxmlformats.org/officeDocument/2006/relationships/image" Target="../media/image10.jpg"/><Relationship Id="rId3" Type="http://schemas.openxmlformats.org/officeDocument/2006/relationships/image" Target="../media/image2.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9.jpg"/><Relationship Id="rId4" Type="http://schemas.openxmlformats.org/officeDocument/2006/relationships/image" Target="../media/image8.jpg"/></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10.jpg"/><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8" Type="http://schemas.openxmlformats.org/officeDocument/2006/relationships/image" Target="../media/image13.jpg"/><Relationship Id="rId3" Type="http://schemas.openxmlformats.org/officeDocument/2006/relationships/image" Target="../media/image2.png"/><Relationship Id="rId7" Type="http://schemas.openxmlformats.org/officeDocument/2006/relationships/image" Target="../media/image12.jp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2.png"/><Relationship Id="rId7" Type="http://schemas.openxmlformats.org/officeDocument/2006/relationships/image" Target="../media/image13.jp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14.jpg"/><Relationship Id="rId3" Type="http://schemas.openxmlformats.org/officeDocument/2006/relationships/image" Target="../media/image2.png"/><Relationship Id="rId7" Type="http://schemas.openxmlformats.org/officeDocument/2006/relationships/image" Target="../media/image13.jp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1.jpg"/><Relationship Id="rId5"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2.png"/><Relationship Id="rId7" Type="http://schemas.openxmlformats.org/officeDocument/2006/relationships/image" Target="../media/image13.jp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2.jpg"/><Relationship Id="rId5" Type="http://schemas.openxmlformats.org/officeDocument/2006/relationships/image" Target="../media/image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5.jpg"/><Relationship Id="rId5" Type="http://schemas.openxmlformats.org/officeDocument/2006/relationships/image" Target="../media/image3.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7.jp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6.jpg"/><Relationship Id="rId5" Type="http://schemas.openxmlformats.org/officeDocument/2006/relationships/image" Target="../media/image3.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jp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7.jpg"/><Relationship Id="rId5" Type="http://schemas.openxmlformats.org/officeDocument/2006/relationships/image" Target="../media/image3.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8.jpg"/><Relationship Id="rId5" Type="http://schemas.openxmlformats.org/officeDocument/2006/relationships/image" Target="../media/image3.pn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19.jpg"/><Relationship Id="rId5" Type="http://schemas.openxmlformats.org/officeDocument/2006/relationships/image" Target="../media/image3.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3.png"/><Relationship Id="rId4" Type="http://schemas.openxmlformats.org/officeDocument/2006/relationships/image" Target="../media/image1.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3.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CBC766-A19F-44A0-8641-A433A2E50D38}"/>
              </a:ext>
            </a:extLst>
          </p:cNvPr>
          <p:cNvSpPr txBox="1"/>
          <p:nvPr/>
        </p:nvSpPr>
        <p:spPr>
          <a:xfrm>
            <a:off x="3022226" y="3167390"/>
            <a:ext cx="6147548" cy="523220"/>
          </a:xfrm>
          <a:prstGeom prst="rect">
            <a:avLst/>
          </a:prstGeom>
          <a:noFill/>
        </p:spPr>
        <p:txBody>
          <a:bodyPr wrap="square" rtlCol="0">
            <a:spAutoFit/>
          </a:bodyPr>
          <a:lstStyle/>
          <a:p>
            <a:pPr algn="ctr"/>
            <a:r>
              <a:rPr lang="en-US" sz="2800" b="1" dirty="0">
                <a:solidFill>
                  <a:srgbClr val="D4AF37"/>
                </a:solidFill>
                <a:latin typeface="Agency FB" panose="020B0503020202020204" pitchFamily="34" charset="0"/>
              </a:rPr>
              <a:t>ORACLE ERP ACCOUNTS PAYABLE MODULE SETUP</a:t>
            </a:r>
          </a:p>
        </p:txBody>
      </p:sp>
    </p:spTree>
    <p:extLst>
      <p:ext uri="{BB962C8B-B14F-4D97-AF65-F5344CB8AC3E}">
        <p14:creationId xmlns:p14="http://schemas.microsoft.com/office/powerpoint/2010/main" val="1722018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graphicFrame>
        <p:nvGraphicFramePr>
          <p:cNvPr id="3" name="Table 2">
            <a:extLst>
              <a:ext uri="{FF2B5EF4-FFF2-40B4-BE49-F238E27FC236}">
                <a16:creationId xmlns:a16="http://schemas.microsoft.com/office/drawing/2014/main" id="{A9E2C301-4EBE-4000-83F3-8CB288334053}"/>
              </a:ext>
            </a:extLst>
          </p:cNvPr>
          <p:cNvGraphicFramePr>
            <a:graphicFrameLocks noGrp="1"/>
          </p:cNvGraphicFramePr>
          <p:nvPr>
            <p:extLst>
              <p:ext uri="{D42A27DB-BD31-4B8C-83A1-F6EECF244321}">
                <p14:modId xmlns:p14="http://schemas.microsoft.com/office/powerpoint/2010/main" val="890337993"/>
              </p:ext>
            </p:extLst>
          </p:nvPr>
        </p:nvGraphicFramePr>
        <p:xfrm>
          <a:off x="838200" y="2277381"/>
          <a:ext cx="10515600" cy="2955601"/>
        </p:xfrm>
        <a:graphic>
          <a:graphicData uri="http://schemas.openxmlformats.org/drawingml/2006/table">
            <a:tbl>
              <a:tblPr/>
              <a:tblGrid>
                <a:gridCol w="5257800">
                  <a:extLst>
                    <a:ext uri="{9D8B030D-6E8A-4147-A177-3AD203B41FA5}">
                      <a16:colId xmlns:a16="http://schemas.microsoft.com/office/drawing/2014/main" val="1466016036"/>
                    </a:ext>
                  </a:extLst>
                </a:gridCol>
                <a:gridCol w="5257800">
                  <a:extLst>
                    <a:ext uri="{9D8B030D-6E8A-4147-A177-3AD203B41FA5}">
                      <a16:colId xmlns:a16="http://schemas.microsoft.com/office/drawing/2014/main" val="3128721133"/>
                    </a:ext>
                  </a:extLst>
                </a:gridCol>
              </a:tblGrid>
              <a:tr h="487478">
                <a:tc>
                  <a:txBody>
                    <a:bodyPr/>
                    <a:lstStyle/>
                    <a:p>
                      <a:pPr algn="ctr"/>
                      <a:r>
                        <a:rPr lang="en-US" b="1" dirty="0">
                          <a:solidFill>
                            <a:srgbClr val="D4AF37"/>
                          </a:solidFill>
                        </a:rPr>
                        <a:t>Member</a:t>
                      </a:r>
                    </a:p>
                  </a:txBody>
                  <a:tcPr anchor="ctr">
                    <a:lnL>
                      <a:noFill/>
                    </a:lnL>
                    <a:lnR>
                      <a:noFill/>
                    </a:lnR>
                    <a:lnT>
                      <a:noFill/>
                    </a:lnT>
                    <a:lnB>
                      <a:noFill/>
                    </a:lnB>
                  </a:tcPr>
                </a:tc>
                <a:tc>
                  <a:txBody>
                    <a:bodyPr/>
                    <a:lstStyle/>
                    <a:p>
                      <a:pPr algn="ctr"/>
                      <a:r>
                        <a:rPr lang="en-US" b="1" dirty="0">
                          <a:solidFill>
                            <a:srgbClr val="D4AF37"/>
                          </a:solidFill>
                        </a:rPr>
                        <a:t>Responsibilities</a:t>
                      </a:r>
                    </a:p>
                  </a:txBody>
                  <a:tcPr anchor="ctr">
                    <a:lnL>
                      <a:noFill/>
                    </a:lnL>
                    <a:lnR>
                      <a:noFill/>
                    </a:lnR>
                    <a:lnT>
                      <a:noFill/>
                    </a:lnT>
                    <a:lnB>
                      <a:noFill/>
                    </a:lnB>
                  </a:tcPr>
                </a:tc>
                <a:extLst>
                  <a:ext uri="{0D108BD9-81ED-4DB2-BD59-A6C34878D82A}">
                    <a16:rowId xmlns:a16="http://schemas.microsoft.com/office/drawing/2014/main" val="2273981587"/>
                  </a:ext>
                </a:extLst>
              </a:tr>
              <a:tr h="58869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D4AF37"/>
                          </a:solidFill>
                        </a:rPr>
                        <a:t>Abdelrahman Ashraf</a:t>
                      </a:r>
                    </a:p>
                    <a:p>
                      <a:pPr algn="ctr"/>
                      <a:endParaRPr lang="en-US" b="1" dirty="0">
                        <a:solidFill>
                          <a:srgbClr val="D4AF37"/>
                        </a:solidFill>
                      </a:endParaRPr>
                    </a:p>
                  </a:txBody>
                  <a:tcPr anchor="ctr">
                    <a:lnL>
                      <a:noFill/>
                    </a:lnL>
                    <a:lnR>
                      <a:noFill/>
                    </a:lnR>
                    <a:lnT>
                      <a:noFill/>
                    </a:lnT>
                    <a:lnB>
                      <a:noFill/>
                    </a:lnB>
                  </a:tcPr>
                </a:tc>
                <a:tc>
                  <a:txBody>
                    <a:bodyPr/>
                    <a:lstStyle/>
                    <a:p>
                      <a:pPr algn="ctr"/>
                      <a:r>
                        <a:rPr lang="en-US" b="1">
                          <a:solidFill>
                            <a:srgbClr val="D4AF37"/>
                          </a:solidFill>
                        </a:rPr>
                        <a:t>Led system configuration and vendor data setup</a:t>
                      </a:r>
                    </a:p>
                  </a:txBody>
                  <a:tcPr anchor="ctr">
                    <a:lnL>
                      <a:noFill/>
                    </a:lnL>
                    <a:lnR>
                      <a:noFill/>
                    </a:lnR>
                    <a:lnT>
                      <a:noFill/>
                    </a:lnT>
                    <a:lnB>
                      <a:noFill/>
                    </a:lnB>
                  </a:tcPr>
                </a:tc>
                <a:extLst>
                  <a:ext uri="{0D108BD9-81ED-4DB2-BD59-A6C34878D82A}">
                    <a16:rowId xmlns:a16="http://schemas.microsoft.com/office/drawing/2014/main" val="1332225400"/>
                  </a:ext>
                </a:extLst>
              </a:tr>
              <a:tr h="487478">
                <a:tc>
                  <a:txBody>
                    <a:bodyPr/>
                    <a:lstStyle/>
                    <a:p>
                      <a:pPr algn="ctr"/>
                      <a:r>
                        <a:rPr lang="en-US" b="1">
                          <a:solidFill>
                            <a:srgbClr val="D4AF37"/>
                          </a:solidFill>
                        </a:rPr>
                        <a:t>Ramy Gamal</a:t>
                      </a:r>
                    </a:p>
                  </a:txBody>
                  <a:tcPr anchor="ctr">
                    <a:lnL>
                      <a:noFill/>
                    </a:lnL>
                    <a:lnR>
                      <a:noFill/>
                    </a:lnR>
                    <a:lnT>
                      <a:noFill/>
                    </a:lnT>
                    <a:lnB>
                      <a:noFill/>
                    </a:lnB>
                  </a:tcPr>
                </a:tc>
                <a:tc>
                  <a:txBody>
                    <a:bodyPr/>
                    <a:lstStyle/>
                    <a:p>
                      <a:pPr algn="ctr"/>
                      <a:r>
                        <a:rPr lang="en-US" b="1">
                          <a:solidFill>
                            <a:srgbClr val="D4AF37"/>
                          </a:solidFill>
                        </a:rPr>
                        <a:t>Entered sample invoices and processed payments</a:t>
                      </a:r>
                    </a:p>
                  </a:txBody>
                  <a:tcPr anchor="ctr">
                    <a:lnL>
                      <a:noFill/>
                    </a:lnL>
                    <a:lnR>
                      <a:noFill/>
                    </a:lnR>
                    <a:lnT>
                      <a:noFill/>
                    </a:lnT>
                    <a:lnB>
                      <a:noFill/>
                    </a:lnB>
                  </a:tcPr>
                </a:tc>
                <a:extLst>
                  <a:ext uri="{0D108BD9-81ED-4DB2-BD59-A6C34878D82A}">
                    <a16:rowId xmlns:a16="http://schemas.microsoft.com/office/drawing/2014/main" val="902534404"/>
                  </a:ext>
                </a:extLst>
              </a:tr>
              <a:tr h="487478">
                <a:tc>
                  <a:txBody>
                    <a:bodyPr/>
                    <a:lstStyle/>
                    <a:p>
                      <a:pPr algn="ctr"/>
                      <a:r>
                        <a:rPr lang="en-US" b="1" dirty="0">
                          <a:solidFill>
                            <a:srgbClr val="D4AF37"/>
                          </a:solidFill>
                        </a:rPr>
                        <a:t>Mahmoud </a:t>
                      </a:r>
                      <a:r>
                        <a:rPr lang="en-US" b="1" dirty="0" err="1">
                          <a:solidFill>
                            <a:srgbClr val="D4AF37"/>
                          </a:solidFill>
                        </a:rPr>
                        <a:t>Owais</a:t>
                      </a:r>
                      <a:endParaRPr lang="en-US" b="1" dirty="0">
                        <a:solidFill>
                          <a:srgbClr val="D4AF37"/>
                        </a:solidFill>
                      </a:endParaRPr>
                    </a:p>
                  </a:txBody>
                  <a:tcPr anchor="ctr">
                    <a:lnL>
                      <a:noFill/>
                    </a:lnL>
                    <a:lnR>
                      <a:noFill/>
                    </a:lnR>
                    <a:lnT>
                      <a:noFill/>
                    </a:lnT>
                    <a:lnB>
                      <a:noFill/>
                    </a:lnB>
                  </a:tcPr>
                </a:tc>
                <a:tc>
                  <a:txBody>
                    <a:bodyPr/>
                    <a:lstStyle/>
                    <a:p>
                      <a:pPr algn="ctr"/>
                      <a:r>
                        <a:rPr lang="en-US" b="1">
                          <a:solidFill>
                            <a:srgbClr val="D4AF37"/>
                          </a:solidFill>
                        </a:rPr>
                        <a:t>Created reports and performed data analysis in Excel</a:t>
                      </a:r>
                    </a:p>
                  </a:txBody>
                  <a:tcPr anchor="ctr">
                    <a:lnL>
                      <a:noFill/>
                    </a:lnL>
                    <a:lnR>
                      <a:noFill/>
                    </a:lnR>
                    <a:lnT>
                      <a:noFill/>
                    </a:lnT>
                    <a:lnB>
                      <a:noFill/>
                    </a:lnB>
                  </a:tcPr>
                </a:tc>
                <a:extLst>
                  <a:ext uri="{0D108BD9-81ED-4DB2-BD59-A6C34878D82A}">
                    <a16:rowId xmlns:a16="http://schemas.microsoft.com/office/drawing/2014/main" val="3278932324"/>
                  </a:ext>
                </a:extLst>
              </a:tr>
              <a:tr h="853087">
                <a:tc>
                  <a:txBody>
                    <a:bodyPr/>
                    <a:lstStyle/>
                    <a:p>
                      <a:pPr algn="ctr"/>
                      <a:r>
                        <a:rPr lang="en-US" b="1" dirty="0">
                          <a:solidFill>
                            <a:srgbClr val="D4AF37"/>
                          </a:solidFill>
                        </a:rPr>
                        <a:t>Mohamed Wafik </a:t>
                      </a:r>
                    </a:p>
                  </a:txBody>
                  <a:tcPr anchor="ctr">
                    <a:lnL>
                      <a:noFill/>
                    </a:lnL>
                    <a:lnR>
                      <a:noFill/>
                    </a:lnR>
                    <a:lnT>
                      <a:noFill/>
                    </a:lnT>
                    <a:lnB>
                      <a:noFill/>
                    </a:lnB>
                  </a:tcPr>
                </a:tc>
                <a:tc>
                  <a:txBody>
                    <a:bodyPr/>
                    <a:lstStyle/>
                    <a:p>
                      <a:pPr algn="ctr"/>
                      <a:r>
                        <a:rPr lang="en-US" b="1" dirty="0">
                          <a:solidFill>
                            <a:srgbClr val="D4AF37"/>
                          </a:solidFill>
                        </a:rPr>
                        <a:t>Documented the whole project and prepared the final presentation</a:t>
                      </a:r>
                    </a:p>
                  </a:txBody>
                  <a:tcPr anchor="ctr">
                    <a:lnL>
                      <a:noFill/>
                    </a:lnL>
                    <a:lnR>
                      <a:noFill/>
                    </a:lnR>
                    <a:lnT>
                      <a:noFill/>
                    </a:lnT>
                    <a:lnB>
                      <a:noFill/>
                    </a:lnB>
                  </a:tcPr>
                </a:tc>
                <a:extLst>
                  <a:ext uri="{0D108BD9-81ED-4DB2-BD59-A6C34878D82A}">
                    <a16:rowId xmlns:a16="http://schemas.microsoft.com/office/drawing/2014/main" val="4001189775"/>
                  </a:ext>
                </a:extLst>
              </a:tr>
            </a:tbl>
          </a:graphicData>
        </a:graphic>
      </p:graphicFrame>
      <p:pic>
        <p:nvPicPr>
          <p:cNvPr id="6" name="Picture 5">
            <a:extLst>
              <a:ext uri="{FF2B5EF4-FFF2-40B4-BE49-F238E27FC236}">
                <a16:creationId xmlns:a16="http://schemas.microsoft.com/office/drawing/2014/main" id="{D5B5D544-50AA-4855-8493-14DA0F3B8F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pic>
        <p:nvPicPr>
          <p:cNvPr id="7" name="Picture 6">
            <a:extLst>
              <a:ext uri="{FF2B5EF4-FFF2-40B4-BE49-F238E27FC236}">
                <a16:creationId xmlns:a16="http://schemas.microsoft.com/office/drawing/2014/main" id="{E0EDC151-D567-472C-B643-5A3452279F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spTree>
    <p:extLst>
      <p:ext uri="{BB962C8B-B14F-4D97-AF65-F5344CB8AC3E}">
        <p14:creationId xmlns:p14="http://schemas.microsoft.com/office/powerpoint/2010/main" val="102218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sp>
        <p:nvSpPr>
          <p:cNvPr id="2" name="TextBox 1">
            <a:extLst>
              <a:ext uri="{FF2B5EF4-FFF2-40B4-BE49-F238E27FC236}">
                <a16:creationId xmlns:a16="http://schemas.microsoft.com/office/drawing/2014/main" id="{67632C7D-9236-430E-BD85-A4D729FD76CA}"/>
              </a:ext>
            </a:extLst>
          </p:cNvPr>
          <p:cNvSpPr txBox="1"/>
          <p:nvPr/>
        </p:nvSpPr>
        <p:spPr>
          <a:xfrm>
            <a:off x="1913964" y="1166842"/>
            <a:ext cx="8364071" cy="4893647"/>
          </a:xfrm>
          <a:prstGeom prst="rect">
            <a:avLst/>
          </a:prstGeom>
          <a:noFill/>
        </p:spPr>
        <p:txBody>
          <a:bodyPr wrap="square" rtlCol="0">
            <a:spAutoFit/>
          </a:bodyPr>
          <a:lstStyle/>
          <a:p>
            <a:pPr algn="ctr"/>
            <a:r>
              <a:rPr lang="en-US" sz="2400" b="1" dirty="0">
                <a:solidFill>
                  <a:srgbClr val="D4AF37"/>
                </a:solidFill>
              </a:rPr>
              <a:t>Lack of prior hands-on experience with Oracle ERP.</a:t>
            </a:r>
            <a:endParaRPr lang="en-US" sz="2800" b="1" dirty="0">
              <a:solidFill>
                <a:srgbClr val="D4AF37"/>
              </a:solidFill>
            </a:endParaRPr>
          </a:p>
          <a:p>
            <a:pPr algn="ctr">
              <a:buFont typeface="Arial" panose="020B0604020202020204" pitchFamily="34" charset="0"/>
              <a:buChar char="•"/>
            </a:pPr>
            <a:r>
              <a:rPr lang="en-US" sz="2400" dirty="0">
                <a:solidFill>
                  <a:srgbClr val="D4AF37"/>
                </a:solidFill>
              </a:rPr>
              <a:t>Difficulty setting up a realistic business environment.</a:t>
            </a:r>
          </a:p>
          <a:p>
            <a:pPr algn="ctr">
              <a:buFont typeface="Arial" panose="020B0604020202020204" pitchFamily="34" charset="0"/>
              <a:buChar char="•"/>
            </a:pPr>
            <a:r>
              <a:rPr lang="en-US" sz="2400" dirty="0">
                <a:solidFill>
                  <a:srgbClr val="D4AF37"/>
                </a:solidFill>
              </a:rPr>
              <a:t>Understanding the full workflow of vendor transactions.</a:t>
            </a:r>
          </a:p>
          <a:p>
            <a:pPr algn="ctr"/>
            <a:endParaRPr lang="en-US" sz="2400" dirty="0">
              <a:solidFill>
                <a:srgbClr val="D4AF37"/>
              </a:solidFill>
            </a:endParaRPr>
          </a:p>
          <a:p>
            <a:pPr algn="ctr"/>
            <a:r>
              <a:rPr lang="en-US" sz="2400" b="1" dirty="0">
                <a:solidFill>
                  <a:srgbClr val="D4AF37"/>
                </a:solidFill>
              </a:rPr>
              <a:t>How We Overcame Them</a:t>
            </a:r>
            <a:br>
              <a:rPr lang="en-US" sz="2400" b="1" dirty="0">
                <a:solidFill>
                  <a:srgbClr val="D4AF37"/>
                </a:solidFill>
              </a:rPr>
            </a:br>
            <a:endParaRPr lang="en-US" sz="2400" dirty="0">
              <a:solidFill>
                <a:srgbClr val="D4AF37"/>
              </a:solidFill>
            </a:endParaRPr>
          </a:p>
          <a:p>
            <a:pPr algn="ctr">
              <a:buFont typeface="Arial" panose="020B0604020202020204" pitchFamily="34" charset="0"/>
              <a:buChar char="•"/>
            </a:pPr>
            <a:r>
              <a:rPr lang="en-US" sz="2400" dirty="0">
                <a:solidFill>
                  <a:srgbClr val="D4AF37"/>
                </a:solidFill>
              </a:rPr>
              <a:t>Used online tutorials and Oracle documentation for system navigation.</a:t>
            </a:r>
          </a:p>
          <a:p>
            <a:pPr algn="ctr">
              <a:buFont typeface="Arial" panose="020B0604020202020204" pitchFamily="34" charset="0"/>
              <a:buChar char="•"/>
            </a:pPr>
            <a:r>
              <a:rPr lang="en-US" sz="2400" dirty="0">
                <a:solidFill>
                  <a:srgbClr val="D4AF37"/>
                </a:solidFill>
              </a:rPr>
              <a:t>Designed simple but realistic data for practice.</a:t>
            </a:r>
          </a:p>
          <a:p>
            <a:pPr algn="ctr">
              <a:buFont typeface="Arial" panose="020B0604020202020204" pitchFamily="34" charset="0"/>
              <a:buChar char="•"/>
            </a:pPr>
            <a:r>
              <a:rPr lang="en-US" sz="2400" dirty="0">
                <a:solidFill>
                  <a:srgbClr val="D4AF37"/>
                </a:solidFill>
              </a:rPr>
              <a:t>Worked as a team to simulate approvals, payments, and vendor interactions.</a:t>
            </a:r>
          </a:p>
          <a:p>
            <a:pPr algn="ctr">
              <a:buFont typeface="Arial" panose="020B0604020202020204" pitchFamily="34" charset="0"/>
              <a:buChar char="•"/>
            </a:pPr>
            <a:r>
              <a:rPr lang="en-US" sz="2400" dirty="0">
                <a:solidFill>
                  <a:srgbClr val="D4AF37"/>
                </a:solidFill>
              </a:rPr>
              <a:t>Constant testing and learning from errors</a:t>
            </a:r>
          </a:p>
          <a:p>
            <a:pPr algn="ctr"/>
            <a:endParaRPr lang="en-US" sz="2400" b="1" dirty="0">
              <a:solidFill>
                <a:srgbClr val="D4AF37"/>
              </a:solidFill>
            </a:endParaRPr>
          </a:p>
        </p:txBody>
      </p:sp>
      <p:pic>
        <p:nvPicPr>
          <p:cNvPr id="5" name="Picture 4">
            <a:extLst>
              <a:ext uri="{FF2B5EF4-FFF2-40B4-BE49-F238E27FC236}">
                <a16:creationId xmlns:a16="http://schemas.microsoft.com/office/drawing/2014/main" id="{4D2066CB-D8F3-4386-AA1E-557726571B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pic>
        <p:nvPicPr>
          <p:cNvPr id="6" name="Picture 5">
            <a:extLst>
              <a:ext uri="{FF2B5EF4-FFF2-40B4-BE49-F238E27FC236}">
                <a16:creationId xmlns:a16="http://schemas.microsoft.com/office/drawing/2014/main" id="{178AC1B1-0A3E-48A5-88CD-0907B42ADF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spTree>
    <p:extLst>
      <p:ext uri="{BB962C8B-B14F-4D97-AF65-F5344CB8AC3E}">
        <p14:creationId xmlns:p14="http://schemas.microsoft.com/office/powerpoint/2010/main" val="1655545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sp>
        <p:nvSpPr>
          <p:cNvPr id="2" name="TextBox 1">
            <a:extLst>
              <a:ext uri="{FF2B5EF4-FFF2-40B4-BE49-F238E27FC236}">
                <a16:creationId xmlns:a16="http://schemas.microsoft.com/office/drawing/2014/main" id="{67632C7D-9236-430E-BD85-A4D729FD76CA}"/>
              </a:ext>
            </a:extLst>
          </p:cNvPr>
          <p:cNvSpPr txBox="1"/>
          <p:nvPr/>
        </p:nvSpPr>
        <p:spPr>
          <a:xfrm>
            <a:off x="2236694" y="2090172"/>
            <a:ext cx="7718612" cy="2431435"/>
          </a:xfrm>
          <a:prstGeom prst="rect">
            <a:avLst/>
          </a:prstGeom>
          <a:noFill/>
        </p:spPr>
        <p:txBody>
          <a:bodyPr wrap="square" rtlCol="0">
            <a:spAutoFit/>
          </a:bodyPr>
          <a:lstStyle/>
          <a:p>
            <a:pPr algn="ctr"/>
            <a:r>
              <a:rPr lang="en-US" sz="2400" b="1" i="1" dirty="0">
                <a:solidFill>
                  <a:srgbClr val="D4AF37"/>
                </a:solidFill>
              </a:rPr>
              <a:t>Oracle AP Module – Implementation Process at GAC</a:t>
            </a:r>
            <a:endParaRPr lang="ar-EG" sz="2400" b="1" i="1" dirty="0">
              <a:solidFill>
                <a:srgbClr val="D4AF37"/>
              </a:solidFill>
            </a:endParaRPr>
          </a:p>
          <a:p>
            <a:pPr algn="ctr"/>
            <a:endParaRPr lang="en-US" sz="2400" dirty="0">
              <a:solidFill>
                <a:srgbClr val="D4AF37"/>
              </a:solidFill>
            </a:endParaRPr>
          </a:p>
          <a:p>
            <a:pPr algn="ctr"/>
            <a:r>
              <a:rPr lang="en-US" sz="2000" dirty="0">
                <a:solidFill>
                  <a:srgbClr val="D4AF37"/>
                </a:solidFill>
              </a:rPr>
              <a:t>This section describes the step-by-step approach our team followed to implement the Oracle Accounts Payable module in the training environment for Golden Arch Company (GAC). The steps were designed to mirror a real-world ERP implementation life cycle</a:t>
            </a:r>
          </a:p>
          <a:p>
            <a:pPr algn="ctr"/>
            <a:endParaRPr lang="en-US" sz="2400" b="1" dirty="0">
              <a:solidFill>
                <a:srgbClr val="D4AF37"/>
              </a:solidFill>
            </a:endParaRPr>
          </a:p>
        </p:txBody>
      </p:sp>
      <p:pic>
        <p:nvPicPr>
          <p:cNvPr id="5" name="Picture 4">
            <a:extLst>
              <a:ext uri="{FF2B5EF4-FFF2-40B4-BE49-F238E27FC236}">
                <a16:creationId xmlns:a16="http://schemas.microsoft.com/office/drawing/2014/main" id="{AEB201AC-49BA-4F1F-AFEB-97F578518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pic>
        <p:nvPicPr>
          <p:cNvPr id="6" name="Picture 5">
            <a:extLst>
              <a:ext uri="{FF2B5EF4-FFF2-40B4-BE49-F238E27FC236}">
                <a16:creationId xmlns:a16="http://schemas.microsoft.com/office/drawing/2014/main" id="{D53DADEF-21A3-45EF-BF04-906172AFF5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spTree>
    <p:extLst>
      <p:ext uri="{BB962C8B-B14F-4D97-AF65-F5344CB8AC3E}">
        <p14:creationId xmlns:p14="http://schemas.microsoft.com/office/powerpoint/2010/main" val="9356626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sp>
        <p:nvSpPr>
          <p:cNvPr id="2" name="TextBox 1">
            <a:extLst>
              <a:ext uri="{FF2B5EF4-FFF2-40B4-BE49-F238E27FC236}">
                <a16:creationId xmlns:a16="http://schemas.microsoft.com/office/drawing/2014/main" id="{A6B2D914-BB54-4A7D-A570-A1CAA6575749}"/>
              </a:ext>
            </a:extLst>
          </p:cNvPr>
          <p:cNvSpPr txBox="1"/>
          <p:nvPr/>
        </p:nvSpPr>
        <p:spPr>
          <a:xfrm>
            <a:off x="414316" y="1512352"/>
            <a:ext cx="5701573" cy="1785104"/>
          </a:xfrm>
          <a:prstGeom prst="rect">
            <a:avLst/>
          </a:prstGeom>
          <a:noFill/>
        </p:spPr>
        <p:txBody>
          <a:bodyPr wrap="square" rtlCol="0">
            <a:spAutoFit/>
          </a:bodyPr>
          <a:lstStyle/>
          <a:p>
            <a:r>
              <a:rPr lang="en-US" sz="2000" b="1" i="1" dirty="0">
                <a:solidFill>
                  <a:srgbClr val="D4AF37"/>
                </a:solidFill>
              </a:rPr>
              <a:t>Creating Users in Oracle EBS Training Environment</a:t>
            </a:r>
            <a:endParaRPr lang="en-US" sz="2000" b="1" dirty="0">
              <a:solidFill>
                <a:srgbClr val="D4AF37"/>
              </a:solidFill>
            </a:endParaRPr>
          </a:p>
          <a:p>
            <a:r>
              <a:rPr lang="en-US" dirty="0">
                <a:solidFill>
                  <a:srgbClr val="D4AF37"/>
                </a:solidFill>
              </a:rPr>
              <a:t>The first technical step in our implementation was creating system users who would interact with the Accounts Payable module. This process is essential for assigning responsibilities, controlling access, and enabling secure data entry within the Oracle EBS system</a:t>
            </a:r>
          </a:p>
        </p:txBody>
      </p:sp>
      <p:pic>
        <p:nvPicPr>
          <p:cNvPr id="27" name="Picture 26">
            <a:extLst>
              <a:ext uri="{FF2B5EF4-FFF2-40B4-BE49-F238E27FC236}">
                <a16:creationId xmlns:a16="http://schemas.microsoft.com/office/drawing/2014/main" id="{614AD36F-1605-414E-A158-280491E1FAD2}"/>
              </a:ext>
            </a:extLst>
          </p:cNvPr>
          <p:cNvPicPr>
            <a:picLocks noChangeAspect="1"/>
          </p:cNvPicPr>
          <p:nvPr/>
        </p:nvPicPr>
        <p:blipFill rotWithShape="1">
          <a:blip r:embed="rId4">
            <a:extLst>
              <a:ext uri="{28A0092B-C50C-407E-A947-70E740481C1C}">
                <a14:useLocalDpi xmlns:a14="http://schemas.microsoft.com/office/drawing/2010/main" val="0"/>
              </a:ext>
            </a:extLst>
          </a:blip>
          <a:srcRect l="28823" t="13567" r="21859" b="19711"/>
          <a:stretch/>
        </p:blipFill>
        <p:spPr>
          <a:xfrm>
            <a:off x="6906437" y="1518570"/>
            <a:ext cx="4312892" cy="2839968"/>
          </a:xfrm>
          <a:prstGeom prst="rect">
            <a:avLst/>
          </a:prstGeom>
        </p:spPr>
      </p:pic>
      <p:sp>
        <p:nvSpPr>
          <p:cNvPr id="32" name="Rectangle 11">
            <a:extLst>
              <a:ext uri="{FF2B5EF4-FFF2-40B4-BE49-F238E27FC236}">
                <a16:creationId xmlns:a16="http://schemas.microsoft.com/office/drawing/2014/main" id="{CFB52E0D-FAD3-4063-8189-A65CB3E98734}"/>
              </a:ext>
            </a:extLst>
          </p:cNvPr>
          <p:cNvSpPr>
            <a:spLocks noChangeArrowheads="1"/>
          </p:cNvSpPr>
          <p:nvPr/>
        </p:nvSpPr>
        <p:spPr bwMode="auto">
          <a:xfrm>
            <a:off x="394095" y="3297456"/>
            <a:ext cx="3376245"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rgbClr val="D4AF37"/>
                </a:solidFill>
                <a:effectLst/>
                <a:latin typeface="Arial" panose="020B0604020202020204" pitchFamily="34" charset="0"/>
              </a:rPr>
              <a:t>Navigated to:</a:t>
            </a:r>
            <a:br>
              <a:rPr kumimoji="0" lang="en-US" altLang="en-US" sz="1000" b="0" i="0" u="none" strike="noStrike" cap="none" normalizeH="0" baseline="0" dirty="0">
                <a:ln>
                  <a:noFill/>
                </a:ln>
                <a:solidFill>
                  <a:srgbClr val="D4AF37"/>
                </a:solidFill>
                <a:effectLst/>
                <a:latin typeface="Arial" panose="020B0604020202020204" pitchFamily="34" charset="0"/>
              </a:rPr>
            </a:br>
            <a:r>
              <a:rPr kumimoji="0" lang="en-US" altLang="en-US" sz="1000" b="0" i="0" u="none" strike="noStrike" cap="none" normalizeH="0" baseline="0" dirty="0">
                <a:ln>
                  <a:noFill/>
                </a:ln>
                <a:solidFill>
                  <a:srgbClr val="D4AF37"/>
                </a:solidFill>
                <a:effectLst/>
                <a:latin typeface="Arial Unicode MS"/>
              </a:rPr>
              <a:t>System Administrator → Security → User → Define</a:t>
            </a:r>
            <a:endParaRPr kumimoji="0" lang="en-US" altLang="en-US" sz="1000" b="0" i="0" u="none" strike="noStrike" cap="none" normalizeH="0" baseline="0" dirty="0">
              <a:ln>
                <a:noFill/>
              </a:ln>
              <a:solidFill>
                <a:srgbClr val="D4AF37"/>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D4AF37"/>
                </a:solidFill>
                <a:effectLst/>
                <a:latin typeface="Arial" panose="020B0604020202020204" pitchFamily="34" charset="0"/>
              </a:rPr>
              <a:t>Created a new user for each team member.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D4AF37"/>
                </a:solidFill>
                <a:effectLst/>
                <a:latin typeface="Arial" panose="020B0604020202020204" pitchFamily="34" charset="0"/>
              </a:rPr>
              <a:t>Assigned unique usernames and temporary passwords.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D4AF37"/>
                </a:solidFill>
                <a:effectLst/>
                <a:latin typeface="Arial" panose="020B0604020202020204" pitchFamily="34" charset="0"/>
              </a:rPr>
              <a:t>Set effective dates for account activation.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000" b="1" i="0" u="none" strike="noStrike" cap="none" normalizeH="0" baseline="0" dirty="0">
                <a:ln>
                  <a:noFill/>
                </a:ln>
                <a:solidFill>
                  <a:srgbClr val="D4AF37"/>
                </a:solidFill>
                <a:effectLst/>
                <a:latin typeface="Arial" panose="020B0604020202020204" pitchFamily="34" charset="0"/>
              </a:rPr>
              <a:t> Attached relevant responsibilities:</a:t>
            </a:r>
            <a:endParaRPr kumimoji="0" lang="en-US" altLang="en-US" sz="1000" b="0" i="0" u="none" strike="noStrike" cap="none" normalizeH="0" baseline="0" dirty="0">
              <a:ln>
                <a:noFill/>
              </a:ln>
              <a:solidFill>
                <a:srgbClr val="D4AF37"/>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000" i="1" dirty="0">
                <a:solidFill>
                  <a:srgbClr val="D4AF37"/>
                </a:solidFill>
                <a:latin typeface="Arial" panose="020B0604020202020204" pitchFamily="34" charset="0"/>
              </a:rPr>
              <a:t>System administrator</a:t>
            </a:r>
            <a:endParaRPr kumimoji="0" lang="en-US" altLang="en-US" sz="1000" b="0" i="0" u="none" strike="noStrike" cap="none" normalizeH="0" baseline="0" dirty="0">
              <a:ln>
                <a:noFill/>
              </a:ln>
              <a:solidFill>
                <a:srgbClr val="D4AF37"/>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1" u="none" strike="noStrike" cap="none" normalizeH="0" baseline="0" dirty="0">
                <a:ln>
                  <a:noFill/>
                </a:ln>
                <a:solidFill>
                  <a:srgbClr val="D4AF37"/>
                </a:solidFill>
                <a:effectLst/>
                <a:latin typeface="Arial" panose="020B0604020202020204" pitchFamily="34" charset="0"/>
              </a:rPr>
              <a:t>General Ledger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dirty="0">
                <a:ln>
                  <a:noFill/>
                </a:ln>
                <a:solidFill>
                  <a:srgbClr val="D4AF37"/>
                </a:solidFill>
                <a:effectLst/>
                <a:latin typeface="Arial" panose="020B0604020202020204" pitchFamily="34" charset="0"/>
              </a:rPr>
              <a:t>Account Payable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000" dirty="0">
                <a:solidFill>
                  <a:srgbClr val="D4AF37"/>
                </a:solidFill>
                <a:latin typeface="Arial" panose="020B0604020202020204" pitchFamily="34" charset="0"/>
              </a:rPr>
              <a:t>Inventory</a:t>
            </a:r>
            <a:endParaRPr kumimoji="0" lang="en-US" altLang="en-US" sz="1000" b="0" i="0" u="none" strike="noStrike" cap="none" normalizeH="0" baseline="0" dirty="0">
              <a:ln>
                <a:noFill/>
              </a:ln>
              <a:solidFill>
                <a:srgbClr val="D4AF37"/>
              </a:solidFill>
              <a:effectLst/>
              <a:latin typeface="Arial" panose="020B0604020202020204" pitchFamily="34" charset="0"/>
            </a:endParaRPr>
          </a:p>
        </p:txBody>
      </p:sp>
      <p:pic>
        <p:nvPicPr>
          <p:cNvPr id="33" name="Picture 32">
            <a:extLst>
              <a:ext uri="{FF2B5EF4-FFF2-40B4-BE49-F238E27FC236}">
                <a16:creationId xmlns:a16="http://schemas.microsoft.com/office/drawing/2014/main" id="{90E44A8C-FA3F-4485-8FAC-1696A89A1A0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pic>
        <p:nvPicPr>
          <p:cNvPr id="34" name="Picture 33">
            <a:extLst>
              <a:ext uri="{FF2B5EF4-FFF2-40B4-BE49-F238E27FC236}">
                <a16:creationId xmlns:a16="http://schemas.microsoft.com/office/drawing/2014/main" id="{CA1C77AF-8358-47F9-A32B-80578D4684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spTree>
    <p:extLst>
      <p:ext uri="{BB962C8B-B14F-4D97-AF65-F5344CB8AC3E}">
        <p14:creationId xmlns:p14="http://schemas.microsoft.com/office/powerpoint/2010/main" val="38879269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sp>
        <p:nvSpPr>
          <p:cNvPr id="2" name="TextBox 1">
            <a:extLst>
              <a:ext uri="{FF2B5EF4-FFF2-40B4-BE49-F238E27FC236}">
                <a16:creationId xmlns:a16="http://schemas.microsoft.com/office/drawing/2014/main" id="{FA38641E-C2C7-41C7-8FA9-21749A7B4650}"/>
              </a:ext>
            </a:extLst>
          </p:cNvPr>
          <p:cNvSpPr txBox="1"/>
          <p:nvPr/>
        </p:nvSpPr>
        <p:spPr>
          <a:xfrm>
            <a:off x="233104" y="698753"/>
            <a:ext cx="4778702" cy="4801314"/>
          </a:xfrm>
          <a:prstGeom prst="rect">
            <a:avLst/>
          </a:prstGeom>
          <a:noFill/>
        </p:spPr>
        <p:txBody>
          <a:bodyPr wrap="square" rtlCol="0">
            <a:spAutoFit/>
          </a:bodyPr>
          <a:lstStyle/>
          <a:p>
            <a:r>
              <a:rPr lang="en-US" b="1" dirty="0">
                <a:solidFill>
                  <a:srgbClr val="D4AF37"/>
                </a:solidFill>
              </a:rPr>
              <a:t>Defining the 5 Cs Required for Oracle Accounts Payable Module</a:t>
            </a:r>
            <a:endParaRPr lang="ar-EG" b="1" dirty="0">
              <a:solidFill>
                <a:srgbClr val="D4AF37"/>
              </a:solidFill>
            </a:endParaRPr>
          </a:p>
          <a:p>
            <a:endParaRPr lang="en-US" b="1" dirty="0">
              <a:solidFill>
                <a:srgbClr val="D4AF37"/>
              </a:solidFill>
            </a:endParaRPr>
          </a:p>
          <a:p>
            <a:pPr>
              <a:buFont typeface="+mj-lt"/>
              <a:buAutoNum type="arabicPeriod"/>
            </a:pPr>
            <a:r>
              <a:rPr lang="en-US" b="1" dirty="0">
                <a:solidFill>
                  <a:srgbClr val="D4AF37"/>
                </a:solidFill>
              </a:rPr>
              <a:t>Chart of Accounts</a:t>
            </a:r>
            <a:r>
              <a:rPr lang="en-US" dirty="0">
                <a:solidFill>
                  <a:srgbClr val="D4AF37"/>
                </a:solidFill>
              </a:rPr>
              <a:t> – The structure that defines how financial data is categorized.</a:t>
            </a:r>
          </a:p>
          <a:p>
            <a:pPr>
              <a:buFont typeface="+mj-lt"/>
              <a:buAutoNum type="arabicPeriod"/>
            </a:pPr>
            <a:r>
              <a:rPr lang="en-US" b="1" dirty="0">
                <a:solidFill>
                  <a:srgbClr val="D4AF37"/>
                </a:solidFill>
              </a:rPr>
              <a:t>Calendar</a:t>
            </a:r>
            <a:r>
              <a:rPr lang="en-US" dirty="0">
                <a:solidFill>
                  <a:srgbClr val="D4AF37"/>
                </a:solidFill>
              </a:rPr>
              <a:t> – The fiscal calendar used for recording accounting entries.</a:t>
            </a:r>
          </a:p>
          <a:p>
            <a:pPr>
              <a:buFont typeface="+mj-lt"/>
              <a:buAutoNum type="arabicPeriod"/>
            </a:pPr>
            <a:r>
              <a:rPr lang="en-US" b="1" dirty="0">
                <a:solidFill>
                  <a:srgbClr val="D4AF37"/>
                </a:solidFill>
              </a:rPr>
              <a:t>Currency</a:t>
            </a:r>
            <a:r>
              <a:rPr lang="en-US" dirty="0">
                <a:solidFill>
                  <a:srgbClr val="D4AF37"/>
                </a:solidFill>
              </a:rPr>
              <a:t> – The base and transaction currencies used in financial operations.</a:t>
            </a:r>
          </a:p>
          <a:p>
            <a:pPr>
              <a:buFont typeface="+mj-lt"/>
              <a:buAutoNum type="arabicPeriod"/>
            </a:pPr>
            <a:r>
              <a:rPr lang="en-US" b="1" dirty="0">
                <a:solidFill>
                  <a:srgbClr val="D4AF37"/>
                </a:solidFill>
              </a:rPr>
              <a:t>Convention (Accounting Convention)</a:t>
            </a:r>
            <a:r>
              <a:rPr lang="en-US" dirty="0">
                <a:solidFill>
                  <a:srgbClr val="D4AF37"/>
                </a:solidFill>
              </a:rPr>
              <a:t> – Determines how periods and depreciation are handled (mainly in fixed assets but still tied to GL).</a:t>
            </a:r>
          </a:p>
          <a:p>
            <a:pPr>
              <a:buFont typeface="+mj-lt"/>
              <a:buAutoNum type="arabicPeriod"/>
            </a:pPr>
            <a:r>
              <a:rPr lang="en-US" b="1" dirty="0">
                <a:solidFill>
                  <a:srgbClr val="D4AF37"/>
                </a:solidFill>
              </a:rPr>
              <a:t>COA Structure/Set of Books / Ledger</a:t>
            </a:r>
            <a:r>
              <a:rPr lang="en-US" dirty="0">
                <a:solidFill>
                  <a:srgbClr val="D4AF37"/>
                </a:solidFill>
              </a:rPr>
              <a:t> – Defines the accounting structure including the Chart of Accounts, Calendar, and Currency setup for financial reporting</a:t>
            </a:r>
          </a:p>
        </p:txBody>
      </p:sp>
      <p:pic>
        <p:nvPicPr>
          <p:cNvPr id="21" name="Picture 20">
            <a:extLst>
              <a:ext uri="{FF2B5EF4-FFF2-40B4-BE49-F238E27FC236}">
                <a16:creationId xmlns:a16="http://schemas.microsoft.com/office/drawing/2014/main" id="{DED476BE-8A86-4F29-8328-59859A390EF8}"/>
              </a:ext>
            </a:extLst>
          </p:cNvPr>
          <p:cNvPicPr>
            <a:picLocks noChangeAspect="1"/>
          </p:cNvPicPr>
          <p:nvPr/>
        </p:nvPicPr>
        <p:blipFill rotWithShape="1">
          <a:blip r:embed="rId4">
            <a:extLst>
              <a:ext uri="{28A0092B-C50C-407E-A947-70E740481C1C}">
                <a14:useLocalDpi xmlns:a14="http://schemas.microsoft.com/office/drawing/2010/main" val="0"/>
              </a:ext>
            </a:extLst>
          </a:blip>
          <a:srcRect l="30735" t="11762" r="28288" b="36315"/>
          <a:stretch/>
        </p:blipFill>
        <p:spPr>
          <a:xfrm>
            <a:off x="7095289" y="100373"/>
            <a:ext cx="4863607" cy="2224475"/>
          </a:xfrm>
          <a:prstGeom prst="rect">
            <a:avLst/>
          </a:prstGeom>
        </p:spPr>
      </p:pic>
      <p:pic>
        <p:nvPicPr>
          <p:cNvPr id="22" name="Picture 21">
            <a:extLst>
              <a:ext uri="{FF2B5EF4-FFF2-40B4-BE49-F238E27FC236}">
                <a16:creationId xmlns:a16="http://schemas.microsoft.com/office/drawing/2014/main" id="{D4C48634-3AB7-4BAC-BD96-E53942603F1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pic>
        <p:nvPicPr>
          <p:cNvPr id="23" name="Picture 22">
            <a:extLst>
              <a:ext uri="{FF2B5EF4-FFF2-40B4-BE49-F238E27FC236}">
                <a16:creationId xmlns:a16="http://schemas.microsoft.com/office/drawing/2014/main" id="{BF5229DA-26F1-4274-B165-43011E10A07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pic>
        <p:nvPicPr>
          <p:cNvPr id="29" name="Picture 28">
            <a:extLst>
              <a:ext uri="{FF2B5EF4-FFF2-40B4-BE49-F238E27FC236}">
                <a16:creationId xmlns:a16="http://schemas.microsoft.com/office/drawing/2014/main" id="{0EBAFF57-2535-4027-8EF9-5413FAC44A6A}"/>
              </a:ext>
            </a:extLst>
          </p:cNvPr>
          <p:cNvPicPr>
            <a:picLocks noChangeAspect="1"/>
          </p:cNvPicPr>
          <p:nvPr/>
        </p:nvPicPr>
        <p:blipFill rotWithShape="1">
          <a:blip r:embed="rId7">
            <a:extLst>
              <a:ext uri="{28A0092B-C50C-407E-A947-70E740481C1C}">
                <a14:useLocalDpi xmlns:a14="http://schemas.microsoft.com/office/drawing/2010/main" val="0"/>
              </a:ext>
            </a:extLst>
          </a:blip>
          <a:srcRect l="36432" t="7639" r="23677" b="35016"/>
          <a:stretch/>
        </p:blipFill>
        <p:spPr>
          <a:xfrm>
            <a:off x="7095289" y="2425219"/>
            <a:ext cx="4863607" cy="3173507"/>
          </a:xfrm>
          <a:prstGeom prst="rect">
            <a:avLst/>
          </a:prstGeom>
        </p:spPr>
      </p:pic>
    </p:spTree>
    <p:extLst>
      <p:ext uri="{BB962C8B-B14F-4D97-AF65-F5344CB8AC3E}">
        <p14:creationId xmlns:p14="http://schemas.microsoft.com/office/powerpoint/2010/main" val="2233104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pic>
        <p:nvPicPr>
          <p:cNvPr id="6" name="Picture 5" hidden="1">
            <a:extLst>
              <a:ext uri="{FF2B5EF4-FFF2-40B4-BE49-F238E27FC236}">
                <a16:creationId xmlns:a16="http://schemas.microsoft.com/office/drawing/2014/main" id="{11E41BEE-8A8F-4D1F-8C71-C9EA3A19A657}"/>
              </a:ext>
            </a:extLst>
          </p:cNvPr>
          <p:cNvPicPr>
            <a:picLocks noChangeAspect="1"/>
          </p:cNvPicPr>
          <p:nvPr/>
        </p:nvPicPr>
        <p:blipFill rotWithShape="1">
          <a:blip r:embed="rId4">
            <a:extLst>
              <a:ext uri="{28A0092B-C50C-407E-A947-70E740481C1C}">
                <a14:useLocalDpi xmlns:a14="http://schemas.microsoft.com/office/drawing/2010/main" val="0"/>
              </a:ext>
            </a:extLst>
          </a:blip>
          <a:srcRect l="45367" t="5239" r="15501" b="21450"/>
          <a:stretch/>
        </p:blipFill>
        <p:spPr>
          <a:xfrm>
            <a:off x="5828036" y="920813"/>
            <a:ext cx="4338285" cy="4584348"/>
          </a:xfrm>
          <a:prstGeom prst="rect">
            <a:avLst/>
          </a:prstGeom>
        </p:spPr>
      </p:pic>
      <p:sp>
        <p:nvSpPr>
          <p:cNvPr id="2" name="TextBox 1">
            <a:extLst>
              <a:ext uri="{FF2B5EF4-FFF2-40B4-BE49-F238E27FC236}">
                <a16:creationId xmlns:a16="http://schemas.microsoft.com/office/drawing/2014/main" id="{A73B2AD3-EB6F-4525-B980-AD9FD42BE38A}"/>
              </a:ext>
            </a:extLst>
          </p:cNvPr>
          <p:cNvSpPr txBox="1"/>
          <p:nvPr/>
        </p:nvSpPr>
        <p:spPr>
          <a:xfrm>
            <a:off x="585987" y="1259646"/>
            <a:ext cx="3412272" cy="3754874"/>
          </a:xfrm>
          <a:prstGeom prst="rect">
            <a:avLst/>
          </a:prstGeom>
          <a:noFill/>
        </p:spPr>
        <p:txBody>
          <a:bodyPr wrap="square" rtlCol="0">
            <a:spAutoFit/>
          </a:bodyPr>
          <a:lstStyle/>
          <a:p>
            <a:r>
              <a:rPr lang="en-US" sz="2000" b="1" i="1" dirty="0">
                <a:solidFill>
                  <a:srgbClr val="D4AF37"/>
                </a:solidFill>
              </a:rPr>
              <a:t>Configuring Payables Organization Parameters in Oracle ERP</a:t>
            </a:r>
            <a:endParaRPr lang="en-US" b="1" i="1" dirty="0">
              <a:solidFill>
                <a:srgbClr val="D4AF37"/>
              </a:solidFill>
            </a:endParaRPr>
          </a:p>
          <a:p>
            <a:endParaRPr lang="en-US" dirty="0">
              <a:solidFill>
                <a:srgbClr val="D4AF37"/>
              </a:solidFill>
            </a:endParaRPr>
          </a:p>
          <a:p>
            <a:r>
              <a:rPr lang="en-US" dirty="0">
                <a:solidFill>
                  <a:srgbClr val="D4AF37"/>
                </a:solidFill>
              </a:rPr>
              <a:t>After defining the 5 Cs, the next step was to configure the </a:t>
            </a:r>
            <a:r>
              <a:rPr lang="en-US" b="1" dirty="0">
                <a:solidFill>
                  <a:srgbClr val="D4AF37"/>
                </a:solidFill>
              </a:rPr>
              <a:t>AP Organization Parameters</a:t>
            </a:r>
            <a:r>
              <a:rPr lang="en-US" dirty="0">
                <a:solidFill>
                  <a:srgbClr val="D4AF37"/>
                </a:solidFill>
              </a:rPr>
              <a:t>. These parameters are specific to the operating unit (OU) and determine how the Payables module functions in relation to other financial modules</a:t>
            </a:r>
          </a:p>
          <a:p>
            <a:endParaRPr lang="en-US" dirty="0">
              <a:solidFill>
                <a:srgbClr val="D4AF37"/>
              </a:solidFill>
            </a:endParaRPr>
          </a:p>
        </p:txBody>
      </p:sp>
      <p:pic>
        <p:nvPicPr>
          <p:cNvPr id="19" name="Picture 18">
            <a:extLst>
              <a:ext uri="{FF2B5EF4-FFF2-40B4-BE49-F238E27FC236}">
                <a16:creationId xmlns:a16="http://schemas.microsoft.com/office/drawing/2014/main" id="{D5D50E95-2D29-4F00-B376-BE8068FE8818}"/>
              </a:ext>
            </a:extLst>
          </p:cNvPr>
          <p:cNvPicPr>
            <a:picLocks noChangeAspect="1"/>
          </p:cNvPicPr>
          <p:nvPr/>
        </p:nvPicPr>
        <p:blipFill rotWithShape="1">
          <a:blip r:embed="rId5">
            <a:extLst>
              <a:ext uri="{28A0092B-C50C-407E-A947-70E740481C1C}">
                <a14:useLocalDpi xmlns:a14="http://schemas.microsoft.com/office/drawing/2010/main" val="0"/>
              </a:ext>
            </a:extLst>
          </a:blip>
          <a:srcRect l="33750" t="50333" r="14706" b="22959"/>
          <a:stretch/>
        </p:blipFill>
        <p:spPr>
          <a:xfrm>
            <a:off x="5828036" y="920813"/>
            <a:ext cx="4357191" cy="1652058"/>
          </a:xfrm>
          <a:prstGeom prst="rect">
            <a:avLst/>
          </a:prstGeom>
        </p:spPr>
      </p:pic>
      <p:pic>
        <p:nvPicPr>
          <p:cNvPr id="20" name="Picture 19">
            <a:extLst>
              <a:ext uri="{FF2B5EF4-FFF2-40B4-BE49-F238E27FC236}">
                <a16:creationId xmlns:a16="http://schemas.microsoft.com/office/drawing/2014/main" id="{53C96BDA-8474-46ED-A633-8495749685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pic>
        <p:nvPicPr>
          <p:cNvPr id="21" name="Picture 20">
            <a:extLst>
              <a:ext uri="{FF2B5EF4-FFF2-40B4-BE49-F238E27FC236}">
                <a16:creationId xmlns:a16="http://schemas.microsoft.com/office/drawing/2014/main" id="{49C69C4C-5C0D-4426-8D07-E4609FC615F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pic>
        <p:nvPicPr>
          <p:cNvPr id="23" name="Picture 22">
            <a:extLst>
              <a:ext uri="{FF2B5EF4-FFF2-40B4-BE49-F238E27FC236}">
                <a16:creationId xmlns:a16="http://schemas.microsoft.com/office/drawing/2014/main" id="{C04FBAF2-C157-46CD-9300-339D4FFC6F9A}"/>
              </a:ext>
            </a:extLst>
          </p:cNvPr>
          <p:cNvPicPr>
            <a:picLocks noChangeAspect="1"/>
          </p:cNvPicPr>
          <p:nvPr/>
        </p:nvPicPr>
        <p:blipFill rotWithShape="1">
          <a:blip r:embed="rId8">
            <a:extLst>
              <a:ext uri="{28A0092B-C50C-407E-A947-70E740481C1C}">
                <a14:useLocalDpi xmlns:a14="http://schemas.microsoft.com/office/drawing/2010/main" val="0"/>
              </a:ext>
            </a:extLst>
          </a:blip>
          <a:srcRect l="25294" t="17117" r="37668" b="36706"/>
          <a:stretch/>
        </p:blipFill>
        <p:spPr>
          <a:xfrm>
            <a:off x="5828036" y="2572871"/>
            <a:ext cx="4357191" cy="2971695"/>
          </a:xfrm>
          <a:prstGeom prst="rect">
            <a:avLst/>
          </a:prstGeom>
        </p:spPr>
      </p:pic>
    </p:spTree>
    <p:extLst>
      <p:ext uri="{BB962C8B-B14F-4D97-AF65-F5344CB8AC3E}">
        <p14:creationId xmlns:p14="http://schemas.microsoft.com/office/powerpoint/2010/main" val="18767055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pic>
        <p:nvPicPr>
          <p:cNvPr id="19" name="Picture 18">
            <a:extLst>
              <a:ext uri="{FF2B5EF4-FFF2-40B4-BE49-F238E27FC236}">
                <a16:creationId xmlns:a16="http://schemas.microsoft.com/office/drawing/2014/main" id="{D5D50E95-2D29-4F00-B376-BE8068FE8818}"/>
              </a:ext>
            </a:extLst>
          </p:cNvPr>
          <p:cNvPicPr>
            <a:picLocks noChangeAspect="1"/>
          </p:cNvPicPr>
          <p:nvPr/>
        </p:nvPicPr>
        <p:blipFill rotWithShape="1">
          <a:blip r:embed="rId4">
            <a:extLst>
              <a:ext uri="{28A0092B-C50C-407E-A947-70E740481C1C}">
                <a14:useLocalDpi xmlns:a14="http://schemas.microsoft.com/office/drawing/2010/main" val="0"/>
              </a:ext>
            </a:extLst>
          </a:blip>
          <a:srcRect l="33750" t="50333" r="14706" b="22959"/>
          <a:stretch/>
        </p:blipFill>
        <p:spPr>
          <a:xfrm>
            <a:off x="5809130" y="1661442"/>
            <a:ext cx="4357191" cy="1281531"/>
          </a:xfrm>
          <a:prstGeom prst="rect">
            <a:avLst/>
          </a:prstGeom>
        </p:spPr>
      </p:pic>
      <p:pic>
        <p:nvPicPr>
          <p:cNvPr id="18" name="Picture 17" hidden="1">
            <a:extLst>
              <a:ext uri="{FF2B5EF4-FFF2-40B4-BE49-F238E27FC236}">
                <a16:creationId xmlns:a16="http://schemas.microsoft.com/office/drawing/2014/main" id="{EFF7583E-9D27-431F-A207-448AA2C2FEFC}"/>
              </a:ext>
            </a:extLst>
          </p:cNvPr>
          <p:cNvPicPr>
            <a:picLocks noChangeAspect="1"/>
          </p:cNvPicPr>
          <p:nvPr/>
        </p:nvPicPr>
        <p:blipFill rotWithShape="1">
          <a:blip r:embed="rId4">
            <a:extLst>
              <a:ext uri="{28A0092B-C50C-407E-A947-70E740481C1C}">
                <a14:useLocalDpi xmlns:a14="http://schemas.microsoft.com/office/drawing/2010/main" val="0"/>
              </a:ext>
            </a:extLst>
          </a:blip>
          <a:srcRect l="2132" t="32906" r="51184" b="50029"/>
          <a:stretch/>
        </p:blipFill>
        <p:spPr>
          <a:xfrm>
            <a:off x="5828036" y="920813"/>
            <a:ext cx="4338286" cy="764426"/>
          </a:xfrm>
          <a:prstGeom prst="rect">
            <a:avLst/>
          </a:prstGeom>
        </p:spPr>
      </p:pic>
      <p:pic>
        <p:nvPicPr>
          <p:cNvPr id="23" name="Picture 22" hidden="1">
            <a:extLst>
              <a:ext uri="{FF2B5EF4-FFF2-40B4-BE49-F238E27FC236}">
                <a16:creationId xmlns:a16="http://schemas.microsoft.com/office/drawing/2014/main" id="{C04FBAF2-C157-46CD-9300-339D4FFC6F9A}"/>
              </a:ext>
            </a:extLst>
          </p:cNvPr>
          <p:cNvPicPr>
            <a:picLocks noChangeAspect="1"/>
          </p:cNvPicPr>
          <p:nvPr/>
        </p:nvPicPr>
        <p:blipFill rotWithShape="1">
          <a:blip r:embed="rId5">
            <a:extLst>
              <a:ext uri="{28A0092B-C50C-407E-A947-70E740481C1C}">
                <a14:useLocalDpi xmlns:a14="http://schemas.microsoft.com/office/drawing/2010/main" val="0"/>
              </a:ext>
            </a:extLst>
          </a:blip>
          <a:srcRect l="25294" t="17117" r="37668" b="36706"/>
          <a:stretch/>
        </p:blipFill>
        <p:spPr>
          <a:xfrm>
            <a:off x="5809130" y="2927522"/>
            <a:ext cx="4338287" cy="2617044"/>
          </a:xfrm>
          <a:prstGeom prst="rect">
            <a:avLst/>
          </a:prstGeom>
        </p:spPr>
      </p:pic>
      <p:pic>
        <p:nvPicPr>
          <p:cNvPr id="6" name="Picture 5">
            <a:extLst>
              <a:ext uri="{FF2B5EF4-FFF2-40B4-BE49-F238E27FC236}">
                <a16:creationId xmlns:a16="http://schemas.microsoft.com/office/drawing/2014/main" id="{11E41BEE-8A8F-4D1F-8C71-C9EA3A19A657}"/>
              </a:ext>
            </a:extLst>
          </p:cNvPr>
          <p:cNvPicPr>
            <a:picLocks noChangeAspect="1"/>
          </p:cNvPicPr>
          <p:nvPr/>
        </p:nvPicPr>
        <p:blipFill rotWithShape="1">
          <a:blip r:embed="rId6">
            <a:extLst>
              <a:ext uri="{28A0092B-C50C-407E-A947-70E740481C1C}">
                <a14:useLocalDpi xmlns:a14="http://schemas.microsoft.com/office/drawing/2010/main" val="0"/>
              </a:ext>
            </a:extLst>
          </a:blip>
          <a:srcRect l="45367" t="5239" r="15501" b="21450"/>
          <a:stretch/>
        </p:blipFill>
        <p:spPr>
          <a:xfrm>
            <a:off x="5828036" y="645459"/>
            <a:ext cx="4338285" cy="4859702"/>
          </a:xfrm>
          <a:prstGeom prst="rect">
            <a:avLst/>
          </a:prstGeom>
        </p:spPr>
      </p:pic>
      <p:sp>
        <p:nvSpPr>
          <p:cNvPr id="2" name="TextBox 1">
            <a:extLst>
              <a:ext uri="{FF2B5EF4-FFF2-40B4-BE49-F238E27FC236}">
                <a16:creationId xmlns:a16="http://schemas.microsoft.com/office/drawing/2014/main" id="{A73B2AD3-EB6F-4525-B980-AD9FD42BE38A}"/>
              </a:ext>
            </a:extLst>
          </p:cNvPr>
          <p:cNvSpPr txBox="1"/>
          <p:nvPr/>
        </p:nvSpPr>
        <p:spPr>
          <a:xfrm>
            <a:off x="585987" y="1259646"/>
            <a:ext cx="3412272" cy="3754874"/>
          </a:xfrm>
          <a:prstGeom prst="rect">
            <a:avLst/>
          </a:prstGeom>
          <a:noFill/>
        </p:spPr>
        <p:txBody>
          <a:bodyPr wrap="square" rtlCol="0">
            <a:spAutoFit/>
          </a:bodyPr>
          <a:lstStyle/>
          <a:p>
            <a:r>
              <a:rPr lang="en-US" sz="2000" b="1" i="1" dirty="0">
                <a:solidFill>
                  <a:srgbClr val="D4AF37"/>
                </a:solidFill>
              </a:rPr>
              <a:t>Configuring Payables Organization Parameters in Oracle ERP</a:t>
            </a:r>
            <a:endParaRPr lang="en-US" b="1" i="1" dirty="0">
              <a:solidFill>
                <a:srgbClr val="D4AF37"/>
              </a:solidFill>
            </a:endParaRPr>
          </a:p>
          <a:p>
            <a:endParaRPr lang="en-US" dirty="0">
              <a:solidFill>
                <a:srgbClr val="D4AF37"/>
              </a:solidFill>
            </a:endParaRPr>
          </a:p>
          <a:p>
            <a:r>
              <a:rPr lang="en-US" dirty="0">
                <a:solidFill>
                  <a:srgbClr val="D4AF37"/>
                </a:solidFill>
              </a:rPr>
              <a:t>After defining the 5 Cs, the next step was to configure the </a:t>
            </a:r>
            <a:r>
              <a:rPr lang="en-US" b="1" dirty="0">
                <a:solidFill>
                  <a:srgbClr val="D4AF37"/>
                </a:solidFill>
              </a:rPr>
              <a:t>AP Organization Parameters</a:t>
            </a:r>
            <a:r>
              <a:rPr lang="en-US" dirty="0">
                <a:solidFill>
                  <a:srgbClr val="D4AF37"/>
                </a:solidFill>
              </a:rPr>
              <a:t>. These parameters are specific to the operating unit (OU) and determine how the Payables module functions in relation to other financial modules</a:t>
            </a:r>
          </a:p>
          <a:p>
            <a:endParaRPr lang="en-US" dirty="0">
              <a:solidFill>
                <a:srgbClr val="D4AF37"/>
              </a:solidFill>
            </a:endParaRPr>
          </a:p>
        </p:txBody>
      </p:sp>
      <p:pic>
        <p:nvPicPr>
          <p:cNvPr id="20" name="Picture 19">
            <a:extLst>
              <a:ext uri="{FF2B5EF4-FFF2-40B4-BE49-F238E27FC236}">
                <a16:creationId xmlns:a16="http://schemas.microsoft.com/office/drawing/2014/main" id="{53C96BDA-8474-46ED-A633-8495749685F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pic>
        <p:nvPicPr>
          <p:cNvPr id="21" name="Picture 20">
            <a:extLst>
              <a:ext uri="{FF2B5EF4-FFF2-40B4-BE49-F238E27FC236}">
                <a16:creationId xmlns:a16="http://schemas.microsoft.com/office/drawing/2014/main" id="{49C69C4C-5C0D-4426-8D07-E4609FC615F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spTree>
    <p:extLst>
      <p:ext uri="{BB962C8B-B14F-4D97-AF65-F5344CB8AC3E}">
        <p14:creationId xmlns:p14="http://schemas.microsoft.com/office/powerpoint/2010/main" val="1194375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pic>
        <p:nvPicPr>
          <p:cNvPr id="17" name="Picture 16">
            <a:extLst>
              <a:ext uri="{FF2B5EF4-FFF2-40B4-BE49-F238E27FC236}">
                <a16:creationId xmlns:a16="http://schemas.microsoft.com/office/drawing/2014/main" id="{E6CCEA8C-4C67-42E7-B553-AC25939611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pic>
        <p:nvPicPr>
          <p:cNvPr id="18" name="Picture 17">
            <a:extLst>
              <a:ext uri="{FF2B5EF4-FFF2-40B4-BE49-F238E27FC236}">
                <a16:creationId xmlns:a16="http://schemas.microsoft.com/office/drawing/2014/main" id="{1FB11DF2-7A9F-4A6C-9D2C-48A44C1515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sp>
        <p:nvSpPr>
          <p:cNvPr id="2" name="TextBox 1">
            <a:extLst>
              <a:ext uri="{FF2B5EF4-FFF2-40B4-BE49-F238E27FC236}">
                <a16:creationId xmlns:a16="http://schemas.microsoft.com/office/drawing/2014/main" id="{49092ED2-40C8-4823-A048-0F88A26E1000}"/>
              </a:ext>
            </a:extLst>
          </p:cNvPr>
          <p:cNvSpPr txBox="1"/>
          <p:nvPr/>
        </p:nvSpPr>
        <p:spPr>
          <a:xfrm>
            <a:off x="585986" y="198360"/>
            <a:ext cx="5940319" cy="1692771"/>
          </a:xfrm>
          <a:prstGeom prst="rect">
            <a:avLst/>
          </a:prstGeom>
          <a:noFill/>
        </p:spPr>
        <p:txBody>
          <a:bodyPr wrap="square" rtlCol="0">
            <a:spAutoFit/>
          </a:bodyPr>
          <a:lstStyle/>
          <a:p>
            <a:r>
              <a:rPr lang="en-US" sz="2000" b="1" i="1" dirty="0">
                <a:solidFill>
                  <a:srgbClr val="D4AF37"/>
                </a:solidFill>
              </a:rPr>
              <a:t>Invoice Setup and Supplier Master Data Configuration</a:t>
            </a:r>
          </a:p>
          <a:p>
            <a:endParaRPr lang="en-US" sz="2000" b="1" dirty="0">
              <a:solidFill>
                <a:srgbClr val="D4AF37"/>
              </a:solidFill>
            </a:endParaRPr>
          </a:p>
          <a:p>
            <a:r>
              <a:rPr lang="en-US" sz="1600" dirty="0">
                <a:solidFill>
                  <a:srgbClr val="D4AF37"/>
                </a:solidFill>
              </a:rPr>
              <a:t>This step covers two essential configurations before starting transactional work in Oracle Payables: setting invoice behavior and creating supplier master records. These setups are required to ensure that invoices are entered correctly and matched to valid supplier data</a:t>
            </a:r>
          </a:p>
        </p:txBody>
      </p:sp>
      <p:sp>
        <p:nvSpPr>
          <p:cNvPr id="19" name="Rectangle 2">
            <a:extLst>
              <a:ext uri="{FF2B5EF4-FFF2-40B4-BE49-F238E27FC236}">
                <a16:creationId xmlns:a16="http://schemas.microsoft.com/office/drawing/2014/main" id="{0AEBFC07-5BBE-4E78-A5B6-CFB2F45F9C7B}"/>
              </a:ext>
            </a:extLst>
          </p:cNvPr>
          <p:cNvSpPr>
            <a:spLocks noChangeArrowheads="1"/>
          </p:cNvSpPr>
          <p:nvPr/>
        </p:nvSpPr>
        <p:spPr bwMode="auto">
          <a:xfrm>
            <a:off x="585986" y="2048030"/>
            <a:ext cx="525003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D4AF37"/>
                </a:solidFill>
                <a:effectLst/>
                <a:latin typeface="Arial" panose="020B0604020202020204" pitchFamily="34" charset="0"/>
              </a:rPr>
              <a:t>Purpose:</a:t>
            </a:r>
            <a:br>
              <a:rPr kumimoji="0" lang="en-US" altLang="en-US" sz="1400" b="0" i="0" u="none" strike="noStrike" cap="none" normalizeH="0" baseline="0" dirty="0">
                <a:ln>
                  <a:noFill/>
                </a:ln>
                <a:solidFill>
                  <a:srgbClr val="D4AF37"/>
                </a:solidFill>
                <a:effectLst/>
                <a:latin typeface="Arial" panose="020B0604020202020204" pitchFamily="34" charset="0"/>
              </a:rPr>
            </a:br>
            <a:r>
              <a:rPr kumimoji="0" lang="en-US" altLang="en-US" sz="1400" b="0" i="0" u="none" strike="noStrike" cap="none" normalizeH="0" baseline="0" dirty="0">
                <a:ln>
                  <a:noFill/>
                </a:ln>
                <a:solidFill>
                  <a:srgbClr val="D4AF37"/>
                </a:solidFill>
                <a:effectLst/>
                <a:latin typeface="Arial" panose="020B0604020202020204" pitchFamily="34" charset="0"/>
              </a:rPr>
              <a:t>To define how Oracle handles invoice validation, numbering, approvals, and tax handling.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D4AF37"/>
                </a:solidFill>
                <a:effectLst/>
                <a:latin typeface="Arial" panose="020B0604020202020204" pitchFamily="34" charset="0"/>
              </a:rPr>
              <a:t>Navigation Path:</a:t>
            </a:r>
            <a:br>
              <a:rPr kumimoji="0" lang="en-US" altLang="en-US" sz="1400" b="0" i="0" u="none" strike="noStrike" cap="none" normalizeH="0" baseline="0" dirty="0">
                <a:ln>
                  <a:noFill/>
                </a:ln>
                <a:solidFill>
                  <a:srgbClr val="D4AF37"/>
                </a:solidFill>
                <a:effectLst/>
                <a:latin typeface="Arial" panose="020B0604020202020204" pitchFamily="34" charset="0"/>
              </a:rPr>
            </a:br>
            <a:r>
              <a:rPr kumimoji="0" lang="en-US" altLang="en-US" sz="1400" b="0" i="0" u="none" strike="noStrike" cap="none" normalizeH="0" baseline="0" dirty="0">
                <a:ln>
                  <a:noFill/>
                </a:ln>
                <a:solidFill>
                  <a:srgbClr val="D4AF37"/>
                </a:solidFill>
                <a:effectLst/>
                <a:latin typeface="Arial Unicode MS"/>
              </a:rPr>
              <a:t>Payables Manager → Setup → Options → Payables Options</a:t>
            </a:r>
            <a:br>
              <a:rPr kumimoji="0" lang="ar-EG" altLang="en-US" sz="1400" b="0" i="0" u="none" strike="noStrike" cap="none" normalizeH="0" baseline="0" dirty="0">
                <a:ln>
                  <a:noFill/>
                </a:ln>
                <a:solidFill>
                  <a:srgbClr val="D4AF37"/>
                </a:solidFill>
                <a:effectLst/>
                <a:latin typeface="Arial Unicode MS"/>
              </a:rPr>
            </a:br>
            <a:r>
              <a:rPr kumimoji="0" lang="fr-FR" altLang="en-US" sz="1400" b="0" i="0" u="none" strike="noStrike" cap="none" normalizeH="0" baseline="0" dirty="0">
                <a:ln>
                  <a:noFill/>
                </a:ln>
                <a:solidFill>
                  <a:srgbClr val="D4AF37"/>
                </a:solidFill>
                <a:effectLst/>
                <a:latin typeface="Arial Unicode MS"/>
              </a:rPr>
              <a:t>Payables Manager → </a:t>
            </a:r>
            <a:r>
              <a:rPr kumimoji="0" lang="fr-FR" altLang="en-US" sz="1400" b="0" i="0" u="none" strike="noStrike" cap="none" normalizeH="0" baseline="0" dirty="0" err="1">
                <a:ln>
                  <a:noFill/>
                </a:ln>
                <a:solidFill>
                  <a:srgbClr val="D4AF37"/>
                </a:solidFill>
                <a:effectLst/>
                <a:latin typeface="Arial Unicode MS"/>
              </a:rPr>
              <a:t>Suppliers</a:t>
            </a:r>
            <a:r>
              <a:rPr kumimoji="0" lang="fr-FR" altLang="en-US" sz="1400" b="0" i="0" u="none" strike="noStrike" cap="none" normalizeH="0" baseline="0" dirty="0">
                <a:ln>
                  <a:noFill/>
                </a:ln>
                <a:solidFill>
                  <a:srgbClr val="D4AF37"/>
                </a:solidFill>
                <a:effectLst/>
                <a:latin typeface="Arial Unicode MS"/>
              </a:rPr>
              <a:t> → Entry → </a:t>
            </a:r>
            <a:r>
              <a:rPr kumimoji="0" lang="fr-FR" altLang="en-US" sz="1400" b="0" i="0" u="none" strike="noStrike" cap="none" normalizeH="0" baseline="0" dirty="0" err="1">
                <a:ln>
                  <a:noFill/>
                </a:ln>
                <a:solidFill>
                  <a:srgbClr val="D4AF37"/>
                </a:solidFill>
                <a:effectLst/>
                <a:latin typeface="Arial Unicode MS"/>
              </a:rPr>
              <a:t>Suppliers</a:t>
            </a:r>
            <a:endParaRPr kumimoji="0" lang="en-US" altLang="en-US" sz="1400" b="0" i="0" u="none" strike="noStrike" cap="none" normalizeH="0" baseline="0" dirty="0">
              <a:ln>
                <a:noFill/>
              </a:ln>
              <a:solidFill>
                <a:srgbClr val="D4AF37"/>
              </a:solidFill>
              <a:effectLst/>
            </a:endParaRPr>
          </a:p>
        </p:txBody>
      </p:sp>
      <p:cxnSp>
        <p:nvCxnSpPr>
          <p:cNvPr id="20" name="Straight Connector 19">
            <a:extLst>
              <a:ext uri="{FF2B5EF4-FFF2-40B4-BE49-F238E27FC236}">
                <a16:creationId xmlns:a16="http://schemas.microsoft.com/office/drawing/2014/main" id="{18467B5A-80D6-4025-A2A7-AB143B6443FD}"/>
              </a:ext>
            </a:extLst>
          </p:cNvPr>
          <p:cNvCxnSpPr>
            <a:cxnSpLocks/>
          </p:cNvCxnSpPr>
          <p:nvPr/>
        </p:nvCxnSpPr>
        <p:spPr>
          <a:xfrm flipH="1">
            <a:off x="585988" y="2020906"/>
            <a:ext cx="5784638" cy="1"/>
          </a:xfrm>
          <a:prstGeom prst="line">
            <a:avLst/>
          </a:prstGeom>
          <a:ln>
            <a:solidFill>
              <a:srgbClr val="D4AF37"/>
            </a:solidFill>
          </a:ln>
        </p:spPr>
        <p:style>
          <a:lnRef idx="1">
            <a:schemeClr val="accent1"/>
          </a:lnRef>
          <a:fillRef idx="0">
            <a:schemeClr val="accent1"/>
          </a:fillRef>
          <a:effectRef idx="0">
            <a:schemeClr val="accent1"/>
          </a:effectRef>
          <a:fontRef idx="minor">
            <a:schemeClr val="tx1"/>
          </a:fontRef>
        </p:style>
      </p:cxnSp>
      <p:pic>
        <p:nvPicPr>
          <p:cNvPr id="28" name="Picture 27" hidden="1">
            <a:extLst>
              <a:ext uri="{FF2B5EF4-FFF2-40B4-BE49-F238E27FC236}">
                <a16:creationId xmlns:a16="http://schemas.microsoft.com/office/drawing/2014/main" id="{39003E18-A30D-4341-9738-4BEEAA88EB54}"/>
              </a:ext>
            </a:extLst>
          </p:cNvPr>
          <p:cNvPicPr>
            <a:picLocks noChangeAspect="1"/>
          </p:cNvPicPr>
          <p:nvPr/>
        </p:nvPicPr>
        <p:blipFill rotWithShape="1">
          <a:blip r:embed="rId6">
            <a:extLst>
              <a:ext uri="{28A0092B-C50C-407E-A947-70E740481C1C}">
                <a14:useLocalDpi xmlns:a14="http://schemas.microsoft.com/office/drawing/2010/main" val="0"/>
              </a:ext>
            </a:extLst>
          </a:blip>
          <a:srcRect l="3051" t="2458" r="9467" b="27316"/>
          <a:stretch/>
        </p:blipFill>
        <p:spPr>
          <a:xfrm>
            <a:off x="5160390" y="3328135"/>
            <a:ext cx="5250038" cy="2663089"/>
          </a:xfrm>
          <a:prstGeom prst="rect">
            <a:avLst/>
          </a:prstGeom>
        </p:spPr>
      </p:pic>
      <p:pic>
        <p:nvPicPr>
          <p:cNvPr id="34" name="Picture 33" hidden="1">
            <a:extLst>
              <a:ext uri="{FF2B5EF4-FFF2-40B4-BE49-F238E27FC236}">
                <a16:creationId xmlns:a16="http://schemas.microsoft.com/office/drawing/2014/main" id="{4E0FDCE2-9D70-4574-826F-2B5D1D9972E7}"/>
              </a:ext>
            </a:extLst>
          </p:cNvPr>
          <p:cNvPicPr>
            <a:picLocks noChangeAspect="1"/>
          </p:cNvPicPr>
          <p:nvPr/>
        </p:nvPicPr>
        <p:blipFill rotWithShape="1">
          <a:blip r:embed="rId7">
            <a:extLst>
              <a:ext uri="{28A0092B-C50C-407E-A947-70E740481C1C}">
                <a14:useLocalDpi xmlns:a14="http://schemas.microsoft.com/office/drawing/2010/main" val="0"/>
              </a:ext>
            </a:extLst>
          </a:blip>
          <a:srcRect r="27133" b="47730"/>
          <a:stretch/>
        </p:blipFill>
        <p:spPr>
          <a:xfrm>
            <a:off x="5160390" y="3589925"/>
            <a:ext cx="6445624" cy="1692769"/>
          </a:xfrm>
          <a:prstGeom prst="rect">
            <a:avLst/>
          </a:prstGeom>
        </p:spPr>
      </p:pic>
      <p:pic>
        <p:nvPicPr>
          <p:cNvPr id="36" name="Picture 35">
            <a:extLst>
              <a:ext uri="{FF2B5EF4-FFF2-40B4-BE49-F238E27FC236}">
                <a16:creationId xmlns:a16="http://schemas.microsoft.com/office/drawing/2014/main" id="{14139347-8B95-4120-AAFF-73E37A294337}"/>
              </a:ext>
            </a:extLst>
          </p:cNvPr>
          <p:cNvPicPr>
            <a:picLocks noChangeAspect="1"/>
          </p:cNvPicPr>
          <p:nvPr/>
        </p:nvPicPr>
        <p:blipFill rotWithShape="1">
          <a:blip r:embed="rId8">
            <a:extLst>
              <a:ext uri="{28A0092B-C50C-407E-A947-70E740481C1C}">
                <a14:useLocalDpi xmlns:a14="http://schemas.microsoft.com/office/drawing/2010/main" val="0"/>
              </a:ext>
            </a:extLst>
          </a:blip>
          <a:srcRect r="47132" b="48873"/>
          <a:stretch/>
        </p:blipFill>
        <p:spPr>
          <a:xfrm>
            <a:off x="5160390" y="3249646"/>
            <a:ext cx="6445624" cy="2746603"/>
          </a:xfrm>
          <a:prstGeom prst="rect">
            <a:avLst/>
          </a:prstGeom>
        </p:spPr>
      </p:pic>
    </p:spTree>
    <p:extLst>
      <p:ext uri="{BB962C8B-B14F-4D97-AF65-F5344CB8AC3E}">
        <p14:creationId xmlns:p14="http://schemas.microsoft.com/office/powerpoint/2010/main" val="1938912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pic>
        <p:nvPicPr>
          <p:cNvPr id="17" name="Picture 16">
            <a:extLst>
              <a:ext uri="{FF2B5EF4-FFF2-40B4-BE49-F238E27FC236}">
                <a16:creationId xmlns:a16="http://schemas.microsoft.com/office/drawing/2014/main" id="{E6CCEA8C-4C67-42E7-B553-AC25939611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pic>
        <p:nvPicPr>
          <p:cNvPr id="18" name="Picture 17">
            <a:extLst>
              <a:ext uri="{FF2B5EF4-FFF2-40B4-BE49-F238E27FC236}">
                <a16:creationId xmlns:a16="http://schemas.microsoft.com/office/drawing/2014/main" id="{1FB11DF2-7A9F-4A6C-9D2C-48A44C1515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sp>
        <p:nvSpPr>
          <p:cNvPr id="2" name="TextBox 1">
            <a:extLst>
              <a:ext uri="{FF2B5EF4-FFF2-40B4-BE49-F238E27FC236}">
                <a16:creationId xmlns:a16="http://schemas.microsoft.com/office/drawing/2014/main" id="{49092ED2-40C8-4823-A048-0F88A26E1000}"/>
              </a:ext>
            </a:extLst>
          </p:cNvPr>
          <p:cNvSpPr txBox="1"/>
          <p:nvPr/>
        </p:nvSpPr>
        <p:spPr>
          <a:xfrm>
            <a:off x="585986" y="198360"/>
            <a:ext cx="5940319" cy="1692771"/>
          </a:xfrm>
          <a:prstGeom prst="rect">
            <a:avLst/>
          </a:prstGeom>
          <a:noFill/>
        </p:spPr>
        <p:txBody>
          <a:bodyPr wrap="square" rtlCol="0">
            <a:spAutoFit/>
          </a:bodyPr>
          <a:lstStyle/>
          <a:p>
            <a:r>
              <a:rPr lang="en-US" sz="2000" b="1" i="1" dirty="0">
                <a:solidFill>
                  <a:srgbClr val="D4AF37"/>
                </a:solidFill>
              </a:rPr>
              <a:t>Invoice Setup and Supplier Master Data Configuration</a:t>
            </a:r>
          </a:p>
          <a:p>
            <a:endParaRPr lang="en-US" sz="2000" b="1" dirty="0">
              <a:solidFill>
                <a:srgbClr val="D4AF37"/>
              </a:solidFill>
            </a:endParaRPr>
          </a:p>
          <a:p>
            <a:r>
              <a:rPr lang="en-US" sz="1600" dirty="0">
                <a:solidFill>
                  <a:srgbClr val="D4AF37"/>
                </a:solidFill>
              </a:rPr>
              <a:t>This step covers two essential configurations before starting transactional work in Oracle Payables: setting invoice behavior and creating supplier master records. These setups are required to ensure that invoices are entered correctly and matched to valid supplier data</a:t>
            </a:r>
          </a:p>
        </p:txBody>
      </p:sp>
      <p:sp>
        <p:nvSpPr>
          <p:cNvPr id="19" name="Rectangle 2">
            <a:extLst>
              <a:ext uri="{FF2B5EF4-FFF2-40B4-BE49-F238E27FC236}">
                <a16:creationId xmlns:a16="http://schemas.microsoft.com/office/drawing/2014/main" id="{0AEBFC07-5BBE-4E78-A5B6-CFB2F45F9C7B}"/>
              </a:ext>
            </a:extLst>
          </p:cNvPr>
          <p:cNvSpPr>
            <a:spLocks noChangeArrowheads="1"/>
          </p:cNvSpPr>
          <p:nvPr/>
        </p:nvSpPr>
        <p:spPr bwMode="auto">
          <a:xfrm>
            <a:off x="585986" y="2048030"/>
            <a:ext cx="525003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D4AF37"/>
                </a:solidFill>
                <a:effectLst/>
                <a:latin typeface="Arial" panose="020B0604020202020204" pitchFamily="34" charset="0"/>
              </a:rPr>
              <a:t>Purpose:</a:t>
            </a:r>
            <a:br>
              <a:rPr kumimoji="0" lang="en-US" altLang="en-US" sz="1400" b="0" i="0" u="none" strike="noStrike" cap="none" normalizeH="0" baseline="0" dirty="0">
                <a:ln>
                  <a:noFill/>
                </a:ln>
                <a:solidFill>
                  <a:srgbClr val="D4AF37"/>
                </a:solidFill>
                <a:effectLst/>
                <a:latin typeface="Arial" panose="020B0604020202020204" pitchFamily="34" charset="0"/>
              </a:rPr>
            </a:br>
            <a:r>
              <a:rPr kumimoji="0" lang="en-US" altLang="en-US" sz="1400" b="0" i="0" u="none" strike="noStrike" cap="none" normalizeH="0" baseline="0" dirty="0">
                <a:ln>
                  <a:noFill/>
                </a:ln>
                <a:solidFill>
                  <a:srgbClr val="D4AF37"/>
                </a:solidFill>
                <a:effectLst/>
                <a:latin typeface="Arial" panose="020B0604020202020204" pitchFamily="34" charset="0"/>
              </a:rPr>
              <a:t>To define how Oracle handles invoice validation, numbering, approvals, and tax handling.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D4AF37"/>
                </a:solidFill>
                <a:effectLst/>
                <a:latin typeface="Arial" panose="020B0604020202020204" pitchFamily="34" charset="0"/>
              </a:rPr>
              <a:t>Navigation Path:</a:t>
            </a:r>
            <a:br>
              <a:rPr kumimoji="0" lang="en-US" altLang="en-US" sz="1400" b="0" i="0" u="none" strike="noStrike" cap="none" normalizeH="0" baseline="0" dirty="0">
                <a:ln>
                  <a:noFill/>
                </a:ln>
                <a:solidFill>
                  <a:srgbClr val="D4AF37"/>
                </a:solidFill>
                <a:effectLst/>
                <a:latin typeface="Arial" panose="020B0604020202020204" pitchFamily="34" charset="0"/>
              </a:rPr>
            </a:br>
            <a:r>
              <a:rPr kumimoji="0" lang="en-US" altLang="en-US" sz="1400" b="0" i="0" u="none" strike="noStrike" cap="none" normalizeH="0" baseline="0" dirty="0">
                <a:ln>
                  <a:noFill/>
                </a:ln>
                <a:solidFill>
                  <a:srgbClr val="D4AF37"/>
                </a:solidFill>
                <a:effectLst/>
                <a:latin typeface="Arial Unicode MS"/>
              </a:rPr>
              <a:t>Payables Manager → Setup → Options → Payables Options</a:t>
            </a:r>
            <a:br>
              <a:rPr kumimoji="0" lang="ar-EG" altLang="en-US" sz="1400" b="0" i="0" u="none" strike="noStrike" cap="none" normalizeH="0" baseline="0" dirty="0">
                <a:ln>
                  <a:noFill/>
                </a:ln>
                <a:solidFill>
                  <a:srgbClr val="D4AF37"/>
                </a:solidFill>
                <a:effectLst/>
                <a:latin typeface="Arial Unicode MS"/>
              </a:rPr>
            </a:br>
            <a:r>
              <a:rPr kumimoji="0" lang="fr-FR" altLang="en-US" sz="1400" b="0" i="0" u="none" strike="noStrike" cap="none" normalizeH="0" baseline="0" dirty="0">
                <a:ln>
                  <a:noFill/>
                </a:ln>
                <a:solidFill>
                  <a:srgbClr val="D4AF37"/>
                </a:solidFill>
                <a:effectLst/>
                <a:latin typeface="Arial Unicode MS"/>
              </a:rPr>
              <a:t>Payables Manager → </a:t>
            </a:r>
            <a:r>
              <a:rPr kumimoji="0" lang="fr-FR" altLang="en-US" sz="1400" b="0" i="0" u="none" strike="noStrike" cap="none" normalizeH="0" baseline="0" dirty="0" err="1">
                <a:ln>
                  <a:noFill/>
                </a:ln>
                <a:solidFill>
                  <a:srgbClr val="D4AF37"/>
                </a:solidFill>
                <a:effectLst/>
                <a:latin typeface="Arial Unicode MS"/>
              </a:rPr>
              <a:t>Suppliers</a:t>
            </a:r>
            <a:r>
              <a:rPr kumimoji="0" lang="fr-FR" altLang="en-US" sz="1400" b="0" i="0" u="none" strike="noStrike" cap="none" normalizeH="0" baseline="0" dirty="0">
                <a:ln>
                  <a:noFill/>
                </a:ln>
                <a:solidFill>
                  <a:srgbClr val="D4AF37"/>
                </a:solidFill>
                <a:effectLst/>
                <a:latin typeface="Arial Unicode MS"/>
              </a:rPr>
              <a:t> → Entry → </a:t>
            </a:r>
            <a:r>
              <a:rPr kumimoji="0" lang="fr-FR" altLang="en-US" sz="1400" b="0" i="0" u="none" strike="noStrike" cap="none" normalizeH="0" baseline="0" dirty="0" err="1">
                <a:ln>
                  <a:noFill/>
                </a:ln>
                <a:solidFill>
                  <a:srgbClr val="D4AF37"/>
                </a:solidFill>
                <a:effectLst/>
                <a:latin typeface="Arial Unicode MS"/>
              </a:rPr>
              <a:t>Suppliers</a:t>
            </a:r>
            <a:endParaRPr kumimoji="0" lang="en-US" altLang="en-US" sz="1400" b="0" i="0" u="none" strike="noStrike" cap="none" normalizeH="0" baseline="0" dirty="0">
              <a:ln>
                <a:noFill/>
              </a:ln>
              <a:solidFill>
                <a:srgbClr val="D4AF37"/>
              </a:solidFill>
              <a:effectLst/>
            </a:endParaRPr>
          </a:p>
        </p:txBody>
      </p:sp>
      <p:cxnSp>
        <p:nvCxnSpPr>
          <p:cNvPr id="20" name="Straight Connector 19">
            <a:extLst>
              <a:ext uri="{FF2B5EF4-FFF2-40B4-BE49-F238E27FC236}">
                <a16:creationId xmlns:a16="http://schemas.microsoft.com/office/drawing/2014/main" id="{18467B5A-80D6-4025-A2A7-AB143B6443FD}"/>
              </a:ext>
            </a:extLst>
          </p:cNvPr>
          <p:cNvCxnSpPr>
            <a:cxnSpLocks/>
          </p:cNvCxnSpPr>
          <p:nvPr/>
        </p:nvCxnSpPr>
        <p:spPr>
          <a:xfrm flipH="1">
            <a:off x="585988" y="2020906"/>
            <a:ext cx="5784638" cy="1"/>
          </a:xfrm>
          <a:prstGeom prst="line">
            <a:avLst/>
          </a:prstGeom>
          <a:ln>
            <a:solidFill>
              <a:srgbClr val="D4AF37"/>
            </a:solidFill>
          </a:ln>
        </p:spPr>
        <p:style>
          <a:lnRef idx="1">
            <a:schemeClr val="accent1"/>
          </a:lnRef>
          <a:fillRef idx="0">
            <a:schemeClr val="accent1"/>
          </a:fillRef>
          <a:effectRef idx="0">
            <a:schemeClr val="accent1"/>
          </a:effectRef>
          <a:fontRef idx="minor">
            <a:schemeClr val="tx1"/>
          </a:fontRef>
        </p:style>
      </p:cxnSp>
      <p:pic>
        <p:nvPicPr>
          <p:cNvPr id="28" name="Picture 27" hidden="1">
            <a:extLst>
              <a:ext uri="{FF2B5EF4-FFF2-40B4-BE49-F238E27FC236}">
                <a16:creationId xmlns:a16="http://schemas.microsoft.com/office/drawing/2014/main" id="{39003E18-A30D-4341-9738-4BEEAA88EB54}"/>
              </a:ext>
            </a:extLst>
          </p:cNvPr>
          <p:cNvPicPr>
            <a:picLocks noChangeAspect="1"/>
          </p:cNvPicPr>
          <p:nvPr/>
        </p:nvPicPr>
        <p:blipFill rotWithShape="1">
          <a:blip r:embed="rId6">
            <a:extLst>
              <a:ext uri="{28A0092B-C50C-407E-A947-70E740481C1C}">
                <a14:useLocalDpi xmlns:a14="http://schemas.microsoft.com/office/drawing/2010/main" val="0"/>
              </a:ext>
            </a:extLst>
          </a:blip>
          <a:srcRect l="3051" t="2458" r="9467" b="27316"/>
          <a:stretch/>
        </p:blipFill>
        <p:spPr>
          <a:xfrm>
            <a:off x="5160390" y="3788646"/>
            <a:ext cx="5250038" cy="1494047"/>
          </a:xfrm>
          <a:prstGeom prst="rect">
            <a:avLst/>
          </a:prstGeom>
        </p:spPr>
      </p:pic>
      <p:pic>
        <p:nvPicPr>
          <p:cNvPr id="36" name="Picture 35" hidden="1">
            <a:extLst>
              <a:ext uri="{FF2B5EF4-FFF2-40B4-BE49-F238E27FC236}">
                <a16:creationId xmlns:a16="http://schemas.microsoft.com/office/drawing/2014/main" id="{14139347-8B95-4120-AAFF-73E37A294337}"/>
              </a:ext>
            </a:extLst>
          </p:cNvPr>
          <p:cNvPicPr>
            <a:picLocks noChangeAspect="1"/>
          </p:cNvPicPr>
          <p:nvPr/>
        </p:nvPicPr>
        <p:blipFill rotWithShape="1">
          <a:blip r:embed="rId7">
            <a:extLst>
              <a:ext uri="{28A0092B-C50C-407E-A947-70E740481C1C}">
                <a14:useLocalDpi xmlns:a14="http://schemas.microsoft.com/office/drawing/2010/main" val="0"/>
              </a:ext>
            </a:extLst>
          </a:blip>
          <a:srcRect r="47132" b="48873"/>
          <a:stretch/>
        </p:blipFill>
        <p:spPr>
          <a:xfrm>
            <a:off x="5160390" y="3633767"/>
            <a:ext cx="6445624" cy="1494046"/>
          </a:xfrm>
          <a:prstGeom prst="rect">
            <a:avLst/>
          </a:prstGeom>
        </p:spPr>
      </p:pic>
      <p:pic>
        <p:nvPicPr>
          <p:cNvPr id="34" name="Picture 33">
            <a:extLst>
              <a:ext uri="{FF2B5EF4-FFF2-40B4-BE49-F238E27FC236}">
                <a16:creationId xmlns:a16="http://schemas.microsoft.com/office/drawing/2014/main" id="{4E0FDCE2-9D70-4574-826F-2B5D1D9972E7}"/>
              </a:ext>
            </a:extLst>
          </p:cNvPr>
          <p:cNvPicPr>
            <a:picLocks noChangeAspect="1"/>
          </p:cNvPicPr>
          <p:nvPr/>
        </p:nvPicPr>
        <p:blipFill rotWithShape="1">
          <a:blip r:embed="rId8">
            <a:extLst>
              <a:ext uri="{28A0092B-C50C-407E-A947-70E740481C1C}">
                <a14:useLocalDpi xmlns:a14="http://schemas.microsoft.com/office/drawing/2010/main" val="0"/>
              </a:ext>
            </a:extLst>
          </a:blip>
          <a:srcRect r="27133" b="47730"/>
          <a:stretch/>
        </p:blipFill>
        <p:spPr>
          <a:xfrm>
            <a:off x="585986" y="3429000"/>
            <a:ext cx="11372933" cy="2465501"/>
          </a:xfrm>
          <a:prstGeom prst="rect">
            <a:avLst/>
          </a:prstGeom>
        </p:spPr>
      </p:pic>
    </p:spTree>
    <p:extLst>
      <p:ext uri="{BB962C8B-B14F-4D97-AF65-F5344CB8AC3E}">
        <p14:creationId xmlns:p14="http://schemas.microsoft.com/office/powerpoint/2010/main" val="42587267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pic>
        <p:nvPicPr>
          <p:cNvPr id="17" name="Picture 16">
            <a:extLst>
              <a:ext uri="{FF2B5EF4-FFF2-40B4-BE49-F238E27FC236}">
                <a16:creationId xmlns:a16="http://schemas.microsoft.com/office/drawing/2014/main" id="{E6CCEA8C-4C67-42E7-B553-AC25939611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pic>
        <p:nvPicPr>
          <p:cNvPr id="18" name="Picture 17">
            <a:extLst>
              <a:ext uri="{FF2B5EF4-FFF2-40B4-BE49-F238E27FC236}">
                <a16:creationId xmlns:a16="http://schemas.microsoft.com/office/drawing/2014/main" id="{1FB11DF2-7A9F-4A6C-9D2C-48A44C1515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sp>
        <p:nvSpPr>
          <p:cNvPr id="2" name="TextBox 1">
            <a:extLst>
              <a:ext uri="{FF2B5EF4-FFF2-40B4-BE49-F238E27FC236}">
                <a16:creationId xmlns:a16="http://schemas.microsoft.com/office/drawing/2014/main" id="{49092ED2-40C8-4823-A048-0F88A26E1000}"/>
              </a:ext>
            </a:extLst>
          </p:cNvPr>
          <p:cNvSpPr txBox="1"/>
          <p:nvPr/>
        </p:nvSpPr>
        <p:spPr>
          <a:xfrm>
            <a:off x="585986" y="198360"/>
            <a:ext cx="5940319" cy="1692771"/>
          </a:xfrm>
          <a:prstGeom prst="rect">
            <a:avLst/>
          </a:prstGeom>
          <a:noFill/>
        </p:spPr>
        <p:txBody>
          <a:bodyPr wrap="square" rtlCol="0">
            <a:spAutoFit/>
          </a:bodyPr>
          <a:lstStyle/>
          <a:p>
            <a:r>
              <a:rPr lang="en-US" sz="2000" b="1" i="1" dirty="0">
                <a:solidFill>
                  <a:srgbClr val="D4AF37"/>
                </a:solidFill>
              </a:rPr>
              <a:t>Invoice Setup and Supplier Master Data Configuration</a:t>
            </a:r>
          </a:p>
          <a:p>
            <a:endParaRPr lang="en-US" sz="2000" b="1" dirty="0">
              <a:solidFill>
                <a:srgbClr val="D4AF37"/>
              </a:solidFill>
            </a:endParaRPr>
          </a:p>
          <a:p>
            <a:r>
              <a:rPr lang="en-US" sz="1600" dirty="0">
                <a:solidFill>
                  <a:srgbClr val="D4AF37"/>
                </a:solidFill>
              </a:rPr>
              <a:t>This step covers two essential configurations before starting transactional work in Oracle Payables: setting invoice behavior and creating supplier master records. These setups are required to ensure that invoices are entered correctly and matched to valid supplier data</a:t>
            </a:r>
          </a:p>
        </p:txBody>
      </p:sp>
      <p:cxnSp>
        <p:nvCxnSpPr>
          <p:cNvPr id="20" name="Straight Connector 19">
            <a:extLst>
              <a:ext uri="{FF2B5EF4-FFF2-40B4-BE49-F238E27FC236}">
                <a16:creationId xmlns:a16="http://schemas.microsoft.com/office/drawing/2014/main" id="{18467B5A-80D6-4025-A2A7-AB143B6443FD}"/>
              </a:ext>
            </a:extLst>
          </p:cNvPr>
          <p:cNvCxnSpPr>
            <a:cxnSpLocks/>
          </p:cNvCxnSpPr>
          <p:nvPr/>
        </p:nvCxnSpPr>
        <p:spPr>
          <a:xfrm flipH="1">
            <a:off x="585988" y="2020906"/>
            <a:ext cx="5784638" cy="1"/>
          </a:xfrm>
          <a:prstGeom prst="line">
            <a:avLst/>
          </a:prstGeom>
          <a:ln>
            <a:solidFill>
              <a:srgbClr val="D4AF37"/>
            </a:solidFill>
          </a:ln>
        </p:spPr>
        <p:style>
          <a:lnRef idx="1">
            <a:schemeClr val="accent1"/>
          </a:lnRef>
          <a:fillRef idx="0">
            <a:schemeClr val="accent1"/>
          </a:fillRef>
          <a:effectRef idx="0">
            <a:schemeClr val="accent1"/>
          </a:effectRef>
          <a:fontRef idx="minor">
            <a:schemeClr val="tx1"/>
          </a:fontRef>
        </p:style>
      </p:cxnSp>
      <p:pic>
        <p:nvPicPr>
          <p:cNvPr id="28" name="Picture 27" hidden="1">
            <a:extLst>
              <a:ext uri="{FF2B5EF4-FFF2-40B4-BE49-F238E27FC236}">
                <a16:creationId xmlns:a16="http://schemas.microsoft.com/office/drawing/2014/main" id="{39003E18-A30D-4341-9738-4BEEAA88EB54}"/>
              </a:ext>
            </a:extLst>
          </p:cNvPr>
          <p:cNvPicPr>
            <a:picLocks noChangeAspect="1"/>
          </p:cNvPicPr>
          <p:nvPr/>
        </p:nvPicPr>
        <p:blipFill rotWithShape="1">
          <a:blip r:embed="rId6">
            <a:extLst>
              <a:ext uri="{28A0092B-C50C-407E-A947-70E740481C1C}">
                <a14:useLocalDpi xmlns:a14="http://schemas.microsoft.com/office/drawing/2010/main" val="0"/>
              </a:ext>
            </a:extLst>
          </a:blip>
          <a:srcRect l="3051" t="2458" r="9467" b="27316"/>
          <a:stretch/>
        </p:blipFill>
        <p:spPr>
          <a:xfrm>
            <a:off x="5160390" y="3788646"/>
            <a:ext cx="5250038" cy="1494047"/>
          </a:xfrm>
          <a:prstGeom prst="rect">
            <a:avLst/>
          </a:prstGeom>
        </p:spPr>
      </p:pic>
      <p:pic>
        <p:nvPicPr>
          <p:cNvPr id="36" name="Picture 35" hidden="1">
            <a:extLst>
              <a:ext uri="{FF2B5EF4-FFF2-40B4-BE49-F238E27FC236}">
                <a16:creationId xmlns:a16="http://schemas.microsoft.com/office/drawing/2014/main" id="{14139347-8B95-4120-AAFF-73E37A294337}"/>
              </a:ext>
            </a:extLst>
          </p:cNvPr>
          <p:cNvPicPr>
            <a:picLocks noChangeAspect="1"/>
          </p:cNvPicPr>
          <p:nvPr/>
        </p:nvPicPr>
        <p:blipFill rotWithShape="1">
          <a:blip r:embed="rId7">
            <a:extLst>
              <a:ext uri="{28A0092B-C50C-407E-A947-70E740481C1C}">
                <a14:useLocalDpi xmlns:a14="http://schemas.microsoft.com/office/drawing/2010/main" val="0"/>
              </a:ext>
            </a:extLst>
          </a:blip>
          <a:srcRect r="47132" b="48873"/>
          <a:stretch/>
        </p:blipFill>
        <p:spPr>
          <a:xfrm>
            <a:off x="5160390" y="3633767"/>
            <a:ext cx="6445624" cy="1494046"/>
          </a:xfrm>
          <a:prstGeom prst="rect">
            <a:avLst/>
          </a:prstGeom>
        </p:spPr>
      </p:pic>
      <p:pic>
        <p:nvPicPr>
          <p:cNvPr id="4" name="Picture 3">
            <a:extLst>
              <a:ext uri="{FF2B5EF4-FFF2-40B4-BE49-F238E27FC236}">
                <a16:creationId xmlns:a16="http://schemas.microsoft.com/office/drawing/2014/main" id="{5E9BA183-830B-4247-A844-662FA66ADE30}"/>
              </a:ext>
            </a:extLst>
          </p:cNvPr>
          <p:cNvPicPr>
            <a:picLocks noChangeAspect="1"/>
          </p:cNvPicPr>
          <p:nvPr/>
        </p:nvPicPr>
        <p:blipFill rotWithShape="1">
          <a:blip r:embed="rId8">
            <a:extLst>
              <a:ext uri="{28A0092B-C50C-407E-A947-70E740481C1C}">
                <a14:useLocalDpi xmlns:a14="http://schemas.microsoft.com/office/drawing/2010/main" val="0"/>
              </a:ext>
            </a:extLst>
          </a:blip>
          <a:srcRect l="9853" t="15083" r="1912" b="37600"/>
          <a:stretch/>
        </p:blipFill>
        <p:spPr>
          <a:xfrm>
            <a:off x="755421" y="2121278"/>
            <a:ext cx="11230410" cy="3799573"/>
          </a:xfrm>
          <a:prstGeom prst="rect">
            <a:avLst/>
          </a:prstGeom>
        </p:spPr>
      </p:pic>
    </p:spTree>
    <p:extLst>
      <p:ext uri="{BB962C8B-B14F-4D97-AF65-F5344CB8AC3E}">
        <p14:creationId xmlns:p14="http://schemas.microsoft.com/office/powerpoint/2010/main" val="2645194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9D07496-69EF-4297-8083-B0D3B4676D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9979" y="2023374"/>
            <a:ext cx="5792041" cy="3143763"/>
          </a:xfrm>
          <a:prstGeom prst="rect">
            <a:avLst/>
          </a:prstGeom>
        </p:spPr>
      </p:pic>
      <p:sp>
        <p:nvSpPr>
          <p:cNvPr id="5" name="TextBox 4">
            <a:extLst>
              <a:ext uri="{FF2B5EF4-FFF2-40B4-BE49-F238E27FC236}">
                <a16:creationId xmlns:a16="http://schemas.microsoft.com/office/drawing/2014/main" id="{4C05817F-62B8-45D8-83C9-D16523CF6EC8}"/>
              </a:ext>
            </a:extLst>
          </p:cNvPr>
          <p:cNvSpPr txBox="1"/>
          <p:nvPr/>
        </p:nvSpPr>
        <p:spPr>
          <a:xfrm>
            <a:off x="2967318" y="2023374"/>
            <a:ext cx="6202456" cy="540531"/>
          </a:xfrm>
          <a:prstGeom prst="rect">
            <a:avLst/>
          </a:prstGeom>
          <a:noFill/>
        </p:spPr>
        <p:txBody>
          <a:bodyPr wrap="square" rtlCol="0">
            <a:spAutoFit/>
          </a:bodyPr>
          <a:lstStyle/>
          <a:p>
            <a:pPr algn="ctr"/>
            <a:r>
              <a:rPr lang="en-US" sz="2800" b="1" dirty="0">
                <a:solidFill>
                  <a:srgbClr val="D4AF37"/>
                </a:solidFill>
                <a:latin typeface="Agency FB" panose="020B0503020202020204" pitchFamily="34" charset="0"/>
              </a:rPr>
              <a:t>ORACLE ERP ACCOUNTS PAYABLE MODULE SETUP</a:t>
            </a:r>
          </a:p>
        </p:txBody>
      </p:sp>
    </p:spTree>
    <p:extLst>
      <p:ext uri="{BB962C8B-B14F-4D97-AF65-F5344CB8AC3E}">
        <p14:creationId xmlns:p14="http://schemas.microsoft.com/office/powerpoint/2010/main" val="11578760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pic>
        <p:nvPicPr>
          <p:cNvPr id="17" name="Picture 16">
            <a:extLst>
              <a:ext uri="{FF2B5EF4-FFF2-40B4-BE49-F238E27FC236}">
                <a16:creationId xmlns:a16="http://schemas.microsoft.com/office/drawing/2014/main" id="{E6CCEA8C-4C67-42E7-B553-AC25939611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pic>
        <p:nvPicPr>
          <p:cNvPr id="18" name="Picture 17">
            <a:extLst>
              <a:ext uri="{FF2B5EF4-FFF2-40B4-BE49-F238E27FC236}">
                <a16:creationId xmlns:a16="http://schemas.microsoft.com/office/drawing/2014/main" id="{1FB11DF2-7A9F-4A6C-9D2C-48A44C15155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sp>
        <p:nvSpPr>
          <p:cNvPr id="2" name="TextBox 1">
            <a:extLst>
              <a:ext uri="{FF2B5EF4-FFF2-40B4-BE49-F238E27FC236}">
                <a16:creationId xmlns:a16="http://schemas.microsoft.com/office/drawing/2014/main" id="{49092ED2-40C8-4823-A048-0F88A26E1000}"/>
              </a:ext>
            </a:extLst>
          </p:cNvPr>
          <p:cNvSpPr txBox="1"/>
          <p:nvPr/>
        </p:nvSpPr>
        <p:spPr>
          <a:xfrm>
            <a:off x="585986" y="198360"/>
            <a:ext cx="5940319" cy="1692771"/>
          </a:xfrm>
          <a:prstGeom prst="rect">
            <a:avLst/>
          </a:prstGeom>
          <a:noFill/>
        </p:spPr>
        <p:txBody>
          <a:bodyPr wrap="square" rtlCol="0">
            <a:spAutoFit/>
          </a:bodyPr>
          <a:lstStyle/>
          <a:p>
            <a:r>
              <a:rPr lang="en-US" sz="2000" b="1" i="1" dirty="0">
                <a:solidFill>
                  <a:srgbClr val="D4AF37"/>
                </a:solidFill>
              </a:rPr>
              <a:t>Invoice Setup and Supplier Master Data Configuration</a:t>
            </a:r>
          </a:p>
          <a:p>
            <a:endParaRPr lang="en-US" sz="2000" b="1" dirty="0">
              <a:solidFill>
                <a:srgbClr val="D4AF37"/>
              </a:solidFill>
            </a:endParaRPr>
          </a:p>
          <a:p>
            <a:r>
              <a:rPr lang="en-US" sz="1600" dirty="0">
                <a:solidFill>
                  <a:srgbClr val="D4AF37"/>
                </a:solidFill>
              </a:rPr>
              <a:t>This step covers two essential configurations before starting transactional work in Oracle Payables: setting invoice behavior and creating supplier master records. These setups are required to ensure that invoices are entered correctly and matched to valid supplier data</a:t>
            </a:r>
          </a:p>
        </p:txBody>
      </p:sp>
      <p:sp>
        <p:nvSpPr>
          <p:cNvPr id="19" name="Rectangle 2">
            <a:extLst>
              <a:ext uri="{FF2B5EF4-FFF2-40B4-BE49-F238E27FC236}">
                <a16:creationId xmlns:a16="http://schemas.microsoft.com/office/drawing/2014/main" id="{0AEBFC07-5BBE-4E78-A5B6-CFB2F45F9C7B}"/>
              </a:ext>
            </a:extLst>
          </p:cNvPr>
          <p:cNvSpPr>
            <a:spLocks noChangeArrowheads="1"/>
          </p:cNvSpPr>
          <p:nvPr/>
        </p:nvSpPr>
        <p:spPr bwMode="auto">
          <a:xfrm>
            <a:off x="585986" y="2048030"/>
            <a:ext cx="5250037"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D4AF37"/>
                </a:solidFill>
                <a:effectLst/>
                <a:latin typeface="Arial" panose="020B0604020202020204" pitchFamily="34" charset="0"/>
              </a:rPr>
              <a:t>Purpose:</a:t>
            </a:r>
            <a:br>
              <a:rPr kumimoji="0" lang="en-US" altLang="en-US" sz="1400" b="0" i="0" u="none" strike="noStrike" cap="none" normalizeH="0" baseline="0" dirty="0">
                <a:ln>
                  <a:noFill/>
                </a:ln>
                <a:solidFill>
                  <a:srgbClr val="D4AF37"/>
                </a:solidFill>
                <a:effectLst/>
                <a:latin typeface="Arial" panose="020B0604020202020204" pitchFamily="34" charset="0"/>
              </a:rPr>
            </a:br>
            <a:r>
              <a:rPr kumimoji="0" lang="en-US" altLang="en-US" sz="1400" b="0" i="0" u="none" strike="noStrike" cap="none" normalizeH="0" baseline="0" dirty="0">
                <a:ln>
                  <a:noFill/>
                </a:ln>
                <a:solidFill>
                  <a:srgbClr val="D4AF37"/>
                </a:solidFill>
                <a:effectLst/>
                <a:latin typeface="Arial" panose="020B0604020202020204" pitchFamily="34" charset="0"/>
              </a:rPr>
              <a:t>To define how Oracle handles invoice validation, numbering, approvals, and tax handling.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D4AF37"/>
                </a:solidFill>
                <a:effectLst/>
                <a:latin typeface="Arial" panose="020B0604020202020204" pitchFamily="34" charset="0"/>
              </a:rPr>
              <a:t>Navigation Path:</a:t>
            </a:r>
            <a:br>
              <a:rPr kumimoji="0" lang="en-US" altLang="en-US" sz="1400" b="0" i="0" u="none" strike="noStrike" cap="none" normalizeH="0" baseline="0" dirty="0">
                <a:ln>
                  <a:noFill/>
                </a:ln>
                <a:solidFill>
                  <a:srgbClr val="D4AF37"/>
                </a:solidFill>
                <a:effectLst/>
                <a:latin typeface="Arial" panose="020B0604020202020204" pitchFamily="34" charset="0"/>
              </a:rPr>
            </a:br>
            <a:r>
              <a:rPr kumimoji="0" lang="en-US" altLang="en-US" sz="1400" b="0" i="0" u="none" strike="noStrike" cap="none" normalizeH="0" baseline="0" dirty="0">
                <a:ln>
                  <a:noFill/>
                </a:ln>
                <a:solidFill>
                  <a:srgbClr val="D4AF37"/>
                </a:solidFill>
                <a:effectLst/>
                <a:latin typeface="Arial Unicode MS"/>
              </a:rPr>
              <a:t>Payables Manager → Setup → Options → Payables Options</a:t>
            </a:r>
            <a:br>
              <a:rPr kumimoji="0" lang="ar-EG" altLang="en-US" sz="1400" b="0" i="0" u="none" strike="noStrike" cap="none" normalizeH="0" baseline="0" dirty="0">
                <a:ln>
                  <a:noFill/>
                </a:ln>
                <a:solidFill>
                  <a:srgbClr val="D4AF37"/>
                </a:solidFill>
                <a:effectLst/>
                <a:latin typeface="Arial Unicode MS"/>
              </a:rPr>
            </a:br>
            <a:r>
              <a:rPr kumimoji="0" lang="fr-FR" altLang="en-US" sz="1400" b="0" i="0" u="none" strike="noStrike" cap="none" normalizeH="0" baseline="0" dirty="0">
                <a:ln>
                  <a:noFill/>
                </a:ln>
                <a:solidFill>
                  <a:srgbClr val="D4AF37"/>
                </a:solidFill>
                <a:effectLst/>
                <a:latin typeface="Arial Unicode MS"/>
              </a:rPr>
              <a:t>Payables Manager → </a:t>
            </a:r>
            <a:r>
              <a:rPr kumimoji="0" lang="fr-FR" altLang="en-US" sz="1400" b="0" i="0" u="none" strike="noStrike" cap="none" normalizeH="0" baseline="0" dirty="0" err="1">
                <a:ln>
                  <a:noFill/>
                </a:ln>
                <a:solidFill>
                  <a:srgbClr val="D4AF37"/>
                </a:solidFill>
                <a:effectLst/>
                <a:latin typeface="Arial Unicode MS"/>
              </a:rPr>
              <a:t>Suppliers</a:t>
            </a:r>
            <a:r>
              <a:rPr kumimoji="0" lang="fr-FR" altLang="en-US" sz="1400" b="0" i="0" u="none" strike="noStrike" cap="none" normalizeH="0" baseline="0" dirty="0">
                <a:ln>
                  <a:noFill/>
                </a:ln>
                <a:solidFill>
                  <a:srgbClr val="D4AF37"/>
                </a:solidFill>
                <a:effectLst/>
                <a:latin typeface="Arial Unicode MS"/>
              </a:rPr>
              <a:t> → Entry → </a:t>
            </a:r>
            <a:r>
              <a:rPr kumimoji="0" lang="fr-FR" altLang="en-US" sz="1400" b="0" i="0" u="none" strike="noStrike" cap="none" normalizeH="0" baseline="0" dirty="0" err="1">
                <a:ln>
                  <a:noFill/>
                </a:ln>
                <a:solidFill>
                  <a:srgbClr val="D4AF37"/>
                </a:solidFill>
                <a:effectLst/>
                <a:latin typeface="Arial Unicode MS"/>
              </a:rPr>
              <a:t>Suppliers</a:t>
            </a:r>
            <a:endParaRPr kumimoji="0" lang="en-US" altLang="en-US" sz="1400" b="0" i="0" u="none" strike="noStrike" cap="none" normalizeH="0" baseline="0" dirty="0">
              <a:ln>
                <a:noFill/>
              </a:ln>
              <a:solidFill>
                <a:srgbClr val="D4AF37"/>
              </a:solidFill>
              <a:effectLst/>
            </a:endParaRPr>
          </a:p>
        </p:txBody>
      </p:sp>
      <p:cxnSp>
        <p:nvCxnSpPr>
          <p:cNvPr id="20" name="Straight Connector 19">
            <a:extLst>
              <a:ext uri="{FF2B5EF4-FFF2-40B4-BE49-F238E27FC236}">
                <a16:creationId xmlns:a16="http://schemas.microsoft.com/office/drawing/2014/main" id="{18467B5A-80D6-4025-A2A7-AB143B6443FD}"/>
              </a:ext>
            </a:extLst>
          </p:cNvPr>
          <p:cNvCxnSpPr>
            <a:cxnSpLocks/>
          </p:cNvCxnSpPr>
          <p:nvPr/>
        </p:nvCxnSpPr>
        <p:spPr>
          <a:xfrm flipH="1">
            <a:off x="585988" y="2020906"/>
            <a:ext cx="5784638" cy="1"/>
          </a:xfrm>
          <a:prstGeom prst="line">
            <a:avLst/>
          </a:prstGeom>
          <a:ln>
            <a:solidFill>
              <a:srgbClr val="D4AF37"/>
            </a:solidFill>
          </a:ln>
        </p:spPr>
        <p:style>
          <a:lnRef idx="1">
            <a:schemeClr val="accent1"/>
          </a:lnRef>
          <a:fillRef idx="0">
            <a:schemeClr val="accent1"/>
          </a:fillRef>
          <a:effectRef idx="0">
            <a:schemeClr val="accent1"/>
          </a:effectRef>
          <a:fontRef idx="minor">
            <a:schemeClr val="tx1"/>
          </a:fontRef>
        </p:style>
      </p:cxnSp>
      <p:pic>
        <p:nvPicPr>
          <p:cNvPr id="34" name="Picture 33" hidden="1">
            <a:extLst>
              <a:ext uri="{FF2B5EF4-FFF2-40B4-BE49-F238E27FC236}">
                <a16:creationId xmlns:a16="http://schemas.microsoft.com/office/drawing/2014/main" id="{4E0FDCE2-9D70-4574-826F-2B5D1D9972E7}"/>
              </a:ext>
            </a:extLst>
          </p:cNvPr>
          <p:cNvPicPr>
            <a:picLocks noChangeAspect="1"/>
          </p:cNvPicPr>
          <p:nvPr/>
        </p:nvPicPr>
        <p:blipFill rotWithShape="1">
          <a:blip r:embed="rId6">
            <a:extLst>
              <a:ext uri="{28A0092B-C50C-407E-A947-70E740481C1C}">
                <a14:useLocalDpi xmlns:a14="http://schemas.microsoft.com/office/drawing/2010/main" val="0"/>
              </a:ext>
            </a:extLst>
          </a:blip>
          <a:srcRect r="27133" b="47730"/>
          <a:stretch/>
        </p:blipFill>
        <p:spPr>
          <a:xfrm>
            <a:off x="5160391" y="3633767"/>
            <a:ext cx="5250038" cy="1648926"/>
          </a:xfrm>
          <a:prstGeom prst="rect">
            <a:avLst/>
          </a:prstGeom>
        </p:spPr>
      </p:pic>
      <p:pic>
        <p:nvPicPr>
          <p:cNvPr id="36" name="Picture 35" hidden="1">
            <a:extLst>
              <a:ext uri="{FF2B5EF4-FFF2-40B4-BE49-F238E27FC236}">
                <a16:creationId xmlns:a16="http://schemas.microsoft.com/office/drawing/2014/main" id="{14139347-8B95-4120-AAFF-73E37A294337}"/>
              </a:ext>
            </a:extLst>
          </p:cNvPr>
          <p:cNvPicPr>
            <a:picLocks noChangeAspect="1"/>
          </p:cNvPicPr>
          <p:nvPr/>
        </p:nvPicPr>
        <p:blipFill rotWithShape="1">
          <a:blip r:embed="rId7">
            <a:extLst>
              <a:ext uri="{28A0092B-C50C-407E-A947-70E740481C1C}">
                <a14:useLocalDpi xmlns:a14="http://schemas.microsoft.com/office/drawing/2010/main" val="0"/>
              </a:ext>
            </a:extLst>
          </a:blip>
          <a:srcRect r="47132" b="48873"/>
          <a:stretch/>
        </p:blipFill>
        <p:spPr>
          <a:xfrm>
            <a:off x="5160390" y="3633767"/>
            <a:ext cx="6445624" cy="1494046"/>
          </a:xfrm>
          <a:prstGeom prst="rect">
            <a:avLst/>
          </a:prstGeom>
        </p:spPr>
      </p:pic>
      <p:pic>
        <p:nvPicPr>
          <p:cNvPr id="28" name="Picture 27">
            <a:extLst>
              <a:ext uri="{FF2B5EF4-FFF2-40B4-BE49-F238E27FC236}">
                <a16:creationId xmlns:a16="http://schemas.microsoft.com/office/drawing/2014/main" id="{39003E18-A30D-4341-9738-4BEEAA88EB54}"/>
              </a:ext>
            </a:extLst>
          </p:cNvPr>
          <p:cNvPicPr>
            <a:picLocks noChangeAspect="1"/>
          </p:cNvPicPr>
          <p:nvPr/>
        </p:nvPicPr>
        <p:blipFill rotWithShape="1">
          <a:blip r:embed="rId8">
            <a:extLst>
              <a:ext uri="{28A0092B-C50C-407E-A947-70E740481C1C}">
                <a14:useLocalDpi xmlns:a14="http://schemas.microsoft.com/office/drawing/2010/main" val="0"/>
              </a:ext>
            </a:extLst>
          </a:blip>
          <a:srcRect l="3051" t="2458" r="9467" b="27316"/>
          <a:stretch/>
        </p:blipFill>
        <p:spPr>
          <a:xfrm>
            <a:off x="5160390" y="3429000"/>
            <a:ext cx="6477132" cy="2662591"/>
          </a:xfrm>
          <a:prstGeom prst="rect">
            <a:avLst/>
          </a:prstGeom>
        </p:spPr>
      </p:pic>
    </p:spTree>
    <p:extLst>
      <p:ext uri="{BB962C8B-B14F-4D97-AF65-F5344CB8AC3E}">
        <p14:creationId xmlns:p14="http://schemas.microsoft.com/office/powerpoint/2010/main" val="9245170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pic>
        <p:nvPicPr>
          <p:cNvPr id="5" name="Picture 4">
            <a:extLst>
              <a:ext uri="{FF2B5EF4-FFF2-40B4-BE49-F238E27FC236}">
                <a16:creationId xmlns:a16="http://schemas.microsoft.com/office/drawing/2014/main" id="{AEB201AC-49BA-4F1F-AFEB-97F578518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pic>
        <p:nvPicPr>
          <p:cNvPr id="6" name="Picture 5">
            <a:extLst>
              <a:ext uri="{FF2B5EF4-FFF2-40B4-BE49-F238E27FC236}">
                <a16:creationId xmlns:a16="http://schemas.microsoft.com/office/drawing/2014/main" id="{D53DADEF-21A3-45EF-BF04-906172AFF5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sp>
        <p:nvSpPr>
          <p:cNvPr id="3" name="TextBox 2">
            <a:extLst>
              <a:ext uri="{FF2B5EF4-FFF2-40B4-BE49-F238E27FC236}">
                <a16:creationId xmlns:a16="http://schemas.microsoft.com/office/drawing/2014/main" id="{BA550BC3-C193-4FBB-9343-A6741693E0E0}"/>
              </a:ext>
            </a:extLst>
          </p:cNvPr>
          <p:cNvSpPr txBox="1"/>
          <p:nvPr/>
        </p:nvSpPr>
        <p:spPr>
          <a:xfrm>
            <a:off x="114300" y="339495"/>
            <a:ext cx="5145742" cy="2400657"/>
          </a:xfrm>
          <a:prstGeom prst="rect">
            <a:avLst/>
          </a:prstGeom>
          <a:noFill/>
        </p:spPr>
        <p:txBody>
          <a:bodyPr wrap="square" rtlCol="0">
            <a:spAutoFit/>
          </a:bodyPr>
          <a:lstStyle/>
          <a:p>
            <a:r>
              <a:rPr lang="en-US" sz="2000" b="1" i="1" dirty="0">
                <a:solidFill>
                  <a:srgbClr val="D4AF37"/>
                </a:solidFill>
              </a:rPr>
              <a:t>Bank and Payment Method Setup for AP Transactions</a:t>
            </a:r>
            <a:endParaRPr lang="ar-EG" sz="2000" b="1" i="1" dirty="0">
              <a:solidFill>
                <a:srgbClr val="D4AF37"/>
              </a:solidFill>
            </a:endParaRPr>
          </a:p>
          <a:p>
            <a:endParaRPr lang="en-US" sz="2000" b="1" dirty="0">
              <a:solidFill>
                <a:srgbClr val="D4AF37"/>
              </a:solidFill>
            </a:endParaRPr>
          </a:p>
          <a:p>
            <a:r>
              <a:rPr lang="en-US" b="1" dirty="0">
                <a:solidFill>
                  <a:schemeClr val="accent2"/>
                </a:solidFill>
              </a:rPr>
              <a:t>Before recording supplier invoices and payments</a:t>
            </a:r>
            <a:r>
              <a:rPr lang="en-US" dirty="0">
                <a:solidFill>
                  <a:srgbClr val="D4AF37"/>
                </a:solidFill>
              </a:rPr>
              <a:t>, we configured the banking infrastructure within Oracle EBS. This step ensures smooth and secure processing of supplier payments through different methods</a:t>
            </a:r>
          </a:p>
        </p:txBody>
      </p:sp>
      <p:sp>
        <p:nvSpPr>
          <p:cNvPr id="7" name="Rectangle 1">
            <a:extLst>
              <a:ext uri="{FF2B5EF4-FFF2-40B4-BE49-F238E27FC236}">
                <a16:creationId xmlns:a16="http://schemas.microsoft.com/office/drawing/2014/main" id="{D71EBC07-CD56-4D33-A3D4-9CDEA99E9567}"/>
              </a:ext>
            </a:extLst>
          </p:cNvPr>
          <p:cNvSpPr>
            <a:spLocks noChangeArrowheads="1"/>
          </p:cNvSpPr>
          <p:nvPr/>
        </p:nvSpPr>
        <p:spPr bwMode="auto">
          <a:xfrm>
            <a:off x="114300" y="3042249"/>
            <a:ext cx="4143935"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D4AF37"/>
                </a:solidFill>
                <a:effectLst/>
                <a:latin typeface="Arial" panose="020B0604020202020204" pitchFamily="34" charset="0"/>
              </a:rPr>
              <a:t>Purpose of this Step</a:t>
            </a:r>
            <a:endParaRPr kumimoji="0" lang="ar-EG" altLang="en-US" sz="2000" b="1" i="0" u="none" strike="noStrike" cap="none" normalizeH="0" baseline="0" dirty="0">
              <a:ln>
                <a:noFill/>
              </a:ln>
              <a:solidFill>
                <a:srgbClr val="D4AF37"/>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D4AF37"/>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D4AF37"/>
                </a:solidFill>
                <a:effectLst/>
                <a:latin typeface="Arial" panose="020B0604020202020204" pitchFamily="34" charset="0"/>
              </a:rPr>
              <a:t>To define bank accounts used by the company for paying suppliers.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4AF37"/>
                </a:solidFill>
                <a:effectLst/>
                <a:latin typeface="Arial" panose="020B0604020202020204" pitchFamily="34" charset="0"/>
              </a:rPr>
              <a:t>To configure valid payment methods (e.g., Check, Wire).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4AF37"/>
                </a:solidFill>
                <a:effectLst/>
                <a:latin typeface="Arial" panose="020B0604020202020204" pitchFamily="34" charset="0"/>
              </a:rPr>
              <a:t>To prepare for assigning bank info to suppliers during site creation.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D4AF37"/>
              </a:solidFill>
              <a:effectLst/>
              <a:latin typeface="Arial" panose="020B0604020202020204" pitchFamily="34" charset="0"/>
            </a:endParaRPr>
          </a:p>
        </p:txBody>
      </p:sp>
      <p:sp>
        <p:nvSpPr>
          <p:cNvPr id="10" name="TextBox 9">
            <a:extLst>
              <a:ext uri="{FF2B5EF4-FFF2-40B4-BE49-F238E27FC236}">
                <a16:creationId xmlns:a16="http://schemas.microsoft.com/office/drawing/2014/main" id="{073BB6B7-CE8D-4518-86B0-59CA50B0E9A7}"/>
              </a:ext>
            </a:extLst>
          </p:cNvPr>
          <p:cNvSpPr txBox="1"/>
          <p:nvPr/>
        </p:nvSpPr>
        <p:spPr>
          <a:xfrm>
            <a:off x="8952330" y="339495"/>
            <a:ext cx="1039906" cy="461665"/>
          </a:xfrm>
          <a:prstGeom prst="rect">
            <a:avLst/>
          </a:prstGeom>
          <a:noFill/>
        </p:spPr>
        <p:txBody>
          <a:bodyPr wrap="square" rtlCol="0">
            <a:spAutoFit/>
          </a:bodyPr>
          <a:lstStyle/>
          <a:p>
            <a:r>
              <a:rPr lang="en-US" sz="2400" b="1" dirty="0">
                <a:solidFill>
                  <a:srgbClr val="D4AF37"/>
                </a:solidFill>
              </a:rPr>
              <a:t>STEP 1</a:t>
            </a:r>
          </a:p>
        </p:txBody>
      </p:sp>
      <p:sp>
        <p:nvSpPr>
          <p:cNvPr id="11" name="TextBox 10">
            <a:extLst>
              <a:ext uri="{FF2B5EF4-FFF2-40B4-BE49-F238E27FC236}">
                <a16:creationId xmlns:a16="http://schemas.microsoft.com/office/drawing/2014/main" id="{26353CDD-1303-45BE-86FF-0D319C4E17E9}"/>
              </a:ext>
            </a:extLst>
          </p:cNvPr>
          <p:cNvSpPr txBox="1"/>
          <p:nvPr/>
        </p:nvSpPr>
        <p:spPr>
          <a:xfrm>
            <a:off x="6284259" y="833718"/>
            <a:ext cx="4320988" cy="1906434"/>
          </a:xfrm>
          <a:prstGeom prst="rect">
            <a:avLst/>
          </a:prstGeom>
          <a:noFill/>
        </p:spPr>
        <p:txBody>
          <a:bodyPr wrap="square" rtlCol="0">
            <a:spAutoFit/>
          </a:bodyPr>
          <a:lstStyle/>
          <a:p>
            <a:endParaRPr lang="en-US" dirty="0"/>
          </a:p>
        </p:txBody>
      </p:sp>
      <p:sp>
        <p:nvSpPr>
          <p:cNvPr id="12" name="Rectangle 3">
            <a:extLst>
              <a:ext uri="{FF2B5EF4-FFF2-40B4-BE49-F238E27FC236}">
                <a16:creationId xmlns:a16="http://schemas.microsoft.com/office/drawing/2014/main" id="{4F7663E7-3C6E-4813-B517-CF20763AC413}"/>
              </a:ext>
            </a:extLst>
          </p:cNvPr>
          <p:cNvSpPr>
            <a:spLocks noChangeArrowheads="1"/>
          </p:cNvSpPr>
          <p:nvPr/>
        </p:nvSpPr>
        <p:spPr bwMode="auto">
          <a:xfrm>
            <a:off x="6793684" y="833718"/>
            <a:ext cx="535719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D4AF37"/>
                </a:solidFill>
                <a:effectLst/>
                <a:latin typeface="Arial" panose="020B0604020202020204" pitchFamily="34" charset="0"/>
              </a:rPr>
              <a:t>Create Banks &amp; Branches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D4AF37"/>
                </a:solidFill>
                <a:effectLst/>
                <a:latin typeface="Arial" panose="020B0604020202020204" pitchFamily="34" charset="0"/>
              </a:rPr>
              <a:t>Navigation</a:t>
            </a:r>
            <a:br>
              <a:rPr kumimoji="0" lang="en-US" altLang="en-US" b="0" i="0" u="none" strike="noStrike" cap="none" normalizeH="0" baseline="0" dirty="0">
                <a:ln>
                  <a:noFill/>
                </a:ln>
                <a:solidFill>
                  <a:srgbClr val="D4AF37"/>
                </a:solidFill>
                <a:effectLst/>
                <a:latin typeface="Arial" panose="020B0604020202020204" pitchFamily="34" charset="0"/>
              </a:rPr>
            </a:br>
            <a:r>
              <a:rPr kumimoji="0" lang="en-US" altLang="en-US" b="0" i="0" u="none" strike="noStrike" cap="none" normalizeH="0" baseline="0" dirty="0">
                <a:ln>
                  <a:noFill/>
                </a:ln>
                <a:solidFill>
                  <a:srgbClr val="D4AF37"/>
                </a:solidFill>
                <a:effectLst/>
                <a:latin typeface="Arial Unicode MS"/>
              </a:rPr>
              <a:t>Cash Management → Setup → Banks → Banks</a:t>
            </a:r>
            <a:endParaRPr kumimoji="0" lang="en-US" altLang="en-US" b="0" i="0" u="none" strike="noStrike" cap="none" normalizeH="0" baseline="0" dirty="0">
              <a:ln>
                <a:noFill/>
              </a:ln>
              <a:solidFill>
                <a:srgbClr val="D4AF37"/>
              </a:solidFill>
              <a:effectLst/>
              <a:latin typeface="Arial" panose="020B0604020202020204" pitchFamily="34" charset="0"/>
            </a:endParaRPr>
          </a:p>
        </p:txBody>
      </p:sp>
      <p:pic>
        <p:nvPicPr>
          <p:cNvPr id="15" name="Picture 14">
            <a:extLst>
              <a:ext uri="{FF2B5EF4-FFF2-40B4-BE49-F238E27FC236}">
                <a16:creationId xmlns:a16="http://schemas.microsoft.com/office/drawing/2014/main" id="{89AC5034-C135-4CCC-96D0-45ED67CDB604}"/>
              </a:ext>
            </a:extLst>
          </p:cNvPr>
          <p:cNvPicPr>
            <a:picLocks noChangeAspect="1"/>
          </p:cNvPicPr>
          <p:nvPr/>
        </p:nvPicPr>
        <p:blipFill rotWithShape="1">
          <a:blip r:embed="rId6">
            <a:extLst>
              <a:ext uri="{28A0092B-C50C-407E-A947-70E740481C1C}">
                <a14:useLocalDpi xmlns:a14="http://schemas.microsoft.com/office/drawing/2010/main" val="0"/>
              </a:ext>
            </a:extLst>
          </a:blip>
          <a:srcRect l="9853" t="9031" r="21838" b="19936"/>
          <a:stretch/>
        </p:blipFill>
        <p:spPr>
          <a:xfrm>
            <a:off x="4367405" y="2442929"/>
            <a:ext cx="7476565" cy="3451580"/>
          </a:xfrm>
          <a:prstGeom prst="rect">
            <a:avLst/>
          </a:prstGeom>
        </p:spPr>
      </p:pic>
    </p:spTree>
    <p:extLst>
      <p:ext uri="{BB962C8B-B14F-4D97-AF65-F5344CB8AC3E}">
        <p14:creationId xmlns:p14="http://schemas.microsoft.com/office/powerpoint/2010/main" val="1387961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pic>
        <p:nvPicPr>
          <p:cNvPr id="5" name="Picture 4">
            <a:extLst>
              <a:ext uri="{FF2B5EF4-FFF2-40B4-BE49-F238E27FC236}">
                <a16:creationId xmlns:a16="http://schemas.microsoft.com/office/drawing/2014/main" id="{AEB201AC-49BA-4F1F-AFEB-97F578518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pic>
        <p:nvPicPr>
          <p:cNvPr id="6" name="Picture 5">
            <a:extLst>
              <a:ext uri="{FF2B5EF4-FFF2-40B4-BE49-F238E27FC236}">
                <a16:creationId xmlns:a16="http://schemas.microsoft.com/office/drawing/2014/main" id="{D53DADEF-21A3-45EF-BF04-906172AFF5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sp>
        <p:nvSpPr>
          <p:cNvPr id="3" name="TextBox 2">
            <a:extLst>
              <a:ext uri="{FF2B5EF4-FFF2-40B4-BE49-F238E27FC236}">
                <a16:creationId xmlns:a16="http://schemas.microsoft.com/office/drawing/2014/main" id="{BA550BC3-C193-4FBB-9343-A6741693E0E0}"/>
              </a:ext>
            </a:extLst>
          </p:cNvPr>
          <p:cNvSpPr txBox="1"/>
          <p:nvPr/>
        </p:nvSpPr>
        <p:spPr>
          <a:xfrm>
            <a:off x="114300" y="339495"/>
            <a:ext cx="5145742" cy="2400657"/>
          </a:xfrm>
          <a:prstGeom prst="rect">
            <a:avLst/>
          </a:prstGeom>
          <a:noFill/>
        </p:spPr>
        <p:txBody>
          <a:bodyPr wrap="square" rtlCol="0">
            <a:spAutoFit/>
          </a:bodyPr>
          <a:lstStyle/>
          <a:p>
            <a:r>
              <a:rPr lang="en-US" sz="2000" b="1" i="1" dirty="0">
                <a:solidFill>
                  <a:srgbClr val="D4AF37"/>
                </a:solidFill>
              </a:rPr>
              <a:t>Bank and Payment Method Setup for AP Transactions</a:t>
            </a:r>
            <a:endParaRPr lang="ar-EG" sz="2000" b="1" i="1" dirty="0">
              <a:solidFill>
                <a:srgbClr val="D4AF37"/>
              </a:solidFill>
            </a:endParaRPr>
          </a:p>
          <a:p>
            <a:endParaRPr lang="en-US" sz="2000" b="1" dirty="0">
              <a:solidFill>
                <a:srgbClr val="D4AF37"/>
              </a:solidFill>
            </a:endParaRPr>
          </a:p>
          <a:p>
            <a:r>
              <a:rPr lang="en-US" b="1" dirty="0">
                <a:solidFill>
                  <a:schemeClr val="accent2"/>
                </a:solidFill>
              </a:rPr>
              <a:t>Before recording supplier invoices and payments</a:t>
            </a:r>
            <a:r>
              <a:rPr lang="en-US" dirty="0">
                <a:solidFill>
                  <a:srgbClr val="D4AF37"/>
                </a:solidFill>
              </a:rPr>
              <a:t>, we configured the banking infrastructure within Oracle EBS. This step ensures smooth and secure processing of supplier payments through different methods</a:t>
            </a:r>
          </a:p>
        </p:txBody>
      </p:sp>
      <p:sp>
        <p:nvSpPr>
          <p:cNvPr id="7" name="Rectangle 1">
            <a:extLst>
              <a:ext uri="{FF2B5EF4-FFF2-40B4-BE49-F238E27FC236}">
                <a16:creationId xmlns:a16="http://schemas.microsoft.com/office/drawing/2014/main" id="{D71EBC07-CD56-4D33-A3D4-9CDEA99E9567}"/>
              </a:ext>
            </a:extLst>
          </p:cNvPr>
          <p:cNvSpPr>
            <a:spLocks noChangeArrowheads="1"/>
          </p:cNvSpPr>
          <p:nvPr/>
        </p:nvSpPr>
        <p:spPr bwMode="auto">
          <a:xfrm>
            <a:off x="114300" y="3042249"/>
            <a:ext cx="4143935" cy="264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D4AF37"/>
                </a:solidFill>
                <a:effectLst/>
                <a:latin typeface="Arial" panose="020B0604020202020204" pitchFamily="34" charset="0"/>
              </a:rPr>
              <a:t>Purpose of this Step</a:t>
            </a:r>
            <a:endParaRPr kumimoji="0" lang="ar-EG" altLang="en-US" sz="2000" b="1" i="0" u="none" strike="noStrike" cap="none" normalizeH="0" baseline="0" dirty="0">
              <a:ln>
                <a:noFill/>
              </a:ln>
              <a:solidFill>
                <a:srgbClr val="D4AF37"/>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rgbClr val="D4AF37"/>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rgbClr val="D4AF37"/>
                </a:solidFill>
                <a:effectLst/>
                <a:latin typeface="Arial" panose="020B0604020202020204" pitchFamily="34" charset="0"/>
              </a:rPr>
              <a:t>To define bank accounts used by the company for paying suppliers.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4AF37"/>
                </a:solidFill>
                <a:effectLst/>
                <a:latin typeface="Arial" panose="020B0604020202020204" pitchFamily="34" charset="0"/>
              </a:rPr>
              <a:t>To configure valid payment methods (e.g., Check, Wire).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rgbClr val="D4AF37"/>
                </a:solidFill>
                <a:effectLst/>
                <a:latin typeface="Arial" panose="020B0604020202020204" pitchFamily="34" charset="0"/>
              </a:rPr>
              <a:t>To prepare for assigning bank info to suppliers during site creation.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D4AF37"/>
              </a:solidFill>
              <a:effectLst/>
              <a:latin typeface="Arial" panose="020B0604020202020204" pitchFamily="34" charset="0"/>
            </a:endParaRPr>
          </a:p>
        </p:txBody>
      </p:sp>
      <p:sp>
        <p:nvSpPr>
          <p:cNvPr id="10" name="TextBox 9">
            <a:extLst>
              <a:ext uri="{FF2B5EF4-FFF2-40B4-BE49-F238E27FC236}">
                <a16:creationId xmlns:a16="http://schemas.microsoft.com/office/drawing/2014/main" id="{073BB6B7-CE8D-4518-86B0-59CA50B0E9A7}"/>
              </a:ext>
            </a:extLst>
          </p:cNvPr>
          <p:cNvSpPr txBox="1"/>
          <p:nvPr/>
        </p:nvSpPr>
        <p:spPr>
          <a:xfrm>
            <a:off x="8952330" y="339495"/>
            <a:ext cx="1039906" cy="461665"/>
          </a:xfrm>
          <a:prstGeom prst="rect">
            <a:avLst/>
          </a:prstGeom>
          <a:noFill/>
        </p:spPr>
        <p:txBody>
          <a:bodyPr wrap="square" rtlCol="0">
            <a:spAutoFit/>
          </a:bodyPr>
          <a:lstStyle/>
          <a:p>
            <a:r>
              <a:rPr lang="en-US" sz="2400" b="1" dirty="0">
                <a:solidFill>
                  <a:srgbClr val="D4AF37"/>
                </a:solidFill>
              </a:rPr>
              <a:t>STEP 2</a:t>
            </a:r>
          </a:p>
        </p:txBody>
      </p:sp>
      <p:sp>
        <p:nvSpPr>
          <p:cNvPr id="11" name="TextBox 10">
            <a:extLst>
              <a:ext uri="{FF2B5EF4-FFF2-40B4-BE49-F238E27FC236}">
                <a16:creationId xmlns:a16="http://schemas.microsoft.com/office/drawing/2014/main" id="{26353CDD-1303-45BE-86FF-0D319C4E17E9}"/>
              </a:ext>
            </a:extLst>
          </p:cNvPr>
          <p:cNvSpPr txBox="1"/>
          <p:nvPr/>
        </p:nvSpPr>
        <p:spPr>
          <a:xfrm>
            <a:off x="6544235" y="833718"/>
            <a:ext cx="4320988" cy="1906434"/>
          </a:xfrm>
          <a:prstGeom prst="rect">
            <a:avLst/>
          </a:prstGeom>
          <a:noFill/>
        </p:spPr>
        <p:txBody>
          <a:bodyPr wrap="square" rtlCol="0">
            <a:spAutoFit/>
          </a:bodyPr>
          <a:lstStyle/>
          <a:p>
            <a:endParaRPr lang="en-US" dirty="0"/>
          </a:p>
        </p:txBody>
      </p:sp>
      <p:sp>
        <p:nvSpPr>
          <p:cNvPr id="2" name="Rectangle 1">
            <a:extLst>
              <a:ext uri="{FF2B5EF4-FFF2-40B4-BE49-F238E27FC236}">
                <a16:creationId xmlns:a16="http://schemas.microsoft.com/office/drawing/2014/main" id="{89376BAC-A8A5-460C-8C9F-6FB9C09DBD83}"/>
              </a:ext>
            </a:extLst>
          </p:cNvPr>
          <p:cNvSpPr>
            <a:spLocks noChangeArrowheads="1"/>
          </p:cNvSpPr>
          <p:nvPr/>
        </p:nvSpPr>
        <p:spPr bwMode="auto">
          <a:xfrm>
            <a:off x="6096000" y="901531"/>
            <a:ext cx="622484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D4AF37"/>
                </a:solidFill>
                <a:effectLst/>
                <a:latin typeface="Arial" panose="020B0604020202020204" pitchFamily="34" charset="0"/>
              </a:rPr>
              <a:t>Define Bank Accounts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D4AF37"/>
                </a:solidFill>
                <a:effectLst/>
                <a:latin typeface="Arial" panose="020B0604020202020204" pitchFamily="34" charset="0"/>
              </a:rPr>
              <a:t>Navigation</a:t>
            </a:r>
            <a:br>
              <a:rPr kumimoji="0" lang="en-US" altLang="en-US" b="0" i="0" u="none" strike="noStrike" cap="none" normalizeH="0" baseline="0" dirty="0">
                <a:ln>
                  <a:noFill/>
                </a:ln>
                <a:solidFill>
                  <a:srgbClr val="D4AF37"/>
                </a:solidFill>
                <a:effectLst/>
                <a:latin typeface="Arial" panose="020B0604020202020204" pitchFamily="34" charset="0"/>
              </a:rPr>
            </a:br>
            <a:r>
              <a:rPr kumimoji="0" lang="en-US" altLang="en-US" b="0" i="0" u="none" strike="noStrike" cap="none" normalizeH="0" baseline="0" dirty="0">
                <a:ln>
                  <a:noFill/>
                </a:ln>
                <a:solidFill>
                  <a:srgbClr val="D4AF37"/>
                </a:solidFill>
                <a:effectLst/>
                <a:latin typeface="Arial Unicode MS"/>
              </a:rPr>
              <a:t>Payables Manager → Setup → Payment → Bank Accounts</a:t>
            </a:r>
            <a:endParaRPr kumimoji="0" lang="en-US" altLang="en-US" b="0" i="0" u="none" strike="noStrike" cap="none" normalizeH="0" baseline="0" dirty="0">
              <a:ln>
                <a:noFill/>
              </a:ln>
              <a:solidFill>
                <a:srgbClr val="D4AF37"/>
              </a:solidFill>
              <a:effectLst/>
              <a:latin typeface="Arial" panose="020B0604020202020204" pitchFamily="34" charset="0"/>
            </a:endParaRPr>
          </a:p>
        </p:txBody>
      </p:sp>
      <p:pic>
        <p:nvPicPr>
          <p:cNvPr id="16" name="Picture 15">
            <a:extLst>
              <a:ext uri="{FF2B5EF4-FFF2-40B4-BE49-F238E27FC236}">
                <a16:creationId xmlns:a16="http://schemas.microsoft.com/office/drawing/2014/main" id="{0A12F195-FCDB-4CD2-AFE6-638081D271F8}"/>
              </a:ext>
            </a:extLst>
          </p:cNvPr>
          <p:cNvPicPr>
            <a:picLocks noChangeAspect="1"/>
          </p:cNvPicPr>
          <p:nvPr/>
        </p:nvPicPr>
        <p:blipFill rotWithShape="1">
          <a:blip r:embed="rId6">
            <a:extLst>
              <a:ext uri="{28A0092B-C50C-407E-A947-70E740481C1C}">
                <a14:useLocalDpi xmlns:a14="http://schemas.microsoft.com/office/drawing/2010/main" val="0"/>
              </a:ext>
            </a:extLst>
          </a:blip>
          <a:srcRect l="8676" r="937"/>
          <a:stretch/>
        </p:blipFill>
        <p:spPr>
          <a:xfrm>
            <a:off x="5189649" y="5127812"/>
            <a:ext cx="3029248" cy="1068261"/>
          </a:xfrm>
          <a:prstGeom prst="rect">
            <a:avLst/>
          </a:prstGeom>
        </p:spPr>
      </p:pic>
      <p:pic>
        <p:nvPicPr>
          <p:cNvPr id="9" name="Picture 8">
            <a:extLst>
              <a:ext uri="{FF2B5EF4-FFF2-40B4-BE49-F238E27FC236}">
                <a16:creationId xmlns:a16="http://schemas.microsoft.com/office/drawing/2014/main" id="{AB6FA634-E8DC-43BA-8F35-531AC98D5F29}"/>
              </a:ext>
            </a:extLst>
          </p:cNvPr>
          <p:cNvPicPr>
            <a:picLocks noChangeAspect="1"/>
          </p:cNvPicPr>
          <p:nvPr/>
        </p:nvPicPr>
        <p:blipFill rotWithShape="1">
          <a:blip r:embed="rId7">
            <a:extLst>
              <a:ext uri="{28A0092B-C50C-407E-A947-70E740481C1C}">
                <a14:useLocalDpi xmlns:a14="http://schemas.microsoft.com/office/drawing/2010/main" val="0"/>
              </a:ext>
            </a:extLst>
          </a:blip>
          <a:srcRect l="8675" t="5921" r="61939" b="10584"/>
          <a:stretch/>
        </p:blipFill>
        <p:spPr>
          <a:xfrm>
            <a:off x="4911354" y="1892674"/>
            <a:ext cx="3582703" cy="4787596"/>
          </a:xfrm>
          <a:prstGeom prst="rect">
            <a:avLst/>
          </a:prstGeom>
        </p:spPr>
      </p:pic>
    </p:spTree>
    <p:extLst>
      <p:ext uri="{BB962C8B-B14F-4D97-AF65-F5344CB8AC3E}">
        <p14:creationId xmlns:p14="http://schemas.microsoft.com/office/powerpoint/2010/main" val="623386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pic>
        <p:nvPicPr>
          <p:cNvPr id="5" name="Picture 4">
            <a:extLst>
              <a:ext uri="{FF2B5EF4-FFF2-40B4-BE49-F238E27FC236}">
                <a16:creationId xmlns:a16="http://schemas.microsoft.com/office/drawing/2014/main" id="{AEB201AC-49BA-4F1F-AFEB-97F578518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pic>
        <p:nvPicPr>
          <p:cNvPr id="6" name="Picture 5">
            <a:extLst>
              <a:ext uri="{FF2B5EF4-FFF2-40B4-BE49-F238E27FC236}">
                <a16:creationId xmlns:a16="http://schemas.microsoft.com/office/drawing/2014/main" id="{D53DADEF-21A3-45EF-BF04-906172AFF5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sp>
        <p:nvSpPr>
          <p:cNvPr id="3" name="TextBox 2">
            <a:extLst>
              <a:ext uri="{FF2B5EF4-FFF2-40B4-BE49-F238E27FC236}">
                <a16:creationId xmlns:a16="http://schemas.microsoft.com/office/drawing/2014/main" id="{BA550BC3-C193-4FBB-9343-A6741693E0E0}"/>
              </a:ext>
            </a:extLst>
          </p:cNvPr>
          <p:cNvSpPr txBox="1"/>
          <p:nvPr/>
        </p:nvSpPr>
        <p:spPr>
          <a:xfrm>
            <a:off x="114300" y="339495"/>
            <a:ext cx="5145742" cy="2400657"/>
          </a:xfrm>
          <a:prstGeom prst="rect">
            <a:avLst/>
          </a:prstGeom>
          <a:noFill/>
        </p:spPr>
        <p:txBody>
          <a:bodyPr wrap="square" rtlCol="0">
            <a:spAutoFit/>
          </a:bodyPr>
          <a:lstStyle/>
          <a:p>
            <a:r>
              <a:rPr lang="en-US" sz="2000" b="1" i="1" dirty="0">
                <a:solidFill>
                  <a:srgbClr val="D4AF37"/>
                </a:solidFill>
              </a:rPr>
              <a:t>Bank and Payment Method Setup for AP Transactions</a:t>
            </a:r>
            <a:endParaRPr lang="ar-EG" sz="2000" b="1" i="1" dirty="0">
              <a:solidFill>
                <a:srgbClr val="D4AF37"/>
              </a:solidFill>
            </a:endParaRPr>
          </a:p>
          <a:p>
            <a:endParaRPr lang="en-US" sz="2000" b="1" dirty="0">
              <a:solidFill>
                <a:srgbClr val="D4AF37"/>
              </a:solidFill>
            </a:endParaRPr>
          </a:p>
          <a:p>
            <a:r>
              <a:rPr lang="en-US" b="1" dirty="0">
                <a:solidFill>
                  <a:schemeClr val="accent2"/>
                </a:solidFill>
              </a:rPr>
              <a:t>Before recording supplier invoices and payments</a:t>
            </a:r>
            <a:r>
              <a:rPr lang="en-US" dirty="0">
                <a:solidFill>
                  <a:srgbClr val="D4AF37"/>
                </a:solidFill>
              </a:rPr>
              <a:t>, we configured the banking infrastructure within Oracle EBS. This step ensures smooth and secure processing of supplier payments through different methods</a:t>
            </a:r>
          </a:p>
        </p:txBody>
      </p:sp>
      <p:sp>
        <p:nvSpPr>
          <p:cNvPr id="10" name="TextBox 9">
            <a:extLst>
              <a:ext uri="{FF2B5EF4-FFF2-40B4-BE49-F238E27FC236}">
                <a16:creationId xmlns:a16="http://schemas.microsoft.com/office/drawing/2014/main" id="{073BB6B7-CE8D-4518-86B0-59CA50B0E9A7}"/>
              </a:ext>
            </a:extLst>
          </p:cNvPr>
          <p:cNvSpPr txBox="1"/>
          <p:nvPr/>
        </p:nvSpPr>
        <p:spPr>
          <a:xfrm>
            <a:off x="8952330" y="339495"/>
            <a:ext cx="1039906" cy="461665"/>
          </a:xfrm>
          <a:prstGeom prst="rect">
            <a:avLst/>
          </a:prstGeom>
          <a:noFill/>
        </p:spPr>
        <p:txBody>
          <a:bodyPr wrap="square" rtlCol="0">
            <a:spAutoFit/>
          </a:bodyPr>
          <a:lstStyle/>
          <a:p>
            <a:r>
              <a:rPr lang="en-US" sz="2400" b="1" dirty="0">
                <a:solidFill>
                  <a:srgbClr val="D4AF37"/>
                </a:solidFill>
              </a:rPr>
              <a:t>STEP 2</a:t>
            </a:r>
          </a:p>
        </p:txBody>
      </p:sp>
      <p:sp>
        <p:nvSpPr>
          <p:cNvPr id="11" name="TextBox 10">
            <a:extLst>
              <a:ext uri="{FF2B5EF4-FFF2-40B4-BE49-F238E27FC236}">
                <a16:creationId xmlns:a16="http://schemas.microsoft.com/office/drawing/2014/main" id="{26353CDD-1303-45BE-86FF-0D319C4E17E9}"/>
              </a:ext>
            </a:extLst>
          </p:cNvPr>
          <p:cNvSpPr txBox="1"/>
          <p:nvPr/>
        </p:nvSpPr>
        <p:spPr>
          <a:xfrm>
            <a:off x="6544235" y="833718"/>
            <a:ext cx="4320988" cy="1906434"/>
          </a:xfrm>
          <a:prstGeom prst="rect">
            <a:avLst/>
          </a:prstGeom>
          <a:noFill/>
        </p:spPr>
        <p:txBody>
          <a:bodyPr wrap="square" rtlCol="0">
            <a:spAutoFit/>
          </a:bodyPr>
          <a:lstStyle/>
          <a:p>
            <a:endParaRPr lang="en-US" dirty="0"/>
          </a:p>
        </p:txBody>
      </p:sp>
      <p:sp>
        <p:nvSpPr>
          <p:cNvPr id="2" name="Rectangle 1">
            <a:extLst>
              <a:ext uri="{FF2B5EF4-FFF2-40B4-BE49-F238E27FC236}">
                <a16:creationId xmlns:a16="http://schemas.microsoft.com/office/drawing/2014/main" id="{89376BAC-A8A5-460C-8C9F-6FB9C09DBD83}"/>
              </a:ext>
            </a:extLst>
          </p:cNvPr>
          <p:cNvSpPr>
            <a:spLocks noChangeArrowheads="1"/>
          </p:cNvSpPr>
          <p:nvPr/>
        </p:nvSpPr>
        <p:spPr bwMode="auto">
          <a:xfrm>
            <a:off x="6096000" y="901531"/>
            <a:ext cx="622484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D4AF37"/>
                </a:solidFill>
                <a:effectLst/>
                <a:latin typeface="Arial" panose="020B0604020202020204" pitchFamily="34" charset="0"/>
              </a:rPr>
              <a:t>Define Bank Accounts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D4AF37"/>
                </a:solidFill>
                <a:effectLst/>
                <a:latin typeface="Arial" panose="020B0604020202020204" pitchFamily="34" charset="0"/>
              </a:rPr>
              <a:t>Navigation</a:t>
            </a:r>
            <a:br>
              <a:rPr kumimoji="0" lang="en-US" altLang="en-US" b="0" i="0" u="none" strike="noStrike" cap="none" normalizeH="0" baseline="0" dirty="0">
                <a:ln>
                  <a:noFill/>
                </a:ln>
                <a:solidFill>
                  <a:srgbClr val="D4AF37"/>
                </a:solidFill>
                <a:effectLst/>
                <a:latin typeface="Arial" panose="020B0604020202020204" pitchFamily="34" charset="0"/>
              </a:rPr>
            </a:br>
            <a:r>
              <a:rPr kumimoji="0" lang="en-US" altLang="en-US" b="0" i="0" u="none" strike="noStrike" cap="none" normalizeH="0" baseline="0" dirty="0">
                <a:ln>
                  <a:noFill/>
                </a:ln>
                <a:solidFill>
                  <a:srgbClr val="D4AF37"/>
                </a:solidFill>
                <a:effectLst/>
                <a:latin typeface="Arial Unicode MS"/>
              </a:rPr>
              <a:t>Payables Manager → Setup → Payment → Bank Accounts</a:t>
            </a:r>
            <a:endParaRPr kumimoji="0" lang="en-US" altLang="en-US" b="0" i="0" u="none" strike="noStrike" cap="none" normalizeH="0" baseline="0" dirty="0">
              <a:ln>
                <a:noFill/>
              </a:ln>
              <a:solidFill>
                <a:srgbClr val="D4AF37"/>
              </a:solidFill>
              <a:effectLst/>
              <a:latin typeface="Arial" panose="020B0604020202020204" pitchFamily="34" charset="0"/>
            </a:endParaRPr>
          </a:p>
        </p:txBody>
      </p:sp>
      <p:pic>
        <p:nvPicPr>
          <p:cNvPr id="9" name="Picture 8">
            <a:extLst>
              <a:ext uri="{FF2B5EF4-FFF2-40B4-BE49-F238E27FC236}">
                <a16:creationId xmlns:a16="http://schemas.microsoft.com/office/drawing/2014/main" id="{AB6FA634-E8DC-43BA-8F35-531AC98D5F29}"/>
              </a:ext>
            </a:extLst>
          </p:cNvPr>
          <p:cNvPicPr>
            <a:picLocks noChangeAspect="1"/>
          </p:cNvPicPr>
          <p:nvPr/>
        </p:nvPicPr>
        <p:blipFill rotWithShape="1">
          <a:blip r:embed="rId6">
            <a:extLst>
              <a:ext uri="{28A0092B-C50C-407E-A947-70E740481C1C}">
                <a14:useLocalDpi xmlns:a14="http://schemas.microsoft.com/office/drawing/2010/main" val="0"/>
              </a:ext>
            </a:extLst>
          </a:blip>
          <a:srcRect l="8675" t="5921" r="61939" b="10584"/>
          <a:stretch/>
        </p:blipFill>
        <p:spPr>
          <a:xfrm>
            <a:off x="5452996" y="2641394"/>
            <a:ext cx="2480771" cy="3315075"/>
          </a:xfrm>
          <a:prstGeom prst="rect">
            <a:avLst/>
          </a:prstGeom>
        </p:spPr>
      </p:pic>
      <p:pic>
        <p:nvPicPr>
          <p:cNvPr id="16" name="Picture 15">
            <a:extLst>
              <a:ext uri="{FF2B5EF4-FFF2-40B4-BE49-F238E27FC236}">
                <a16:creationId xmlns:a16="http://schemas.microsoft.com/office/drawing/2014/main" id="{0A12F195-FCDB-4CD2-AFE6-638081D271F8}"/>
              </a:ext>
            </a:extLst>
          </p:cNvPr>
          <p:cNvPicPr>
            <a:picLocks noChangeAspect="1"/>
          </p:cNvPicPr>
          <p:nvPr/>
        </p:nvPicPr>
        <p:blipFill rotWithShape="1">
          <a:blip r:embed="rId7">
            <a:extLst>
              <a:ext uri="{28A0092B-C50C-407E-A947-70E740481C1C}">
                <a14:useLocalDpi xmlns:a14="http://schemas.microsoft.com/office/drawing/2010/main" val="0"/>
              </a:ext>
            </a:extLst>
          </a:blip>
          <a:srcRect l="8676" r="937"/>
          <a:stretch/>
        </p:blipFill>
        <p:spPr>
          <a:xfrm>
            <a:off x="2176536" y="2641394"/>
            <a:ext cx="9641360" cy="3400015"/>
          </a:xfrm>
          <a:prstGeom prst="rect">
            <a:avLst/>
          </a:prstGeom>
        </p:spPr>
      </p:pic>
    </p:spTree>
    <p:extLst>
      <p:ext uri="{BB962C8B-B14F-4D97-AF65-F5344CB8AC3E}">
        <p14:creationId xmlns:p14="http://schemas.microsoft.com/office/powerpoint/2010/main" val="40384996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sp>
        <p:nvSpPr>
          <p:cNvPr id="2" name="TextBox 1">
            <a:extLst>
              <a:ext uri="{FF2B5EF4-FFF2-40B4-BE49-F238E27FC236}">
                <a16:creationId xmlns:a16="http://schemas.microsoft.com/office/drawing/2014/main" id="{67632C7D-9236-430E-BD85-A4D729FD76CA}"/>
              </a:ext>
            </a:extLst>
          </p:cNvPr>
          <p:cNvSpPr txBox="1"/>
          <p:nvPr/>
        </p:nvSpPr>
        <p:spPr>
          <a:xfrm>
            <a:off x="3384130" y="1674673"/>
            <a:ext cx="5423739" cy="3508653"/>
          </a:xfrm>
          <a:prstGeom prst="rect">
            <a:avLst/>
          </a:prstGeom>
          <a:noFill/>
        </p:spPr>
        <p:txBody>
          <a:bodyPr wrap="square" rtlCol="0">
            <a:spAutoFit/>
          </a:bodyPr>
          <a:lstStyle/>
          <a:p>
            <a:pPr algn="ctr"/>
            <a:r>
              <a:rPr lang="en-US" sz="2400" b="1" i="1" dirty="0">
                <a:solidFill>
                  <a:srgbClr val="D4AF37"/>
                </a:solidFill>
              </a:rPr>
              <a:t>Creating and Processing Invoices in Oracle AP Module</a:t>
            </a:r>
          </a:p>
          <a:p>
            <a:pPr algn="ctr"/>
            <a:endParaRPr lang="en-US" sz="2400" b="1" dirty="0">
              <a:solidFill>
                <a:srgbClr val="D4AF37"/>
              </a:solidFill>
            </a:endParaRPr>
          </a:p>
          <a:p>
            <a:pPr algn="ctr"/>
            <a:r>
              <a:rPr lang="en-US" b="1" dirty="0">
                <a:solidFill>
                  <a:srgbClr val="D4AF37"/>
                </a:solidFill>
              </a:rPr>
              <a:t>After completing all setup steps (users, banks, suppliers, payment terms, and organization parameters), we proceeded to the final and most critical operational task in the Payables module: entering supplier invoices.</a:t>
            </a:r>
          </a:p>
          <a:p>
            <a:pPr algn="ctr"/>
            <a:r>
              <a:rPr lang="en-US" b="1" dirty="0">
                <a:solidFill>
                  <a:srgbClr val="D4AF37"/>
                </a:solidFill>
              </a:rPr>
              <a:t>This process represents the core transactional activity in AP and links all the previous configurations together</a:t>
            </a:r>
          </a:p>
          <a:p>
            <a:pPr algn="ctr"/>
            <a:endParaRPr lang="en-US" sz="2400" b="1" dirty="0">
              <a:solidFill>
                <a:srgbClr val="D4AF37"/>
              </a:solidFill>
            </a:endParaRPr>
          </a:p>
        </p:txBody>
      </p:sp>
      <p:pic>
        <p:nvPicPr>
          <p:cNvPr id="5" name="Picture 4">
            <a:extLst>
              <a:ext uri="{FF2B5EF4-FFF2-40B4-BE49-F238E27FC236}">
                <a16:creationId xmlns:a16="http://schemas.microsoft.com/office/drawing/2014/main" id="{AEB201AC-49BA-4F1F-AFEB-97F578518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pic>
        <p:nvPicPr>
          <p:cNvPr id="6" name="Picture 5">
            <a:extLst>
              <a:ext uri="{FF2B5EF4-FFF2-40B4-BE49-F238E27FC236}">
                <a16:creationId xmlns:a16="http://schemas.microsoft.com/office/drawing/2014/main" id="{D53DADEF-21A3-45EF-BF04-906172AFF5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spTree>
    <p:extLst>
      <p:ext uri="{BB962C8B-B14F-4D97-AF65-F5344CB8AC3E}">
        <p14:creationId xmlns:p14="http://schemas.microsoft.com/office/powerpoint/2010/main" val="1679126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sp>
        <p:nvSpPr>
          <p:cNvPr id="2" name="TextBox 1">
            <a:extLst>
              <a:ext uri="{FF2B5EF4-FFF2-40B4-BE49-F238E27FC236}">
                <a16:creationId xmlns:a16="http://schemas.microsoft.com/office/drawing/2014/main" id="{67632C7D-9236-430E-BD85-A4D729FD76CA}"/>
              </a:ext>
            </a:extLst>
          </p:cNvPr>
          <p:cNvSpPr txBox="1"/>
          <p:nvPr/>
        </p:nvSpPr>
        <p:spPr>
          <a:xfrm>
            <a:off x="114300" y="1720840"/>
            <a:ext cx="4584213" cy="3416320"/>
          </a:xfrm>
          <a:prstGeom prst="rect">
            <a:avLst/>
          </a:prstGeom>
          <a:noFill/>
        </p:spPr>
        <p:txBody>
          <a:bodyPr wrap="square" rtlCol="0">
            <a:spAutoFit/>
          </a:bodyPr>
          <a:lstStyle/>
          <a:p>
            <a:pPr algn="ctr"/>
            <a:r>
              <a:rPr lang="en-US" sz="2400" b="1" i="1" dirty="0">
                <a:solidFill>
                  <a:srgbClr val="D4AF37"/>
                </a:solidFill>
              </a:rPr>
              <a:t>Creating and Processing Invoices in Oracle AP Module</a:t>
            </a:r>
          </a:p>
          <a:p>
            <a:pPr algn="ctr"/>
            <a:endParaRPr lang="en-US" sz="2400" b="1" dirty="0">
              <a:solidFill>
                <a:srgbClr val="D4AF37"/>
              </a:solidFill>
            </a:endParaRPr>
          </a:p>
          <a:p>
            <a:pPr algn="ctr"/>
            <a:r>
              <a:rPr lang="en-US" b="1" dirty="0">
                <a:solidFill>
                  <a:srgbClr val="D4AF37"/>
                </a:solidFill>
              </a:rPr>
              <a:t>After completing all setup steps (users, banks, suppliers, payment terms, and organization parameters), we proceeded to the final and most critical operational task in the Payables module: entering supplier invoices.</a:t>
            </a:r>
          </a:p>
          <a:p>
            <a:pPr algn="ctr"/>
            <a:r>
              <a:rPr lang="en-US" b="1" dirty="0">
                <a:solidFill>
                  <a:srgbClr val="D4AF37"/>
                </a:solidFill>
              </a:rPr>
              <a:t>This process represents the core transactional activity in AP and links all the previous configurations together</a:t>
            </a:r>
          </a:p>
        </p:txBody>
      </p:sp>
      <p:pic>
        <p:nvPicPr>
          <p:cNvPr id="5" name="Picture 4">
            <a:extLst>
              <a:ext uri="{FF2B5EF4-FFF2-40B4-BE49-F238E27FC236}">
                <a16:creationId xmlns:a16="http://schemas.microsoft.com/office/drawing/2014/main" id="{AEB201AC-49BA-4F1F-AFEB-97F578518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pic>
        <p:nvPicPr>
          <p:cNvPr id="6" name="Picture 5">
            <a:extLst>
              <a:ext uri="{FF2B5EF4-FFF2-40B4-BE49-F238E27FC236}">
                <a16:creationId xmlns:a16="http://schemas.microsoft.com/office/drawing/2014/main" id="{D53DADEF-21A3-45EF-BF04-906172AFF5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pic>
        <p:nvPicPr>
          <p:cNvPr id="4" name="Picture 3">
            <a:extLst>
              <a:ext uri="{FF2B5EF4-FFF2-40B4-BE49-F238E27FC236}">
                <a16:creationId xmlns:a16="http://schemas.microsoft.com/office/drawing/2014/main" id="{0E87C38D-8E3B-4F8E-AE94-EA7EDAA7EB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1639" y="1605190"/>
            <a:ext cx="6584025" cy="3647620"/>
          </a:xfrm>
          <a:prstGeom prst="rect">
            <a:avLst/>
          </a:prstGeom>
        </p:spPr>
      </p:pic>
    </p:spTree>
    <p:extLst>
      <p:ext uri="{BB962C8B-B14F-4D97-AF65-F5344CB8AC3E}">
        <p14:creationId xmlns:p14="http://schemas.microsoft.com/office/powerpoint/2010/main" val="33375003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sp>
        <p:nvSpPr>
          <p:cNvPr id="2" name="TextBox 1">
            <a:extLst>
              <a:ext uri="{FF2B5EF4-FFF2-40B4-BE49-F238E27FC236}">
                <a16:creationId xmlns:a16="http://schemas.microsoft.com/office/drawing/2014/main" id="{67632C7D-9236-430E-BD85-A4D729FD76CA}"/>
              </a:ext>
            </a:extLst>
          </p:cNvPr>
          <p:cNvSpPr txBox="1"/>
          <p:nvPr/>
        </p:nvSpPr>
        <p:spPr>
          <a:xfrm>
            <a:off x="114300" y="2828833"/>
            <a:ext cx="4584213" cy="1200329"/>
          </a:xfrm>
          <a:prstGeom prst="rect">
            <a:avLst/>
          </a:prstGeom>
          <a:noFill/>
        </p:spPr>
        <p:txBody>
          <a:bodyPr wrap="square" rtlCol="0">
            <a:spAutoFit/>
          </a:bodyPr>
          <a:lstStyle/>
          <a:p>
            <a:pPr algn="ctr"/>
            <a:r>
              <a:rPr lang="en-US" sz="2400" b="1" i="1" dirty="0">
                <a:solidFill>
                  <a:srgbClr val="D4AF37"/>
                </a:solidFill>
              </a:rPr>
              <a:t>Creating and Processing DEBIT , CREDIT  MEMO AND STANDARD Invoices in Oracle AP Module</a:t>
            </a:r>
          </a:p>
        </p:txBody>
      </p:sp>
      <p:pic>
        <p:nvPicPr>
          <p:cNvPr id="5" name="Picture 4">
            <a:extLst>
              <a:ext uri="{FF2B5EF4-FFF2-40B4-BE49-F238E27FC236}">
                <a16:creationId xmlns:a16="http://schemas.microsoft.com/office/drawing/2014/main" id="{AEB201AC-49BA-4F1F-AFEB-97F578518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pic>
        <p:nvPicPr>
          <p:cNvPr id="6" name="Picture 5">
            <a:extLst>
              <a:ext uri="{FF2B5EF4-FFF2-40B4-BE49-F238E27FC236}">
                <a16:creationId xmlns:a16="http://schemas.microsoft.com/office/drawing/2014/main" id="{D53DADEF-21A3-45EF-BF04-906172AFF5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pic>
        <p:nvPicPr>
          <p:cNvPr id="4" name="Picture 3">
            <a:extLst>
              <a:ext uri="{FF2B5EF4-FFF2-40B4-BE49-F238E27FC236}">
                <a16:creationId xmlns:a16="http://schemas.microsoft.com/office/drawing/2014/main" id="{0E87C38D-8E3B-4F8E-AE94-EA7EDAA7EB71}"/>
              </a:ext>
            </a:extLst>
          </p:cNvPr>
          <p:cNvPicPr>
            <a:picLocks noChangeAspect="1"/>
          </p:cNvPicPr>
          <p:nvPr/>
        </p:nvPicPr>
        <p:blipFill rotWithShape="1">
          <a:blip r:embed="rId6">
            <a:extLst>
              <a:ext uri="{28A0092B-C50C-407E-A947-70E740481C1C}">
                <a14:useLocalDpi xmlns:a14="http://schemas.microsoft.com/office/drawing/2010/main" val="0"/>
              </a:ext>
            </a:extLst>
          </a:blip>
          <a:srcRect l="1197" r="7737" b="7851"/>
          <a:stretch/>
        </p:blipFill>
        <p:spPr>
          <a:xfrm>
            <a:off x="5701553" y="1748370"/>
            <a:ext cx="5723964" cy="3361257"/>
          </a:xfrm>
          <a:prstGeom prst="rect">
            <a:avLst/>
          </a:prstGeom>
        </p:spPr>
      </p:pic>
    </p:spTree>
    <p:extLst>
      <p:ext uri="{BB962C8B-B14F-4D97-AF65-F5344CB8AC3E}">
        <p14:creationId xmlns:p14="http://schemas.microsoft.com/office/powerpoint/2010/main" val="1104137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sp>
        <p:nvSpPr>
          <p:cNvPr id="2" name="TextBox 1">
            <a:extLst>
              <a:ext uri="{FF2B5EF4-FFF2-40B4-BE49-F238E27FC236}">
                <a16:creationId xmlns:a16="http://schemas.microsoft.com/office/drawing/2014/main" id="{67632C7D-9236-430E-BD85-A4D729FD76CA}"/>
              </a:ext>
            </a:extLst>
          </p:cNvPr>
          <p:cNvSpPr txBox="1"/>
          <p:nvPr/>
        </p:nvSpPr>
        <p:spPr>
          <a:xfrm>
            <a:off x="-560736" y="3198167"/>
            <a:ext cx="4584213" cy="461665"/>
          </a:xfrm>
          <a:prstGeom prst="rect">
            <a:avLst/>
          </a:prstGeom>
          <a:noFill/>
        </p:spPr>
        <p:txBody>
          <a:bodyPr wrap="square" rtlCol="0">
            <a:spAutoFit/>
          </a:bodyPr>
          <a:lstStyle/>
          <a:p>
            <a:pPr algn="ctr"/>
            <a:r>
              <a:rPr lang="en-US" sz="2400" b="1" dirty="0">
                <a:solidFill>
                  <a:srgbClr val="D4AF37"/>
                </a:solidFill>
              </a:rPr>
              <a:t>Purchase Order</a:t>
            </a:r>
          </a:p>
        </p:txBody>
      </p:sp>
      <p:pic>
        <p:nvPicPr>
          <p:cNvPr id="5" name="Picture 4">
            <a:extLst>
              <a:ext uri="{FF2B5EF4-FFF2-40B4-BE49-F238E27FC236}">
                <a16:creationId xmlns:a16="http://schemas.microsoft.com/office/drawing/2014/main" id="{AEB201AC-49BA-4F1F-AFEB-97F578518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pic>
        <p:nvPicPr>
          <p:cNvPr id="6" name="Picture 5">
            <a:extLst>
              <a:ext uri="{FF2B5EF4-FFF2-40B4-BE49-F238E27FC236}">
                <a16:creationId xmlns:a16="http://schemas.microsoft.com/office/drawing/2014/main" id="{D53DADEF-21A3-45EF-BF04-906172AFF5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pic>
        <p:nvPicPr>
          <p:cNvPr id="9" name="Picture 8">
            <a:extLst>
              <a:ext uri="{FF2B5EF4-FFF2-40B4-BE49-F238E27FC236}">
                <a16:creationId xmlns:a16="http://schemas.microsoft.com/office/drawing/2014/main" id="{6A609F88-30CE-4E95-85D2-C48C5E2903D2}"/>
              </a:ext>
            </a:extLst>
          </p:cNvPr>
          <p:cNvPicPr>
            <a:picLocks noChangeAspect="1"/>
          </p:cNvPicPr>
          <p:nvPr/>
        </p:nvPicPr>
        <p:blipFill rotWithShape="1">
          <a:blip r:embed="rId6">
            <a:extLst>
              <a:ext uri="{28A0092B-C50C-407E-A947-70E740481C1C}">
                <a14:useLocalDpi xmlns:a14="http://schemas.microsoft.com/office/drawing/2010/main" val="0"/>
              </a:ext>
            </a:extLst>
          </a:blip>
          <a:srcRect l="15534" t="14414" r="19082" b="9507"/>
          <a:stretch/>
        </p:blipFill>
        <p:spPr>
          <a:xfrm>
            <a:off x="3953434" y="428983"/>
            <a:ext cx="7971577" cy="5217458"/>
          </a:xfrm>
          <a:prstGeom prst="rect">
            <a:avLst/>
          </a:prstGeom>
        </p:spPr>
      </p:pic>
    </p:spTree>
    <p:extLst>
      <p:ext uri="{BB962C8B-B14F-4D97-AF65-F5344CB8AC3E}">
        <p14:creationId xmlns:p14="http://schemas.microsoft.com/office/powerpoint/2010/main" val="28065873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sp>
        <p:nvSpPr>
          <p:cNvPr id="2" name="TextBox 1">
            <a:extLst>
              <a:ext uri="{FF2B5EF4-FFF2-40B4-BE49-F238E27FC236}">
                <a16:creationId xmlns:a16="http://schemas.microsoft.com/office/drawing/2014/main" id="{67632C7D-9236-430E-BD85-A4D729FD76CA}"/>
              </a:ext>
            </a:extLst>
          </p:cNvPr>
          <p:cNvSpPr txBox="1"/>
          <p:nvPr/>
        </p:nvSpPr>
        <p:spPr>
          <a:xfrm>
            <a:off x="114300" y="3198167"/>
            <a:ext cx="4584213" cy="461665"/>
          </a:xfrm>
          <a:prstGeom prst="rect">
            <a:avLst/>
          </a:prstGeom>
          <a:noFill/>
        </p:spPr>
        <p:txBody>
          <a:bodyPr wrap="square" rtlCol="0">
            <a:spAutoFit/>
          </a:bodyPr>
          <a:lstStyle/>
          <a:p>
            <a:pPr algn="ctr"/>
            <a:r>
              <a:rPr lang="en-US" sz="2400" b="1" dirty="0">
                <a:solidFill>
                  <a:srgbClr val="D4AF37"/>
                </a:solidFill>
              </a:rPr>
              <a:t>FINALY THE INVOICE</a:t>
            </a:r>
          </a:p>
        </p:txBody>
      </p:sp>
      <p:pic>
        <p:nvPicPr>
          <p:cNvPr id="5" name="Picture 4">
            <a:extLst>
              <a:ext uri="{FF2B5EF4-FFF2-40B4-BE49-F238E27FC236}">
                <a16:creationId xmlns:a16="http://schemas.microsoft.com/office/drawing/2014/main" id="{AEB201AC-49BA-4F1F-AFEB-97F578518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pic>
        <p:nvPicPr>
          <p:cNvPr id="6" name="Picture 5">
            <a:extLst>
              <a:ext uri="{FF2B5EF4-FFF2-40B4-BE49-F238E27FC236}">
                <a16:creationId xmlns:a16="http://schemas.microsoft.com/office/drawing/2014/main" id="{D53DADEF-21A3-45EF-BF04-906172AFF5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pic>
        <p:nvPicPr>
          <p:cNvPr id="4" name="Picture 3">
            <a:extLst>
              <a:ext uri="{FF2B5EF4-FFF2-40B4-BE49-F238E27FC236}">
                <a16:creationId xmlns:a16="http://schemas.microsoft.com/office/drawing/2014/main" id="{2FA291B8-F50A-437C-9E17-AA77BEC50178}"/>
              </a:ext>
            </a:extLst>
          </p:cNvPr>
          <p:cNvPicPr>
            <a:picLocks noChangeAspect="1"/>
          </p:cNvPicPr>
          <p:nvPr/>
        </p:nvPicPr>
        <p:blipFill rotWithShape="1">
          <a:blip r:embed="rId6">
            <a:extLst>
              <a:ext uri="{28A0092B-C50C-407E-A947-70E740481C1C}">
                <a14:useLocalDpi xmlns:a14="http://schemas.microsoft.com/office/drawing/2010/main" val="0"/>
              </a:ext>
            </a:extLst>
          </a:blip>
          <a:srcRect l="17794" t="15032" r="20956" b="11176"/>
          <a:stretch/>
        </p:blipFill>
        <p:spPr>
          <a:xfrm>
            <a:off x="4123764" y="898671"/>
            <a:ext cx="7467601" cy="5060655"/>
          </a:xfrm>
          <a:prstGeom prst="rect">
            <a:avLst/>
          </a:prstGeom>
        </p:spPr>
      </p:pic>
    </p:spTree>
    <p:extLst>
      <p:ext uri="{BB962C8B-B14F-4D97-AF65-F5344CB8AC3E}">
        <p14:creationId xmlns:p14="http://schemas.microsoft.com/office/powerpoint/2010/main" val="855462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sp>
        <p:nvSpPr>
          <p:cNvPr id="2" name="TextBox 1">
            <a:extLst>
              <a:ext uri="{FF2B5EF4-FFF2-40B4-BE49-F238E27FC236}">
                <a16:creationId xmlns:a16="http://schemas.microsoft.com/office/drawing/2014/main" id="{67632C7D-9236-430E-BD85-A4D729FD76CA}"/>
              </a:ext>
            </a:extLst>
          </p:cNvPr>
          <p:cNvSpPr txBox="1"/>
          <p:nvPr/>
        </p:nvSpPr>
        <p:spPr>
          <a:xfrm>
            <a:off x="-324971" y="3198166"/>
            <a:ext cx="4584213" cy="461665"/>
          </a:xfrm>
          <a:prstGeom prst="rect">
            <a:avLst/>
          </a:prstGeom>
          <a:noFill/>
        </p:spPr>
        <p:txBody>
          <a:bodyPr wrap="square" rtlCol="0">
            <a:spAutoFit/>
          </a:bodyPr>
          <a:lstStyle/>
          <a:p>
            <a:pPr algn="ctr"/>
            <a:r>
              <a:rPr lang="en-US" sz="2400" b="1" dirty="0">
                <a:solidFill>
                  <a:srgbClr val="D4AF37"/>
                </a:solidFill>
              </a:rPr>
              <a:t>Our budget variance</a:t>
            </a:r>
          </a:p>
        </p:txBody>
      </p:sp>
      <p:pic>
        <p:nvPicPr>
          <p:cNvPr id="5" name="Picture 4">
            <a:extLst>
              <a:ext uri="{FF2B5EF4-FFF2-40B4-BE49-F238E27FC236}">
                <a16:creationId xmlns:a16="http://schemas.microsoft.com/office/drawing/2014/main" id="{AEB201AC-49BA-4F1F-AFEB-97F578518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pic>
        <p:nvPicPr>
          <p:cNvPr id="6" name="Picture 5">
            <a:extLst>
              <a:ext uri="{FF2B5EF4-FFF2-40B4-BE49-F238E27FC236}">
                <a16:creationId xmlns:a16="http://schemas.microsoft.com/office/drawing/2014/main" id="{D53DADEF-21A3-45EF-BF04-906172AFF5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pic>
        <p:nvPicPr>
          <p:cNvPr id="10" name="Picture 9">
            <a:extLst>
              <a:ext uri="{FF2B5EF4-FFF2-40B4-BE49-F238E27FC236}">
                <a16:creationId xmlns:a16="http://schemas.microsoft.com/office/drawing/2014/main" id="{08B98CDB-B37D-43A4-8C1B-F891147251C8}"/>
              </a:ext>
            </a:extLst>
          </p:cNvPr>
          <p:cNvPicPr>
            <a:picLocks noChangeAspect="1"/>
          </p:cNvPicPr>
          <p:nvPr/>
        </p:nvPicPr>
        <p:blipFill rotWithShape="1">
          <a:blip r:embed="rId6">
            <a:extLst>
              <a:ext uri="{28A0092B-C50C-407E-A947-70E740481C1C}">
                <a14:useLocalDpi xmlns:a14="http://schemas.microsoft.com/office/drawing/2010/main" val="0"/>
              </a:ext>
            </a:extLst>
          </a:blip>
          <a:srcRect l="15792" t="25691" r="17463" b="20934"/>
          <a:stretch/>
        </p:blipFill>
        <p:spPr>
          <a:xfrm>
            <a:off x="3794438" y="1598798"/>
            <a:ext cx="8137586" cy="3660402"/>
          </a:xfrm>
          <a:prstGeom prst="rect">
            <a:avLst/>
          </a:prstGeom>
        </p:spPr>
      </p:pic>
    </p:spTree>
    <p:extLst>
      <p:ext uri="{BB962C8B-B14F-4D97-AF65-F5344CB8AC3E}">
        <p14:creationId xmlns:p14="http://schemas.microsoft.com/office/powerpoint/2010/main" val="416128575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CBC766-A19F-44A0-8641-A433A2E50D38}"/>
              </a:ext>
            </a:extLst>
          </p:cNvPr>
          <p:cNvSpPr txBox="1"/>
          <p:nvPr/>
        </p:nvSpPr>
        <p:spPr>
          <a:xfrm>
            <a:off x="2967318" y="2023374"/>
            <a:ext cx="6202456" cy="540531"/>
          </a:xfrm>
          <a:prstGeom prst="rect">
            <a:avLst/>
          </a:prstGeom>
          <a:noFill/>
        </p:spPr>
        <p:txBody>
          <a:bodyPr wrap="square" rtlCol="0">
            <a:spAutoFit/>
          </a:bodyPr>
          <a:lstStyle/>
          <a:p>
            <a:pPr algn="ctr"/>
            <a:r>
              <a:rPr lang="en-US" sz="2800" b="1" dirty="0">
                <a:solidFill>
                  <a:srgbClr val="D4AF37"/>
                </a:solidFill>
                <a:latin typeface="Agency FB" panose="020B0503020202020204" pitchFamily="34" charset="0"/>
              </a:rPr>
              <a:t>ORACLE ERP ACCOUNTS PAYABLE MODULE SETUP</a:t>
            </a:r>
          </a:p>
        </p:txBody>
      </p:sp>
      <p:pic>
        <p:nvPicPr>
          <p:cNvPr id="5" name="Picture 4">
            <a:extLst>
              <a:ext uri="{FF2B5EF4-FFF2-40B4-BE49-F238E27FC236}">
                <a16:creationId xmlns:a16="http://schemas.microsoft.com/office/drawing/2014/main" id="{CAC55552-A91C-4813-AC84-E3E3358A8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1396" y="3225480"/>
            <a:ext cx="2000963" cy="1838491"/>
          </a:xfrm>
          <a:prstGeom prst="rect">
            <a:avLst/>
          </a:prstGeom>
        </p:spPr>
      </p:pic>
      <p:sp>
        <p:nvSpPr>
          <p:cNvPr id="6" name="TextBox 5">
            <a:extLst>
              <a:ext uri="{FF2B5EF4-FFF2-40B4-BE49-F238E27FC236}">
                <a16:creationId xmlns:a16="http://schemas.microsoft.com/office/drawing/2014/main" id="{70F2C371-C0AD-445A-9CA0-F3EDCECACD81}"/>
              </a:ext>
            </a:extLst>
          </p:cNvPr>
          <p:cNvSpPr txBox="1"/>
          <p:nvPr/>
        </p:nvSpPr>
        <p:spPr>
          <a:xfrm>
            <a:off x="5384402" y="2856148"/>
            <a:ext cx="1423195" cy="369332"/>
          </a:xfrm>
          <a:prstGeom prst="rect">
            <a:avLst/>
          </a:prstGeom>
          <a:noFill/>
        </p:spPr>
        <p:txBody>
          <a:bodyPr wrap="square" rtlCol="0">
            <a:spAutoFit/>
          </a:bodyPr>
          <a:lstStyle/>
          <a:p>
            <a:r>
              <a:rPr lang="en-US" dirty="0">
                <a:solidFill>
                  <a:srgbClr val="D4AF37"/>
                </a:solidFill>
              </a:rPr>
              <a:t>SPONSORERS</a:t>
            </a:r>
          </a:p>
        </p:txBody>
      </p:sp>
      <p:pic>
        <p:nvPicPr>
          <p:cNvPr id="8" name="Picture 7">
            <a:extLst>
              <a:ext uri="{FF2B5EF4-FFF2-40B4-BE49-F238E27FC236}">
                <a16:creationId xmlns:a16="http://schemas.microsoft.com/office/drawing/2014/main" id="{F7EC6AF2-5B16-415D-BD75-65ED6D04A7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3000" y="2936830"/>
            <a:ext cx="3142662" cy="3142662"/>
          </a:xfrm>
          <a:prstGeom prst="rect">
            <a:avLst/>
          </a:prstGeom>
        </p:spPr>
      </p:pic>
      <p:cxnSp>
        <p:nvCxnSpPr>
          <p:cNvPr id="10" name="Straight Connector 9">
            <a:extLst>
              <a:ext uri="{FF2B5EF4-FFF2-40B4-BE49-F238E27FC236}">
                <a16:creationId xmlns:a16="http://schemas.microsoft.com/office/drawing/2014/main" id="{27F6B7FF-075A-4F91-A70C-3C78C8699D42}"/>
              </a:ext>
            </a:extLst>
          </p:cNvPr>
          <p:cNvCxnSpPr/>
          <p:nvPr/>
        </p:nvCxnSpPr>
        <p:spPr>
          <a:xfrm>
            <a:off x="6096000" y="3361765"/>
            <a:ext cx="0" cy="1828800"/>
          </a:xfrm>
          <a:prstGeom prst="line">
            <a:avLst/>
          </a:prstGeom>
          <a:ln>
            <a:solidFill>
              <a:srgbClr val="D4AF37"/>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08D760CD-BDB6-427A-8020-D097E06160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spTree>
    <p:extLst>
      <p:ext uri="{BB962C8B-B14F-4D97-AF65-F5344CB8AC3E}">
        <p14:creationId xmlns:p14="http://schemas.microsoft.com/office/powerpoint/2010/main" val="1098843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sp>
        <p:nvSpPr>
          <p:cNvPr id="2" name="TextBox 1">
            <a:extLst>
              <a:ext uri="{FF2B5EF4-FFF2-40B4-BE49-F238E27FC236}">
                <a16:creationId xmlns:a16="http://schemas.microsoft.com/office/drawing/2014/main" id="{67632C7D-9236-430E-BD85-A4D729FD76CA}"/>
              </a:ext>
            </a:extLst>
          </p:cNvPr>
          <p:cNvSpPr txBox="1"/>
          <p:nvPr/>
        </p:nvSpPr>
        <p:spPr>
          <a:xfrm>
            <a:off x="3803892" y="1798576"/>
            <a:ext cx="4584213" cy="830997"/>
          </a:xfrm>
          <a:prstGeom prst="rect">
            <a:avLst/>
          </a:prstGeom>
          <a:noFill/>
        </p:spPr>
        <p:txBody>
          <a:bodyPr wrap="square" rtlCol="0">
            <a:spAutoFit/>
          </a:bodyPr>
          <a:lstStyle/>
          <a:p>
            <a:pPr algn="ctr"/>
            <a:r>
              <a:rPr lang="en-US" sz="2400" b="1" dirty="0">
                <a:solidFill>
                  <a:srgbClr val="D4AF37"/>
                </a:solidFill>
              </a:rPr>
              <a:t>Final Reflections and Key Takeaways</a:t>
            </a:r>
          </a:p>
        </p:txBody>
      </p:sp>
      <p:pic>
        <p:nvPicPr>
          <p:cNvPr id="5" name="Picture 4">
            <a:extLst>
              <a:ext uri="{FF2B5EF4-FFF2-40B4-BE49-F238E27FC236}">
                <a16:creationId xmlns:a16="http://schemas.microsoft.com/office/drawing/2014/main" id="{AEB201AC-49BA-4F1F-AFEB-97F578518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pic>
        <p:nvPicPr>
          <p:cNvPr id="6" name="Picture 5">
            <a:extLst>
              <a:ext uri="{FF2B5EF4-FFF2-40B4-BE49-F238E27FC236}">
                <a16:creationId xmlns:a16="http://schemas.microsoft.com/office/drawing/2014/main" id="{D53DADEF-21A3-45EF-BF04-906172AFF5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sp>
        <p:nvSpPr>
          <p:cNvPr id="3" name="TextBox 2">
            <a:extLst>
              <a:ext uri="{FF2B5EF4-FFF2-40B4-BE49-F238E27FC236}">
                <a16:creationId xmlns:a16="http://schemas.microsoft.com/office/drawing/2014/main" id="{AD9B5316-4F89-45E3-951B-FEF360504349}"/>
              </a:ext>
            </a:extLst>
          </p:cNvPr>
          <p:cNvSpPr txBox="1"/>
          <p:nvPr/>
        </p:nvSpPr>
        <p:spPr>
          <a:xfrm>
            <a:off x="2457060" y="2551837"/>
            <a:ext cx="7277878" cy="1754326"/>
          </a:xfrm>
          <a:prstGeom prst="rect">
            <a:avLst/>
          </a:prstGeom>
          <a:noFill/>
        </p:spPr>
        <p:txBody>
          <a:bodyPr wrap="square" rtlCol="0">
            <a:spAutoFit/>
          </a:bodyPr>
          <a:lstStyle/>
          <a:p>
            <a:pPr algn="ctr"/>
            <a:r>
              <a:rPr lang="en-US" dirty="0">
                <a:solidFill>
                  <a:srgbClr val="D4AF37"/>
                </a:solidFill>
              </a:rPr>
              <a:t>After completing this end-to-end implementation of the </a:t>
            </a:r>
            <a:r>
              <a:rPr lang="en-US" b="1" dirty="0">
                <a:solidFill>
                  <a:srgbClr val="D4AF37"/>
                </a:solidFill>
              </a:rPr>
              <a:t>Oracle ERP Accounts Payable Module</a:t>
            </a:r>
            <a:r>
              <a:rPr lang="en-US" dirty="0">
                <a:solidFill>
                  <a:srgbClr val="D4AF37"/>
                </a:solidFill>
              </a:rPr>
              <a:t> for </a:t>
            </a:r>
            <a:r>
              <a:rPr lang="en-US" b="1" dirty="0">
                <a:solidFill>
                  <a:srgbClr val="D4AF37"/>
                </a:solidFill>
              </a:rPr>
              <a:t>Golden Arch Company (GAC)</a:t>
            </a:r>
            <a:r>
              <a:rPr lang="en-US" dirty="0">
                <a:solidFill>
                  <a:srgbClr val="D4AF37"/>
                </a:solidFill>
              </a:rPr>
              <a:t>, our team successfully demonstrated the full cycle of automating and managing supplier payments in a structured ERP environment.</a:t>
            </a:r>
          </a:p>
          <a:p>
            <a:pPr algn="ctr"/>
            <a:r>
              <a:rPr lang="en-US" dirty="0">
                <a:solidFill>
                  <a:srgbClr val="D4AF37"/>
                </a:solidFill>
              </a:rPr>
              <a:t>This project provided us with practical, hands-on experience that mirrors real-world financial operations, from system setup to transaction execution</a:t>
            </a:r>
          </a:p>
        </p:txBody>
      </p:sp>
    </p:spTree>
    <p:extLst>
      <p:ext uri="{BB962C8B-B14F-4D97-AF65-F5344CB8AC3E}">
        <p14:creationId xmlns:p14="http://schemas.microsoft.com/office/powerpoint/2010/main" val="19239246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sp>
        <p:nvSpPr>
          <p:cNvPr id="2" name="TextBox 1">
            <a:extLst>
              <a:ext uri="{FF2B5EF4-FFF2-40B4-BE49-F238E27FC236}">
                <a16:creationId xmlns:a16="http://schemas.microsoft.com/office/drawing/2014/main" id="{67632C7D-9236-430E-BD85-A4D729FD76CA}"/>
              </a:ext>
            </a:extLst>
          </p:cNvPr>
          <p:cNvSpPr txBox="1"/>
          <p:nvPr/>
        </p:nvSpPr>
        <p:spPr>
          <a:xfrm>
            <a:off x="3803892" y="1798576"/>
            <a:ext cx="4584213" cy="830997"/>
          </a:xfrm>
          <a:prstGeom prst="rect">
            <a:avLst/>
          </a:prstGeom>
          <a:noFill/>
        </p:spPr>
        <p:txBody>
          <a:bodyPr wrap="square" rtlCol="0">
            <a:spAutoFit/>
          </a:bodyPr>
          <a:lstStyle/>
          <a:p>
            <a:pPr algn="ctr"/>
            <a:r>
              <a:rPr lang="en-US" sz="2400" b="1" dirty="0">
                <a:solidFill>
                  <a:srgbClr val="D4AF37"/>
                </a:solidFill>
              </a:rPr>
              <a:t>Final Reflections and Key Takeaways</a:t>
            </a:r>
          </a:p>
        </p:txBody>
      </p:sp>
      <p:pic>
        <p:nvPicPr>
          <p:cNvPr id="5" name="Picture 4">
            <a:extLst>
              <a:ext uri="{FF2B5EF4-FFF2-40B4-BE49-F238E27FC236}">
                <a16:creationId xmlns:a16="http://schemas.microsoft.com/office/drawing/2014/main" id="{AEB201AC-49BA-4F1F-AFEB-97F578518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pic>
        <p:nvPicPr>
          <p:cNvPr id="6" name="Picture 5">
            <a:extLst>
              <a:ext uri="{FF2B5EF4-FFF2-40B4-BE49-F238E27FC236}">
                <a16:creationId xmlns:a16="http://schemas.microsoft.com/office/drawing/2014/main" id="{D53DADEF-21A3-45EF-BF04-906172AFF5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sp>
        <p:nvSpPr>
          <p:cNvPr id="3" name="TextBox 2">
            <a:extLst>
              <a:ext uri="{FF2B5EF4-FFF2-40B4-BE49-F238E27FC236}">
                <a16:creationId xmlns:a16="http://schemas.microsoft.com/office/drawing/2014/main" id="{AD9B5316-4F89-45E3-951B-FEF360504349}"/>
              </a:ext>
            </a:extLst>
          </p:cNvPr>
          <p:cNvSpPr txBox="1"/>
          <p:nvPr/>
        </p:nvSpPr>
        <p:spPr>
          <a:xfrm>
            <a:off x="164954" y="2629573"/>
            <a:ext cx="5825300" cy="2585323"/>
          </a:xfrm>
          <a:prstGeom prst="rect">
            <a:avLst/>
          </a:prstGeom>
          <a:noFill/>
        </p:spPr>
        <p:txBody>
          <a:bodyPr wrap="square" rtlCol="0">
            <a:spAutoFit/>
          </a:bodyPr>
          <a:lstStyle/>
          <a:p>
            <a:r>
              <a:rPr lang="en-US" b="1" dirty="0">
                <a:solidFill>
                  <a:srgbClr val="D4AF37"/>
                </a:solidFill>
              </a:rPr>
              <a:t>What We Achieved</a:t>
            </a:r>
            <a:endParaRPr lang="ar-EG" b="1" dirty="0">
              <a:solidFill>
                <a:srgbClr val="D4AF37"/>
              </a:solidFill>
            </a:endParaRPr>
          </a:p>
          <a:p>
            <a:endParaRPr lang="en-US" b="1" dirty="0">
              <a:solidFill>
                <a:srgbClr val="D4AF37"/>
              </a:solidFill>
            </a:endParaRPr>
          </a:p>
          <a:p>
            <a:pPr>
              <a:buFont typeface="Arial" panose="020B0604020202020204" pitchFamily="34" charset="0"/>
              <a:buChar char="•"/>
            </a:pPr>
            <a:r>
              <a:rPr lang="en-US" dirty="0">
                <a:solidFill>
                  <a:srgbClr val="D4AF37"/>
                </a:solidFill>
              </a:rPr>
              <a:t>Built a fully functional AP process inside Oracle EBS</a:t>
            </a:r>
          </a:p>
          <a:p>
            <a:pPr>
              <a:buFont typeface="Arial" panose="020B0604020202020204" pitchFamily="34" charset="0"/>
              <a:buChar char="•"/>
            </a:pPr>
            <a:r>
              <a:rPr lang="en-US" dirty="0">
                <a:solidFill>
                  <a:srgbClr val="D4AF37"/>
                </a:solidFill>
              </a:rPr>
              <a:t>Configured financial structure (5 Cs, banks, calendar, terms)</a:t>
            </a:r>
          </a:p>
          <a:p>
            <a:pPr>
              <a:buFont typeface="Arial" panose="020B0604020202020204" pitchFamily="34" charset="0"/>
              <a:buChar char="•"/>
            </a:pPr>
            <a:r>
              <a:rPr lang="en-US" dirty="0">
                <a:solidFill>
                  <a:srgbClr val="D4AF37"/>
                </a:solidFill>
              </a:rPr>
              <a:t>Created and managed supplier records with payment details</a:t>
            </a:r>
          </a:p>
          <a:p>
            <a:pPr>
              <a:buFont typeface="Arial" panose="020B0604020202020204" pitchFamily="34" charset="0"/>
              <a:buChar char="•"/>
            </a:pPr>
            <a:r>
              <a:rPr lang="en-US" dirty="0">
                <a:solidFill>
                  <a:srgbClr val="D4AF37"/>
                </a:solidFill>
              </a:rPr>
              <a:t>Entered and validated real invoice transactions</a:t>
            </a:r>
          </a:p>
          <a:p>
            <a:pPr>
              <a:buFont typeface="Arial" panose="020B0604020202020204" pitchFamily="34" charset="0"/>
              <a:buChar char="•"/>
            </a:pPr>
            <a:r>
              <a:rPr lang="en-US" dirty="0">
                <a:solidFill>
                  <a:srgbClr val="D4AF37"/>
                </a:solidFill>
              </a:rPr>
              <a:t>Simulated a complete business flow used in modern organizations</a:t>
            </a:r>
          </a:p>
        </p:txBody>
      </p:sp>
      <p:sp>
        <p:nvSpPr>
          <p:cNvPr id="4" name="TextBox 3">
            <a:extLst>
              <a:ext uri="{FF2B5EF4-FFF2-40B4-BE49-F238E27FC236}">
                <a16:creationId xmlns:a16="http://schemas.microsoft.com/office/drawing/2014/main" id="{60BEF699-36AE-486A-B809-D79AF43C532D}"/>
              </a:ext>
            </a:extLst>
          </p:cNvPr>
          <p:cNvSpPr txBox="1"/>
          <p:nvPr/>
        </p:nvSpPr>
        <p:spPr>
          <a:xfrm>
            <a:off x="7121451" y="2629573"/>
            <a:ext cx="4584213" cy="2862322"/>
          </a:xfrm>
          <a:prstGeom prst="rect">
            <a:avLst/>
          </a:prstGeom>
          <a:noFill/>
        </p:spPr>
        <p:txBody>
          <a:bodyPr wrap="square" rtlCol="0">
            <a:spAutoFit/>
          </a:bodyPr>
          <a:lstStyle/>
          <a:p>
            <a:r>
              <a:rPr lang="en-US" b="1" dirty="0">
                <a:solidFill>
                  <a:srgbClr val="D4AF37"/>
                </a:solidFill>
              </a:rPr>
              <a:t>What We Learned</a:t>
            </a:r>
            <a:endParaRPr lang="ar-EG" b="1" dirty="0">
              <a:solidFill>
                <a:srgbClr val="D4AF37"/>
              </a:solidFill>
            </a:endParaRPr>
          </a:p>
          <a:p>
            <a:endParaRPr lang="en-US" b="1" dirty="0">
              <a:solidFill>
                <a:srgbClr val="D4AF37"/>
              </a:solidFill>
            </a:endParaRPr>
          </a:p>
          <a:p>
            <a:pPr>
              <a:buFont typeface="Arial" panose="020B0604020202020204" pitchFamily="34" charset="0"/>
              <a:buChar char="•"/>
            </a:pPr>
            <a:r>
              <a:rPr lang="en-US" dirty="0">
                <a:solidFill>
                  <a:srgbClr val="D4AF37"/>
                </a:solidFill>
              </a:rPr>
              <a:t>How ERP systems integrate accounting, suppliers, and banks</a:t>
            </a:r>
          </a:p>
          <a:p>
            <a:pPr>
              <a:buFont typeface="Arial" panose="020B0604020202020204" pitchFamily="34" charset="0"/>
              <a:buChar char="•"/>
            </a:pPr>
            <a:r>
              <a:rPr lang="en-US" dirty="0">
                <a:solidFill>
                  <a:srgbClr val="D4AF37"/>
                </a:solidFill>
              </a:rPr>
              <a:t>The importance of each configuration step in the transaction lifecycle</a:t>
            </a:r>
          </a:p>
          <a:p>
            <a:pPr>
              <a:buFont typeface="Arial" panose="020B0604020202020204" pitchFamily="34" charset="0"/>
              <a:buChar char="•"/>
            </a:pPr>
            <a:r>
              <a:rPr lang="en-US" dirty="0">
                <a:solidFill>
                  <a:srgbClr val="D4AF37"/>
                </a:solidFill>
              </a:rPr>
              <a:t>How to troubleshoot validation issues and system behavior</a:t>
            </a:r>
          </a:p>
          <a:p>
            <a:pPr>
              <a:buFont typeface="Arial" panose="020B0604020202020204" pitchFamily="34" charset="0"/>
              <a:buChar char="•"/>
            </a:pPr>
            <a:r>
              <a:rPr lang="en-US" dirty="0">
                <a:solidFill>
                  <a:srgbClr val="D4AF37"/>
                </a:solidFill>
              </a:rPr>
              <a:t>Collaboration and task delegation in ERP projects</a:t>
            </a:r>
          </a:p>
        </p:txBody>
      </p:sp>
    </p:spTree>
    <p:extLst>
      <p:ext uri="{BB962C8B-B14F-4D97-AF65-F5344CB8AC3E}">
        <p14:creationId xmlns:p14="http://schemas.microsoft.com/office/powerpoint/2010/main" val="281525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6730279" y="4411448"/>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8349" y="3618328"/>
            <a:ext cx="943374" cy="866775"/>
          </a:xfrm>
          <a:prstGeom prst="rect">
            <a:avLst/>
          </a:prstGeom>
        </p:spPr>
      </p:pic>
      <p:sp>
        <p:nvSpPr>
          <p:cNvPr id="2" name="TextBox 1">
            <a:extLst>
              <a:ext uri="{FF2B5EF4-FFF2-40B4-BE49-F238E27FC236}">
                <a16:creationId xmlns:a16="http://schemas.microsoft.com/office/drawing/2014/main" id="{67632C7D-9236-430E-BD85-A4D729FD76CA}"/>
              </a:ext>
            </a:extLst>
          </p:cNvPr>
          <p:cNvSpPr txBox="1"/>
          <p:nvPr/>
        </p:nvSpPr>
        <p:spPr>
          <a:xfrm>
            <a:off x="3803893" y="3198167"/>
            <a:ext cx="4584213" cy="461665"/>
          </a:xfrm>
          <a:prstGeom prst="rect">
            <a:avLst/>
          </a:prstGeom>
          <a:noFill/>
        </p:spPr>
        <p:txBody>
          <a:bodyPr wrap="square" rtlCol="0">
            <a:spAutoFit/>
          </a:bodyPr>
          <a:lstStyle/>
          <a:p>
            <a:pPr algn="ctr"/>
            <a:r>
              <a:rPr lang="en-US" sz="2400" b="1" dirty="0">
                <a:solidFill>
                  <a:srgbClr val="D4AF37"/>
                </a:solidFill>
              </a:rPr>
              <a:t>THANKS</a:t>
            </a:r>
          </a:p>
        </p:txBody>
      </p:sp>
      <p:pic>
        <p:nvPicPr>
          <p:cNvPr id="5" name="Picture 4">
            <a:extLst>
              <a:ext uri="{FF2B5EF4-FFF2-40B4-BE49-F238E27FC236}">
                <a16:creationId xmlns:a16="http://schemas.microsoft.com/office/drawing/2014/main" id="{AEB201AC-49BA-4F1F-AFEB-97F5785189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76489" y="4572247"/>
            <a:ext cx="1227093" cy="666033"/>
          </a:xfrm>
          <a:prstGeom prst="rect">
            <a:avLst/>
          </a:prstGeom>
        </p:spPr>
      </p:pic>
      <p:pic>
        <p:nvPicPr>
          <p:cNvPr id="6" name="Picture 5">
            <a:extLst>
              <a:ext uri="{FF2B5EF4-FFF2-40B4-BE49-F238E27FC236}">
                <a16:creationId xmlns:a16="http://schemas.microsoft.com/office/drawing/2014/main" id="{D53DADEF-21A3-45EF-BF04-906172AFF5B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30279" y="3441214"/>
            <a:ext cx="1060203" cy="1060203"/>
          </a:xfrm>
          <a:prstGeom prst="rect">
            <a:avLst/>
          </a:prstGeom>
        </p:spPr>
      </p:pic>
      <p:cxnSp>
        <p:nvCxnSpPr>
          <p:cNvPr id="7" name="Straight Connector 6">
            <a:extLst>
              <a:ext uri="{FF2B5EF4-FFF2-40B4-BE49-F238E27FC236}">
                <a16:creationId xmlns:a16="http://schemas.microsoft.com/office/drawing/2014/main" id="{1CFB391A-0615-43DD-B835-6FA4739A707A}"/>
              </a:ext>
            </a:extLst>
          </p:cNvPr>
          <p:cNvCxnSpPr>
            <a:cxnSpLocks/>
          </p:cNvCxnSpPr>
          <p:nvPr/>
        </p:nvCxnSpPr>
        <p:spPr>
          <a:xfrm>
            <a:off x="6096000" y="3834882"/>
            <a:ext cx="0" cy="1355683"/>
          </a:xfrm>
          <a:prstGeom prst="line">
            <a:avLst/>
          </a:prstGeom>
          <a:ln>
            <a:solidFill>
              <a:srgbClr val="D4AF3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687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4691061" y="2466975"/>
            <a:ext cx="2809875" cy="1924050"/>
          </a:xfrm>
          <a:prstGeom prst="rect">
            <a:avLst/>
          </a:prstGeom>
        </p:spPr>
      </p:pic>
      <p:sp>
        <p:nvSpPr>
          <p:cNvPr id="9" name="TextBox 8">
            <a:extLst>
              <a:ext uri="{FF2B5EF4-FFF2-40B4-BE49-F238E27FC236}">
                <a16:creationId xmlns:a16="http://schemas.microsoft.com/office/drawing/2014/main" id="{5FEC2E89-0C32-4BA8-9F5A-ACBFF0CC45F0}"/>
              </a:ext>
            </a:extLst>
          </p:cNvPr>
          <p:cNvSpPr txBox="1"/>
          <p:nvPr/>
        </p:nvSpPr>
        <p:spPr>
          <a:xfrm>
            <a:off x="4208262" y="4391025"/>
            <a:ext cx="3775472" cy="378857"/>
          </a:xfrm>
          <a:prstGeom prst="rect">
            <a:avLst/>
          </a:prstGeom>
          <a:noFill/>
        </p:spPr>
        <p:txBody>
          <a:bodyPr wrap="square" rtlCol="0">
            <a:spAutoFit/>
          </a:bodyPr>
          <a:lstStyle/>
          <a:p>
            <a:r>
              <a:rPr lang="en-US" b="1" dirty="0">
                <a:solidFill>
                  <a:srgbClr val="D4AF37"/>
                </a:solidFill>
                <a:latin typeface="Californian FB" panose="0207040306080B030204" pitchFamily="18" charset="0"/>
              </a:rPr>
              <a:t>GOLDEN ARCH CONSTRUCTION</a:t>
            </a:r>
          </a:p>
        </p:txBody>
      </p:sp>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pic>
        <p:nvPicPr>
          <p:cNvPr id="14" name="Picture 13">
            <a:extLst>
              <a:ext uri="{FF2B5EF4-FFF2-40B4-BE49-F238E27FC236}">
                <a16:creationId xmlns:a16="http://schemas.microsoft.com/office/drawing/2014/main" id="{362BC1BE-3751-4029-95B9-EA2EF60FB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pic>
        <p:nvPicPr>
          <p:cNvPr id="15" name="Picture 14">
            <a:extLst>
              <a:ext uri="{FF2B5EF4-FFF2-40B4-BE49-F238E27FC236}">
                <a16:creationId xmlns:a16="http://schemas.microsoft.com/office/drawing/2014/main" id="{072CAAA1-3666-4C6F-8B9E-3A5247BC86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spTree>
    <p:extLst>
      <p:ext uri="{BB962C8B-B14F-4D97-AF65-F5344CB8AC3E}">
        <p14:creationId xmlns:p14="http://schemas.microsoft.com/office/powerpoint/2010/main" val="13356789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sp>
        <p:nvSpPr>
          <p:cNvPr id="5" name="TextBox 4">
            <a:extLst>
              <a:ext uri="{FF2B5EF4-FFF2-40B4-BE49-F238E27FC236}">
                <a16:creationId xmlns:a16="http://schemas.microsoft.com/office/drawing/2014/main" id="{1D6E0E24-3C99-4D80-B252-677273F8A7A8}"/>
              </a:ext>
            </a:extLst>
          </p:cNvPr>
          <p:cNvSpPr txBox="1"/>
          <p:nvPr/>
        </p:nvSpPr>
        <p:spPr>
          <a:xfrm>
            <a:off x="3732679" y="2305615"/>
            <a:ext cx="4726642" cy="2246769"/>
          </a:xfrm>
          <a:prstGeom prst="rect">
            <a:avLst/>
          </a:prstGeom>
          <a:noFill/>
        </p:spPr>
        <p:txBody>
          <a:bodyPr wrap="square" rtlCol="0">
            <a:spAutoFit/>
          </a:bodyPr>
          <a:lstStyle/>
          <a:p>
            <a:pPr algn="ctr"/>
            <a:r>
              <a:rPr lang="en-US" sz="2800" b="1" dirty="0">
                <a:solidFill>
                  <a:srgbClr val="D4AF37"/>
                </a:solidFill>
              </a:rPr>
              <a:t>Team Members</a:t>
            </a:r>
            <a:endParaRPr lang="en-US" sz="2800" dirty="0">
              <a:solidFill>
                <a:srgbClr val="D4AF37"/>
              </a:solidFill>
            </a:endParaRPr>
          </a:p>
          <a:p>
            <a:pPr algn="ctr"/>
            <a:r>
              <a:rPr lang="en-US" sz="2800" dirty="0">
                <a:solidFill>
                  <a:srgbClr val="D4AF37"/>
                </a:solidFill>
              </a:rPr>
              <a:t>Mohamed Wafik Mohamed</a:t>
            </a:r>
            <a:endParaRPr lang="ar-EG" sz="2800" dirty="0">
              <a:solidFill>
                <a:srgbClr val="D4AF37"/>
              </a:solidFill>
            </a:endParaRPr>
          </a:p>
          <a:p>
            <a:pPr algn="ctr"/>
            <a:r>
              <a:rPr lang="en-US" sz="2800" dirty="0">
                <a:solidFill>
                  <a:srgbClr val="D4AF37"/>
                </a:solidFill>
              </a:rPr>
              <a:t>Abdelrahman Ashraf</a:t>
            </a:r>
          </a:p>
          <a:p>
            <a:pPr algn="ctr"/>
            <a:r>
              <a:rPr lang="en-US" sz="2800" dirty="0" err="1">
                <a:solidFill>
                  <a:srgbClr val="D4AF37"/>
                </a:solidFill>
              </a:rPr>
              <a:t>Ramy</a:t>
            </a:r>
            <a:r>
              <a:rPr lang="en-US" sz="2800" dirty="0">
                <a:solidFill>
                  <a:srgbClr val="D4AF37"/>
                </a:solidFill>
              </a:rPr>
              <a:t> Gamal </a:t>
            </a:r>
            <a:r>
              <a:rPr lang="en-US" sz="2800" dirty="0" err="1">
                <a:solidFill>
                  <a:srgbClr val="D4AF37"/>
                </a:solidFill>
              </a:rPr>
              <a:t>Abdelkareem</a:t>
            </a:r>
            <a:endParaRPr lang="en-US" sz="2800" dirty="0">
              <a:solidFill>
                <a:srgbClr val="D4AF37"/>
              </a:solidFill>
            </a:endParaRPr>
          </a:p>
          <a:p>
            <a:pPr algn="ctr"/>
            <a:r>
              <a:rPr lang="en-US" sz="2800" dirty="0">
                <a:solidFill>
                  <a:srgbClr val="D4AF37"/>
                </a:solidFill>
              </a:rPr>
              <a:t>Mahmoud Mohamed </a:t>
            </a:r>
            <a:r>
              <a:rPr lang="en-US" sz="2800" dirty="0" err="1">
                <a:solidFill>
                  <a:srgbClr val="D4AF37"/>
                </a:solidFill>
              </a:rPr>
              <a:t>Owais</a:t>
            </a:r>
            <a:endParaRPr lang="en-US" sz="2800" dirty="0">
              <a:solidFill>
                <a:srgbClr val="D4AF37"/>
              </a:solidFill>
            </a:endParaRPr>
          </a:p>
        </p:txBody>
      </p:sp>
      <p:pic>
        <p:nvPicPr>
          <p:cNvPr id="6" name="Picture 5">
            <a:extLst>
              <a:ext uri="{FF2B5EF4-FFF2-40B4-BE49-F238E27FC236}">
                <a16:creationId xmlns:a16="http://schemas.microsoft.com/office/drawing/2014/main" id="{11264F7B-3B2A-47EB-8A13-8819396D8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pic>
        <p:nvPicPr>
          <p:cNvPr id="7" name="Picture 6">
            <a:extLst>
              <a:ext uri="{FF2B5EF4-FFF2-40B4-BE49-F238E27FC236}">
                <a16:creationId xmlns:a16="http://schemas.microsoft.com/office/drawing/2014/main" id="{4C8D6B00-BC6B-4CBC-A665-D1AD10C4A4B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spTree>
    <p:extLst>
      <p:ext uri="{BB962C8B-B14F-4D97-AF65-F5344CB8AC3E}">
        <p14:creationId xmlns:p14="http://schemas.microsoft.com/office/powerpoint/2010/main" val="25116765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sp>
        <p:nvSpPr>
          <p:cNvPr id="2" name="TextBox 1">
            <a:extLst>
              <a:ext uri="{FF2B5EF4-FFF2-40B4-BE49-F238E27FC236}">
                <a16:creationId xmlns:a16="http://schemas.microsoft.com/office/drawing/2014/main" id="{67632C7D-9236-430E-BD85-A4D729FD76CA}"/>
              </a:ext>
            </a:extLst>
          </p:cNvPr>
          <p:cNvSpPr txBox="1"/>
          <p:nvPr/>
        </p:nvSpPr>
        <p:spPr>
          <a:xfrm>
            <a:off x="2644588" y="2136338"/>
            <a:ext cx="6902823" cy="2800767"/>
          </a:xfrm>
          <a:prstGeom prst="rect">
            <a:avLst/>
          </a:prstGeom>
          <a:noFill/>
        </p:spPr>
        <p:txBody>
          <a:bodyPr wrap="square" rtlCol="0">
            <a:spAutoFit/>
          </a:bodyPr>
          <a:lstStyle/>
          <a:p>
            <a:pPr algn="ctr"/>
            <a:r>
              <a:rPr lang="en-US" sz="3200" b="1" dirty="0">
                <a:solidFill>
                  <a:srgbClr val="D4AF37"/>
                </a:solidFill>
              </a:rPr>
              <a:t>Overview</a:t>
            </a:r>
            <a:br>
              <a:rPr lang="en-US" dirty="0">
                <a:solidFill>
                  <a:srgbClr val="D4AF37"/>
                </a:solidFill>
              </a:rPr>
            </a:br>
            <a:r>
              <a:rPr lang="en-US" sz="2400" b="1" dirty="0">
                <a:solidFill>
                  <a:srgbClr val="D4AF37"/>
                </a:solidFill>
              </a:rPr>
              <a:t>This project focuses on implementing and training on the Oracle ERP Accounts Payable (AP) module within a real business environment. The goal is to give team members practical, hands-on experience in handling payables, processing invoices, managing vendor data, and generating financial reports</a:t>
            </a:r>
          </a:p>
        </p:txBody>
      </p:sp>
      <p:pic>
        <p:nvPicPr>
          <p:cNvPr id="6" name="Picture 5">
            <a:extLst>
              <a:ext uri="{FF2B5EF4-FFF2-40B4-BE49-F238E27FC236}">
                <a16:creationId xmlns:a16="http://schemas.microsoft.com/office/drawing/2014/main" id="{DC596E39-0EBF-4AFB-A9FB-417E21644F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pic>
        <p:nvPicPr>
          <p:cNvPr id="7" name="Picture 6">
            <a:extLst>
              <a:ext uri="{FF2B5EF4-FFF2-40B4-BE49-F238E27FC236}">
                <a16:creationId xmlns:a16="http://schemas.microsoft.com/office/drawing/2014/main" id="{56FAF9E1-048E-439B-92F1-4389389FC8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spTree>
    <p:extLst>
      <p:ext uri="{BB962C8B-B14F-4D97-AF65-F5344CB8AC3E}">
        <p14:creationId xmlns:p14="http://schemas.microsoft.com/office/powerpoint/2010/main" val="27770345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sp>
        <p:nvSpPr>
          <p:cNvPr id="2" name="TextBox 1">
            <a:extLst>
              <a:ext uri="{FF2B5EF4-FFF2-40B4-BE49-F238E27FC236}">
                <a16:creationId xmlns:a16="http://schemas.microsoft.com/office/drawing/2014/main" id="{67632C7D-9236-430E-BD85-A4D729FD76CA}"/>
              </a:ext>
            </a:extLst>
          </p:cNvPr>
          <p:cNvSpPr txBox="1"/>
          <p:nvPr/>
        </p:nvSpPr>
        <p:spPr>
          <a:xfrm>
            <a:off x="1931894" y="1166842"/>
            <a:ext cx="8328212" cy="4893647"/>
          </a:xfrm>
          <a:prstGeom prst="rect">
            <a:avLst/>
          </a:prstGeom>
          <a:noFill/>
        </p:spPr>
        <p:txBody>
          <a:bodyPr wrap="square" rtlCol="0">
            <a:spAutoFit/>
          </a:bodyPr>
          <a:lstStyle/>
          <a:p>
            <a:pPr algn="ctr"/>
            <a:r>
              <a:rPr lang="en-US" sz="2400" b="1" dirty="0">
                <a:solidFill>
                  <a:srgbClr val="D4AF37"/>
                </a:solidFill>
              </a:rPr>
              <a:t>About the Company (GAC):</a:t>
            </a:r>
            <a:br>
              <a:rPr lang="en-US" sz="2400" dirty="0">
                <a:solidFill>
                  <a:srgbClr val="D4AF37"/>
                </a:solidFill>
              </a:rPr>
            </a:br>
            <a:r>
              <a:rPr lang="en-US" sz="2400" dirty="0">
                <a:solidFill>
                  <a:srgbClr val="D4AF37"/>
                </a:solidFill>
              </a:rPr>
              <a:t>Golden Arch Company (GAC) is a growing firm in the construction industry. As the company scales up, it is experiencing difficulties in managing its vendor payments, invoice tracking, and reporting through traditional/manual methods.</a:t>
            </a:r>
          </a:p>
          <a:p>
            <a:pPr algn="ctr"/>
            <a:endParaRPr lang="en-US" sz="2400" dirty="0">
              <a:solidFill>
                <a:srgbClr val="D4AF37"/>
              </a:solidFill>
            </a:endParaRPr>
          </a:p>
          <a:p>
            <a:pPr algn="ctr"/>
            <a:r>
              <a:rPr lang="en-US" sz="2400" b="1" dirty="0">
                <a:solidFill>
                  <a:srgbClr val="D4AF37"/>
                </a:solidFill>
              </a:rPr>
              <a:t>Business Need:</a:t>
            </a:r>
            <a:br>
              <a:rPr lang="en-US" sz="2400" dirty="0">
                <a:solidFill>
                  <a:srgbClr val="D4AF37"/>
                </a:solidFill>
              </a:rPr>
            </a:br>
            <a:r>
              <a:rPr lang="en-US" sz="2400" dirty="0">
                <a:solidFill>
                  <a:srgbClr val="D4AF37"/>
                </a:solidFill>
              </a:rPr>
              <a:t>The company requires a digital transformation in its financial operations to enhance efficiency, accuracy, and transparency. Implementing the Oracle AP module helps streamline processes and train staff to handle transactions digitally and in compliance with accounting standards</a:t>
            </a:r>
          </a:p>
          <a:p>
            <a:pPr algn="ctr"/>
            <a:endParaRPr lang="en-US" sz="2400" b="1" dirty="0">
              <a:solidFill>
                <a:srgbClr val="D4AF37"/>
              </a:solidFill>
            </a:endParaRPr>
          </a:p>
        </p:txBody>
      </p:sp>
      <p:pic>
        <p:nvPicPr>
          <p:cNvPr id="5" name="Picture 4">
            <a:extLst>
              <a:ext uri="{FF2B5EF4-FFF2-40B4-BE49-F238E27FC236}">
                <a16:creationId xmlns:a16="http://schemas.microsoft.com/office/drawing/2014/main" id="{6B019274-20B1-418F-85C4-64A66B4AD4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pic>
        <p:nvPicPr>
          <p:cNvPr id="6" name="Picture 5">
            <a:extLst>
              <a:ext uri="{FF2B5EF4-FFF2-40B4-BE49-F238E27FC236}">
                <a16:creationId xmlns:a16="http://schemas.microsoft.com/office/drawing/2014/main" id="{E1925175-A7BC-499B-AAD3-9018E70F7B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spTree>
    <p:extLst>
      <p:ext uri="{BB962C8B-B14F-4D97-AF65-F5344CB8AC3E}">
        <p14:creationId xmlns:p14="http://schemas.microsoft.com/office/powerpoint/2010/main" val="1087533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sp>
        <p:nvSpPr>
          <p:cNvPr id="2" name="TextBox 1">
            <a:extLst>
              <a:ext uri="{FF2B5EF4-FFF2-40B4-BE49-F238E27FC236}">
                <a16:creationId xmlns:a16="http://schemas.microsoft.com/office/drawing/2014/main" id="{67632C7D-9236-430E-BD85-A4D729FD76CA}"/>
              </a:ext>
            </a:extLst>
          </p:cNvPr>
          <p:cNvSpPr txBox="1"/>
          <p:nvPr/>
        </p:nvSpPr>
        <p:spPr>
          <a:xfrm>
            <a:off x="609600" y="797510"/>
            <a:ext cx="10972800" cy="4770537"/>
          </a:xfrm>
          <a:prstGeom prst="rect">
            <a:avLst/>
          </a:prstGeom>
          <a:noFill/>
        </p:spPr>
        <p:txBody>
          <a:bodyPr wrap="square" rtlCol="0">
            <a:spAutoFit/>
          </a:bodyPr>
          <a:lstStyle/>
          <a:p>
            <a:pPr algn="ctr"/>
            <a:r>
              <a:rPr lang="en-US" sz="2400" b="1" dirty="0">
                <a:solidFill>
                  <a:srgbClr val="D4AF37"/>
                </a:solidFill>
              </a:rPr>
              <a:t>Project Objectives</a:t>
            </a:r>
          </a:p>
          <a:p>
            <a:pPr algn="ctr"/>
            <a:endParaRPr lang="en-US" sz="2400" b="1" dirty="0">
              <a:solidFill>
                <a:srgbClr val="D4AF37"/>
              </a:solidFill>
            </a:endParaRPr>
          </a:p>
          <a:p>
            <a:pPr algn="ctr"/>
            <a:r>
              <a:rPr lang="en-US" sz="2400" b="1" dirty="0">
                <a:solidFill>
                  <a:srgbClr val="D4AF37"/>
                </a:solidFill>
              </a:rPr>
              <a:t>Main Goals</a:t>
            </a:r>
            <a:endParaRPr lang="en-US" sz="2400" dirty="0">
              <a:solidFill>
                <a:srgbClr val="D4AF37"/>
              </a:solidFill>
            </a:endParaRPr>
          </a:p>
          <a:p>
            <a:pPr algn="ctr">
              <a:buFont typeface="Arial" panose="020B0604020202020204" pitchFamily="34" charset="0"/>
              <a:buChar char="•"/>
            </a:pPr>
            <a:r>
              <a:rPr lang="en-US" sz="2000" dirty="0">
                <a:solidFill>
                  <a:srgbClr val="D4AF37"/>
                </a:solidFill>
              </a:rPr>
              <a:t>To implement the Accounts Payable module of Oracle EBS for GAC.</a:t>
            </a:r>
          </a:p>
          <a:p>
            <a:pPr algn="ctr">
              <a:buFont typeface="Arial" panose="020B0604020202020204" pitchFamily="34" charset="0"/>
              <a:buChar char="•"/>
            </a:pPr>
            <a:r>
              <a:rPr lang="en-US" sz="2000" dirty="0">
                <a:solidFill>
                  <a:srgbClr val="D4AF37"/>
                </a:solidFill>
              </a:rPr>
              <a:t>To simulate business processes that include invoice entry, payment processing, and reporting.</a:t>
            </a:r>
          </a:p>
          <a:p>
            <a:pPr algn="ctr">
              <a:buFont typeface="Arial" panose="020B0604020202020204" pitchFamily="34" charset="0"/>
              <a:buChar char="•"/>
            </a:pPr>
            <a:r>
              <a:rPr lang="en-US" sz="2000" dirty="0">
                <a:solidFill>
                  <a:srgbClr val="D4AF37"/>
                </a:solidFill>
              </a:rPr>
              <a:t>To ensure participants gain real-world skills in handling ERP systems.</a:t>
            </a:r>
          </a:p>
          <a:p>
            <a:pPr algn="ctr">
              <a:buFont typeface="Arial" panose="020B0604020202020204" pitchFamily="34" charset="0"/>
              <a:buChar char="•"/>
            </a:pPr>
            <a:r>
              <a:rPr lang="en-US" sz="2000" dirty="0">
                <a:solidFill>
                  <a:srgbClr val="D4AF37"/>
                </a:solidFill>
              </a:rPr>
              <a:t>To create a working AP system model that can be adopted by small to mid-sized enterprises like GAC.</a:t>
            </a:r>
          </a:p>
          <a:p>
            <a:pPr algn="ctr"/>
            <a:endParaRPr lang="en-US" sz="2400" b="1" dirty="0">
              <a:solidFill>
                <a:srgbClr val="D4AF37"/>
              </a:solidFill>
            </a:endParaRPr>
          </a:p>
          <a:p>
            <a:pPr algn="ctr"/>
            <a:r>
              <a:rPr lang="en-US" sz="2400" b="1" dirty="0">
                <a:solidFill>
                  <a:srgbClr val="D4AF37"/>
                </a:solidFill>
              </a:rPr>
              <a:t>Learning Outcomes:</a:t>
            </a:r>
            <a:endParaRPr lang="en-US" sz="2400" dirty="0">
              <a:solidFill>
                <a:srgbClr val="D4AF37"/>
              </a:solidFill>
            </a:endParaRPr>
          </a:p>
          <a:p>
            <a:pPr algn="ctr">
              <a:buFont typeface="Arial" panose="020B0604020202020204" pitchFamily="34" charset="0"/>
              <a:buChar char="•"/>
            </a:pPr>
            <a:r>
              <a:rPr lang="en-US" sz="2000" dirty="0">
                <a:solidFill>
                  <a:srgbClr val="D4AF37"/>
                </a:solidFill>
              </a:rPr>
              <a:t>How to enter and validate supplier invoices.</a:t>
            </a:r>
          </a:p>
          <a:p>
            <a:pPr algn="ctr">
              <a:buFont typeface="Arial" panose="020B0604020202020204" pitchFamily="34" charset="0"/>
              <a:buChar char="•"/>
            </a:pPr>
            <a:r>
              <a:rPr lang="en-US" sz="2000" dirty="0">
                <a:solidFill>
                  <a:srgbClr val="D4AF37"/>
                </a:solidFill>
              </a:rPr>
              <a:t>How to process different types of payments (manual, electronic).</a:t>
            </a:r>
          </a:p>
          <a:p>
            <a:pPr algn="ctr">
              <a:buFont typeface="Arial" panose="020B0604020202020204" pitchFamily="34" charset="0"/>
              <a:buChar char="•"/>
            </a:pPr>
            <a:r>
              <a:rPr lang="en-US" sz="2000" dirty="0">
                <a:solidFill>
                  <a:srgbClr val="D4AF37"/>
                </a:solidFill>
              </a:rPr>
              <a:t>How to manage supplier records and terms.</a:t>
            </a:r>
          </a:p>
          <a:p>
            <a:pPr algn="ctr">
              <a:buFont typeface="Arial" panose="020B0604020202020204" pitchFamily="34" charset="0"/>
              <a:buChar char="•"/>
            </a:pPr>
            <a:r>
              <a:rPr lang="en-US" sz="2000" dirty="0">
                <a:solidFill>
                  <a:srgbClr val="D4AF37"/>
                </a:solidFill>
              </a:rPr>
              <a:t>How to generate payable reports and perform reconciliations</a:t>
            </a:r>
          </a:p>
          <a:p>
            <a:pPr algn="ctr"/>
            <a:endParaRPr lang="en-US" sz="2400" b="1" dirty="0">
              <a:solidFill>
                <a:srgbClr val="D4AF37"/>
              </a:solidFill>
            </a:endParaRPr>
          </a:p>
        </p:txBody>
      </p:sp>
      <p:pic>
        <p:nvPicPr>
          <p:cNvPr id="5" name="Picture 4">
            <a:extLst>
              <a:ext uri="{FF2B5EF4-FFF2-40B4-BE49-F238E27FC236}">
                <a16:creationId xmlns:a16="http://schemas.microsoft.com/office/drawing/2014/main" id="{739423A6-E96C-4502-B90E-4DBC998E325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pic>
        <p:nvPicPr>
          <p:cNvPr id="6" name="Picture 5">
            <a:extLst>
              <a:ext uri="{FF2B5EF4-FFF2-40B4-BE49-F238E27FC236}">
                <a16:creationId xmlns:a16="http://schemas.microsoft.com/office/drawing/2014/main" id="{34D83293-9E5B-4A65-8176-6B2BF0EE8E8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spTree>
    <p:extLst>
      <p:ext uri="{BB962C8B-B14F-4D97-AF65-F5344CB8AC3E}">
        <p14:creationId xmlns:p14="http://schemas.microsoft.com/office/powerpoint/2010/main" val="9867052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D0CC3D73-95FA-4A3C-871A-ECCDC5B6369D}"/>
              </a:ext>
            </a:extLst>
          </p:cNvPr>
          <p:cNvPicPr>
            <a:picLocks noChangeAspect="1"/>
          </p:cNvPicPr>
          <p:nvPr/>
        </p:nvPicPr>
        <p:blipFill rotWithShape="1">
          <a:blip r:embed="rId2">
            <a:extLst>
              <a:ext uri="{28A0092B-C50C-407E-A947-70E740481C1C}">
                <a14:useLocalDpi xmlns:a14="http://schemas.microsoft.com/office/drawing/2010/main" val="0"/>
              </a:ext>
            </a:extLst>
          </a:blip>
          <a:srcRect l="22000" t="17541" r="19000" b="41734"/>
          <a:stretch/>
        </p:blipFill>
        <p:spPr>
          <a:xfrm>
            <a:off x="11219329" y="6091595"/>
            <a:ext cx="972671" cy="666032"/>
          </a:xfrm>
          <a:prstGeom prst="rect">
            <a:avLst/>
          </a:prstGeom>
        </p:spPr>
      </p:pic>
      <p:pic>
        <p:nvPicPr>
          <p:cNvPr id="13" name="Picture 12">
            <a:extLst>
              <a:ext uri="{FF2B5EF4-FFF2-40B4-BE49-F238E27FC236}">
                <a16:creationId xmlns:a16="http://schemas.microsoft.com/office/drawing/2014/main" id="{2E3F5C8E-D4C6-4C83-B1CF-49AA84EE4A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300" y="5991224"/>
            <a:ext cx="943374" cy="866775"/>
          </a:xfrm>
          <a:prstGeom prst="rect">
            <a:avLst/>
          </a:prstGeom>
        </p:spPr>
      </p:pic>
      <p:sp>
        <p:nvSpPr>
          <p:cNvPr id="2" name="TextBox 1">
            <a:extLst>
              <a:ext uri="{FF2B5EF4-FFF2-40B4-BE49-F238E27FC236}">
                <a16:creationId xmlns:a16="http://schemas.microsoft.com/office/drawing/2014/main" id="{67632C7D-9236-430E-BD85-A4D729FD76CA}"/>
              </a:ext>
            </a:extLst>
          </p:cNvPr>
          <p:cNvSpPr txBox="1"/>
          <p:nvPr/>
        </p:nvSpPr>
        <p:spPr>
          <a:xfrm>
            <a:off x="2644588" y="1228397"/>
            <a:ext cx="6902823" cy="4401205"/>
          </a:xfrm>
          <a:prstGeom prst="rect">
            <a:avLst/>
          </a:prstGeom>
          <a:noFill/>
        </p:spPr>
        <p:txBody>
          <a:bodyPr wrap="square" rtlCol="0">
            <a:spAutoFit/>
          </a:bodyPr>
          <a:lstStyle/>
          <a:p>
            <a:pPr algn="ctr"/>
            <a:r>
              <a:rPr lang="en-US" sz="2000" b="1" dirty="0">
                <a:solidFill>
                  <a:srgbClr val="D4AF37"/>
                </a:solidFill>
              </a:rPr>
              <a:t>Project Timeline &amp; Budget</a:t>
            </a:r>
          </a:p>
          <a:p>
            <a:pPr algn="ctr"/>
            <a:endParaRPr lang="en-US" sz="2000" b="1" dirty="0">
              <a:solidFill>
                <a:srgbClr val="D4AF37"/>
              </a:solidFill>
            </a:endParaRPr>
          </a:p>
          <a:p>
            <a:pPr algn="ctr"/>
            <a:r>
              <a:rPr lang="en-US" sz="2000" b="1" dirty="0">
                <a:solidFill>
                  <a:srgbClr val="D4AF37"/>
                </a:solidFill>
              </a:rPr>
              <a:t>Duration:</a:t>
            </a:r>
            <a:br>
              <a:rPr lang="en-US" sz="2000" dirty="0">
                <a:solidFill>
                  <a:srgbClr val="D4AF37"/>
                </a:solidFill>
              </a:rPr>
            </a:br>
            <a:r>
              <a:rPr lang="en-US" sz="2000" dirty="0">
                <a:solidFill>
                  <a:srgbClr val="D4AF37"/>
                </a:solidFill>
              </a:rPr>
              <a:t>The project was executed over a 1 </a:t>
            </a:r>
            <a:r>
              <a:rPr lang="en-US" sz="2000" dirty="0" err="1">
                <a:solidFill>
                  <a:srgbClr val="D4AF37"/>
                </a:solidFill>
              </a:rPr>
              <a:t>mounth</a:t>
            </a:r>
            <a:r>
              <a:rPr lang="en-US" sz="2000" dirty="0">
                <a:solidFill>
                  <a:srgbClr val="D4AF37"/>
                </a:solidFill>
              </a:rPr>
              <a:t> period including planning, setup, testing, training, and documentation.</a:t>
            </a:r>
          </a:p>
          <a:p>
            <a:pPr algn="ctr"/>
            <a:endParaRPr lang="en-US" sz="2000" b="1" dirty="0">
              <a:solidFill>
                <a:srgbClr val="D4AF37"/>
              </a:solidFill>
            </a:endParaRPr>
          </a:p>
          <a:p>
            <a:pPr algn="ctr"/>
            <a:r>
              <a:rPr lang="en-US" sz="2000" b="1" dirty="0">
                <a:solidFill>
                  <a:srgbClr val="D4AF37"/>
                </a:solidFill>
              </a:rPr>
              <a:t>Estimated Budget:</a:t>
            </a:r>
            <a:endParaRPr lang="en-US" sz="2000" dirty="0">
              <a:solidFill>
                <a:srgbClr val="D4AF37"/>
              </a:solidFill>
            </a:endParaRPr>
          </a:p>
          <a:p>
            <a:pPr algn="ctr">
              <a:buFont typeface="Arial" panose="020B0604020202020204" pitchFamily="34" charset="0"/>
              <a:buChar char="•"/>
            </a:pPr>
            <a:r>
              <a:rPr lang="en-US" sz="2000" dirty="0">
                <a:solidFill>
                  <a:srgbClr val="D4AF37"/>
                </a:solidFill>
              </a:rPr>
              <a:t>Oracle EBS training instance: Free (Sponsor license).</a:t>
            </a:r>
          </a:p>
          <a:p>
            <a:pPr algn="ctr">
              <a:buFont typeface="Arial" panose="020B0604020202020204" pitchFamily="34" charset="0"/>
              <a:buChar char="•"/>
            </a:pPr>
            <a:r>
              <a:rPr lang="en-US" sz="2000" dirty="0">
                <a:solidFill>
                  <a:srgbClr val="D4AF37"/>
                </a:solidFill>
              </a:rPr>
              <a:t>Zoom/Teams for training sessions: Free tools.</a:t>
            </a:r>
          </a:p>
          <a:p>
            <a:pPr algn="ctr">
              <a:buFont typeface="Arial" panose="020B0604020202020204" pitchFamily="34" charset="0"/>
              <a:buChar char="•"/>
            </a:pPr>
            <a:r>
              <a:rPr lang="en-US" sz="2000" dirty="0">
                <a:solidFill>
                  <a:srgbClr val="D4AF37"/>
                </a:solidFill>
              </a:rPr>
              <a:t>No hardware or external consultancy cost.</a:t>
            </a:r>
          </a:p>
          <a:p>
            <a:pPr algn="ctr"/>
            <a:br>
              <a:rPr lang="en-US" sz="2000" dirty="0">
                <a:solidFill>
                  <a:srgbClr val="D4AF37"/>
                </a:solidFill>
              </a:rPr>
            </a:br>
            <a:r>
              <a:rPr lang="en-US" sz="2000" dirty="0">
                <a:solidFill>
                  <a:srgbClr val="D4AF37"/>
                </a:solidFill>
              </a:rPr>
              <a:t>Thus, the project was implemented with </a:t>
            </a:r>
            <a:r>
              <a:rPr lang="en-US" sz="2000" b="1" dirty="0">
                <a:solidFill>
                  <a:srgbClr val="D4AF37"/>
                </a:solidFill>
              </a:rPr>
              <a:t>zero financial cost</a:t>
            </a:r>
            <a:r>
              <a:rPr lang="en-US" sz="2000" dirty="0">
                <a:solidFill>
                  <a:srgbClr val="D4AF37"/>
                </a:solidFill>
              </a:rPr>
              <a:t>, relying on internal effort and free resources</a:t>
            </a:r>
          </a:p>
          <a:p>
            <a:pPr algn="ctr"/>
            <a:endParaRPr lang="en-US" sz="2000" b="1" dirty="0">
              <a:solidFill>
                <a:srgbClr val="D4AF37"/>
              </a:solidFill>
            </a:endParaRPr>
          </a:p>
        </p:txBody>
      </p:sp>
      <p:pic>
        <p:nvPicPr>
          <p:cNvPr id="5" name="Picture 4">
            <a:extLst>
              <a:ext uri="{FF2B5EF4-FFF2-40B4-BE49-F238E27FC236}">
                <a16:creationId xmlns:a16="http://schemas.microsoft.com/office/drawing/2014/main" id="{5B17374F-4ECB-4834-ADF9-45A88E9C0A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1270" y="5894509"/>
            <a:ext cx="1060203" cy="1060203"/>
          </a:xfrm>
          <a:prstGeom prst="rect">
            <a:avLst/>
          </a:prstGeom>
        </p:spPr>
      </p:pic>
      <p:pic>
        <p:nvPicPr>
          <p:cNvPr id="6" name="Picture 5">
            <a:extLst>
              <a:ext uri="{FF2B5EF4-FFF2-40B4-BE49-F238E27FC236}">
                <a16:creationId xmlns:a16="http://schemas.microsoft.com/office/drawing/2014/main" id="{4851BD66-98DA-4EF0-AAE8-05AA8FAA30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992236" y="6191966"/>
            <a:ext cx="1227093" cy="666033"/>
          </a:xfrm>
          <a:prstGeom prst="rect">
            <a:avLst/>
          </a:prstGeom>
        </p:spPr>
      </p:pic>
    </p:spTree>
    <p:extLst>
      <p:ext uri="{BB962C8B-B14F-4D97-AF65-F5344CB8AC3E}">
        <p14:creationId xmlns:p14="http://schemas.microsoft.com/office/powerpoint/2010/main" val="798109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352</TotalTime>
  <Words>1656</Words>
  <Application>Microsoft Office PowerPoint</Application>
  <PresentationFormat>Widescreen</PresentationFormat>
  <Paragraphs>158</Paragraphs>
  <Slides>32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Agency FB</vt:lpstr>
      <vt:lpstr>Arial</vt:lpstr>
      <vt:lpstr>Arial Unicode MS</vt:lpstr>
      <vt:lpstr>Calibri</vt:lpstr>
      <vt:lpstr>Calibri Light</vt:lpstr>
      <vt:lpstr>Californian FB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Mohamed Wafik</dc:creator>
  <cp:lastModifiedBy>Mohamed Wafik</cp:lastModifiedBy>
  <cp:revision>32</cp:revision>
  <dcterms:created xsi:type="dcterms:W3CDTF">2025-05-11T14:46:09Z</dcterms:created>
  <dcterms:modified xsi:type="dcterms:W3CDTF">2025-05-12T10:24:02Z</dcterms:modified>
</cp:coreProperties>
</file>