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6858000" cy="12192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125" d="100"/>
          <a:sy n="125" d="100"/>
        </p:scale>
        <p:origin x="69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it-IT" smtClean="0"/>
              <a:t>Fare clic per modificare lo stile del titolo</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138E0CA4-D1C0-4A3E-BB84-24A690327EAD}" type="datetimeFigureOut">
              <a:rPr lang="it-IT" smtClean="0"/>
              <a:t>12/05/2017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5CA789A-8C52-4122-969F-813A38C7708A}" type="slidenum">
              <a:rPr lang="it-IT" smtClean="0"/>
              <a:t>‹N›</a:t>
            </a:fld>
            <a:endParaRPr lang="it-IT"/>
          </a:p>
        </p:txBody>
      </p:sp>
    </p:spTree>
    <p:extLst>
      <p:ext uri="{BB962C8B-B14F-4D97-AF65-F5344CB8AC3E}">
        <p14:creationId xmlns:p14="http://schemas.microsoft.com/office/powerpoint/2010/main" val="398359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138E0CA4-D1C0-4A3E-BB84-24A690327EAD}" type="datetimeFigureOut">
              <a:rPr lang="it-IT" smtClean="0"/>
              <a:t>12/05/2017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5CA789A-8C52-4122-969F-813A38C7708A}" type="slidenum">
              <a:rPr lang="it-IT" smtClean="0"/>
              <a:t>‹N›</a:t>
            </a:fld>
            <a:endParaRPr lang="it-IT"/>
          </a:p>
        </p:txBody>
      </p:sp>
    </p:spTree>
    <p:extLst>
      <p:ext uri="{BB962C8B-B14F-4D97-AF65-F5344CB8AC3E}">
        <p14:creationId xmlns:p14="http://schemas.microsoft.com/office/powerpoint/2010/main" val="2557521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138E0CA4-D1C0-4A3E-BB84-24A690327EAD}" type="datetimeFigureOut">
              <a:rPr lang="it-IT" smtClean="0"/>
              <a:t>12/05/2017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5CA789A-8C52-4122-969F-813A38C7708A}" type="slidenum">
              <a:rPr lang="it-IT" smtClean="0"/>
              <a:t>‹N›</a:t>
            </a:fld>
            <a:endParaRPr lang="it-IT"/>
          </a:p>
        </p:txBody>
      </p:sp>
    </p:spTree>
    <p:extLst>
      <p:ext uri="{BB962C8B-B14F-4D97-AF65-F5344CB8AC3E}">
        <p14:creationId xmlns:p14="http://schemas.microsoft.com/office/powerpoint/2010/main" val="4237237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138E0CA4-D1C0-4A3E-BB84-24A690327EAD}" type="datetimeFigureOut">
              <a:rPr lang="it-IT" smtClean="0"/>
              <a:t>12/05/2017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5CA789A-8C52-4122-969F-813A38C7708A}" type="slidenum">
              <a:rPr lang="it-IT" smtClean="0"/>
              <a:t>‹N›</a:t>
            </a:fld>
            <a:endParaRPr lang="it-IT"/>
          </a:p>
        </p:txBody>
      </p:sp>
    </p:spTree>
    <p:extLst>
      <p:ext uri="{BB962C8B-B14F-4D97-AF65-F5344CB8AC3E}">
        <p14:creationId xmlns:p14="http://schemas.microsoft.com/office/powerpoint/2010/main" val="3831985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138E0CA4-D1C0-4A3E-BB84-24A690327EAD}" type="datetimeFigureOut">
              <a:rPr lang="it-IT" smtClean="0"/>
              <a:t>12/05/2017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5CA789A-8C52-4122-969F-813A38C7708A}" type="slidenum">
              <a:rPr lang="it-IT" smtClean="0"/>
              <a:t>‹N›</a:t>
            </a:fld>
            <a:endParaRPr lang="it-IT"/>
          </a:p>
        </p:txBody>
      </p:sp>
    </p:spTree>
    <p:extLst>
      <p:ext uri="{BB962C8B-B14F-4D97-AF65-F5344CB8AC3E}">
        <p14:creationId xmlns:p14="http://schemas.microsoft.com/office/powerpoint/2010/main" val="1817661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138E0CA4-D1C0-4A3E-BB84-24A690327EAD}" type="datetimeFigureOut">
              <a:rPr lang="it-IT" smtClean="0"/>
              <a:t>12/05/2017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5CA789A-8C52-4122-969F-813A38C7708A}" type="slidenum">
              <a:rPr lang="it-IT" smtClean="0"/>
              <a:t>‹N›</a:t>
            </a:fld>
            <a:endParaRPr lang="it-IT"/>
          </a:p>
        </p:txBody>
      </p:sp>
    </p:spTree>
    <p:extLst>
      <p:ext uri="{BB962C8B-B14F-4D97-AF65-F5344CB8AC3E}">
        <p14:creationId xmlns:p14="http://schemas.microsoft.com/office/powerpoint/2010/main" val="3962509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smtClean="0"/>
              <a:t>Fare clic per modificare stili del testo dello schema</a:t>
            </a:r>
          </a:p>
        </p:txBody>
      </p:sp>
      <p:sp>
        <p:nvSpPr>
          <p:cNvPr id="4" name="Content Placeholder 3"/>
          <p:cNvSpPr>
            <a:spLocks noGrp="1"/>
          </p:cNvSpPr>
          <p:nvPr>
            <p:ph sz="half" idx="2"/>
          </p:nvPr>
        </p:nvSpPr>
        <p:spPr>
          <a:xfrm>
            <a:off x="472381" y="4453467"/>
            <a:ext cx="2901255" cy="6550379"/>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3471863" y="4453467"/>
            <a:ext cx="2915543" cy="6550379"/>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138E0CA4-D1C0-4A3E-BB84-24A690327EAD}" type="datetimeFigureOut">
              <a:rPr lang="it-IT" smtClean="0"/>
              <a:t>12/05/2017</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75CA789A-8C52-4122-969F-813A38C7708A}" type="slidenum">
              <a:rPr lang="it-IT" smtClean="0"/>
              <a:t>‹N›</a:t>
            </a:fld>
            <a:endParaRPr lang="it-IT"/>
          </a:p>
        </p:txBody>
      </p:sp>
    </p:spTree>
    <p:extLst>
      <p:ext uri="{BB962C8B-B14F-4D97-AF65-F5344CB8AC3E}">
        <p14:creationId xmlns:p14="http://schemas.microsoft.com/office/powerpoint/2010/main" val="3216323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138E0CA4-D1C0-4A3E-BB84-24A690327EAD}" type="datetimeFigureOut">
              <a:rPr lang="it-IT" smtClean="0"/>
              <a:t>12/05/2017</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75CA789A-8C52-4122-969F-813A38C7708A}" type="slidenum">
              <a:rPr lang="it-IT" smtClean="0"/>
              <a:t>‹N›</a:t>
            </a:fld>
            <a:endParaRPr lang="it-IT"/>
          </a:p>
        </p:txBody>
      </p:sp>
    </p:spTree>
    <p:extLst>
      <p:ext uri="{BB962C8B-B14F-4D97-AF65-F5344CB8AC3E}">
        <p14:creationId xmlns:p14="http://schemas.microsoft.com/office/powerpoint/2010/main" val="3675866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8E0CA4-D1C0-4A3E-BB84-24A690327EAD}" type="datetimeFigureOut">
              <a:rPr lang="it-IT" smtClean="0"/>
              <a:t>12/05/2017</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75CA789A-8C52-4122-969F-813A38C7708A}" type="slidenum">
              <a:rPr lang="it-IT" smtClean="0"/>
              <a:t>‹N›</a:t>
            </a:fld>
            <a:endParaRPr lang="it-IT"/>
          </a:p>
        </p:txBody>
      </p:sp>
    </p:spTree>
    <p:extLst>
      <p:ext uri="{BB962C8B-B14F-4D97-AF65-F5344CB8AC3E}">
        <p14:creationId xmlns:p14="http://schemas.microsoft.com/office/powerpoint/2010/main" val="1966918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it-IT" smtClean="0"/>
              <a:t>Fare clic per modificare lo stile del titolo</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138E0CA4-D1C0-4A3E-BB84-24A690327EAD}" type="datetimeFigureOut">
              <a:rPr lang="it-IT" smtClean="0"/>
              <a:t>12/05/2017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5CA789A-8C52-4122-969F-813A38C7708A}" type="slidenum">
              <a:rPr lang="it-IT" smtClean="0"/>
              <a:t>‹N›</a:t>
            </a:fld>
            <a:endParaRPr lang="it-IT"/>
          </a:p>
        </p:txBody>
      </p:sp>
    </p:spTree>
    <p:extLst>
      <p:ext uri="{BB962C8B-B14F-4D97-AF65-F5344CB8AC3E}">
        <p14:creationId xmlns:p14="http://schemas.microsoft.com/office/powerpoint/2010/main" val="1703112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138E0CA4-D1C0-4A3E-BB84-24A690327EAD}" type="datetimeFigureOut">
              <a:rPr lang="it-IT" smtClean="0"/>
              <a:t>12/05/2017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5CA789A-8C52-4122-969F-813A38C7708A}" type="slidenum">
              <a:rPr lang="it-IT" smtClean="0"/>
              <a:t>‹N›</a:t>
            </a:fld>
            <a:endParaRPr lang="it-IT"/>
          </a:p>
        </p:txBody>
      </p:sp>
    </p:spTree>
    <p:extLst>
      <p:ext uri="{BB962C8B-B14F-4D97-AF65-F5344CB8AC3E}">
        <p14:creationId xmlns:p14="http://schemas.microsoft.com/office/powerpoint/2010/main" val="3437170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138E0CA4-D1C0-4A3E-BB84-24A690327EAD}" type="datetimeFigureOut">
              <a:rPr lang="it-IT" smtClean="0"/>
              <a:t>12/05/2017</a:t>
            </a:fld>
            <a:endParaRPr lang="it-IT"/>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75CA789A-8C52-4122-969F-813A38C7708A}" type="slidenum">
              <a:rPr lang="it-IT" smtClean="0"/>
              <a:t>‹N›</a:t>
            </a:fld>
            <a:endParaRPr lang="it-IT"/>
          </a:p>
        </p:txBody>
      </p:sp>
    </p:spTree>
    <p:extLst>
      <p:ext uri="{BB962C8B-B14F-4D97-AF65-F5344CB8AC3E}">
        <p14:creationId xmlns:p14="http://schemas.microsoft.com/office/powerpoint/2010/main" val="26117075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514350" y="0"/>
            <a:ext cx="5829300" cy="399011"/>
          </a:xfrm>
        </p:spPr>
        <p:txBody>
          <a:bodyPr>
            <a:normAutofit/>
          </a:bodyPr>
          <a:lstStyle/>
          <a:p>
            <a:r>
              <a:rPr lang="it-IT" sz="2000" b="1" dirty="0" smtClean="0"/>
              <a:t>PROGETTO JAVA</a:t>
            </a:r>
            <a:endParaRPr lang="it-IT" sz="2000" b="1" dirty="0"/>
          </a:p>
        </p:txBody>
      </p:sp>
      <p:sp>
        <p:nvSpPr>
          <p:cNvPr id="3" name="Sottotitolo 2"/>
          <p:cNvSpPr>
            <a:spLocks noGrp="1"/>
          </p:cNvSpPr>
          <p:nvPr>
            <p:ph type="subTitle" idx="1"/>
          </p:nvPr>
        </p:nvSpPr>
        <p:spPr>
          <a:xfrm>
            <a:off x="0" y="399011"/>
            <a:ext cx="6858000" cy="11792990"/>
          </a:xfrm>
        </p:spPr>
        <p:txBody>
          <a:bodyPr>
            <a:normAutofit/>
          </a:bodyPr>
          <a:lstStyle/>
          <a:p>
            <a:pPr algn="l"/>
            <a:r>
              <a:rPr lang="it-IT" sz="1100" dirty="0" smtClean="0"/>
              <a:t>Il progetto analizza l’andamento di 4 popolazioni tra sé indipendenti. Esse possono interagire e, con una determinata possibilità, possono generare una prole (1 figlio/a) la quale apparterrà ad una delle 4 popolazioni in base un’inclinazione inferita dai genitori. </a:t>
            </a:r>
          </a:p>
          <a:p>
            <a:pPr algn="l"/>
            <a:r>
              <a:rPr lang="it-IT" sz="1100" dirty="0" smtClean="0"/>
              <a:t>Generare un figlio ha costi e benefici:</a:t>
            </a:r>
          </a:p>
          <a:p>
            <a:pPr marL="171450" indent="-171450" algn="l">
              <a:buFont typeface="Arial" panose="020B0604020202020204" pitchFamily="34" charset="0"/>
              <a:buChar char="•"/>
            </a:pPr>
            <a:r>
              <a:rPr lang="it-IT" sz="1100" dirty="0"/>
              <a:t> </a:t>
            </a:r>
            <a:r>
              <a:rPr lang="it-IT" sz="1100" dirty="0" smtClean="0"/>
              <a:t>   Costo di corteggiamento (c);</a:t>
            </a:r>
          </a:p>
          <a:p>
            <a:pPr marL="171450" indent="-171450" algn="l">
              <a:buFont typeface="Arial" panose="020B0604020202020204" pitchFamily="34" charset="0"/>
              <a:buChar char="•"/>
            </a:pPr>
            <a:r>
              <a:rPr lang="it-IT" sz="1100" dirty="0"/>
              <a:t> </a:t>
            </a:r>
            <a:r>
              <a:rPr lang="it-IT" sz="1100" dirty="0" smtClean="0"/>
              <a:t>   Costo di crescita del figlio/a (b) da ripartire più o meno equamente tra i genitori;</a:t>
            </a:r>
          </a:p>
          <a:p>
            <a:pPr marL="171450" indent="-171450" algn="l">
              <a:buFont typeface="Arial" panose="020B0604020202020204" pitchFamily="34" charset="0"/>
              <a:buChar char="•"/>
            </a:pPr>
            <a:r>
              <a:rPr lang="it-IT" sz="1100" dirty="0"/>
              <a:t> </a:t>
            </a:r>
            <a:r>
              <a:rPr lang="it-IT" sz="1100" dirty="0" smtClean="0"/>
              <a:t>   Beneficio di felicità della crescita del figlio (a)</a:t>
            </a:r>
          </a:p>
          <a:p>
            <a:pPr algn="l"/>
            <a:endParaRPr lang="it-IT" sz="1100" dirty="0"/>
          </a:p>
          <a:p>
            <a:pPr algn="l"/>
            <a:r>
              <a:rPr lang="it-IT" sz="1100" dirty="0" smtClean="0"/>
              <a:t>Le interazioni avvengono in modo casuale e solo tra tipi compatibili tra loro</a:t>
            </a:r>
          </a:p>
          <a:p>
            <a:pPr algn="l"/>
            <a:r>
              <a:rPr lang="it-IT" sz="1100" dirty="0" smtClean="0"/>
              <a:t>Il sistema garantisce, sotto determinate condizioni (costi e benefici quantitativamente equilibrati tra loro in modo da non favorire eccessivamente una o più delle popolazioni o impedirne la prematura dipartita), che verrà raggiunto un equilibrio tra le parti tramite un finito numero di stadi evolutivi;</a:t>
            </a:r>
          </a:p>
          <a:p>
            <a:pPr algn="l"/>
            <a:r>
              <a:rPr lang="it-IT" sz="1100" dirty="0" smtClean="0"/>
              <a:t>Questo equilibrio è derivato dalla composizione dei possibili esiti delle interazioni tra le parti ed è inoltre attestabile su delle costanti dove la popolazione smetterà di cambiare significativamente in percentuale.</a:t>
            </a:r>
          </a:p>
          <a:p>
            <a:r>
              <a:rPr lang="it-IT" dirty="0" smtClean="0"/>
              <a:t>Interazione tra le popolazioni e accoppiamento</a:t>
            </a:r>
          </a:p>
          <a:p>
            <a:pPr algn="l"/>
            <a:r>
              <a:rPr lang="it-IT" sz="1100" dirty="0" smtClean="0"/>
              <a:t>L’attribuzione del sesso è casuale ed equiprobabile</a:t>
            </a:r>
            <a:r>
              <a:rPr lang="it-IT" sz="1100" dirty="0"/>
              <a:t> </a:t>
            </a:r>
            <a:r>
              <a:rPr lang="it-IT" sz="1100" dirty="0" smtClean="0"/>
              <a:t>(50%):</a:t>
            </a:r>
          </a:p>
          <a:p>
            <a:pPr algn="l"/>
            <a:r>
              <a:rPr lang="it-IT" sz="1100" dirty="0" smtClean="0"/>
              <a:t>L’avventuriero è l’unica tipologia di popolazione che è capace di riprodursi esclusivamente con le spregiudicate, per questo motivo una coppia Avventuriero x Prudente non è possibile. </a:t>
            </a:r>
          </a:p>
          <a:p>
            <a:pPr algn="l"/>
            <a:r>
              <a:rPr lang="it-IT" sz="1100" dirty="0" smtClean="0"/>
              <a:t>L’avventuriero introduce la variabile Fedeltà: mentre il Morigerato rimane fedele alla sua compagna, Prudente o Spregiudicata che sia, l’Avventuriero no; egli, dopo essersi riprodotto, abbandona la compagna lasciandole il figlio da  mantenere, mentre ricerca un nuovo partner con cui accoppiarsi. Gli altri tre tipi di popolazione invece restano fedeli al proprio partner fino alla loro morte.</a:t>
            </a:r>
          </a:p>
          <a:p>
            <a:pPr algn="l"/>
            <a:r>
              <a:rPr lang="it-IT" sz="1100" dirty="0" smtClean="0">
                <a:solidFill>
                  <a:srgbClr val="FF0000"/>
                </a:solidFill>
              </a:rPr>
              <a:t>-&gt; Gli Avventurieri si riproducono solo con spregiudicate che non sono in coppia con Morigerati e che non hanno figli.</a:t>
            </a:r>
            <a:endParaRPr lang="it-IT" sz="1100" dirty="0">
              <a:solidFill>
                <a:srgbClr val="FF0000"/>
              </a:solidFill>
            </a:endParaRPr>
          </a:p>
          <a:p>
            <a:pPr algn="l"/>
            <a:r>
              <a:rPr lang="it-IT" sz="1100" dirty="0" smtClean="0"/>
              <a:t>Attribuzione del tipo di popolazione a cui la prole generata appartiene descritta dalla seguente tabella:</a:t>
            </a:r>
          </a:p>
          <a:p>
            <a:pPr algn="l"/>
            <a:endParaRPr lang="it-IT" sz="1100" dirty="0"/>
          </a:p>
          <a:p>
            <a:pPr algn="l"/>
            <a:endParaRPr lang="it-IT" sz="1100" dirty="0" smtClean="0"/>
          </a:p>
          <a:p>
            <a:pPr algn="l"/>
            <a:endParaRPr lang="it-IT" sz="1100" dirty="0"/>
          </a:p>
          <a:p>
            <a:pPr algn="l"/>
            <a:endParaRPr lang="it-IT" sz="1100" dirty="0" smtClean="0"/>
          </a:p>
          <a:p>
            <a:pPr algn="l"/>
            <a:endParaRPr lang="it-IT" sz="1100" dirty="0"/>
          </a:p>
          <a:p>
            <a:pPr algn="l"/>
            <a:endParaRPr lang="it-IT" sz="1100" dirty="0" smtClean="0"/>
          </a:p>
          <a:p>
            <a:pPr algn="l"/>
            <a:endParaRPr lang="it-IT" sz="1100" dirty="0"/>
          </a:p>
          <a:p>
            <a:pPr algn="l"/>
            <a:r>
              <a:rPr lang="it-IT" sz="1100" dirty="0" smtClean="0"/>
              <a:t>Per motivi di performance, abbiamo preferito considerare la percentuale della differenziazione del tipo di popolazione della prole come un valore compreso tra 0 ed 1.</a:t>
            </a:r>
          </a:p>
        </p:txBody>
      </p:sp>
      <p:graphicFrame>
        <p:nvGraphicFramePr>
          <p:cNvPr id="4" name="Tabella 3"/>
          <p:cNvGraphicFramePr>
            <a:graphicFrameLocks noGrp="1"/>
          </p:cNvGraphicFramePr>
          <p:nvPr>
            <p:extLst>
              <p:ext uri="{D42A27DB-BD31-4B8C-83A1-F6EECF244321}">
                <p14:modId xmlns:p14="http://schemas.microsoft.com/office/powerpoint/2010/main" val="3279529528"/>
              </p:ext>
            </p:extLst>
          </p:nvPr>
        </p:nvGraphicFramePr>
        <p:xfrm>
          <a:off x="39624" y="5619496"/>
          <a:ext cx="4572000" cy="1798320"/>
        </p:xfrm>
        <a:graphic>
          <a:graphicData uri="http://schemas.openxmlformats.org/drawingml/2006/table">
            <a:tbl>
              <a:tblPr firstRow="1" bandRow="1">
                <a:tableStyleId>{5C22544A-7EE6-4342-B048-85BDC9FD1C3A}</a:tableStyleId>
              </a:tblPr>
              <a:tblGrid>
                <a:gridCol w="2286000"/>
                <a:gridCol w="2286000"/>
              </a:tblGrid>
              <a:tr h="198120">
                <a:tc>
                  <a:txBody>
                    <a:bodyPr/>
                    <a:lstStyle/>
                    <a:p>
                      <a:r>
                        <a:rPr lang="it-IT" sz="1100" dirty="0" smtClean="0"/>
                        <a:t>COPPIA</a:t>
                      </a:r>
                      <a:r>
                        <a:rPr lang="it-IT" sz="1100" baseline="0" dirty="0" smtClean="0"/>
                        <a:t> GENITORI</a:t>
                      </a:r>
                      <a:endParaRPr lang="it-IT" sz="1100" dirty="0"/>
                    </a:p>
                  </a:txBody>
                  <a:tcPr/>
                </a:tc>
                <a:tc>
                  <a:txBody>
                    <a:bodyPr/>
                    <a:lstStyle/>
                    <a:p>
                      <a:r>
                        <a:rPr lang="it-IT" sz="1100" dirty="0" smtClean="0"/>
                        <a:t>TIPO</a:t>
                      </a:r>
                      <a:r>
                        <a:rPr lang="it-IT" sz="1100" baseline="0" dirty="0" smtClean="0"/>
                        <a:t> DI FIGLIO</a:t>
                      </a:r>
                      <a:endParaRPr lang="it-IT" sz="1100" dirty="0"/>
                    </a:p>
                  </a:txBody>
                  <a:tcPr/>
                </a:tc>
              </a:tr>
              <a:tr h="208280">
                <a:tc>
                  <a:txBody>
                    <a:bodyPr/>
                    <a:lstStyle/>
                    <a:p>
                      <a:r>
                        <a:rPr lang="it-IT" sz="1100" dirty="0" smtClean="0"/>
                        <a:t>Morigerato</a:t>
                      </a:r>
                      <a:r>
                        <a:rPr lang="it-IT" sz="1100" baseline="0" dirty="0" smtClean="0"/>
                        <a:t> x Prudente</a:t>
                      </a:r>
                      <a:endParaRPr lang="it-IT" sz="1100" dirty="0"/>
                    </a:p>
                  </a:txBody>
                  <a:tcPr/>
                </a:tc>
                <a:tc>
                  <a:txBody>
                    <a:bodyPr/>
                    <a:lstStyle/>
                    <a:p>
                      <a:r>
                        <a:rPr lang="it-IT" sz="1100" baseline="0" dirty="0" smtClean="0"/>
                        <a:t>80% =&gt; Morigerato/Prudente</a:t>
                      </a:r>
                    </a:p>
                    <a:p>
                      <a:r>
                        <a:rPr lang="it-IT" sz="1100" baseline="0" dirty="0" smtClean="0"/>
                        <a:t>20% =&gt; Avventuriero/Spregiudicata</a:t>
                      </a:r>
                      <a:endParaRPr lang="it-IT" sz="1100" dirty="0"/>
                    </a:p>
                  </a:txBody>
                  <a:tcPr/>
                </a:tc>
              </a:tr>
              <a:tr h="370840">
                <a:tc>
                  <a:txBody>
                    <a:bodyPr/>
                    <a:lstStyle/>
                    <a:p>
                      <a:r>
                        <a:rPr lang="it-IT" sz="1100" dirty="0" smtClean="0"/>
                        <a:t>Morigerato</a:t>
                      </a:r>
                      <a:r>
                        <a:rPr lang="it-IT" sz="1100" baseline="0" dirty="0" smtClean="0"/>
                        <a:t> x Spregiudicata</a:t>
                      </a:r>
                      <a:endParaRPr lang="it-IT" sz="1100" dirty="0"/>
                    </a:p>
                  </a:txBody>
                  <a:tcPr/>
                </a:tc>
                <a:tc>
                  <a:txBody>
                    <a:bodyPr/>
                    <a:lstStyle/>
                    <a:p>
                      <a:r>
                        <a:rPr lang="it-IT" sz="1100" dirty="0" smtClean="0"/>
                        <a:t>50% =&gt; Morigerato/Prudente</a:t>
                      </a:r>
                    </a:p>
                    <a:p>
                      <a:r>
                        <a:rPr lang="it-IT" sz="1100" dirty="0" smtClean="0"/>
                        <a:t>50% =&gt;</a:t>
                      </a:r>
                      <a:r>
                        <a:rPr lang="it-IT" sz="1100" baseline="0" dirty="0" smtClean="0"/>
                        <a:t> Avventuriero/Spregiudicata</a:t>
                      </a:r>
                      <a:endParaRPr lang="it-IT" sz="1100" dirty="0"/>
                    </a:p>
                  </a:txBody>
                  <a:tcPr/>
                </a:tc>
              </a:tr>
              <a:tr h="370840">
                <a:tc>
                  <a:txBody>
                    <a:bodyPr/>
                    <a:lstStyle/>
                    <a:p>
                      <a:r>
                        <a:rPr lang="it-IT" sz="1100" dirty="0" smtClean="0"/>
                        <a:t>Avventuriero x Spregiudicata</a:t>
                      </a:r>
                      <a:endParaRPr lang="it-IT" sz="1100" dirty="0"/>
                    </a:p>
                  </a:txBody>
                  <a:tcPr/>
                </a:tc>
                <a:tc>
                  <a:txBody>
                    <a:bodyPr/>
                    <a:lstStyle/>
                    <a:p>
                      <a:r>
                        <a:rPr lang="it-IT" sz="1100" dirty="0" smtClean="0"/>
                        <a:t>80% =&gt; Avventuriero/Spregiudicata</a:t>
                      </a:r>
                    </a:p>
                    <a:p>
                      <a:r>
                        <a:rPr lang="it-IT" sz="1100" dirty="0" smtClean="0"/>
                        <a:t>20%</a:t>
                      </a:r>
                      <a:r>
                        <a:rPr lang="it-IT" sz="1100" baseline="0" dirty="0" smtClean="0"/>
                        <a:t> =&gt; Morigerato/Prudente</a:t>
                      </a:r>
                      <a:endParaRPr lang="it-IT" sz="1100" dirty="0"/>
                    </a:p>
                  </a:txBody>
                  <a:tcPr/>
                </a:tc>
              </a:tr>
              <a:tr h="187960">
                <a:tc>
                  <a:txBody>
                    <a:bodyPr/>
                    <a:lstStyle/>
                    <a:p>
                      <a:r>
                        <a:rPr lang="it-IT" sz="1100" dirty="0" smtClean="0"/>
                        <a:t>Avventuriero</a:t>
                      </a:r>
                      <a:r>
                        <a:rPr lang="it-IT" sz="1100" baseline="0" dirty="0" smtClean="0"/>
                        <a:t> x Prudente</a:t>
                      </a:r>
                      <a:endParaRPr lang="it-IT" sz="1100" dirty="0"/>
                    </a:p>
                  </a:txBody>
                  <a:tcPr/>
                </a:tc>
                <a:tc>
                  <a:txBody>
                    <a:bodyPr/>
                    <a:lstStyle/>
                    <a:p>
                      <a:r>
                        <a:rPr lang="it-IT" sz="1100" dirty="0" smtClean="0"/>
                        <a:t>Coppia</a:t>
                      </a:r>
                      <a:r>
                        <a:rPr lang="it-IT" sz="1100" baseline="0" dirty="0" smtClean="0"/>
                        <a:t> non Compatibile </a:t>
                      </a:r>
                      <a:endParaRPr lang="it-IT" sz="1100" dirty="0"/>
                    </a:p>
                  </a:txBody>
                  <a:tcPr/>
                </a:tc>
              </a:tr>
            </a:tbl>
          </a:graphicData>
        </a:graphic>
      </p:graphicFrame>
    </p:spTree>
    <p:extLst>
      <p:ext uri="{BB962C8B-B14F-4D97-AF65-F5344CB8AC3E}">
        <p14:creationId xmlns:p14="http://schemas.microsoft.com/office/powerpoint/2010/main" val="582704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p:cNvSpPr txBox="1">
            <a:spLocks/>
          </p:cNvSpPr>
          <p:nvPr/>
        </p:nvSpPr>
        <p:spPr>
          <a:xfrm>
            <a:off x="514350" y="0"/>
            <a:ext cx="5829300" cy="399011"/>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it-IT" sz="2000" b="1" dirty="0" smtClean="0"/>
              <a:t>REGOLE SIMULAZIONE</a:t>
            </a:r>
            <a:endParaRPr lang="it-IT" sz="2000" b="1" dirty="0"/>
          </a:p>
        </p:txBody>
      </p:sp>
      <p:sp>
        <p:nvSpPr>
          <p:cNvPr id="7" name="Rettangolo 6"/>
          <p:cNvSpPr/>
          <p:nvPr/>
        </p:nvSpPr>
        <p:spPr>
          <a:xfrm>
            <a:off x="0" y="399011"/>
            <a:ext cx="6858000" cy="369332"/>
          </a:xfrm>
          <a:prstGeom prst="rect">
            <a:avLst/>
          </a:prstGeom>
        </p:spPr>
        <p:txBody>
          <a:bodyPr wrap="square">
            <a:spAutoFit/>
          </a:bodyPr>
          <a:lstStyle/>
          <a:p>
            <a:r>
              <a:rPr lang="it-IT" dirty="0" smtClean="0"/>
              <a:t> </a:t>
            </a:r>
            <a:endParaRPr lang="it-IT" dirty="0"/>
          </a:p>
        </p:txBody>
      </p:sp>
      <p:sp>
        <p:nvSpPr>
          <p:cNvPr id="8" name="Rettangolo 7"/>
          <p:cNvSpPr/>
          <p:nvPr/>
        </p:nvSpPr>
        <p:spPr>
          <a:xfrm>
            <a:off x="-10217" y="399011"/>
            <a:ext cx="6868217" cy="3785652"/>
          </a:xfrm>
          <a:prstGeom prst="rect">
            <a:avLst/>
          </a:prstGeom>
        </p:spPr>
        <p:txBody>
          <a:bodyPr wrap="square">
            <a:spAutoFit/>
          </a:bodyPr>
          <a:lstStyle/>
          <a:p>
            <a:pPr marL="228600" indent="-228600">
              <a:buAutoNum type="arabicParenR"/>
            </a:pPr>
            <a:r>
              <a:rPr lang="it-IT" sz="1200" dirty="0" smtClean="0"/>
              <a:t>Popolazioni inizializzata </a:t>
            </a:r>
            <a:r>
              <a:rPr lang="it-IT" sz="1200" dirty="0" smtClean="0"/>
              <a:t>a 2, un UOMO e una DONNA</a:t>
            </a:r>
            <a:endParaRPr lang="it-IT" sz="1200" dirty="0" smtClean="0"/>
          </a:p>
          <a:p>
            <a:pPr marL="228600" indent="-228600">
              <a:buAutoNum type="arabicParenR"/>
            </a:pPr>
            <a:r>
              <a:rPr lang="it-IT" sz="1200" dirty="0" smtClean="0"/>
              <a:t>I figli sono generati SOLO da coppie.</a:t>
            </a:r>
          </a:p>
          <a:p>
            <a:pPr marL="228600" indent="-228600">
              <a:buAutoNum type="arabicParenR"/>
            </a:pPr>
            <a:r>
              <a:rPr lang="it-IT" sz="1200" dirty="0" smtClean="0"/>
              <a:t>Ogni generazione viene stampata a schermo =&gt; (n. Gen., </a:t>
            </a:r>
            <a:r>
              <a:rPr lang="it-IT" sz="1200" dirty="0"/>
              <a:t>n</a:t>
            </a:r>
            <a:r>
              <a:rPr lang="it-IT" sz="1200" dirty="0" smtClean="0"/>
              <a:t>. Pop., </a:t>
            </a:r>
            <a:r>
              <a:rPr lang="it-IT" sz="1200" dirty="0" smtClean="0"/>
              <a:t>%Uomo, %Donna</a:t>
            </a:r>
            <a:r>
              <a:rPr lang="it-IT" sz="1200" dirty="0" smtClean="0"/>
              <a:t> </a:t>
            </a:r>
            <a:r>
              <a:rPr lang="it-IT" sz="1200" dirty="0" smtClean="0"/>
              <a:t>)</a:t>
            </a:r>
          </a:p>
          <a:p>
            <a:pPr marL="228600" indent="-228600">
              <a:buAutoNum type="arabicParenR"/>
            </a:pPr>
            <a:r>
              <a:rPr lang="it-IT" sz="1200" dirty="0" smtClean="0"/>
              <a:t>Per ogni generazione è possibile che non tutti gli individui formino coppie.</a:t>
            </a:r>
          </a:p>
          <a:p>
            <a:pPr marL="228600" indent="-228600">
              <a:buAutoNum type="arabicParenR"/>
            </a:pPr>
            <a:r>
              <a:rPr lang="it-IT" sz="1200" dirty="0" smtClean="0"/>
              <a:t>Se </a:t>
            </a:r>
            <a:r>
              <a:rPr lang="it-IT" sz="1200" dirty="0" smtClean="0"/>
              <a:t>si può formare una coppia, questa si forma.</a:t>
            </a:r>
          </a:p>
          <a:p>
            <a:pPr marL="228600" indent="-228600">
              <a:buAutoNum type="arabicParenR"/>
            </a:pPr>
            <a:r>
              <a:rPr lang="it-IT" sz="1200" dirty="0" smtClean="0"/>
              <a:t>Ogni </a:t>
            </a:r>
            <a:r>
              <a:rPr lang="it-IT" sz="1200" dirty="0" smtClean="0"/>
              <a:t>coppia ha </a:t>
            </a:r>
            <a:r>
              <a:rPr lang="it-IT" sz="1200" dirty="0"/>
              <a:t>2</a:t>
            </a:r>
            <a:r>
              <a:rPr lang="it-IT" sz="1200" dirty="0" smtClean="0"/>
              <a:t> </a:t>
            </a:r>
            <a:r>
              <a:rPr lang="it-IT" sz="1200" dirty="0" smtClean="0"/>
              <a:t>figli.</a:t>
            </a:r>
            <a:endParaRPr lang="it-IT" sz="2481" dirty="0" smtClean="0"/>
          </a:p>
          <a:p>
            <a:pPr marL="228600" indent="-228600">
              <a:buAutoNum type="arabicParenR"/>
            </a:pPr>
            <a:r>
              <a:rPr lang="it-IT" sz="1200" dirty="0" smtClean="0"/>
              <a:t>I </a:t>
            </a:r>
            <a:r>
              <a:rPr lang="it-IT" sz="1200" dirty="0" smtClean="0"/>
              <a:t>figli sono </a:t>
            </a:r>
            <a:r>
              <a:rPr lang="it-IT" sz="1200" dirty="0"/>
              <a:t>1</a:t>
            </a:r>
            <a:r>
              <a:rPr lang="it-IT" sz="1200" dirty="0" smtClean="0"/>
              <a:t>  maschio e una femmina;</a:t>
            </a:r>
            <a:endParaRPr lang="it-IT" sz="1200" dirty="0" smtClean="0"/>
          </a:p>
          <a:p>
            <a:pPr marL="228600" indent="-228600">
              <a:buAutoNum type="arabicParenR"/>
            </a:pPr>
            <a:r>
              <a:rPr lang="it-IT" sz="1200" dirty="0" smtClean="0"/>
              <a:t> SOLO coppie Maschio x Femmina</a:t>
            </a:r>
            <a:r>
              <a:rPr lang="it-IT" sz="1200" dirty="0" smtClean="0"/>
              <a:t>.</a:t>
            </a:r>
            <a:endParaRPr lang="it-IT" sz="1200" dirty="0" smtClean="0"/>
          </a:p>
          <a:p>
            <a:pPr marL="228600" indent="-228600">
              <a:buAutoNum type="arabicParenR"/>
            </a:pPr>
            <a:r>
              <a:rPr lang="it-IT" sz="1200" dirty="0"/>
              <a:t> </a:t>
            </a:r>
            <a:r>
              <a:rPr lang="it-IT" sz="1200" dirty="0" smtClean="0"/>
              <a:t>Dopo tot generazioni (tot = </a:t>
            </a:r>
            <a:r>
              <a:rPr lang="it-IT" sz="1200" dirty="0" err="1" smtClean="0"/>
              <a:t>int</a:t>
            </a:r>
            <a:r>
              <a:rPr lang="it-IT" sz="1200" dirty="0" smtClean="0"/>
              <a:t>&gt;=1), la Simulazione si ferma. (tot momentaneamente </a:t>
            </a:r>
            <a:r>
              <a:rPr lang="it-IT" sz="1200" dirty="0" smtClean="0"/>
              <a:t>=</a:t>
            </a:r>
            <a:r>
              <a:rPr lang="it-IT" sz="1200" dirty="0"/>
              <a:t>5</a:t>
            </a:r>
            <a:r>
              <a:rPr lang="it-IT" sz="1200" dirty="0" smtClean="0"/>
              <a:t>)</a:t>
            </a:r>
            <a:endParaRPr lang="it-IT" sz="1200" dirty="0" smtClean="0"/>
          </a:p>
          <a:p>
            <a:pPr marL="228600" indent="-228600">
              <a:buAutoNum type="arabicParenR"/>
            </a:pPr>
            <a:r>
              <a:rPr lang="it-IT" sz="1200" dirty="0"/>
              <a:t> </a:t>
            </a:r>
            <a:r>
              <a:rPr lang="it-IT" sz="1200" dirty="0" smtClean="0"/>
              <a:t>Quando la Simulazione si ferma, stampa la motivazione per cui si è fermato. </a:t>
            </a:r>
          </a:p>
          <a:p>
            <a:pPr marL="228600" indent="-228600">
              <a:buAutoNum type="arabicParenR"/>
            </a:pPr>
            <a:endParaRPr lang="it-IT" sz="1200" u="sng" dirty="0" smtClean="0"/>
          </a:p>
          <a:p>
            <a:r>
              <a:rPr lang="it-IT" sz="1200" dirty="0" smtClean="0"/>
              <a:t>È una simulazione base per vedere che l’</a:t>
            </a:r>
            <a:r>
              <a:rPr lang="it-IT" sz="1200" dirty="0" err="1" smtClean="0"/>
              <a:t>accoppiameto</a:t>
            </a:r>
            <a:r>
              <a:rPr lang="it-IT" sz="1200" dirty="0" smtClean="0"/>
              <a:t> lavori con funzioni base, nessuno muore, ci sono solo uomini e donne. Ogni uomo X si accoppia con ogni donna Y che non si fosse già accoppiata. Ogni coppia genere 2 figli, un uomo e una donna. Dopo 5 generazioni la simulazione si ferma stampando a schermo  =&gt; </a:t>
            </a:r>
            <a:r>
              <a:rPr lang="it-IT" sz="1200" dirty="0" err="1" smtClean="0"/>
              <a:t>Gen</a:t>
            </a:r>
            <a:r>
              <a:rPr lang="it-IT" sz="1200" dirty="0" smtClean="0"/>
              <a:t> 5, Pop 64, U 50%, D 50%  =&gt; Simulazione finita alla 5 generazione senza problemi</a:t>
            </a:r>
            <a:endParaRPr lang="it-IT" sz="1200" dirty="0"/>
          </a:p>
          <a:p>
            <a:pPr marL="228600" indent="-228600">
              <a:buAutoNum type="arabicParenR"/>
            </a:pPr>
            <a:endParaRPr lang="it-IT" sz="1200" dirty="0" smtClean="0"/>
          </a:p>
          <a:p>
            <a:pPr marL="228600" indent="-228600">
              <a:buAutoNum type="arabicParenR"/>
            </a:pPr>
            <a:endParaRPr lang="it-IT" sz="1200" dirty="0"/>
          </a:p>
          <a:p>
            <a:pPr marL="228600" indent="-228600">
              <a:buAutoNum type="arabicParenR"/>
            </a:pPr>
            <a:endParaRPr lang="it-IT" sz="1200" dirty="0" smtClean="0"/>
          </a:p>
          <a:p>
            <a:pPr marL="228600" indent="-228600">
              <a:buAutoNum type="arabicParenR"/>
            </a:pPr>
            <a:endParaRPr lang="it-IT" sz="1200" dirty="0"/>
          </a:p>
          <a:p>
            <a:r>
              <a:rPr lang="it-IT" sz="1200" dirty="0" err="1" smtClean="0"/>
              <a:t>Tracelog</a:t>
            </a:r>
            <a:r>
              <a:rPr lang="it-IT" sz="1200" dirty="0" smtClean="0"/>
              <a:t> = «»</a:t>
            </a:r>
          </a:p>
        </p:txBody>
      </p:sp>
    </p:spTree>
    <p:extLst>
      <p:ext uri="{BB962C8B-B14F-4D97-AF65-F5344CB8AC3E}">
        <p14:creationId xmlns:p14="http://schemas.microsoft.com/office/powerpoint/2010/main" val="187512583"/>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i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431</TotalTime>
  <Words>612</Words>
  <Application>Microsoft Office PowerPoint</Application>
  <PresentationFormat>Widescreen</PresentationFormat>
  <Paragraphs>56</Paragraphs>
  <Slides>2</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vt:i4>
      </vt:variant>
    </vt:vector>
  </HeadingPairs>
  <TitlesOfParts>
    <vt:vector size="6" baseType="lpstr">
      <vt:lpstr>Arial</vt:lpstr>
      <vt:lpstr>Calibri</vt:lpstr>
      <vt:lpstr>Calibri Light</vt:lpstr>
      <vt:lpstr>Tema di Office</vt:lpstr>
      <vt:lpstr>PROGETTO JAVA</vt:lpstr>
      <vt:lpstr>Presentazione standard di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JAVA</dc:title>
  <dc:creator>Lorenzo</dc:creator>
  <cp:lastModifiedBy>Federico Cremona</cp:lastModifiedBy>
  <cp:revision>29</cp:revision>
  <dcterms:created xsi:type="dcterms:W3CDTF">2017-05-03T12:23:23Z</dcterms:created>
  <dcterms:modified xsi:type="dcterms:W3CDTF">2017-05-12T08:29:27Z</dcterms:modified>
</cp:coreProperties>
</file>