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Lst>
  <p:sldSz cx="6858000" cy="12192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71600" y="324540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71600" y="728604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350244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7160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471600" y="4753440"/>
            <a:ext cx="5914800" cy="4718880"/>
          </a:xfrm>
          <a:prstGeom prst="rect">
            <a:avLst/>
          </a:prstGeom>
          <a:ln>
            <a:noFill/>
          </a:ln>
        </p:spPr>
      </p:pic>
      <p:pic>
        <p:nvPicPr>
          <p:cNvPr id="38" name="" descr=""/>
          <p:cNvPicPr/>
          <p:nvPr/>
        </p:nvPicPr>
        <p:blipFill>
          <a:blip r:embed="rId3"/>
          <a:stretch/>
        </p:blipFill>
        <p:spPr>
          <a:xfrm>
            <a:off x="471600" y="4753440"/>
            <a:ext cx="5914800" cy="47188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46" name="PlaceHolder 2"/>
          <p:cNvSpPr>
            <a:spLocks noGrp="1"/>
          </p:cNvSpPr>
          <p:nvPr>
            <p:ph type="subTitle"/>
          </p:nvPr>
        </p:nvSpPr>
        <p:spPr>
          <a:xfrm>
            <a:off x="471600" y="3245400"/>
            <a:ext cx="5914800" cy="7735320"/>
          </a:xfrm>
          <a:prstGeom prst="rect">
            <a:avLst/>
          </a:prstGeom>
        </p:spPr>
        <p:txBody>
          <a:bodyPr lIns="0" rIns="0" tIns="0" bIns="0" anchor="ctr"/>
          <a:p>
            <a:pPr algn="ctr"/>
            <a:endParaRPr lang="it-I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47160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51" name="PlaceHolder 3"/>
          <p:cNvSpPr>
            <a:spLocks noGrp="1"/>
          </p:cNvSpPr>
          <p:nvPr>
            <p:ph type="body"/>
          </p:nvPr>
        </p:nvSpPr>
        <p:spPr>
          <a:xfrm>
            <a:off x="350244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71600" y="649080"/>
            <a:ext cx="5914800" cy="10923120"/>
          </a:xfrm>
          <a:prstGeom prst="rect">
            <a:avLst/>
          </a:prstGeom>
        </p:spPr>
        <p:txBody>
          <a:bodyPr lIns="0" rIns="0" tIns="0" bIns="0" anchor="ctr"/>
          <a:p>
            <a:pPr algn="ctr"/>
            <a:endParaRPr lang="it-I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55"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56" name="PlaceHolder 3"/>
          <p:cNvSpPr>
            <a:spLocks noGrp="1"/>
          </p:cNvSpPr>
          <p:nvPr>
            <p:ph type="body"/>
          </p:nvPr>
        </p:nvSpPr>
        <p:spPr>
          <a:xfrm>
            <a:off x="47160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57" name="PlaceHolder 4"/>
          <p:cNvSpPr>
            <a:spLocks noGrp="1"/>
          </p:cNvSpPr>
          <p:nvPr>
            <p:ph type="body"/>
          </p:nvPr>
        </p:nvSpPr>
        <p:spPr>
          <a:xfrm>
            <a:off x="350244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71600" y="3245400"/>
            <a:ext cx="5914800" cy="7735320"/>
          </a:xfrm>
          <a:prstGeom prst="rect">
            <a:avLst/>
          </a:prstGeom>
        </p:spPr>
        <p:txBody>
          <a:bodyPr lIns="0" rIns="0" tIns="0" bIns="0" anchor="ctr"/>
          <a:p>
            <a:pPr algn="ctr"/>
            <a:endParaRPr lang="it-I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47160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61" name="PlaceHolder 4"/>
          <p:cNvSpPr>
            <a:spLocks noGrp="1"/>
          </p:cNvSpPr>
          <p:nvPr>
            <p:ph type="body"/>
          </p:nvPr>
        </p:nvSpPr>
        <p:spPr>
          <a:xfrm>
            <a:off x="350244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64"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65" name="PlaceHolder 4"/>
          <p:cNvSpPr>
            <a:spLocks noGrp="1"/>
          </p:cNvSpPr>
          <p:nvPr>
            <p:ph type="body"/>
          </p:nvPr>
        </p:nvSpPr>
        <p:spPr>
          <a:xfrm>
            <a:off x="471600" y="728604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471600" y="324540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68" name="PlaceHolder 3"/>
          <p:cNvSpPr>
            <a:spLocks noGrp="1"/>
          </p:cNvSpPr>
          <p:nvPr>
            <p:ph type="body"/>
          </p:nvPr>
        </p:nvSpPr>
        <p:spPr>
          <a:xfrm>
            <a:off x="471600" y="728604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72" name="PlaceHolder 4"/>
          <p:cNvSpPr>
            <a:spLocks noGrp="1"/>
          </p:cNvSpPr>
          <p:nvPr>
            <p:ph type="body"/>
          </p:nvPr>
        </p:nvSpPr>
        <p:spPr>
          <a:xfrm>
            <a:off x="350244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73" name="PlaceHolder 5"/>
          <p:cNvSpPr>
            <a:spLocks noGrp="1"/>
          </p:cNvSpPr>
          <p:nvPr>
            <p:ph type="body"/>
          </p:nvPr>
        </p:nvSpPr>
        <p:spPr>
          <a:xfrm>
            <a:off x="47160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76" name="PlaceHolder 3"/>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pic>
        <p:nvPicPr>
          <p:cNvPr id="77" name="" descr=""/>
          <p:cNvPicPr/>
          <p:nvPr/>
        </p:nvPicPr>
        <p:blipFill>
          <a:blip r:embed="rId2"/>
          <a:stretch/>
        </p:blipFill>
        <p:spPr>
          <a:xfrm>
            <a:off x="471600" y="4753440"/>
            <a:ext cx="5914800" cy="4718880"/>
          </a:xfrm>
          <a:prstGeom prst="rect">
            <a:avLst/>
          </a:prstGeom>
          <a:ln>
            <a:noFill/>
          </a:ln>
        </p:spPr>
      </p:pic>
      <p:pic>
        <p:nvPicPr>
          <p:cNvPr id="78" name="" descr=""/>
          <p:cNvPicPr/>
          <p:nvPr/>
        </p:nvPicPr>
        <p:blipFill>
          <a:blip r:embed="rId3"/>
          <a:stretch/>
        </p:blipFill>
        <p:spPr>
          <a:xfrm>
            <a:off x="471600" y="4753440"/>
            <a:ext cx="5914800" cy="47188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7160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350244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71600" y="649080"/>
            <a:ext cx="5914800" cy="10923120"/>
          </a:xfrm>
          <a:prstGeom prst="rect">
            <a:avLst/>
          </a:prstGeom>
        </p:spPr>
        <p:txBody>
          <a:bodyPr lIns="0" rIns="0" tIns="0" bIns="0" anchor="ctr"/>
          <a:p>
            <a:pPr algn="ctr"/>
            <a:endParaRPr lang="it-I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7160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350244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7160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350244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71600" y="728604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71600" y="649080"/>
            <a:ext cx="5914800" cy="2356200"/>
          </a:xfrm>
          <a:prstGeom prst="rect">
            <a:avLst/>
          </a:prstGeom>
        </p:spPr>
        <p:txBody>
          <a:bodyPr anchor="ctr"/>
          <a:p>
            <a:pPr>
              <a:lnSpc>
                <a:spcPct val="90000"/>
              </a:lnSpc>
            </a:pPr>
            <a:r>
              <a:rPr lang="it-IT" sz="3300" spc="-1" strike="noStrike">
                <a:solidFill>
                  <a:srgbClr val="000000"/>
                </a:solidFill>
                <a:uFill>
                  <a:solidFill>
                    <a:srgbClr val="ffffff"/>
                  </a:solidFill>
                </a:uFill>
                <a:latin typeface="Calibri Light"/>
              </a:rPr>
              <a:t>Fare clic per modificare lo stile del titolo</a:t>
            </a:r>
            <a:endParaRPr lang="it-IT" sz="1800" spc="-1" strike="noStrike">
              <a:solidFill>
                <a:srgbClr val="000000"/>
              </a:solidFill>
              <a:uFill>
                <a:solidFill>
                  <a:srgbClr val="ffffff"/>
                </a:solidFill>
              </a:uFill>
              <a:latin typeface="Calibri"/>
            </a:endParaRPr>
          </a:p>
        </p:txBody>
      </p:sp>
      <p:sp>
        <p:nvSpPr>
          <p:cNvPr id="1" name="PlaceHolder 2"/>
          <p:cNvSpPr>
            <a:spLocks noGrp="1"/>
          </p:cNvSpPr>
          <p:nvPr>
            <p:ph type="body"/>
          </p:nvPr>
        </p:nvSpPr>
        <p:spPr>
          <a:xfrm>
            <a:off x="471600" y="3245400"/>
            <a:ext cx="5914800" cy="7735320"/>
          </a:xfrm>
          <a:prstGeom prst="rect">
            <a:avLst/>
          </a:prstGeom>
        </p:spPr>
        <p:txBody>
          <a:bodyPr/>
          <a:p>
            <a:pPr marL="432000" indent="-324000">
              <a:buClr>
                <a:srgbClr val="000000"/>
              </a:buClr>
              <a:buSzPct val="45000"/>
              <a:buFont typeface="Wingdings" charset="2"/>
              <a:buChar char=""/>
            </a:pPr>
            <a:r>
              <a:rPr lang="it-IT" sz="2100" spc="-1" strike="noStrike">
                <a:solidFill>
                  <a:srgbClr val="000000"/>
                </a:solidFill>
                <a:uFill>
                  <a:solidFill>
                    <a:srgbClr val="ffffff"/>
                  </a:solidFill>
                </a:uFill>
                <a:latin typeface="Calibri"/>
              </a:rPr>
              <a:t>Fai clic per modificare il formato del testo della struttura</a:t>
            </a:r>
            <a:endParaRPr lang="it-IT" sz="21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it-IT" sz="2100" spc="-1" strike="noStrike">
                <a:solidFill>
                  <a:srgbClr val="000000"/>
                </a:solidFill>
                <a:uFill>
                  <a:solidFill>
                    <a:srgbClr val="ffffff"/>
                  </a:solidFill>
                </a:uFill>
                <a:latin typeface="Calibri"/>
              </a:rPr>
              <a:t>Secondo livello struttura</a:t>
            </a:r>
            <a:endParaRPr lang="it-IT" sz="21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it-IT" sz="2100" spc="-1" strike="noStrike">
                <a:solidFill>
                  <a:srgbClr val="000000"/>
                </a:solidFill>
                <a:uFill>
                  <a:solidFill>
                    <a:srgbClr val="ffffff"/>
                  </a:solidFill>
                </a:uFill>
                <a:latin typeface="Calibri"/>
              </a:rPr>
              <a:t>Terzo livello struttura</a:t>
            </a:r>
            <a:endParaRPr lang="it-IT" sz="21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it-IT" sz="2100" spc="-1" strike="noStrike">
                <a:solidFill>
                  <a:srgbClr val="000000"/>
                </a:solidFill>
                <a:uFill>
                  <a:solidFill>
                    <a:srgbClr val="ffffff"/>
                  </a:solidFill>
                </a:uFill>
                <a:latin typeface="Calibri"/>
              </a:rPr>
              <a:t>Quarto livello struttura</a:t>
            </a:r>
            <a:endParaRPr lang="it-IT" sz="21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it-IT" sz="2100" spc="-1" strike="noStrike">
                <a:solidFill>
                  <a:srgbClr val="000000"/>
                </a:solidFill>
                <a:uFill>
                  <a:solidFill>
                    <a:srgbClr val="ffffff"/>
                  </a:solidFill>
                </a:uFill>
                <a:latin typeface="Calibri"/>
              </a:rPr>
              <a:t>Quinto livello struttura</a:t>
            </a:r>
            <a:endParaRPr lang="it-IT" sz="21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it-IT" sz="2100" spc="-1" strike="noStrike">
                <a:solidFill>
                  <a:srgbClr val="000000"/>
                </a:solidFill>
                <a:uFill>
                  <a:solidFill>
                    <a:srgbClr val="ffffff"/>
                  </a:solidFill>
                </a:uFill>
                <a:latin typeface="Calibri"/>
              </a:rPr>
              <a:t>Sesto livello struttura</a:t>
            </a:r>
            <a:endParaRPr lang="it-IT" sz="2100" spc="-1" strike="noStrike">
              <a:solidFill>
                <a:srgbClr val="000000"/>
              </a:solidFill>
              <a:uFill>
                <a:solidFill>
                  <a:srgbClr val="ffffff"/>
                </a:solidFill>
              </a:uFill>
              <a:latin typeface="Calibri"/>
            </a:endParaRPr>
          </a:p>
          <a:p>
            <a:pPr marL="171360" indent="-171000">
              <a:lnSpc>
                <a:spcPct val="100000"/>
              </a:lnSpc>
              <a:buClr>
                <a:srgbClr val="000000"/>
              </a:buClr>
              <a:buFont typeface="Arial"/>
              <a:buChar char="•"/>
            </a:pPr>
            <a:r>
              <a:rPr lang="it-IT" sz="2100" spc="-1" strike="noStrike">
                <a:solidFill>
                  <a:srgbClr val="000000"/>
                </a:solidFill>
                <a:uFill>
                  <a:solidFill>
                    <a:srgbClr val="ffffff"/>
                  </a:solidFill>
                </a:uFill>
                <a:latin typeface="Calibri"/>
              </a:rPr>
              <a:t>Settimo livello strutturaFare clic per modificare stili del testo dello schema</a:t>
            </a:r>
            <a:endParaRPr lang="it-IT" sz="2100" spc="-1" strike="noStrike">
              <a:solidFill>
                <a:srgbClr val="000000"/>
              </a:solidFill>
              <a:uFill>
                <a:solidFill>
                  <a:srgbClr val="ffffff"/>
                </a:solidFill>
              </a:uFill>
              <a:latin typeface="Calibri"/>
            </a:endParaRPr>
          </a:p>
          <a:p>
            <a:pPr lvl="1" marL="514440" indent="-171000">
              <a:lnSpc>
                <a:spcPct val="100000"/>
              </a:lnSpc>
              <a:buClr>
                <a:srgbClr val="000000"/>
              </a:buClr>
              <a:buFont typeface="Arial"/>
              <a:buChar char="•"/>
            </a:pPr>
            <a:r>
              <a:rPr lang="it-IT" sz="1800" spc="-1" strike="noStrike">
                <a:solidFill>
                  <a:srgbClr val="000000"/>
                </a:solidFill>
                <a:uFill>
                  <a:solidFill>
                    <a:srgbClr val="ffffff"/>
                  </a:solidFill>
                </a:uFill>
                <a:latin typeface="Calibri"/>
              </a:rPr>
              <a:t>Secondo livello</a:t>
            </a:r>
            <a:endParaRPr lang="it-IT" sz="2100" spc="-1" strike="noStrike">
              <a:solidFill>
                <a:srgbClr val="000000"/>
              </a:solidFill>
              <a:uFill>
                <a:solidFill>
                  <a:srgbClr val="ffffff"/>
                </a:solidFill>
              </a:uFill>
              <a:latin typeface="Calibri"/>
            </a:endParaRPr>
          </a:p>
          <a:p>
            <a:pPr lvl="2" marL="857160" indent="-171000">
              <a:lnSpc>
                <a:spcPct val="100000"/>
              </a:lnSpc>
              <a:buClr>
                <a:srgbClr val="000000"/>
              </a:buClr>
              <a:buFont typeface="Arial"/>
              <a:buChar char="•"/>
            </a:pPr>
            <a:r>
              <a:rPr lang="it-IT" sz="1500" spc="-1" strike="noStrike">
                <a:solidFill>
                  <a:srgbClr val="000000"/>
                </a:solidFill>
                <a:uFill>
                  <a:solidFill>
                    <a:srgbClr val="ffffff"/>
                  </a:solidFill>
                </a:uFill>
                <a:latin typeface="Calibri"/>
              </a:rPr>
              <a:t>Terzo livello</a:t>
            </a:r>
            <a:endParaRPr lang="it-IT" sz="2100" spc="-1" strike="noStrike">
              <a:solidFill>
                <a:srgbClr val="000000"/>
              </a:solidFill>
              <a:uFill>
                <a:solidFill>
                  <a:srgbClr val="ffffff"/>
                </a:solidFill>
              </a:uFill>
              <a:latin typeface="Calibri"/>
            </a:endParaRPr>
          </a:p>
          <a:p>
            <a:pPr lvl="3" marL="1200240" indent="-171000">
              <a:lnSpc>
                <a:spcPct val="100000"/>
              </a:lnSpc>
              <a:buClr>
                <a:srgbClr val="000000"/>
              </a:buClr>
              <a:buFont typeface="Arial"/>
              <a:buChar char="•"/>
            </a:pPr>
            <a:r>
              <a:rPr lang="it-IT" sz="1350" spc="-1" strike="noStrike">
                <a:solidFill>
                  <a:srgbClr val="000000"/>
                </a:solidFill>
                <a:uFill>
                  <a:solidFill>
                    <a:srgbClr val="ffffff"/>
                  </a:solidFill>
                </a:uFill>
                <a:latin typeface="Calibri"/>
              </a:rPr>
              <a:t>Quarto livello</a:t>
            </a:r>
            <a:endParaRPr lang="it-IT" sz="2100" spc="-1" strike="noStrike">
              <a:solidFill>
                <a:srgbClr val="000000"/>
              </a:solidFill>
              <a:uFill>
                <a:solidFill>
                  <a:srgbClr val="ffffff"/>
                </a:solidFill>
              </a:uFill>
              <a:latin typeface="Calibri"/>
            </a:endParaRPr>
          </a:p>
          <a:p>
            <a:pPr lvl="4" marL="1542960" indent="-171000">
              <a:lnSpc>
                <a:spcPct val="100000"/>
              </a:lnSpc>
              <a:buClr>
                <a:srgbClr val="000000"/>
              </a:buClr>
              <a:buFont typeface="Arial"/>
              <a:buChar char="•"/>
            </a:pPr>
            <a:r>
              <a:rPr lang="it-IT" sz="1350" spc="-1" strike="noStrike">
                <a:solidFill>
                  <a:srgbClr val="000000"/>
                </a:solidFill>
                <a:uFill>
                  <a:solidFill>
                    <a:srgbClr val="ffffff"/>
                  </a:solidFill>
                </a:uFill>
                <a:latin typeface="Calibri"/>
              </a:rPr>
              <a:t>Quinto livello</a:t>
            </a:r>
            <a:endParaRPr lang="it-IT" sz="2100" spc="-1" strike="noStrike">
              <a:solidFill>
                <a:srgbClr val="000000"/>
              </a:solidFill>
              <a:uFill>
                <a:solidFill>
                  <a:srgbClr val="ffffff"/>
                </a:solidFill>
              </a:uFill>
              <a:latin typeface="Calibri"/>
            </a:endParaRPr>
          </a:p>
        </p:txBody>
      </p:sp>
      <p:sp>
        <p:nvSpPr>
          <p:cNvPr id="2" name="PlaceHolder 3"/>
          <p:cNvSpPr>
            <a:spLocks noGrp="1"/>
          </p:cNvSpPr>
          <p:nvPr>
            <p:ph type="dt"/>
          </p:nvPr>
        </p:nvSpPr>
        <p:spPr>
          <a:xfrm>
            <a:off x="471600" y="11300040"/>
            <a:ext cx="1542600" cy="648720"/>
          </a:xfrm>
          <a:prstGeom prst="rect">
            <a:avLst/>
          </a:prstGeom>
        </p:spPr>
        <p:txBody>
          <a:bodyPr anchor="ctr"/>
          <a:p>
            <a:pPr>
              <a:lnSpc>
                <a:spcPct val="100000"/>
              </a:lnSpc>
            </a:pPr>
            <a:r>
              <a:rPr lang="it-IT" sz="900" spc="-1" strike="noStrike">
                <a:solidFill>
                  <a:srgbClr val="8b8b8b"/>
                </a:solidFill>
                <a:uFill>
                  <a:solidFill>
                    <a:srgbClr val="ffffff"/>
                  </a:solidFill>
                </a:uFill>
                <a:latin typeface="Calibri"/>
              </a:rPr>
              <a:t>04/07/17</a:t>
            </a:r>
            <a:endParaRPr lang="it-IT"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2271600" y="11300040"/>
            <a:ext cx="2314080" cy="648720"/>
          </a:xfrm>
          <a:prstGeom prst="rect">
            <a:avLst/>
          </a:prstGeom>
        </p:spPr>
        <p:txBody>
          <a:bodyPr anchor="ctr"/>
          <a:p>
            <a:endParaRPr lang="it-IT"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4843440" y="11300040"/>
            <a:ext cx="1542600" cy="648720"/>
          </a:xfrm>
          <a:prstGeom prst="rect">
            <a:avLst/>
          </a:prstGeom>
        </p:spPr>
        <p:txBody>
          <a:bodyPr anchor="ctr"/>
          <a:p>
            <a:pPr algn="r">
              <a:lnSpc>
                <a:spcPct val="100000"/>
              </a:lnSpc>
            </a:pPr>
            <a:fld id="{FE52D9AF-05FD-459D-9D24-600EF8595C6C}" type="slidenum">
              <a:rPr lang="it-IT" sz="900" spc="-1" strike="noStrike">
                <a:solidFill>
                  <a:srgbClr val="8b8b8b"/>
                </a:solidFill>
                <a:uFill>
                  <a:solidFill>
                    <a:srgbClr val="ffffff"/>
                  </a:solidFill>
                </a:uFill>
                <a:latin typeface="Calibri"/>
              </a:rPr>
              <a:t>&lt;numero&gt;</a:t>
            </a:fld>
            <a:endParaRPr lang="it-IT"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14440" y="1995480"/>
            <a:ext cx="5829120" cy="4244400"/>
          </a:xfrm>
          <a:prstGeom prst="rect">
            <a:avLst/>
          </a:prstGeom>
        </p:spPr>
        <p:txBody>
          <a:bodyPr anchor="b"/>
          <a:p>
            <a:pPr algn="ctr">
              <a:lnSpc>
                <a:spcPct val="100000"/>
              </a:lnSpc>
            </a:pPr>
            <a:r>
              <a:rPr lang="it-IT" sz="4500" spc="-1" strike="noStrike">
                <a:solidFill>
                  <a:srgbClr val="000000"/>
                </a:solidFill>
                <a:uFill>
                  <a:solidFill>
                    <a:srgbClr val="ffffff"/>
                  </a:solidFill>
                </a:uFill>
                <a:latin typeface="Calibri Light"/>
              </a:rPr>
              <a:t>Fare clic per modificare lo stile del titolo</a:t>
            </a:r>
            <a:endParaRPr lang="it-IT" sz="1800" spc="-1" strike="noStrike">
              <a:solidFill>
                <a:srgbClr val="000000"/>
              </a:solidFill>
              <a:uFill>
                <a:solidFill>
                  <a:srgbClr val="ffffff"/>
                </a:solidFill>
              </a:uFill>
              <a:latin typeface="Calibri"/>
            </a:endParaRPr>
          </a:p>
        </p:txBody>
      </p:sp>
      <p:sp>
        <p:nvSpPr>
          <p:cNvPr id="40" name="PlaceHolder 2"/>
          <p:cNvSpPr>
            <a:spLocks noGrp="1"/>
          </p:cNvSpPr>
          <p:nvPr>
            <p:ph type="subTitle"/>
          </p:nvPr>
        </p:nvSpPr>
        <p:spPr>
          <a:xfrm>
            <a:off x="857160" y="6403680"/>
            <a:ext cx="5143320" cy="2943360"/>
          </a:xfrm>
          <a:prstGeom prst="rect">
            <a:avLst/>
          </a:prstGeom>
        </p:spPr>
        <p:txBody>
          <a:bodyPr/>
          <a:p>
            <a:pPr algn="ctr">
              <a:lnSpc>
                <a:spcPct val="100000"/>
              </a:lnSpc>
            </a:pPr>
            <a:r>
              <a:rPr lang="it-IT" sz="1800" spc="-1" strike="noStrike">
                <a:solidFill>
                  <a:srgbClr val="000000"/>
                </a:solidFill>
                <a:uFill>
                  <a:solidFill>
                    <a:srgbClr val="ffffff"/>
                  </a:solidFill>
                </a:uFill>
                <a:latin typeface="Calibri"/>
              </a:rPr>
              <a:t>Fare clic per modificare lo stile del sottotitolo dello schema</a:t>
            </a:r>
            <a:endParaRPr lang="it-IT" sz="32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471600" y="11300040"/>
            <a:ext cx="1542600" cy="648720"/>
          </a:xfrm>
          <a:prstGeom prst="rect">
            <a:avLst/>
          </a:prstGeom>
        </p:spPr>
        <p:txBody>
          <a:bodyPr anchor="ctr"/>
          <a:p>
            <a:pPr>
              <a:lnSpc>
                <a:spcPct val="100000"/>
              </a:lnSpc>
            </a:pPr>
            <a:r>
              <a:rPr lang="it-IT" sz="900" spc="-1" strike="noStrike">
                <a:solidFill>
                  <a:srgbClr val="8b8b8b"/>
                </a:solidFill>
                <a:uFill>
                  <a:solidFill>
                    <a:srgbClr val="ffffff"/>
                  </a:solidFill>
                </a:uFill>
                <a:latin typeface="Calibri"/>
              </a:rPr>
              <a:t>04/07/17</a:t>
            </a:r>
            <a:endParaRPr lang="it-IT"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2271600" y="11300040"/>
            <a:ext cx="2314080" cy="648720"/>
          </a:xfrm>
          <a:prstGeom prst="rect">
            <a:avLst/>
          </a:prstGeom>
        </p:spPr>
        <p:txBody>
          <a:bodyPr anchor="ctr"/>
          <a:p>
            <a:endParaRPr lang="it-IT"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4843440" y="11300040"/>
            <a:ext cx="1542600" cy="648720"/>
          </a:xfrm>
          <a:prstGeom prst="rect">
            <a:avLst/>
          </a:prstGeom>
        </p:spPr>
        <p:txBody>
          <a:bodyPr anchor="ctr"/>
          <a:p>
            <a:pPr algn="r">
              <a:lnSpc>
                <a:spcPct val="100000"/>
              </a:lnSpc>
            </a:pPr>
            <a:fld id="{205BDFDF-FCD5-4FCE-88D4-4EE71508F1DF}" type="slidenum">
              <a:rPr lang="it-IT" sz="900" spc="-1" strike="noStrike">
                <a:solidFill>
                  <a:srgbClr val="8b8b8b"/>
                </a:solidFill>
                <a:uFill>
                  <a:solidFill>
                    <a:srgbClr val="ffffff"/>
                  </a:solidFill>
                </a:uFill>
                <a:latin typeface="Calibri"/>
              </a:rPr>
              <a:t>&lt;numero&gt;</a:t>
            </a:fld>
            <a:endParaRPr lang="it-IT" sz="1400" spc="-1" strike="noStrike">
              <a:solidFill>
                <a:srgbClr val="000000"/>
              </a:solidFill>
              <a:uFill>
                <a:solidFill>
                  <a:srgbClr val="ffffff"/>
                </a:solidFill>
              </a:uFill>
              <a:latin typeface="Times New Roman"/>
            </a:endParaRPr>
          </a:p>
        </p:txBody>
      </p:sp>
      <p:sp>
        <p:nvSpPr>
          <p:cNvPr id="44" name="PlaceHolder 6"/>
          <p:cNvSpPr>
            <a:spLocks noGrp="1"/>
          </p:cNvSpPr>
          <p:nvPr>
            <p:ph type="body"/>
          </p:nvPr>
        </p:nvSpPr>
        <p:spPr>
          <a:xfrm>
            <a:off x="342720" y="2852640"/>
            <a:ext cx="6171840" cy="7070760"/>
          </a:xfrm>
          <a:prstGeom prst="rect">
            <a:avLst/>
          </a:prstGeom>
        </p:spPr>
        <p:txBody>
          <a:bodyPr lIns="0" rIns="0" tIns="0" bIns="0"/>
          <a:p>
            <a:pPr marL="432000" indent="-324000">
              <a:buClr>
                <a:srgbClr val="000000"/>
              </a:buClr>
              <a:buSzPct val="45000"/>
              <a:buFont typeface="Wingdings" charset="2"/>
              <a:buChar char=""/>
            </a:pPr>
            <a:r>
              <a:rPr lang="it-IT" sz="2100" spc="-1" strike="noStrike">
                <a:solidFill>
                  <a:srgbClr val="000000"/>
                </a:solidFill>
                <a:uFill>
                  <a:solidFill>
                    <a:srgbClr val="ffffff"/>
                  </a:solidFill>
                </a:uFill>
                <a:latin typeface="Calibri"/>
              </a:rPr>
              <a:t>Fai clic per modificare il formato del testo della struttura</a:t>
            </a:r>
            <a:endParaRPr lang="it-IT" sz="21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it-IT" sz="1500" spc="-1" strike="noStrike">
                <a:solidFill>
                  <a:srgbClr val="000000"/>
                </a:solidFill>
                <a:uFill>
                  <a:solidFill>
                    <a:srgbClr val="ffffff"/>
                  </a:solidFill>
                </a:uFill>
                <a:latin typeface="Calibri"/>
              </a:rPr>
              <a:t>Secondo livello struttura</a:t>
            </a:r>
            <a:endParaRPr lang="it-IT" sz="15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it-IT" sz="1350" spc="-1" strike="noStrike">
                <a:solidFill>
                  <a:srgbClr val="000000"/>
                </a:solidFill>
                <a:uFill>
                  <a:solidFill>
                    <a:srgbClr val="ffffff"/>
                  </a:solidFill>
                </a:uFill>
                <a:latin typeface="Calibri"/>
              </a:rPr>
              <a:t>Terzo livello struttura</a:t>
            </a:r>
            <a:endParaRPr lang="it-IT" sz="135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it-IT" sz="1350" spc="-1" strike="noStrike">
                <a:solidFill>
                  <a:srgbClr val="000000"/>
                </a:solidFill>
                <a:uFill>
                  <a:solidFill>
                    <a:srgbClr val="ffffff"/>
                  </a:solidFill>
                </a:uFill>
                <a:latin typeface="Calibri"/>
              </a:rPr>
              <a:t>Quarto livello struttura</a:t>
            </a:r>
            <a:endParaRPr lang="it-IT" sz="135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it-IT" sz="2000" spc="-1" strike="noStrike">
                <a:solidFill>
                  <a:srgbClr val="000000"/>
                </a:solidFill>
                <a:uFill>
                  <a:solidFill>
                    <a:srgbClr val="ffffff"/>
                  </a:solidFill>
                </a:uFill>
                <a:latin typeface="Calibri"/>
              </a:rPr>
              <a:t>Quinto livello struttura</a:t>
            </a:r>
            <a:endParaRPr lang="it-IT"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it-IT" sz="2000" spc="-1" strike="noStrike">
                <a:solidFill>
                  <a:srgbClr val="000000"/>
                </a:solidFill>
                <a:uFill>
                  <a:solidFill>
                    <a:srgbClr val="ffffff"/>
                  </a:solidFill>
                </a:uFill>
                <a:latin typeface="Calibri"/>
              </a:rPr>
              <a:t>Sesto livello struttura</a:t>
            </a:r>
            <a:endParaRPr lang="it-IT"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it-IT" sz="2000" spc="-1" strike="noStrike">
                <a:solidFill>
                  <a:srgbClr val="000000"/>
                </a:solidFill>
                <a:uFill>
                  <a:solidFill>
                    <a:srgbClr val="ffffff"/>
                  </a:solidFill>
                </a:uFill>
                <a:latin typeface="Calibri"/>
              </a:rPr>
              <a:t>Settimo livello struttura</a:t>
            </a:r>
            <a:endParaRPr lang="it-IT"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0" y="0"/>
            <a:ext cx="6857640" cy="662760"/>
          </a:xfrm>
          <a:prstGeom prst="rect">
            <a:avLst/>
          </a:prstGeom>
          <a:noFill/>
          <a:ln>
            <a:noFill/>
          </a:ln>
        </p:spPr>
        <p:txBody>
          <a:bodyPr anchor="ctr"/>
          <a:p>
            <a:pPr algn="ctr">
              <a:lnSpc>
                <a:spcPct val="100000"/>
              </a:lnSpc>
            </a:pPr>
            <a:r>
              <a:rPr b="1" lang="it-IT" sz="2400" spc="-1" strike="noStrike" u="sng">
                <a:solidFill>
                  <a:srgbClr val="000000"/>
                </a:solidFill>
                <a:uFill>
                  <a:solidFill>
                    <a:srgbClr val="ffffff"/>
                  </a:solidFill>
                </a:uFill>
                <a:latin typeface="Aharoni"/>
              </a:rPr>
              <a:t>La Battaglia dei Sessi</a:t>
            </a:r>
            <a:endParaRPr lang="it-IT" sz="1800" spc="-1" strike="noStrike">
              <a:solidFill>
                <a:srgbClr val="000000"/>
              </a:solidFill>
              <a:uFill>
                <a:solidFill>
                  <a:srgbClr val="ffffff"/>
                </a:solidFill>
              </a:uFill>
              <a:latin typeface="Calibri"/>
            </a:endParaRPr>
          </a:p>
        </p:txBody>
      </p:sp>
      <p:sp>
        <p:nvSpPr>
          <p:cNvPr id="80" name="TextShape 2"/>
          <p:cNvSpPr txBox="1"/>
          <p:nvPr/>
        </p:nvSpPr>
        <p:spPr>
          <a:xfrm>
            <a:off x="0" y="663120"/>
            <a:ext cx="6857640" cy="11528640"/>
          </a:xfrm>
          <a:prstGeom prst="rect">
            <a:avLst/>
          </a:prstGeom>
          <a:noFill/>
          <a:ln>
            <a:noFill/>
          </a:ln>
        </p:spPr>
        <p:txBody>
          <a:bodyPr/>
          <a:p>
            <a:pPr>
              <a:lnSpc>
                <a:spcPct val="100000"/>
              </a:lnSpc>
            </a:pPr>
            <a:r>
              <a:rPr lang="it-IT" sz="1600" spc="-1" strike="noStrike">
                <a:solidFill>
                  <a:srgbClr val="000000"/>
                </a:solidFill>
                <a:uFill>
                  <a:solidFill>
                    <a:srgbClr val="ffffff"/>
                  </a:solidFill>
                </a:uFill>
                <a:latin typeface="Calibri"/>
              </a:rPr>
              <a:t>Il progetto della </a:t>
            </a:r>
            <a:r>
              <a:rPr b="1" lang="it-IT" sz="1600" spc="-1" strike="noStrike">
                <a:solidFill>
                  <a:srgbClr val="000000"/>
                </a:solidFill>
                <a:uFill>
                  <a:solidFill>
                    <a:srgbClr val="ffffff"/>
                  </a:solidFill>
                </a:uFill>
                <a:latin typeface="Calibri"/>
              </a:rPr>
              <a:t>Battaglia dei Sessi</a:t>
            </a:r>
            <a:r>
              <a:rPr lang="it-IT" sz="1600" spc="-1" strike="noStrike">
                <a:solidFill>
                  <a:srgbClr val="000000"/>
                </a:solidFill>
                <a:uFill>
                  <a:solidFill>
                    <a:srgbClr val="ffffff"/>
                  </a:solidFill>
                </a:uFill>
                <a:latin typeface="Calibri"/>
              </a:rPr>
              <a:t> analizza l’andamento di 4 popolazioni tra sé indipendenti. Esse possono interagire tra loro e, con una determinata possibilità, possono generare una prole (uno o più figli/e) la quale apparterrà sempre ad una delle 4 popolazioni in base ad un’inclinazione inferita dai genitori. Per poter generare un prole, le popolazioni devono interagire fra loro per formare delle coppie, ma la generazione di un figlio comporta dei costi che devono essere soddisfatti al fine di riprodursi e, di conseguenza, permettere l' evoluzione delle popolazioni.</a:t>
            </a:r>
            <a:endParaRPr lang="it-IT" sz="2100" spc="-1" strike="noStrike">
              <a:solidFill>
                <a:srgbClr val="000000"/>
              </a:solidFill>
              <a:uFill>
                <a:solidFill>
                  <a:srgbClr val="ffffff"/>
                </a:solidFill>
              </a:uFill>
              <a:latin typeface="Calibri"/>
            </a:endParaRPr>
          </a:p>
          <a:p>
            <a:pPr>
              <a:lnSpc>
                <a:spcPct val="100000"/>
              </a:lnSpc>
            </a:pPr>
            <a:endParaRPr lang="it-IT" sz="2100" spc="-1" strike="noStrike">
              <a:solidFill>
                <a:srgbClr val="000000"/>
              </a:solidFill>
              <a:uFill>
                <a:solidFill>
                  <a:srgbClr val="ffffff"/>
                </a:solidFill>
              </a:uFill>
              <a:latin typeface="Calibri"/>
            </a:endParaRPr>
          </a:p>
          <a:p>
            <a:pPr>
              <a:lnSpc>
                <a:spcPct val="100000"/>
              </a:lnSpc>
            </a:pPr>
            <a:r>
              <a:rPr lang="it-IT" sz="1600" spc="-1" strike="noStrike">
                <a:solidFill>
                  <a:srgbClr val="000000"/>
                </a:solidFill>
                <a:uFill>
                  <a:solidFill>
                    <a:srgbClr val="ffffff"/>
                  </a:solidFill>
                </a:uFill>
                <a:latin typeface="Calibri"/>
              </a:rPr>
              <a:t>Il nostro obiettivo è studiare l’evoluzione delle popolazioni tramite le loro interazioni dopo un certo intervallo di tempo, da noi stabilito, e constatare il raggiungimento di un </a:t>
            </a:r>
            <a:r>
              <a:rPr b="1" lang="it-IT" sz="1600" spc="-1" strike="noStrike">
                <a:solidFill>
                  <a:srgbClr val="000000"/>
                </a:solidFill>
                <a:uFill>
                  <a:solidFill>
                    <a:srgbClr val="ffffff"/>
                  </a:solidFill>
                </a:uFill>
                <a:latin typeface="Calibri"/>
              </a:rPr>
              <a:t>punto di equilibrio</a:t>
            </a:r>
            <a:r>
              <a:rPr lang="it-IT" sz="1600" spc="-1" strike="noStrike">
                <a:solidFill>
                  <a:srgbClr val="000000"/>
                </a:solidFill>
                <a:uFill>
                  <a:solidFill>
                    <a:srgbClr val="ffffff"/>
                  </a:solidFill>
                </a:uFill>
                <a:latin typeface="Calibri"/>
              </a:rPr>
              <a:t>.</a:t>
            </a:r>
            <a:endParaRPr lang="it-IT" sz="2100" spc="-1" strike="noStrike">
              <a:solidFill>
                <a:srgbClr val="000000"/>
              </a:solidFill>
              <a:uFill>
                <a:solidFill>
                  <a:srgbClr val="ffffff"/>
                </a:solidFill>
              </a:uFill>
              <a:latin typeface="Calibri"/>
            </a:endParaRPr>
          </a:p>
          <a:p>
            <a:pPr>
              <a:lnSpc>
                <a:spcPct val="100000"/>
              </a:lnSpc>
            </a:pPr>
            <a:r>
              <a:rPr lang="it-IT" sz="1600" spc="-1" strike="noStrike">
                <a:solidFill>
                  <a:srgbClr val="000000"/>
                </a:solidFill>
                <a:uFill>
                  <a:solidFill>
                    <a:srgbClr val="ffffff"/>
                  </a:solidFill>
                </a:uFill>
                <a:latin typeface="Calibri"/>
              </a:rPr>
              <a:t>Questo </a:t>
            </a:r>
            <a:r>
              <a:rPr b="1" lang="it-IT" sz="1600" spc="-1" strike="noStrike">
                <a:solidFill>
                  <a:srgbClr val="000000"/>
                </a:solidFill>
                <a:uFill>
                  <a:solidFill>
                    <a:srgbClr val="ffffff"/>
                  </a:solidFill>
                </a:uFill>
                <a:latin typeface="Calibri"/>
              </a:rPr>
              <a:t>punto di equilibrio</a:t>
            </a:r>
            <a:r>
              <a:rPr lang="it-IT" sz="1600" spc="-1" strike="noStrike">
                <a:solidFill>
                  <a:srgbClr val="000000"/>
                </a:solidFill>
                <a:uFill>
                  <a:solidFill>
                    <a:srgbClr val="ffffff"/>
                  </a:solidFill>
                </a:uFill>
                <a:latin typeface="Calibri"/>
              </a:rPr>
              <a:t> è definito secondo Dawkins come il momento in cui i valori del sistema convergono a uno stato di stabilità evolutiva, dove il guadagno medio delle 4 popolazioni è uguale. Questo </a:t>
            </a:r>
            <a:r>
              <a:rPr b="1" lang="it-IT" sz="1600" spc="-1" strike="noStrike">
                <a:solidFill>
                  <a:srgbClr val="000000"/>
                </a:solidFill>
                <a:uFill>
                  <a:solidFill>
                    <a:srgbClr val="ffffff"/>
                  </a:solidFill>
                </a:uFill>
                <a:latin typeface="Calibri"/>
              </a:rPr>
              <a:t>punto di equilibrio</a:t>
            </a:r>
            <a:r>
              <a:rPr lang="it-IT" sz="1600" spc="-1" strike="noStrike">
                <a:solidFill>
                  <a:srgbClr val="000000"/>
                </a:solidFill>
                <a:uFill>
                  <a:solidFill>
                    <a:srgbClr val="ffffff"/>
                  </a:solidFill>
                </a:uFill>
                <a:latin typeface="Calibri"/>
              </a:rPr>
              <a:t>, una volta raggiunto, dovrebbe mantenersi nel tempo (entro un certo margine di differenza).</a:t>
            </a:r>
            <a:endParaRPr lang="it-IT" sz="2100" spc="-1" strike="noStrike">
              <a:solidFill>
                <a:srgbClr val="000000"/>
              </a:solidFill>
              <a:uFill>
                <a:solidFill>
                  <a:srgbClr val="ffffff"/>
                </a:solidFill>
              </a:uFill>
              <a:latin typeface="Calibri"/>
            </a:endParaRPr>
          </a:p>
          <a:p>
            <a:pPr>
              <a:lnSpc>
                <a:spcPct val="100000"/>
              </a:lnSpc>
            </a:pPr>
            <a:r>
              <a:rPr lang="it-IT" sz="1600" spc="-1" strike="noStrike">
                <a:solidFill>
                  <a:srgbClr val="000000"/>
                </a:solidFill>
                <a:uFill>
                  <a:solidFill>
                    <a:srgbClr val="ffffff"/>
                  </a:solidFill>
                </a:uFill>
                <a:latin typeface="Calibri"/>
              </a:rPr>
              <a:t> </a:t>
            </a:r>
            <a:endParaRPr lang="it-IT" sz="2100" spc="-1" strike="noStrike">
              <a:solidFill>
                <a:srgbClr val="000000"/>
              </a:solidFill>
              <a:uFill>
                <a:solidFill>
                  <a:srgbClr val="ffffff"/>
                </a:solidFill>
              </a:uFill>
              <a:latin typeface="Calibri"/>
            </a:endParaRPr>
          </a:p>
          <a:p>
            <a:pPr>
              <a:lnSpc>
                <a:spcPct val="100000"/>
              </a:lnSpc>
            </a:pPr>
            <a:r>
              <a:rPr lang="it-IT" sz="1600" spc="-1" strike="noStrike">
                <a:solidFill>
                  <a:srgbClr val="000000"/>
                </a:solidFill>
                <a:uFill>
                  <a:solidFill>
                    <a:srgbClr val="ffffff"/>
                  </a:solidFill>
                </a:uFill>
                <a:latin typeface="Calibri"/>
              </a:rPr>
              <a:t>Abbiamo studiato diversi metodi per creare un programma ideale per simulare l’evoluzione delle popolazioni e raggiungere il punto di equilibrio.</a:t>
            </a:r>
            <a:endParaRPr lang="it-IT" sz="2100" spc="-1" strike="noStrike">
              <a:solidFill>
                <a:srgbClr val="000000"/>
              </a:solidFill>
              <a:uFill>
                <a:solidFill>
                  <a:srgbClr val="ffffff"/>
                </a:solidFill>
              </a:uFill>
              <a:latin typeface="Calibri"/>
            </a:endParaRPr>
          </a:p>
          <a:p>
            <a:pPr>
              <a:lnSpc>
                <a:spcPct val="100000"/>
              </a:lnSpc>
            </a:pPr>
            <a:endParaRPr lang="it-IT" sz="2100" spc="-1" strike="noStrike">
              <a:solidFill>
                <a:srgbClr val="000000"/>
              </a:solidFill>
              <a:uFill>
                <a:solidFill>
                  <a:srgbClr val="ffffff"/>
                </a:solidFill>
              </a:uFill>
              <a:latin typeface="Calibri"/>
            </a:endParaRPr>
          </a:p>
          <a:p>
            <a:pPr>
              <a:lnSpc>
                <a:spcPct val="100000"/>
              </a:lnSpc>
            </a:pPr>
            <a:endParaRPr lang="it-IT" sz="2100" spc="-1" strike="noStrike">
              <a:solidFill>
                <a:srgbClr val="000000"/>
              </a:solidFill>
              <a:uFill>
                <a:solidFill>
                  <a:srgbClr val="ffffff"/>
                </a:solidFill>
              </a:uFill>
              <a:latin typeface="Calibri"/>
            </a:endParaRPr>
          </a:p>
          <a:p>
            <a:pPr>
              <a:lnSpc>
                <a:spcPct val="100000"/>
              </a:lnSpc>
            </a:pPr>
            <a:r>
              <a:rPr lang="it-IT" sz="1600" spc="-1" strike="noStrike">
                <a:solidFill>
                  <a:srgbClr val="000000"/>
                </a:solidFill>
                <a:uFill>
                  <a:solidFill>
                    <a:srgbClr val="ffffff"/>
                  </a:solidFill>
                </a:uFill>
                <a:latin typeface="Calibri"/>
              </a:rPr>
              <a:t>Inizialmente abbiamo considerato un metodo che non necessitava l’utilizzo dei thread e si basava esclusivamente sull’uso delle liste; successivamente abbiamo deciso di cambiare strategia e pertanto abbiamo modificato profondamente il modello del nostro progetto contemplando l’utilizzo dei thread.</a:t>
            </a:r>
            <a:endParaRPr lang="it-IT" sz="2100" spc="-1" strike="noStrike">
              <a:solidFill>
                <a:srgbClr val="000000"/>
              </a:solidFill>
              <a:uFill>
                <a:solidFill>
                  <a:srgbClr val="ffffff"/>
                </a:solidFill>
              </a:uFill>
              <a:latin typeface="Calibri"/>
            </a:endParaRPr>
          </a:p>
          <a:p>
            <a:pPr>
              <a:lnSpc>
                <a:spcPct val="100000"/>
              </a:lnSpc>
            </a:pPr>
            <a:r>
              <a:rPr lang="it-IT" sz="1600" spc="-1" strike="noStrike">
                <a:solidFill>
                  <a:srgbClr val="000000"/>
                </a:solidFill>
                <a:uFill>
                  <a:solidFill>
                    <a:srgbClr val="ffffff"/>
                  </a:solidFill>
                </a:uFill>
                <a:latin typeface="Calibri"/>
              </a:rPr>
              <a:t>Si voleva affrontare il problema modellando un universo dove esistevano 4 liste adibite ad accogliere tutti gli individui di ogni popolazione per poi estrarli e farli riprodurre in maniera casuale tra di loro, in modo più o meno probabile e prolifico, in base al payoff calcolato secondo il modello di Dawkins.</a:t>
            </a:r>
            <a:r>
              <a:rPr lang="it-IT" sz="1600" spc="-1" strike="noStrike">
                <a:solidFill>
                  <a:srgbClr val="000000"/>
                </a:solidFill>
                <a:uFill>
                  <a:solidFill>
                    <a:srgbClr val="ffffff"/>
                  </a:solidFill>
                </a:uFill>
                <a:latin typeface="Calibri"/>
              </a:rPr>
              <a:t>
</a:t>
            </a:r>
            <a:r>
              <a:rPr lang="it-IT" sz="1600" spc="-1" strike="noStrike">
                <a:solidFill>
                  <a:srgbClr val="000000"/>
                </a:solidFill>
                <a:uFill>
                  <a:solidFill>
                    <a:srgbClr val="ffffff"/>
                  </a:solidFill>
                </a:uFill>
                <a:latin typeface="Calibri"/>
              </a:rPr>
              <a:t>Ciò avveniva estraendo casualmente da una delle 4 liste un individuo e trovando un corrispettivo partner nelle liste di sesso opposto.</a:t>
            </a:r>
            <a:r>
              <a:rPr lang="it-IT" sz="1600" spc="-1" strike="noStrike">
                <a:solidFill>
                  <a:srgbClr val="000000"/>
                </a:solidFill>
                <a:uFill>
                  <a:solidFill>
                    <a:srgbClr val="ffffff"/>
                  </a:solidFill>
                </a:uFill>
                <a:latin typeface="Calibri"/>
              </a:rPr>
              <a:t>
</a:t>
            </a:r>
            <a:r>
              <a:rPr lang="it-IT" sz="1600" spc="-1" strike="noStrike">
                <a:solidFill>
                  <a:srgbClr val="000000"/>
                </a:solidFill>
                <a:uFill>
                  <a:solidFill>
                    <a:srgbClr val="ffffff"/>
                  </a:solidFill>
                </a:uFill>
                <a:latin typeface="Calibri"/>
              </a:rPr>
              <a:t>La generazione successiva doveva rimpiazzare completamente quella precedente e la popolazione era implementata tramite istanziamento di oggetti della rispettiva classe, facendo capo alle corrispettive classi astratte che ne indicavano il sesso e dalle quali ereditavano il supertipo (o Uomo o Donna).</a:t>
            </a:r>
            <a:endParaRPr lang="it-IT" sz="2100" spc="-1" strike="noStrike">
              <a:solidFill>
                <a:srgbClr val="000000"/>
              </a:solidFill>
              <a:uFill>
                <a:solidFill>
                  <a:srgbClr val="ffffff"/>
                </a:solidFill>
              </a:uFill>
              <a:latin typeface="Calibri"/>
            </a:endParaRPr>
          </a:p>
          <a:p>
            <a:pPr>
              <a:lnSpc>
                <a:spcPct val="100000"/>
              </a:lnSpc>
            </a:pPr>
            <a:endParaRPr lang="it-IT" sz="2100" spc="-1" strike="noStrike">
              <a:solidFill>
                <a:srgbClr val="000000"/>
              </a:solidFill>
              <a:uFill>
                <a:solidFill>
                  <a:srgbClr val="ffffff"/>
                </a:solidFill>
              </a:uFill>
              <a:latin typeface="Calibri"/>
            </a:endParaRPr>
          </a:p>
          <a:p>
            <a:pPr>
              <a:lnSpc>
                <a:spcPct val="100000"/>
              </a:lnSpc>
            </a:pPr>
            <a:r>
              <a:rPr lang="it-IT" sz="1600" spc="-1" strike="noStrike">
                <a:solidFill>
                  <a:srgbClr val="000000"/>
                </a:solidFill>
                <a:uFill>
                  <a:solidFill>
                    <a:srgbClr val="ffffff"/>
                  </a:solidFill>
                </a:uFill>
                <a:latin typeface="Calibri"/>
              </a:rPr>
              <a:t>Pertanto si era deciso che le interazioni avvenissero in modo casuale e solo tra tipi compatibili, così che il sistema garantisse, sotto determinate condizioni (costi e benefici quantitativamente equilibrati tra loro in modo da non favorire eccessivamente una o più delle popolazioni o impedirne la prematura dipartita), che veniva raggiunto un equilibrio tra le parti tramite un finito numero di stadi evolutivi.</a:t>
            </a:r>
            <a:endParaRPr lang="it-IT" sz="2100" spc="-1" strike="noStrike">
              <a:solidFill>
                <a:srgbClr val="000000"/>
              </a:solidFill>
              <a:uFill>
                <a:solidFill>
                  <a:srgbClr val="ffffff"/>
                </a:solidFill>
              </a:uFill>
              <a:latin typeface="Calibri"/>
            </a:endParaRPr>
          </a:p>
          <a:p>
            <a:pPr>
              <a:lnSpc>
                <a:spcPct val="100000"/>
              </a:lnSpc>
            </a:pPr>
            <a:r>
              <a:rPr lang="it-IT" sz="1600" spc="-1" strike="noStrike">
                <a:solidFill>
                  <a:srgbClr val="000000"/>
                </a:solidFill>
                <a:uFill>
                  <a:solidFill>
                    <a:srgbClr val="ffffff"/>
                  </a:solidFill>
                </a:uFill>
                <a:latin typeface="Calibri"/>
              </a:rPr>
              <a:t>Questo equilibrio derivava dalla composizione dei possibili esiti delle interazioni tra le parti ed inoltre era attestabile su delle costanti dove la popolazione smetteva di cambiare in modo significativo.</a:t>
            </a:r>
            <a:endParaRPr lang="it-IT" sz="2100" spc="-1" strike="noStrike">
              <a:solidFill>
                <a:srgbClr val="000000"/>
              </a:solidFill>
              <a:uFill>
                <a:solidFill>
                  <a:srgbClr val="ffffff"/>
                </a:solidFill>
              </a:uFill>
              <a:latin typeface="Calibri"/>
            </a:endParaRPr>
          </a:p>
        </p:txBody>
      </p:sp>
      <p:sp>
        <p:nvSpPr>
          <p:cNvPr id="81" name="CustomShape 3"/>
          <p:cNvSpPr/>
          <p:nvPr/>
        </p:nvSpPr>
        <p:spPr>
          <a:xfrm>
            <a:off x="0" y="5673240"/>
            <a:ext cx="6857640" cy="662760"/>
          </a:xfrm>
          <a:prstGeom prst="rect">
            <a:avLst/>
          </a:prstGeom>
          <a:noFill/>
          <a:ln>
            <a:noFill/>
          </a:ln>
        </p:spPr>
        <p:style>
          <a:lnRef idx="0"/>
          <a:fillRef idx="0"/>
          <a:effectRef idx="0"/>
          <a:fontRef idx="minor"/>
        </p:style>
        <p:txBody>
          <a:bodyPr anchor="ctr"/>
          <a:p>
            <a:pPr algn="ctr">
              <a:lnSpc>
                <a:spcPct val="100000"/>
              </a:lnSpc>
            </a:pPr>
            <a:r>
              <a:rPr b="1" lang="it-IT" sz="2400" spc="-1" strike="noStrike">
                <a:solidFill>
                  <a:srgbClr val="000000"/>
                </a:solidFill>
                <a:uFill>
                  <a:solidFill>
                    <a:srgbClr val="ffffff"/>
                  </a:solidFill>
                </a:uFill>
                <a:latin typeface="Aharoni"/>
              </a:rPr>
              <a:t>Primo Esperimento</a:t>
            </a:r>
            <a:endParaRPr lang="it-IT" sz="33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0" y="0"/>
            <a:ext cx="6857640" cy="12191760"/>
          </a:xfrm>
          <a:prstGeom prst="rect">
            <a:avLst/>
          </a:prstGeom>
          <a:noFill/>
          <a:ln>
            <a:noFill/>
          </a:ln>
        </p:spPr>
        <p:txBody>
          <a:bodyPr/>
          <a:p>
            <a:pPr>
              <a:lnSpc>
                <a:spcPct val="100000"/>
              </a:lnSpc>
            </a:pPr>
            <a:r>
              <a:rPr lang="it-IT" sz="1600" spc="-1" strike="noStrike">
                <a:solidFill>
                  <a:srgbClr val="000000"/>
                </a:solidFill>
                <a:uFill>
                  <a:solidFill>
                    <a:srgbClr val="ffffff"/>
                  </a:solidFill>
                </a:uFill>
                <a:latin typeface="Calibri"/>
              </a:rPr>
              <a:t>Secondo questo modello le interazioni tra le popolazioni dovevano avvenire in modo casuale e solo tra tipi compatibili tra loro, infatti inizialmente avevamo deciso di non consentire all’individuo di tipo Avventuriero di formare una coppia con un tipo Prudente. Inoltre l’attribuzione del sesso era anch’essa casuale ed equiprobabile. </a:t>
            </a:r>
            <a:endParaRPr lang="it-IT" sz="32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Secondo queste idee, l’Avventuriero avrebbe introdotto la variabile della Fedeltà, cioè: mentre il tipo Morigerato rimaneva eternamente fedele alla sua compagna, Prudente o Spregiudicata che fosse, l’Avventuriero no. Egli, dopo essersi riprodotto, avrebbe abbandonato la compagna lasciandole il figlio da  mantenere, mentre ricercava un nuovo partner con cui accoppiarsi. Tutti gli altri tre tipi di popolazione invece restavano fedeli al proprio partner fino alla loro morte.</a:t>
            </a:r>
            <a:endParaRPr lang="it-IT" sz="32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In base a questa idea, avevamo deciso di dare un’attribuzione del tipo della popolazione della nuova prole generata tramite delle percentuali probabilistiche basandoci sul tipo dei genitori, accordandoci secondo la seguente tabella.</a:t>
            </a: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gn="ctr">
              <a:lnSpc>
                <a:spcPct val="100000"/>
              </a:lnSpc>
            </a:pPr>
            <a:r>
              <a:rPr b="1" lang="it-IT" sz="1600" spc="-1" strike="noStrike" u="sng">
                <a:solidFill>
                  <a:srgbClr val="000000"/>
                </a:solidFill>
                <a:uFill>
                  <a:solidFill>
                    <a:srgbClr val="ffffff"/>
                  </a:solidFill>
                </a:uFill>
                <a:latin typeface="Calibri"/>
              </a:rPr>
              <a:t>PROBLEMA DEL PRIMO MODELLO</a:t>
            </a:r>
            <a:endParaRPr lang="it-IT" sz="32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Con questo tipo di modello siamo entranti in contrasto con le richieste che il progetto doveva soddisfare, sorte durante le lezioni in aula. Questi problemi ci hanno causato delle difficoltà per implementare in maniera corretta il progetto e pertanto abbiamo deciso di considerare un metodo più semplice per l’implementazione, scegliendo l’utilizzo dei thread, inizialmente, per poi passare a più semplici numeri.</a:t>
            </a: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Il secondo esperimento si basava sull’impiego dei Thread al fine di simulare le interazioni e gli atteggiamenti delle popolazioni e per semplificare il loro accoppiamento. Inizialmente, questo tipo di approccio fu scelto sulla base degli esercizi svolti in aula durante le lezioni che impiegavano i Thread per creare liste di individui e poter fare interagire i diversi individui nel caso del loro accoppiamento.</a:t>
            </a:r>
            <a:endParaRPr lang="it-IT" sz="32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Questo secondo modello si basava in parte su ciò che avevamo già sviluppato ed implementato nel primo: l’utilizzo di una superclasse Umano da cui dipendevano le sottoclassi Uomo e Donna e tutte le 4 classi rispettive per i Tipi di individuo. Oltre ciò, avevamo deciso di riutilizzare il metodo della Synchrocoda visto a lezione per poter gestire tutti gli individui delle popolazioni e controllarne le interazioni e l’accoppiamento, ma proprio nel momento della definizione dei metodi di creazione delle coppie e della generazione dei figli abbiamo riscontrato dei problemi di implementazione che ci hanno costretto a semplificare ulteriormente il progetto.</a:t>
            </a:r>
            <a:endParaRPr lang="it-IT" sz="3200" spc="-1" strike="noStrike">
              <a:solidFill>
                <a:srgbClr val="000000"/>
              </a:solidFill>
              <a:uFill>
                <a:solidFill>
                  <a:srgbClr val="ffffff"/>
                </a:solidFill>
              </a:uFill>
              <a:latin typeface="Arial"/>
            </a:endParaRPr>
          </a:p>
        </p:txBody>
      </p:sp>
      <p:graphicFrame>
        <p:nvGraphicFramePr>
          <p:cNvPr id="83" name="Table 2"/>
          <p:cNvGraphicFramePr/>
          <p:nvPr/>
        </p:nvGraphicFramePr>
        <p:xfrm>
          <a:off x="438840" y="3688200"/>
          <a:ext cx="5980320" cy="1335600"/>
        </p:xfrm>
        <a:graphic>
          <a:graphicData uri="http://schemas.openxmlformats.org/drawingml/2006/table">
            <a:tbl>
              <a:tblPr/>
              <a:tblGrid>
                <a:gridCol w="2850480"/>
                <a:gridCol w="3129840"/>
              </a:tblGrid>
              <a:tr h="340200">
                <a:tc>
                  <a:txBody>
                    <a:bodyPr/>
                    <a:p>
                      <a:pPr algn="ctr">
                        <a:lnSpc>
                          <a:spcPct val="100000"/>
                        </a:lnSpc>
                      </a:pPr>
                      <a:r>
                        <a:rPr b="1" lang="it-IT" sz="1600" spc="-1" strike="noStrike">
                          <a:solidFill>
                            <a:srgbClr val="ffffff"/>
                          </a:solidFill>
                          <a:uFill>
                            <a:solidFill>
                              <a:srgbClr val="ffffff"/>
                            </a:solidFill>
                          </a:uFill>
                          <a:latin typeface="Calibri"/>
                        </a:rPr>
                        <a:t>COPPIA</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it-IT" sz="1600" spc="-1" strike="noStrike">
                          <a:solidFill>
                            <a:srgbClr val="ffffff"/>
                          </a:solidFill>
                          <a:uFill>
                            <a:solidFill>
                              <a:srgbClr val="ffffff"/>
                            </a:solidFill>
                          </a:uFill>
                          <a:latin typeface="Calibri"/>
                        </a:rPr>
                        <a:t>TIPO DI FIGLIO</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588600">
                <a:tc>
                  <a:txBody>
                    <a:bodyPr/>
                    <a:p>
                      <a:pPr algn="ctr">
                        <a:lnSpc>
                          <a:spcPct val="100000"/>
                        </a:lnSpc>
                      </a:pPr>
                      <a:r>
                        <a:rPr lang="it-IT" sz="1600" spc="-1" strike="noStrike">
                          <a:solidFill>
                            <a:srgbClr val="000000"/>
                          </a:solidFill>
                          <a:uFill>
                            <a:solidFill>
                              <a:srgbClr val="ffffff"/>
                            </a:solidFill>
                          </a:uFill>
                          <a:latin typeface="Calibri"/>
                        </a:rPr>
                        <a:t>Morigerato x Prudente</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it-IT" sz="1600" spc="-1" strike="noStrike">
                          <a:solidFill>
                            <a:srgbClr val="000000"/>
                          </a:solidFill>
                          <a:uFill>
                            <a:solidFill>
                              <a:srgbClr val="ffffff"/>
                            </a:solidFill>
                          </a:uFill>
                          <a:latin typeface="Calibri"/>
                        </a:rPr>
                        <a:t>80% =&gt; Morigerato/Prudente</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20% =&gt; Avventuriero/Spregiudicata</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88600">
                <a:tc>
                  <a:txBody>
                    <a:bodyPr/>
                    <a:p>
                      <a:pPr algn="ctr">
                        <a:lnSpc>
                          <a:spcPct val="100000"/>
                        </a:lnSpc>
                      </a:pPr>
                      <a:r>
                        <a:rPr lang="it-IT" sz="1600" spc="-1" strike="noStrike">
                          <a:solidFill>
                            <a:srgbClr val="000000"/>
                          </a:solidFill>
                          <a:uFill>
                            <a:solidFill>
                              <a:srgbClr val="ffffff"/>
                            </a:solidFill>
                          </a:uFill>
                          <a:latin typeface="Calibri"/>
                        </a:rPr>
                        <a:t>Morigerato x Spregiudicata</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it-IT" sz="1600" spc="-1" strike="noStrike">
                          <a:solidFill>
                            <a:srgbClr val="000000"/>
                          </a:solidFill>
                          <a:uFill>
                            <a:solidFill>
                              <a:srgbClr val="ffffff"/>
                            </a:solidFill>
                          </a:uFill>
                          <a:latin typeface="Calibri"/>
                        </a:rPr>
                        <a:t>50% =&gt; Morigerato/Prudente</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50% =&gt; Avventuriero/Spregiudicata</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88600">
                <a:tc>
                  <a:txBody>
                    <a:bodyPr/>
                    <a:p>
                      <a:pPr algn="ctr">
                        <a:lnSpc>
                          <a:spcPct val="100000"/>
                        </a:lnSpc>
                      </a:pPr>
                      <a:r>
                        <a:rPr lang="it-IT" sz="1600" spc="-1" strike="noStrike">
                          <a:solidFill>
                            <a:srgbClr val="000000"/>
                          </a:solidFill>
                          <a:uFill>
                            <a:solidFill>
                              <a:srgbClr val="ffffff"/>
                            </a:solidFill>
                          </a:uFill>
                          <a:latin typeface="Calibri"/>
                        </a:rPr>
                        <a:t>Avventuriero x Spregiudicata</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it-IT" sz="1600" spc="-1" strike="noStrike">
                          <a:solidFill>
                            <a:srgbClr val="000000"/>
                          </a:solidFill>
                          <a:uFill>
                            <a:solidFill>
                              <a:srgbClr val="ffffff"/>
                            </a:solidFill>
                          </a:uFill>
                          <a:latin typeface="Calibri"/>
                        </a:rPr>
                        <a:t>80% =&gt; Avventuriero/Spregiudicata</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20% =&gt; Morigerato/Prudente</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0200">
                <a:tc>
                  <a:txBody>
                    <a:bodyPr/>
                    <a:p>
                      <a:pPr algn="ctr">
                        <a:lnSpc>
                          <a:spcPct val="100000"/>
                        </a:lnSpc>
                      </a:pPr>
                      <a:r>
                        <a:rPr lang="it-IT" sz="1600" spc="-1" strike="noStrike">
                          <a:solidFill>
                            <a:srgbClr val="000000"/>
                          </a:solidFill>
                          <a:uFill>
                            <a:solidFill>
                              <a:srgbClr val="ffffff"/>
                            </a:solidFill>
                          </a:uFill>
                          <a:latin typeface="Calibri"/>
                        </a:rPr>
                        <a:t>Avventuriero x Prudente</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it-IT" sz="1600" spc="-1" strike="noStrike">
                          <a:solidFill>
                            <a:srgbClr val="000000"/>
                          </a:solidFill>
                          <a:uFill>
                            <a:solidFill>
                              <a:srgbClr val="ffffff"/>
                            </a:solidFill>
                          </a:uFill>
                          <a:latin typeface="Calibri"/>
                        </a:rPr>
                        <a:t>Coppia non Compatibile </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84" name="CustomShape 3"/>
          <p:cNvSpPr/>
          <p:nvPr/>
        </p:nvSpPr>
        <p:spPr>
          <a:xfrm>
            <a:off x="0" y="7912440"/>
            <a:ext cx="6857640" cy="662760"/>
          </a:xfrm>
          <a:prstGeom prst="rect">
            <a:avLst/>
          </a:prstGeom>
          <a:noFill/>
          <a:ln>
            <a:noFill/>
          </a:ln>
        </p:spPr>
        <p:style>
          <a:lnRef idx="0"/>
          <a:fillRef idx="0"/>
          <a:effectRef idx="0"/>
          <a:fontRef idx="minor"/>
        </p:style>
        <p:txBody>
          <a:bodyPr anchor="ctr"/>
          <a:p>
            <a:pPr algn="ctr">
              <a:lnSpc>
                <a:spcPct val="100000"/>
              </a:lnSpc>
            </a:pPr>
            <a:r>
              <a:rPr b="1" lang="it-IT" sz="2400" spc="-1" strike="noStrike">
                <a:solidFill>
                  <a:srgbClr val="000000"/>
                </a:solidFill>
                <a:uFill>
                  <a:solidFill>
                    <a:srgbClr val="ffffff"/>
                  </a:solidFill>
                </a:uFill>
                <a:latin typeface="Aharoni"/>
              </a:rPr>
              <a:t>Secondo Esperimento</a:t>
            </a:r>
            <a:endParaRPr lang="it-IT" sz="33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0" y="0"/>
            <a:ext cx="6857640" cy="12091320"/>
          </a:xfrm>
          <a:prstGeom prst="rect">
            <a:avLst/>
          </a:prstGeom>
          <a:noFill/>
          <a:ln>
            <a:noFill/>
          </a:ln>
        </p:spPr>
        <p:style>
          <a:lnRef idx="0"/>
          <a:fillRef idx="0"/>
          <a:effectRef idx="0"/>
          <a:fontRef idx="minor"/>
        </p:style>
        <p:txBody>
          <a:bodyPr lIns="90000" rIns="90000" tIns="45000" bIns="45000"/>
          <a:p>
            <a:pPr>
              <a:lnSpc>
                <a:spcPct val="100000"/>
              </a:lnSpc>
            </a:pPr>
            <a:r>
              <a:rPr lang="it-IT" sz="1600" spc="-1" strike="noStrike">
                <a:solidFill>
                  <a:srgbClr val="000000"/>
                </a:solidFill>
                <a:uFill>
                  <a:solidFill>
                    <a:srgbClr val="ffffff"/>
                  </a:solidFill>
                </a:uFill>
                <a:latin typeface="Calibri"/>
              </a:rPr>
              <a:t>La creazione delle classi utili per la gestione degli individui durante la creazione delle coppie ci ha portato a delle indecisioni su quale potesse essere il metodo più conveniente per cui gli individui avrebbero dovuto scegliere un partner e su come dovevano approcciarsi a quest’ultimo. La scelta iniziale era di usare i Thread come dei «controllori» durante le fasi della creazione della coppia tra due individui diversi: per questo modello, l’uomo (sia di Tipo Morigerato che Avventuriero) sceglieva un partner adeguato in modo casuale dalla lista delle Donne (contenente sia individui di Tipo Prudente che Spregiudicata) e venivano entrambi rimossi dalla rispettiva lista dopo l’accoppiamento. Ma questo metodo ci comportò degli errori rilevanti durante il funzionamento del programma.</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gn="ctr">
              <a:lnSpc>
                <a:spcPct val="100000"/>
              </a:lnSpc>
            </a:pPr>
            <a:r>
              <a:rPr b="1" lang="it-IT" sz="1600" spc="-1" strike="noStrike" u="sng">
                <a:solidFill>
                  <a:srgbClr val="000000"/>
                </a:solidFill>
                <a:uFill>
                  <a:solidFill>
                    <a:srgbClr val="ffffff"/>
                  </a:solidFill>
                </a:uFill>
                <a:latin typeface="Calibri"/>
              </a:rPr>
              <a:t>PROBLEMI DEL SECONDO MODELLO</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Il primo problema che si creò con l’implementazione dei Thread fu quello del «collo di bottiglia», cioè quando un individuo Uomo che doveva creare una nuova coppia tentava di accedere alla lista delle Donne disponibili per formarla, ma solo un Thread alla volta poteva interagire con la coda e questo rallentava il funzionamento del programma minandone la correttezza. Avevamo così implementato male il concetto di MultiThreading nel modello. Ma questo problema venne risolto, fortunatamente, al contrario del secondo.</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Infatti, il secondo problema che ci si presentò fu quello del deadlock. Questo problema si formava a causa della cattiva gestione delle liste e dei «lock» ed «unlock» utilizzati per controllare i comportamenti degli individui: spesso ci si presentavano casi in cui solo una piccola parte della popolazione si accoppiava, se non addirittura un unico individuo, creando così delle persone effettivamente immortali per il programma!</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A causa di queste difficoltà, decidemmo di modificare il nostro modello utilizzando solo delle liste di individui invece che le singole persone, così da poter semplificare il problema e non incorrere nelle difficoltà della gestione dei deadlock. In questo nuovo metodo di approccio, le liste si approcciavano le une alle altre per creare delle coppie come avveniva nel modello precedente, ma con la differenza che erano ora le donne a decidere con chi accoppiarsi, anziché gli uomini. Questo metodo di accoppiamento si basava su di in controllo della Convenienza per entrambi i due Tipi della popolazione femminile se era più utile accoppiarsi con un certo Tipo di Uomo rispetto che ad un altro, questo controllo era basato sui benefici che ne traevano nel formare una tale coppia. In base a questi benefici di Convenienza, una coppia poteva generare più o meno figli rispetto ad un’altra ed il tipo dei figli rispecchiava quello dei genitori. Sfortunatamente, questo approccio portava ad una effettiva stabilità esclusivamente la popolazione maschile, mentre la popolazione femminile non riusciva ad arrivare ai valori attesi da Dawkins e, pertanto, non stabilizzandosi.</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A causa delle difficoltà descritte precedentemente, decidemmo di cambiare nuovamente il progetto, modificando radicalmente il secondo modello che eravamo riusciti a formalizzare, malgrado gli errori, ma mantenendo la struttura di base. In questo ultimo Modello, decidemmo di non considerare più i singoli individui, ma la popolazione nella sua interezza e le sotto popolazioni che si</a:t>
            </a:r>
            <a:endParaRPr lang="it-IT" sz="1800" spc="-1" strike="noStrike">
              <a:solidFill>
                <a:srgbClr val="000000"/>
              </a:solidFill>
              <a:uFill>
                <a:solidFill>
                  <a:srgbClr val="ffffff"/>
                </a:solidFill>
              </a:uFill>
              <a:latin typeface="Arial"/>
            </a:endParaRPr>
          </a:p>
        </p:txBody>
      </p:sp>
      <p:sp>
        <p:nvSpPr>
          <p:cNvPr id="86" name="CustomShape 2"/>
          <p:cNvSpPr/>
          <p:nvPr/>
        </p:nvSpPr>
        <p:spPr>
          <a:xfrm>
            <a:off x="0" y="10482120"/>
            <a:ext cx="685764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it-IT" sz="2400" spc="-1" strike="noStrike">
                <a:solidFill>
                  <a:srgbClr val="000000"/>
                </a:solidFill>
                <a:uFill>
                  <a:solidFill>
                    <a:srgbClr val="ffffff"/>
                  </a:solidFill>
                </a:uFill>
                <a:latin typeface="Aharoni"/>
              </a:rPr>
              <a:t>Terzo Esperimento</a:t>
            </a:r>
            <a:endParaRPr lang="it-IT"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0" y="0"/>
            <a:ext cx="6857640" cy="12167640"/>
          </a:xfrm>
          <a:prstGeom prst="rect">
            <a:avLst/>
          </a:prstGeom>
          <a:noFill/>
          <a:ln>
            <a:noFill/>
          </a:ln>
        </p:spPr>
        <p:style>
          <a:lnRef idx="0"/>
          <a:fillRef idx="0"/>
          <a:effectRef idx="0"/>
          <a:fontRef idx="minor"/>
        </p:style>
        <p:txBody>
          <a:bodyPr lIns="90000" rIns="90000" tIns="45000" bIns="45000"/>
          <a:p>
            <a:pPr>
              <a:lnSpc>
                <a:spcPct val="100000"/>
              </a:lnSpc>
            </a:pPr>
            <a:r>
              <a:rPr lang="it-IT" sz="1600" spc="-1" strike="noStrike">
                <a:solidFill>
                  <a:srgbClr val="000000"/>
                </a:solidFill>
                <a:uFill>
                  <a:solidFill>
                    <a:srgbClr val="ffffff"/>
                  </a:solidFill>
                </a:uFill>
                <a:latin typeface="Calibri"/>
              </a:rPr>
              <a:t>distinguevano per il proprio Tipo assegnato. Decidemmo inoltre di modificare la concezione di Tipo: non più considerato come l’effettivo comportamento di un individuo,</a:t>
            </a:r>
            <a:r>
              <a:rPr lang="it-IT" sz="1400" spc="-1" strike="noStrike">
                <a:solidFill>
                  <a:srgbClr val="000000"/>
                </a:solidFill>
                <a:uFill>
                  <a:solidFill>
                    <a:srgbClr val="ffffff"/>
                  </a:solidFill>
                </a:uFill>
                <a:latin typeface="Calibri"/>
              </a:rPr>
              <a:t> </a:t>
            </a:r>
            <a:r>
              <a:rPr lang="it-IT" sz="1600" spc="-1" strike="noStrike">
                <a:solidFill>
                  <a:srgbClr val="000000"/>
                </a:solidFill>
                <a:uFill>
                  <a:solidFill>
                    <a:srgbClr val="ffffff"/>
                  </a:solidFill>
                </a:uFill>
                <a:latin typeface="Calibri"/>
              </a:rPr>
              <a:t>ma come il suo approccio</a:t>
            </a:r>
            <a:r>
              <a:rPr lang="it-IT" sz="1400" spc="-1" strike="noStrike">
                <a:solidFill>
                  <a:srgbClr val="000000"/>
                </a:solidFill>
                <a:uFill>
                  <a:solidFill>
                    <a:srgbClr val="ffffff"/>
                  </a:solidFill>
                </a:uFill>
                <a:latin typeface="Calibri"/>
              </a:rPr>
              <a:t> </a:t>
            </a:r>
            <a:r>
              <a:rPr lang="it-IT" sz="1600" spc="-1" strike="noStrike">
                <a:solidFill>
                  <a:srgbClr val="000000"/>
                </a:solidFill>
                <a:uFill>
                  <a:solidFill>
                    <a:srgbClr val="ffffff"/>
                  </a:solidFill>
                </a:uFill>
                <a:latin typeface="Calibri"/>
              </a:rPr>
              <a:t>ai</a:t>
            </a:r>
            <a:r>
              <a:rPr lang="it-IT" sz="1400" spc="-1" strike="noStrike">
                <a:solidFill>
                  <a:srgbClr val="000000"/>
                </a:solidFill>
                <a:uFill>
                  <a:solidFill>
                    <a:srgbClr val="ffffff"/>
                  </a:solidFill>
                </a:uFill>
                <a:latin typeface="Calibri"/>
              </a:rPr>
              <a:t> </a:t>
            </a:r>
            <a:r>
              <a:rPr lang="it-IT" sz="1600" spc="-1" strike="noStrike">
                <a:solidFill>
                  <a:srgbClr val="000000"/>
                </a:solidFill>
                <a:uFill>
                  <a:solidFill>
                    <a:srgbClr val="ffffff"/>
                  </a:solidFill>
                </a:uFill>
                <a:latin typeface="Calibri"/>
              </a:rPr>
              <a:t>fini</a:t>
            </a:r>
            <a:r>
              <a:rPr lang="it-IT" sz="1400" spc="-1" strike="noStrike">
                <a:solidFill>
                  <a:srgbClr val="000000"/>
                </a:solidFill>
                <a:uFill>
                  <a:solidFill>
                    <a:srgbClr val="ffffff"/>
                  </a:solidFill>
                </a:uFill>
                <a:latin typeface="Calibri"/>
              </a:rPr>
              <a:t> </a:t>
            </a:r>
            <a:r>
              <a:rPr lang="it-IT" sz="1600" spc="-1" strike="noStrike">
                <a:solidFill>
                  <a:srgbClr val="000000"/>
                </a:solidFill>
                <a:uFill>
                  <a:solidFill>
                    <a:srgbClr val="ffffff"/>
                  </a:solidFill>
                </a:uFill>
                <a:latin typeface="Calibri"/>
              </a:rPr>
              <a:t>dell’accoppiamento con un potenziale partner. Con questa nuova concezione di Tipo, gli individui possono cambiare il loro Approccio di accoppiamento (e quindi il loro Tipo) in un altro diverso che però rimane consono al loro sesso come Uomini o Donne. In questo modo, non è possibile per un individuo di sesso maschile cambiare il proprio Approccio di accoppiamento con uno diverso che solo un individuo di sesso femminile potrebbe attuare al momento dell’accoppiamento e viceversa.</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L’accoppiamento tra gli individui tiene conto della Convenienza e su di essa si basa il metodo del cambio di Approccio. Grazie alla Convenienza infatti, gli individui possono cambiare il loro «Tipo» basandosi sui propri payoff descritti nella tabella di Dawkins e quindi i rispettivi benefici derivanti dalla scelta di un determinato partner, però considerando contemporaneamente il numero totale di individui della popolazione così da poter registrare costantemente le variazione nel numero di individui che utilizzano un determinato Approccio. </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In questo modo, le persone restano consapevoli del cambiamento dell’utilizzo di un determinato Approccio nella popolazione e, tramite la Convenienza, decidono come dovrebbero comportarsi per poterne trarre il massimo beneficio durante la creazione di una coppia.</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Il controllo della Convenienza si basa su di un semplice raffronto tra i benefici derivanti dall’utilizzo di un dato Approccio, considerando il valore totale della popolazione utile alla creazione di una coppia per quell’individuo.</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b="1" lang="it-IT" sz="1600" spc="-1" strike="noStrike">
                <a:solidFill>
                  <a:srgbClr val="000000"/>
                </a:solidFill>
                <a:uFill>
                  <a:solidFill>
                    <a:srgbClr val="ffffff"/>
                  </a:solidFill>
                </a:uFill>
                <a:latin typeface="Calibri"/>
              </a:rPr>
              <a:t>Formula</a:t>
            </a:r>
            <a:r>
              <a:rPr lang="it-IT" sz="1600" spc="-1" strike="noStrike">
                <a:solidFill>
                  <a:srgbClr val="000000"/>
                </a:solidFill>
                <a:uFill>
                  <a:solidFill>
                    <a:srgbClr val="ffffff"/>
                  </a:solidFill>
                </a:uFill>
                <a:latin typeface="Calibri"/>
              </a:rPr>
              <a:t>: </a:t>
            </a:r>
            <a:r>
              <a:rPr lang="it-IT" sz="1200" spc="-1" strike="noStrike">
                <a:solidFill>
                  <a:srgbClr val="000000"/>
                </a:solidFill>
                <a:uFill>
                  <a:solidFill>
                    <a:srgbClr val="ffffff"/>
                  </a:solidFill>
                </a:uFill>
                <a:latin typeface="Calibri"/>
              </a:rPr>
              <a:t>If (payoff1 x %pop1) + (payoff2 x %pop2) &lt; (payoff3 x %pop1) + (payoff4 x %pop2)</a:t>
            </a:r>
            <a:endParaRPr lang="it-IT" sz="1800" spc="-1" strike="noStrike">
              <a:solidFill>
                <a:srgbClr val="000000"/>
              </a:solidFill>
              <a:uFill>
                <a:solidFill>
                  <a:srgbClr val="ffffff"/>
                </a:solidFill>
              </a:uFill>
              <a:latin typeface="Arial"/>
            </a:endParaRPr>
          </a:p>
          <a:p>
            <a:pPr>
              <a:lnSpc>
                <a:spcPct val="100000"/>
              </a:lnSpc>
            </a:pPr>
            <a:r>
              <a:rPr lang="it-IT" sz="1200" spc="-1" strike="noStrike">
                <a:solidFill>
                  <a:srgbClr val="000000"/>
                </a:solidFill>
                <a:uFill>
                  <a:solidFill>
                    <a:srgbClr val="ffffff"/>
                  </a:solidFill>
                </a:uFill>
                <a:latin typeface="Calibri"/>
              </a:rPr>
              <a:t>                           </a:t>
            </a:r>
            <a:r>
              <a:rPr lang="it-IT" sz="1200" spc="-1" strike="noStrike">
                <a:solidFill>
                  <a:srgbClr val="000000"/>
                </a:solidFill>
                <a:uFill>
                  <a:solidFill>
                    <a:srgbClr val="ffffff"/>
                  </a:solidFill>
                </a:uFill>
                <a:latin typeface="Calibri"/>
              </a:rPr>
              <a:t>Then =&gt; cambia Approccio</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gn="ctr">
              <a:lnSpc>
                <a:spcPct val="100000"/>
              </a:lnSpc>
            </a:pPr>
            <a:r>
              <a:rPr b="1" lang="it-IT" sz="1600" spc="-1" strike="noStrike" u="sng">
                <a:solidFill>
                  <a:srgbClr val="000000"/>
                </a:solidFill>
                <a:uFill>
                  <a:solidFill>
                    <a:srgbClr val="ffffff"/>
                  </a:solidFill>
                </a:uFill>
                <a:latin typeface="Calibri"/>
              </a:rPr>
              <a:t>METAFORA ESEMPLIFICATIVA</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In un mondo futuristico, tutta la popolazione mondiale vive in un unica grande città ed ogni individuo ha un suo Tipo assegnato alla nascita che ne indica l’Approccio riproduttivo, come un’etichetta personale. Per non far estinguere il genere umano, la società del futuro ha deciso di creare un apposito centro di accoppiamento per garantire la sopravvivenza della specie. Questo centro, come un’enorme macchina calcolatrice, tiene costantemente conto del numero totale della popolazione e della quantità di ogni Tipo di individuo in essa. Solo questo «robot» può decidere se far formare o meno delle coppie per preservare il genere umano, selezionando solo un ristretto numero di persone appositamente scelte e consentendone il loro accoppiamento, così da mantenere viva l’umanità ogni volta che è necessario. Questi individui, una volta entrati, possono scegliere se cambiare il proprio Approccio per l’accoppiamento, e quindi la propria etichetta del Tipo, per poter assicurare la sopravvivenza della specie, costoro pertanto sceglieranno l’Approccio che gli garantisce la maggiore Convenienza sul momento. Questa scelta, una volta compiuta, è improrogabile. Ogni volta che   un individuo compie la sua scelta, il centro di accoppiamento registra il cambiamento della popolazione ed informa le restanti persone, così che queste ne siano consapevoli prima di dover fare la stessa scelta del cambiamento di Approccio e possano quindi scegliere per il meglio. Una volta cambiato il proprio Approccio, queste persone possono accoppiarsi liberamente e garantire così l’evoluzione della specie.</a:t>
            </a:r>
            <a:endParaRPr lang="it-IT"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0" y="0"/>
            <a:ext cx="6857640" cy="12076200"/>
          </a:xfrm>
          <a:prstGeom prst="rect">
            <a:avLst/>
          </a:prstGeom>
          <a:noFill/>
          <a:ln>
            <a:noFill/>
          </a:ln>
        </p:spPr>
        <p:style>
          <a:lnRef idx="0"/>
          <a:fillRef idx="0"/>
          <a:effectRef idx="0"/>
          <a:fontRef idx="minor"/>
        </p:style>
        <p:txBody>
          <a:bodyPr lIns="90000" rIns="90000" tIns="45000" bIns="45000"/>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Il Modello è costituito da tre principali costruttori: il Costruttore Persone, il Costruttore Payoff ed il Costruttore Accoppiamento. Ognuno di questi metodi ha un ruolo specifico nel corretto funzionamento del programma.</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Costruttore Payoff: questo particolare costruttore lavora la parte relativa ai valori dei Payoff, calcolando i conseguenti e diversi benefici per la formazione delle diverse coppie degli individui di diverso Tipo (o meglio Approccio).</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Costruttore Persone: Questo costruttore lavora con gli individui, sia Uomo che Donna ed anche con i 4 Approcci, gestendo le persone ed i loro rispettivi Approcci.</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Costruttore Accoppiamento: questo è un super-costruttore che prende i due costruttori prima nominati per gestire e poter formare le coppie e le loro relazioni in senso di benefici derivanti dall’accoppiamento.</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gn="ctr">
              <a:lnSpc>
                <a:spcPct val="100000"/>
              </a:lnSpc>
            </a:pPr>
            <a:r>
              <a:rPr b="1" lang="it-IT" sz="1600" spc="-1" strike="noStrike" u="sng">
                <a:solidFill>
                  <a:srgbClr val="000000"/>
                </a:solidFill>
                <a:uFill>
                  <a:solidFill>
                    <a:srgbClr val="ffffff"/>
                  </a:solidFill>
                </a:uFill>
                <a:latin typeface="Calibri"/>
              </a:rPr>
              <a:t>ACCOPPIAMENTO</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L’accoppiamento è gestito dal metodo «centroAccoppiamento» che è un metodo della classe Accoppiamento del modello. In questo modo, centroAccoppiamento prende ogni individuo selezionato secondo uno specifico ordine per Tipo: prima selezionando un Morigerato, poi un Avventuriero, una Prudente ed infine una Spregiudicata. Questo processo viene ripetuto fino a che tutti gli individui non sono stati considerati dal metodo stesso e quindi non è più possibile formare altre coppie. A questo punto, le coppie vengono formate casualmente e dopo la conclusione della gestione degli individui, vengono generati i figli: questi saranno del sesso e del tipo o del Padre o della madre.</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gn="ctr">
              <a:lnSpc>
                <a:spcPct val="100000"/>
              </a:lnSpc>
            </a:pPr>
            <a:r>
              <a:rPr b="1" lang="it-IT" sz="1600" spc="-1" strike="noStrike" u="sng">
                <a:solidFill>
                  <a:srgbClr val="000000"/>
                </a:solidFill>
                <a:uFill>
                  <a:solidFill>
                    <a:srgbClr val="ffffff"/>
                  </a:solidFill>
                </a:uFill>
                <a:latin typeface="Calibri"/>
              </a:rPr>
              <a:t>STABILITÀ</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Il programma calcola il raggiungimento della stabilità della simulazione basandosi sulla formula della Convenienza. Conclusi tutti i possibili accoppiamenti e la generazione dei nuovi individui, il programma compie un controllo sul rapporto della popolazione basandosi sui valori attuali in percentuale dei diversi individui presenti nelle «sotto-popolazioni» per ogni Tipo e sui valori attesi secondo Dawkins: ogni volta che il programma conclude gli accoppiamenti, compie questo controllo. Quando tali valori sono estremamente simili (entro un certo margine di errore) o uguali ai valori attesi, il programma stampa a schermo una stringa in cui rivela esattamente a quale generazione è stata raggiunta la Stabilità.</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La nostra interfaccia grafica è stata creata tramite l’utilizzo di javafx e tramite file fxml, basandosi su serie di classi di controller e main per poter strutturarsi e funzionare in relazione alla parte del codice del progetto che calcola l’evoluzione della popolazione.</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L’utente può modificare le impostazione dei dati iniziali della simulazione grazie a dei Textfields specifici creati nell’interfaccia e messi a sua disposizione. Essi rappresentano i 4 campi che vengono chiamati </a:t>
            </a:r>
            <a:r>
              <a:rPr b="1" i="1" lang="it-IT" sz="1600" spc="-1" strike="noStrike">
                <a:solidFill>
                  <a:srgbClr val="000000"/>
                </a:solidFill>
                <a:uFill>
                  <a:solidFill>
                    <a:srgbClr val="ffffff"/>
                  </a:solidFill>
                </a:uFill>
                <a:latin typeface="Calibri"/>
              </a:rPr>
              <a:t>M A P S </a:t>
            </a:r>
            <a:r>
              <a:rPr lang="it-IT" sz="1600" spc="-1" strike="noStrike">
                <a:solidFill>
                  <a:srgbClr val="000000"/>
                </a:solidFill>
                <a:uFill>
                  <a:solidFill>
                    <a:srgbClr val="ffffff"/>
                  </a:solidFill>
                </a:uFill>
                <a:latin typeface="Calibri"/>
              </a:rPr>
              <a:t>per il numero iniziale della popolazione e 3 campi </a:t>
            </a:r>
            <a:r>
              <a:rPr b="1" i="1" lang="it-IT" sz="1600" spc="-1" strike="noStrike">
                <a:solidFill>
                  <a:srgbClr val="000000"/>
                </a:solidFill>
                <a:uFill>
                  <a:solidFill>
                    <a:srgbClr val="ffffff"/>
                  </a:solidFill>
                </a:uFill>
                <a:latin typeface="Calibri"/>
              </a:rPr>
              <a:t>a b c </a:t>
            </a:r>
            <a:r>
              <a:rPr lang="it-IT" sz="1600" spc="-1" strike="noStrike">
                <a:solidFill>
                  <a:srgbClr val="000000"/>
                </a:solidFill>
                <a:uFill>
                  <a:solidFill>
                    <a:srgbClr val="ffffff"/>
                  </a:solidFill>
                </a:uFill>
                <a:latin typeface="Calibri"/>
              </a:rPr>
              <a:t>che servono invece a definire i valori dei payoff di cui la simulazione necessita </a:t>
            </a:r>
            <a:endParaRPr lang="it-IT" sz="1800" spc="-1" strike="noStrike">
              <a:solidFill>
                <a:srgbClr val="000000"/>
              </a:solidFill>
              <a:uFill>
                <a:solidFill>
                  <a:srgbClr val="ffffff"/>
                </a:solidFill>
              </a:uFill>
              <a:latin typeface="Arial"/>
            </a:endParaRPr>
          </a:p>
        </p:txBody>
      </p:sp>
      <p:sp>
        <p:nvSpPr>
          <p:cNvPr id="89" name="CustomShape 2"/>
          <p:cNvSpPr/>
          <p:nvPr/>
        </p:nvSpPr>
        <p:spPr>
          <a:xfrm>
            <a:off x="0" y="0"/>
            <a:ext cx="685764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it-IT" sz="2400" spc="-1" strike="noStrike">
                <a:solidFill>
                  <a:srgbClr val="000000"/>
                </a:solidFill>
                <a:uFill>
                  <a:solidFill>
                    <a:srgbClr val="ffffff"/>
                  </a:solidFill>
                </a:uFill>
                <a:latin typeface="Aharoni"/>
              </a:rPr>
              <a:t>Struttura e Funzionamento</a:t>
            </a:r>
            <a:endParaRPr lang="it-IT" sz="1800" spc="-1" strike="noStrike">
              <a:solidFill>
                <a:srgbClr val="000000"/>
              </a:solidFill>
              <a:uFill>
                <a:solidFill>
                  <a:srgbClr val="ffffff"/>
                </a:solidFill>
              </a:uFill>
              <a:latin typeface="Arial"/>
            </a:endParaRPr>
          </a:p>
        </p:txBody>
      </p:sp>
      <p:sp>
        <p:nvSpPr>
          <p:cNvPr id="90" name="CustomShape 3"/>
          <p:cNvSpPr/>
          <p:nvPr/>
        </p:nvSpPr>
        <p:spPr>
          <a:xfrm>
            <a:off x="0" y="9398160"/>
            <a:ext cx="685764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it-IT" sz="2400" spc="-1" strike="noStrike">
                <a:solidFill>
                  <a:srgbClr val="000000"/>
                </a:solidFill>
                <a:uFill>
                  <a:solidFill>
                    <a:srgbClr val="ffffff"/>
                  </a:solidFill>
                </a:uFill>
                <a:latin typeface="Aharoni"/>
              </a:rPr>
              <a:t>Interfaccia Grafica</a:t>
            </a:r>
            <a:endParaRPr lang="it-IT"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0" y="0"/>
            <a:ext cx="6857640" cy="12015000"/>
          </a:xfrm>
          <a:prstGeom prst="rect">
            <a:avLst/>
          </a:prstGeom>
          <a:noFill/>
          <a:ln>
            <a:noFill/>
          </a:ln>
        </p:spPr>
        <p:style>
          <a:lnRef idx="0"/>
          <a:fillRef idx="0"/>
          <a:effectRef idx="0"/>
          <a:fontRef idx="minor"/>
        </p:style>
        <p:txBody>
          <a:bodyPr lIns="90000" rIns="90000" tIns="45000" bIns="45000"/>
          <a:p>
            <a:pPr>
              <a:lnSpc>
                <a:spcPct val="100000"/>
              </a:lnSpc>
            </a:pPr>
            <a:r>
              <a:rPr lang="it-IT" sz="1600" spc="-1" strike="noStrike">
                <a:solidFill>
                  <a:srgbClr val="000000"/>
                </a:solidFill>
                <a:uFill>
                  <a:solidFill>
                    <a:srgbClr val="ffffff"/>
                  </a:solidFill>
                </a:uFill>
                <a:latin typeface="Calibri"/>
              </a:rPr>
              <a:t>Per poter funzionare, tuttavia, la simulazione necessita che i valori presentati nell’interfaccia grafica siano opportunamente compilati: i valori nei campi </a:t>
            </a:r>
            <a:r>
              <a:rPr b="1" i="1" lang="it-IT" sz="1600" spc="-1" strike="noStrike">
                <a:solidFill>
                  <a:srgbClr val="000000"/>
                </a:solidFill>
                <a:uFill>
                  <a:solidFill>
                    <a:srgbClr val="ffffff"/>
                  </a:solidFill>
                </a:uFill>
                <a:latin typeface="Calibri"/>
              </a:rPr>
              <a:t>M A P S </a:t>
            </a:r>
            <a:r>
              <a:rPr lang="it-IT" sz="1600" spc="-1" strike="noStrike">
                <a:solidFill>
                  <a:srgbClr val="000000"/>
                </a:solidFill>
                <a:uFill>
                  <a:solidFill>
                    <a:srgbClr val="ffffff"/>
                  </a:solidFill>
                </a:uFill>
                <a:latin typeface="Calibri"/>
              </a:rPr>
              <a:t>devono essere interi maggiori di 0 mentre i valori dei campi </a:t>
            </a:r>
            <a:r>
              <a:rPr b="1" i="1" lang="it-IT" sz="1600" spc="-1" strike="noStrike">
                <a:solidFill>
                  <a:srgbClr val="000000"/>
                </a:solidFill>
                <a:uFill>
                  <a:solidFill>
                    <a:srgbClr val="ffffff"/>
                  </a:solidFill>
                </a:uFill>
                <a:latin typeface="Calibri"/>
              </a:rPr>
              <a:t>a b c </a:t>
            </a:r>
            <a:r>
              <a:rPr lang="it-IT" sz="1600" spc="-1" strike="noStrike">
                <a:solidFill>
                  <a:srgbClr val="000000"/>
                </a:solidFill>
                <a:uFill>
                  <a:solidFill>
                    <a:srgbClr val="ffffff"/>
                  </a:solidFill>
                </a:uFill>
                <a:latin typeface="Calibri"/>
              </a:rPr>
              <a:t>devono essere interi. Tramite un apposito tasto di controllo posizionato in alto a sinistra dell’interfaccia è possibile avviare la simulazione, ciò ovviamente solo se sono state rispettate le restrizione previe fornite per i diversi campi necessari al suo funzionamento. Nel caso di uno o più dati non validi per la simulazione, su questo tasto di controllo si presenterà una apposita etichetta su cui sarà scritto «</a:t>
            </a:r>
            <a:r>
              <a:rPr i="1" lang="it-IT" sz="1600" spc="-1" strike="noStrike">
                <a:solidFill>
                  <a:srgbClr val="000000"/>
                </a:solidFill>
                <a:uFill>
                  <a:solidFill>
                    <a:srgbClr val="ffffff"/>
                  </a:solidFill>
                </a:uFill>
                <a:latin typeface="Calibri"/>
              </a:rPr>
              <a:t>Data not Valid</a:t>
            </a:r>
            <a:r>
              <a:rPr lang="it-IT" sz="1600" spc="-1" strike="noStrike">
                <a:solidFill>
                  <a:srgbClr val="000000"/>
                </a:solidFill>
                <a:uFill>
                  <a:solidFill>
                    <a:srgbClr val="ffffff"/>
                  </a:solidFill>
                </a:uFill>
                <a:latin typeface="Calibri"/>
              </a:rPr>
              <a:t>» e bloccherà il funzionamento del programma non consentendogli di funzionare. Un ulteriore pulsante consente di eliminare i dati immagazzinati per poter effettuare nuove simulazioni.</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L’interfaccia è stata creata e sviluppata in modo tale da poter offrire ad un utente una chiara visione iniziale e finale dell’evoluzione della popolazione tramite i grafici presentati ed inoltre una visione generale del relativo andamento di tale evoluzione ad ogni interazione della popolazione in base ai diversi Approcci degli individui (cioè i Tipi di popolazione). Per fare ciò, sono stati creati 2 grafici a torta che mostrano la distribuzione degli individui delle popolazioni, sia allo stadio iniziale che in quello finale della simulazione. Oltre ciò, sono presenti 4 ulteriori grafici che rappresentano individualmente ogni popolazione, così da poterne mostrare l’andamento percentuale durante l’avanzare della simulazione, dal momento in cui essa viene lanciata fino alla sua conclusione.</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b="1" lang="it-IT" sz="1600" spc="-1" strike="noStrike" u="sng">
                <a:solidFill>
                  <a:srgbClr val="000000"/>
                </a:solidFill>
                <a:uFill>
                  <a:solidFill>
                    <a:srgbClr val="ffffff"/>
                  </a:solidFill>
                </a:uFill>
                <a:latin typeface="Calibri"/>
              </a:rPr>
              <a:t>Gruppo di Sviluppo</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Chicca Lorenzo</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Chiucchiolo Pierfrancesco</a:t>
            </a:r>
            <a:endParaRPr lang="it-IT" sz="1800" spc="-1" strike="noStrike">
              <a:solidFill>
                <a:srgbClr val="000000"/>
              </a:solidFill>
              <a:uFill>
                <a:solidFill>
                  <a:srgbClr val="ffffff"/>
                </a:solidFill>
              </a:uFill>
              <a:latin typeface="Arial"/>
            </a:endParaRPr>
          </a:p>
          <a:p>
            <a:pPr>
              <a:lnSpc>
                <a:spcPct val="100000"/>
              </a:lnSpc>
            </a:pPr>
            <a:r>
              <a:rPr lang="it-IT" sz="1600" spc="-1" strike="noStrike">
                <a:solidFill>
                  <a:srgbClr val="000000"/>
                </a:solidFill>
                <a:uFill>
                  <a:solidFill>
                    <a:srgbClr val="ffffff"/>
                  </a:solidFill>
                </a:uFill>
                <a:latin typeface="Calibri"/>
              </a:rPr>
              <a:t>Cremona Federico</a:t>
            </a:r>
            <a:endParaRPr lang="it-IT"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1343</TotalTime>
  <Application>LibreOffice/5.0.4.2$Windows_X86_64 LibreOffice_project/2b9802c1994aa0b7dc6079e128979269cf95bc78</Application>
  <Paragraphs>119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2017-05-03T12:23:23Z</dcterms:created>
  <dc:creator>Lorenzo</dc:creator>
  <dc:language>it-IT</dc:language>
  <dcterms:modified xsi:type="dcterms:W3CDTF">2017-07-04T18:30:04Z</dcterms:modified>
  <cp:revision>115</cp:revision>
  <dc:title>PROGETTO JAVA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