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58" r:id="rId5"/>
    <p:sldId id="260" r:id="rId6"/>
    <p:sldId id="261" r:id="rId7"/>
    <p:sldId id="262" r:id="rId8"/>
    <p:sldId id="263" r:id="rId9"/>
    <p:sldId id="264" r:id="rId10"/>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394"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499373"/>
            <a:ext cx="5143500" cy="3183467"/>
          </a:xfrm>
        </p:spPr>
        <p:txBody>
          <a:bodyPr anchor="b">
            <a:normAutofit/>
          </a:bodyPr>
          <a:lstStyle>
            <a:lvl1pPr algn="ctr">
              <a:defRPr sz="1898"/>
            </a:lvl1pPr>
          </a:lstStyle>
          <a:p>
            <a:r>
              <a:rPr lang="it-IT"/>
              <a:t>Fare clic per modificare lo stile del titolo</a:t>
            </a:r>
            <a:endParaRPr lang="en-US" dirty="0"/>
          </a:p>
        </p:txBody>
      </p:sp>
      <p:sp>
        <p:nvSpPr>
          <p:cNvPr id="3" name="Subtitle 2"/>
          <p:cNvSpPr>
            <a:spLocks noGrp="1"/>
          </p:cNvSpPr>
          <p:nvPr>
            <p:ph type="subTitle" idx="1"/>
          </p:nvPr>
        </p:nvSpPr>
        <p:spPr>
          <a:xfrm>
            <a:off x="857250" y="4802717"/>
            <a:ext cx="5143500" cy="2207683"/>
          </a:xfrm>
        </p:spPr>
        <p:txBody>
          <a:bodyPr>
            <a:normAutofit/>
          </a:bodyPr>
          <a:lstStyle>
            <a:lvl1pPr marL="0" indent="0" algn="ctr">
              <a:buNone/>
              <a:defRPr sz="760">
                <a:solidFill>
                  <a:schemeClr val="tx1">
                    <a:lumMod val="75000"/>
                    <a:lumOff val="25000"/>
                  </a:schemeClr>
                </a:solidFill>
              </a:defRPr>
            </a:lvl1pPr>
            <a:lvl2pPr marL="144661" indent="0" algn="ctr">
              <a:buNone/>
              <a:defRPr sz="886"/>
            </a:lvl2pPr>
            <a:lvl3pPr marL="289322" indent="0" algn="ctr">
              <a:buNone/>
              <a:defRPr sz="760"/>
            </a:lvl3pPr>
            <a:lvl4pPr marL="433983" indent="0" algn="ctr">
              <a:buNone/>
              <a:defRPr sz="633"/>
            </a:lvl4pPr>
            <a:lvl5pPr marL="578644" indent="0" algn="ctr">
              <a:buNone/>
              <a:defRPr sz="633"/>
            </a:lvl5pPr>
            <a:lvl6pPr marL="723305" indent="0" algn="ctr">
              <a:buNone/>
              <a:defRPr sz="633"/>
            </a:lvl6pPr>
            <a:lvl7pPr marL="867966" indent="0" algn="ctr">
              <a:buNone/>
              <a:defRPr sz="633"/>
            </a:lvl7pPr>
            <a:lvl8pPr marL="1012627" indent="0" algn="ctr">
              <a:buNone/>
              <a:defRPr sz="633"/>
            </a:lvl8pPr>
            <a:lvl9pPr marL="1157288" indent="0" algn="ctr">
              <a:buNone/>
              <a:defRPr sz="633"/>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B6055F8-1D02-4417-9241-55C834FD9970}" type="datetimeFigureOut">
              <a:rPr lang="it-IT" smtClean="0"/>
              <a:t>05/07/2017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007B441-5312-499D-93C3-6E37886527FA}" type="slidenum">
              <a:rPr lang="it-IT" smtClean="0"/>
              <a:t>‹N›</a:t>
            </a:fld>
            <a:endParaRPr lang="it-IT"/>
          </a:p>
        </p:txBody>
      </p:sp>
    </p:spTree>
    <p:extLst>
      <p:ext uri="{BB962C8B-B14F-4D97-AF65-F5344CB8AC3E}">
        <p14:creationId xmlns:p14="http://schemas.microsoft.com/office/powerpoint/2010/main" val="275661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B6055F8-1D02-4417-9241-55C834FD9970}" type="datetimeFigureOut">
              <a:rPr lang="it-IT" smtClean="0"/>
              <a:t>05/07/2017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007B441-5312-499D-93C3-6E37886527FA}" type="slidenum">
              <a:rPr lang="it-IT" smtClean="0"/>
              <a:t>‹N›</a:t>
            </a:fld>
            <a:endParaRPr lang="it-IT"/>
          </a:p>
        </p:txBody>
      </p:sp>
    </p:spTree>
    <p:extLst>
      <p:ext uri="{BB962C8B-B14F-4D97-AF65-F5344CB8AC3E}">
        <p14:creationId xmlns:p14="http://schemas.microsoft.com/office/powerpoint/2010/main" val="1798363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0484"/>
            <a:ext cx="1478756" cy="7749117"/>
          </a:xfrm>
        </p:spPr>
        <p:txBody>
          <a:bodyPr vert="eaVert"/>
          <a:lstStyle/>
          <a:p>
            <a:r>
              <a:rPr lang="it-IT"/>
              <a:t>Fare clic per modificare lo stile del titolo</a:t>
            </a:r>
            <a:endParaRPr lang="en-US"/>
          </a:p>
        </p:txBody>
      </p:sp>
      <p:sp>
        <p:nvSpPr>
          <p:cNvPr id="3" name="Vertical Text Placeholder 2"/>
          <p:cNvSpPr>
            <a:spLocks noGrp="1"/>
          </p:cNvSpPr>
          <p:nvPr>
            <p:ph type="body" orient="vert" idx="1"/>
          </p:nvPr>
        </p:nvSpPr>
        <p:spPr>
          <a:xfrm>
            <a:off x="471488" y="480483"/>
            <a:ext cx="4350544" cy="7749116"/>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4B6055F8-1D02-4417-9241-55C834FD9970}" type="datetimeFigureOut">
              <a:rPr lang="it-IT" smtClean="0"/>
              <a:t>05/07/2017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007B441-5312-499D-93C3-6E37886527FA}" type="slidenum">
              <a:rPr lang="it-IT" smtClean="0"/>
              <a:t>‹N›</a:t>
            </a:fld>
            <a:endParaRPr lang="it-IT"/>
          </a:p>
        </p:txBody>
      </p:sp>
    </p:spTree>
    <p:extLst>
      <p:ext uri="{BB962C8B-B14F-4D97-AF65-F5344CB8AC3E}">
        <p14:creationId xmlns:p14="http://schemas.microsoft.com/office/powerpoint/2010/main" val="43080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B6055F8-1D02-4417-9241-55C834FD9970}" type="datetimeFigureOut">
              <a:rPr lang="it-IT" smtClean="0"/>
              <a:t>05/07/2017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007B441-5312-499D-93C3-6E37886527FA}" type="slidenum">
              <a:rPr lang="it-IT" smtClean="0"/>
              <a:t>‹N›</a:t>
            </a:fld>
            <a:endParaRPr lang="it-IT"/>
          </a:p>
        </p:txBody>
      </p:sp>
    </p:spTree>
    <p:extLst>
      <p:ext uri="{BB962C8B-B14F-4D97-AF65-F5344CB8AC3E}">
        <p14:creationId xmlns:p14="http://schemas.microsoft.com/office/powerpoint/2010/main" val="203687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67917" y="2283232"/>
            <a:ext cx="5915025" cy="3801611"/>
          </a:xfrm>
        </p:spPr>
        <p:txBody>
          <a:bodyPr anchor="b">
            <a:normAutofit/>
          </a:bodyPr>
          <a:lstStyle>
            <a:lvl1pPr>
              <a:defRPr sz="1898" b="0"/>
            </a:lvl1pPr>
          </a:lstStyle>
          <a:p>
            <a:r>
              <a:rPr lang="it-IT"/>
              <a:t>Fare clic per modificare lo stile del titolo</a:t>
            </a:r>
            <a:endParaRPr lang="en-US" dirty="0"/>
          </a:p>
        </p:txBody>
      </p:sp>
      <p:sp>
        <p:nvSpPr>
          <p:cNvPr id="3" name="Text Placeholder 2"/>
          <p:cNvSpPr>
            <a:spLocks noGrp="1"/>
          </p:cNvSpPr>
          <p:nvPr>
            <p:ph type="body" idx="1"/>
          </p:nvPr>
        </p:nvSpPr>
        <p:spPr>
          <a:xfrm>
            <a:off x="467917" y="6070180"/>
            <a:ext cx="5915025" cy="2000249"/>
          </a:xfrm>
        </p:spPr>
        <p:txBody>
          <a:bodyPr anchor="t">
            <a:normAutofit/>
          </a:bodyPr>
          <a:lstStyle>
            <a:lvl1pPr marL="0" indent="0">
              <a:buNone/>
              <a:defRPr sz="760">
                <a:solidFill>
                  <a:schemeClr val="tx1">
                    <a:lumMod val="75000"/>
                    <a:lumOff val="25000"/>
                  </a:schemeClr>
                </a:solidFill>
              </a:defRPr>
            </a:lvl1pPr>
            <a:lvl2pPr marL="144661" indent="0">
              <a:buNone/>
              <a:defRPr sz="570">
                <a:solidFill>
                  <a:schemeClr val="tx1">
                    <a:tint val="75000"/>
                  </a:schemeClr>
                </a:solidFill>
              </a:defRPr>
            </a:lvl2pPr>
            <a:lvl3pPr marL="289322" indent="0">
              <a:buNone/>
              <a:defRPr sz="506">
                <a:solidFill>
                  <a:schemeClr val="tx1">
                    <a:tint val="75000"/>
                  </a:schemeClr>
                </a:solidFill>
              </a:defRPr>
            </a:lvl3pPr>
            <a:lvl4pPr marL="433983" indent="0">
              <a:buNone/>
              <a:defRPr sz="443">
                <a:solidFill>
                  <a:schemeClr val="tx1">
                    <a:tint val="75000"/>
                  </a:schemeClr>
                </a:solidFill>
              </a:defRPr>
            </a:lvl4pPr>
            <a:lvl5pPr marL="578644" indent="0">
              <a:buNone/>
              <a:defRPr sz="443">
                <a:solidFill>
                  <a:schemeClr val="tx1">
                    <a:tint val="75000"/>
                  </a:schemeClr>
                </a:solidFill>
              </a:defRPr>
            </a:lvl5pPr>
            <a:lvl6pPr marL="723305" indent="0">
              <a:buNone/>
              <a:defRPr sz="443">
                <a:solidFill>
                  <a:schemeClr val="tx1">
                    <a:tint val="75000"/>
                  </a:schemeClr>
                </a:solidFill>
              </a:defRPr>
            </a:lvl6pPr>
            <a:lvl7pPr marL="867966" indent="0">
              <a:buNone/>
              <a:defRPr sz="443">
                <a:solidFill>
                  <a:schemeClr val="tx1">
                    <a:tint val="75000"/>
                  </a:schemeClr>
                </a:solidFill>
              </a:defRPr>
            </a:lvl7pPr>
            <a:lvl8pPr marL="1012627" indent="0">
              <a:buNone/>
              <a:defRPr sz="443">
                <a:solidFill>
                  <a:schemeClr val="tx1">
                    <a:tint val="75000"/>
                  </a:schemeClr>
                </a:solidFill>
              </a:defRPr>
            </a:lvl8pPr>
            <a:lvl9pPr marL="1157288" indent="0">
              <a:buNone/>
              <a:defRPr sz="443">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4B6055F8-1D02-4417-9241-55C834FD9970}" type="datetimeFigureOut">
              <a:rPr lang="it-IT" smtClean="0"/>
              <a:t>05/07/2017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007B441-5312-499D-93C3-6E37886527FA}" type="slidenum">
              <a:rPr lang="it-IT" smtClean="0"/>
              <a:t>‹N›</a:t>
            </a:fld>
            <a:endParaRPr lang="it-IT"/>
          </a:p>
        </p:txBody>
      </p:sp>
    </p:spTree>
    <p:extLst>
      <p:ext uri="{BB962C8B-B14F-4D97-AF65-F5344CB8AC3E}">
        <p14:creationId xmlns:p14="http://schemas.microsoft.com/office/powerpoint/2010/main" val="309334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475384" y="2438402"/>
            <a:ext cx="2914650" cy="580178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3471863" y="2438402"/>
            <a:ext cx="2914650" cy="580178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B6055F8-1D02-4417-9241-55C834FD9970}" type="datetimeFigureOut">
              <a:rPr lang="it-IT" smtClean="0"/>
              <a:t>05/07/2017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007B441-5312-499D-93C3-6E37886527FA}" type="slidenum">
              <a:rPr lang="it-IT" smtClean="0"/>
              <a:t>‹N›</a:t>
            </a:fld>
            <a:endParaRPr lang="it-IT"/>
          </a:p>
        </p:txBody>
      </p:sp>
    </p:spTree>
    <p:extLst>
      <p:ext uri="{BB962C8B-B14F-4D97-AF65-F5344CB8AC3E}">
        <p14:creationId xmlns:p14="http://schemas.microsoft.com/office/powerpoint/2010/main" val="2740356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5385" y="2242467"/>
            <a:ext cx="2900363" cy="1100932"/>
          </a:xfrm>
        </p:spPr>
        <p:txBody>
          <a:bodyPr anchor="b">
            <a:normAutofit/>
          </a:bodyPr>
          <a:lstStyle>
            <a:lvl1pPr marL="0" indent="0">
              <a:spcBef>
                <a:spcPts val="0"/>
              </a:spcBef>
              <a:buNone/>
              <a:defRPr sz="760" b="1"/>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it-IT"/>
              <a:t>Modifica gli stili del testo dello schema</a:t>
            </a:r>
          </a:p>
        </p:txBody>
      </p:sp>
      <p:sp>
        <p:nvSpPr>
          <p:cNvPr id="4" name="Content Placeholder 3"/>
          <p:cNvSpPr>
            <a:spLocks noGrp="1"/>
          </p:cNvSpPr>
          <p:nvPr>
            <p:ph sz="half" idx="2"/>
          </p:nvPr>
        </p:nvSpPr>
        <p:spPr>
          <a:xfrm>
            <a:off x="475385" y="3343402"/>
            <a:ext cx="2900363" cy="4907367"/>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3471864" y="2242469"/>
            <a:ext cx="2914651" cy="1100931"/>
          </a:xfrm>
        </p:spPr>
        <p:txBody>
          <a:bodyPr anchor="b"/>
          <a:lstStyle>
            <a:lvl1pPr marL="0" indent="0">
              <a:spcBef>
                <a:spcPts val="0"/>
              </a:spcBef>
              <a:buNone/>
              <a:defRPr sz="760" b="1"/>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it-IT"/>
              <a:t>Modifica gli stili del testo dello schema</a:t>
            </a:r>
          </a:p>
        </p:txBody>
      </p:sp>
      <p:sp>
        <p:nvSpPr>
          <p:cNvPr id="6" name="Content Placeholder 5"/>
          <p:cNvSpPr>
            <a:spLocks noGrp="1"/>
          </p:cNvSpPr>
          <p:nvPr>
            <p:ph sz="quarter" idx="4"/>
          </p:nvPr>
        </p:nvSpPr>
        <p:spPr>
          <a:xfrm>
            <a:off x="3471864" y="3343402"/>
            <a:ext cx="2914651" cy="4907367"/>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4B6055F8-1D02-4417-9241-55C834FD9970}" type="datetimeFigureOut">
              <a:rPr lang="it-IT" smtClean="0"/>
              <a:t>05/07/2017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007B441-5312-499D-93C3-6E37886527FA}" type="slidenum">
              <a:rPr lang="it-IT" smtClean="0"/>
              <a:t>‹N›</a:t>
            </a:fld>
            <a:endParaRPr lang="it-IT"/>
          </a:p>
        </p:txBody>
      </p:sp>
      <p:sp>
        <p:nvSpPr>
          <p:cNvPr id="10" name="Title 9"/>
          <p:cNvSpPr>
            <a:spLocks noGrp="1"/>
          </p:cNvSpPr>
          <p:nvPr>
            <p:ph type="title"/>
          </p:nvPr>
        </p:nvSpPr>
        <p:spPr/>
        <p:txBody>
          <a:bodyPr/>
          <a:lstStyle/>
          <a:p>
            <a:r>
              <a:rPr lang="it-IT"/>
              <a:t>Fare clic per modificare lo stile del titolo</a:t>
            </a:r>
            <a:endParaRPr lang="en-US" dirty="0"/>
          </a:p>
        </p:txBody>
      </p:sp>
    </p:spTree>
    <p:extLst>
      <p:ext uri="{BB962C8B-B14F-4D97-AF65-F5344CB8AC3E}">
        <p14:creationId xmlns:p14="http://schemas.microsoft.com/office/powerpoint/2010/main" val="262356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tito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6055F8-1D02-4417-9241-55C834FD9970}" type="datetimeFigureOut">
              <a:rPr lang="it-IT" smtClean="0"/>
              <a:t>05/07/2017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007B441-5312-499D-93C3-6E37886527FA}" type="slidenum">
              <a:rPr lang="it-IT" smtClean="0"/>
              <a:t>‹N›</a:t>
            </a:fld>
            <a:endParaRPr lang="it-IT"/>
          </a:p>
        </p:txBody>
      </p:sp>
      <p:sp>
        <p:nvSpPr>
          <p:cNvPr id="6" name="Title 5"/>
          <p:cNvSpPr>
            <a:spLocks noGrp="1"/>
          </p:cNvSpPr>
          <p:nvPr>
            <p:ph type="title"/>
          </p:nvPr>
        </p:nvSpPr>
        <p:spPr/>
        <p:txBody>
          <a:bodyPr/>
          <a:lstStyle/>
          <a:p>
            <a:r>
              <a:rPr lang="it-IT"/>
              <a:t>Fare clic per modificare lo stile del titolo</a:t>
            </a:r>
            <a:endParaRPr lang="en-US"/>
          </a:p>
        </p:txBody>
      </p:sp>
    </p:spTree>
    <p:extLst>
      <p:ext uri="{BB962C8B-B14F-4D97-AF65-F5344CB8AC3E}">
        <p14:creationId xmlns:p14="http://schemas.microsoft.com/office/powerpoint/2010/main" val="3494127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6055F8-1D02-4417-9241-55C834FD9970}" type="datetimeFigureOut">
              <a:rPr lang="it-IT" smtClean="0"/>
              <a:t>05/07/2017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007B441-5312-499D-93C3-6E37886527FA}" type="slidenum">
              <a:rPr lang="it-IT" smtClean="0"/>
              <a:t>‹N›</a:t>
            </a:fld>
            <a:endParaRPr lang="it-IT"/>
          </a:p>
        </p:txBody>
      </p:sp>
    </p:spTree>
    <p:extLst>
      <p:ext uri="{BB962C8B-B14F-4D97-AF65-F5344CB8AC3E}">
        <p14:creationId xmlns:p14="http://schemas.microsoft.com/office/powerpoint/2010/main" val="371794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3203" y="609602"/>
            <a:ext cx="2211705" cy="2133596"/>
          </a:xfrm>
        </p:spPr>
        <p:txBody>
          <a:bodyPr anchor="b">
            <a:normAutofit/>
          </a:bodyPr>
          <a:lstStyle>
            <a:lvl1pPr>
              <a:defRPr sz="1013" b="0"/>
            </a:lvl1pPr>
          </a:lstStyle>
          <a:p>
            <a:r>
              <a:rPr lang="it-IT"/>
              <a:t>Fare clic per modificare lo stile del titolo</a:t>
            </a:r>
            <a:endParaRPr lang="en-US" dirty="0"/>
          </a:p>
        </p:txBody>
      </p:sp>
      <p:sp>
        <p:nvSpPr>
          <p:cNvPr id="3" name="Content Placeholder 2"/>
          <p:cNvSpPr>
            <a:spLocks noGrp="1"/>
          </p:cNvSpPr>
          <p:nvPr>
            <p:ph idx="1"/>
          </p:nvPr>
        </p:nvSpPr>
        <p:spPr>
          <a:xfrm>
            <a:off x="2914651" y="1320800"/>
            <a:ext cx="3471863" cy="6502400"/>
          </a:xfrm>
        </p:spPr>
        <p:txBody>
          <a:bodyPr/>
          <a:lstStyle>
            <a:lvl1pPr>
              <a:defRPr sz="1013"/>
            </a:lvl1pPr>
            <a:lvl2pPr>
              <a:defRPr sz="886"/>
            </a:lvl2pPr>
            <a:lvl3pPr>
              <a:defRPr sz="760"/>
            </a:lvl3pPr>
            <a:lvl4pPr>
              <a:defRPr sz="633"/>
            </a:lvl4pPr>
            <a:lvl5pPr>
              <a:defRPr sz="633"/>
            </a:lvl5pPr>
            <a:lvl6pPr>
              <a:defRPr sz="633"/>
            </a:lvl6pPr>
            <a:lvl7pPr>
              <a:defRPr sz="633"/>
            </a:lvl7pPr>
            <a:lvl8pPr>
              <a:defRPr sz="633"/>
            </a:lvl8pPr>
            <a:lvl9pPr>
              <a:defRPr sz="633"/>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73203" y="2743199"/>
            <a:ext cx="2211705" cy="5080001"/>
          </a:xfrm>
        </p:spPr>
        <p:txBody>
          <a:bodyPr>
            <a:normAutofit/>
          </a:bodyPr>
          <a:lstStyle>
            <a:lvl1pPr marL="0" indent="0">
              <a:lnSpc>
                <a:spcPct val="90000"/>
              </a:lnSpc>
              <a:buNone/>
              <a:defRPr sz="506"/>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B6055F8-1D02-4417-9241-55C834FD9970}" type="datetimeFigureOut">
              <a:rPr lang="it-IT" smtClean="0"/>
              <a:t>05/07/2017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007B441-5312-499D-93C3-6E37886527FA}" type="slidenum">
              <a:rPr lang="it-IT" smtClean="0"/>
              <a:t>‹N›</a:t>
            </a:fld>
            <a:endParaRPr lang="it-IT"/>
          </a:p>
        </p:txBody>
      </p:sp>
    </p:spTree>
    <p:extLst>
      <p:ext uri="{BB962C8B-B14F-4D97-AF65-F5344CB8AC3E}">
        <p14:creationId xmlns:p14="http://schemas.microsoft.com/office/powerpoint/2010/main" val="195877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3203" y="609600"/>
            <a:ext cx="2211705" cy="2133600"/>
          </a:xfrm>
        </p:spPr>
        <p:txBody>
          <a:bodyPr anchor="b">
            <a:normAutofit/>
          </a:bodyPr>
          <a:lstStyle>
            <a:lvl1pPr>
              <a:defRPr sz="1013" b="0"/>
            </a:lvl1pPr>
          </a:lstStyle>
          <a:p>
            <a:r>
              <a:rPr lang="it-IT"/>
              <a:t>Fare clic per modificare lo stile del titolo</a:t>
            </a:r>
            <a:endParaRPr lang="en-US" dirty="0"/>
          </a:p>
        </p:txBody>
      </p:sp>
      <p:sp>
        <p:nvSpPr>
          <p:cNvPr id="3" name="Picture Placeholder 2"/>
          <p:cNvSpPr>
            <a:spLocks noGrp="1"/>
          </p:cNvSpPr>
          <p:nvPr>
            <p:ph type="pic" idx="1"/>
          </p:nvPr>
        </p:nvSpPr>
        <p:spPr>
          <a:xfrm>
            <a:off x="2914651" y="1320800"/>
            <a:ext cx="3471863" cy="6502400"/>
          </a:xfrm>
        </p:spPr>
        <p:txBody>
          <a:bodyPr/>
          <a:lstStyle>
            <a:lvl1pPr marL="0" indent="0">
              <a:buNone/>
              <a:defRPr sz="1013"/>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it-IT"/>
              <a:t>Fare clic sull'icona per inserire un'immagine</a:t>
            </a:r>
            <a:endParaRPr lang="en-US" dirty="0"/>
          </a:p>
        </p:txBody>
      </p:sp>
      <p:sp>
        <p:nvSpPr>
          <p:cNvPr id="4" name="Text Placeholder 3"/>
          <p:cNvSpPr>
            <a:spLocks noGrp="1"/>
          </p:cNvSpPr>
          <p:nvPr>
            <p:ph type="body" sz="half" idx="2"/>
          </p:nvPr>
        </p:nvSpPr>
        <p:spPr>
          <a:xfrm>
            <a:off x="473203" y="2743200"/>
            <a:ext cx="2211705" cy="5080000"/>
          </a:xfrm>
        </p:spPr>
        <p:txBody>
          <a:bodyPr>
            <a:normAutofit/>
          </a:bodyPr>
          <a:lstStyle>
            <a:lvl1pPr marL="0" indent="0">
              <a:lnSpc>
                <a:spcPct val="90000"/>
              </a:lnSpc>
              <a:buNone/>
              <a:defRPr sz="506"/>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B6055F8-1D02-4417-9241-55C834FD9970}" type="datetimeFigureOut">
              <a:rPr lang="it-IT" smtClean="0"/>
              <a:t>05/07/2017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007B441-5312-499D-93C3-6E37886527FA}" type="slidenum">
              <a:rPr lang="it-IT" smtClean="0"/>
              <a:t>‹N›</a:t>
            </a:fld>
            <a:endParaRPr lang="it-IT"/>
          </a:p>
        </p:txBody>
      </p:sp>
    </p:spTree>
    <p:extLst>
      <p:ext uri="{BB962C8B-B14F-4D97-AF65-F5344CB8AC3E}">
        <p14:creationId xmlns:p14="http://schemas.microsoft.com/office/powerpoint/2010/main" val="2137244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385" y="487680"/>
            <a:ext cx="5915025" cy="1767416"/>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475385" y="2438402"/>
            <a:ext cx="5915025" cy="5801783"/>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348">
                <a:solidFill>
                  <a:schemeClr val="tx1">
                    <a:lumMod val="65000"/>
                    <a:lumOff val="35000"/>
                  </a:schemeClr>
                </a:solidFill>
              </a:defRPr>
            </a:lvl1pPr>
          </a:lstStyle>
          <a:p>
            <a:fld id="{4B6055F8-1D02-4417-9241-55C834FD9970}" type="datetimeFigureOut">
              <a:rPr lang="it-IT" smtClean="0"/>
              <a:t>05/07/2017</a:t>
            </a:fld>
            <a:endParaRPr lang="it-IT"/>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348">
                <a:solidFill>
                  <a:schemeClr val="tx1">
                    <a:lumMod val="65000"/>
                    <a:lumOff val="35000"/>
                  </a:schemeClr>
                </a:solidFill>
              </a:defRPr>
            </a:lvl1pPr>
          </a:lstStyle>
          <a:p>
            <a:endParaRPr lang="it-IT"/>
          </a:p>
        </p:txBody>
      </p:sp>
      <p:sp>
        <p:nvSpPr>
          <p:cNvPr id="6" name="Slide Number Placeholder 5"/>
          <p:cNvSpPr>
            <a:spLocks noGrp="1"/>
          </p:cNvSpPr>
          <p:nvPr>
            <p:ph type="sldNum" sz="quarter" idx="4"/>
          </p:nvPr>
        </p:nvSpPr>
        <p:spPr>
          <a:xfrm>
            <a:off x="4847359" y="8475136"/>
            <a:ext cx="1543050" cy="486833"/>
          </a:xfrm>
          <a:prstGeom prst="rect">
            <a:avLst/>
          </a:prstGeom>
        </p:spPr>
        <p:txBody>
          <a:bodyPr vert="horz" lIns="91440" tIns="45720" rIns="91440" bIns="45720" rtlCol="0" anchor="ctr"/>
          <a:lstStyle>
            <a:lvl1pPr algn="r">
              <a:defRPr sz="348">
                <a:solidFill>
                  <a:schemeClr val="tx1">
                    <a:tint val="75000"/>
                  </a:schemeClr>
                </a:solidFill>
              </a:defRPr>
            </a:lvl1pPr>
          </a:lstStyle>
          <a:p>
            <a:fld id="{B007B441-5312-499D-93C3-6E37886527FA}" type="slidenum">
              <a:rPr lang="it-IT" smtClean="0"/>
              <a:t>‹N›</a:t>
            </a:fld>
            <a:endParaRPr lang="it-IT"/>
          </a:p>
        </p:txBody>
      </p:sp>
    </p:spTree>
    <p:extLst>
      <p:ext uri="{BB962C8B-B14F-4D97-AF65-F5344CB8AC3E}">
        <p14:creationId xmlns:p14="http://schemas.microsoft.com/office/powerpoint/2010/main" val="377457715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289322" rtl="0" eaLnBrk="1" latinLnBrk="0" hangingPunct="1">
        <a:lnSpc>
          <a:spcPct val="90000"/>
        </a:lnSpc>
        <a:spcBef>
          <a:spcPct val="0"/>
        </a:spcBef>
        <a:buNone/>
        <a:defRPr sz="1392" kern="1200">
          <a:solidFill>
            <a:schemeClr val="tx1"/>
          </a:solidFill>
          <a:latin typeface="+mj-lt"/>
          <a:ea typeface="+mj-ea"/>
          <a:cs typeface="+mj-cs"/>
        </a:defRPr>
      </a:lvl1pPr>
    </p:titleStyle>
    <p:bodyStyle>
      <a:lvl1pPr marL="72331" indent="-72331" algn="l" defTabSz="289322" rtl="0" eaLnBrk="1" latinLnBrk="0" hangingPunct="1">
        <a:lnSpc>
          <a:spcPct val="90000"/>
        </a:lnSpc>
        <a:spcBef>
          <a:spcPts val="316"/>
        </a:spcBef>
        <a:buFont typeface="Wingdings 2" pitchFamily="18" charset="2"/>
        <a:buChar char=""/>
        <a:defRPr sz="886" kern="1200">
          <a:solidFill>
            <a:schemeClr val="tx1"/>
          </a:solidFill>
          <a:latin typeface="+mn-lt"/>
          <a:ea typeface="+mn-ea"/>
          <a:cs typeface="+mn-cs"/>
        </a:defRPr>
      </a:lvl1pPr>
      <a:lvl2pPr marL="216992" indent="-72331" algn="l" defTabSz="289322" rtl="0" eaLnBrk="1" latinLnBrk="0" hangingPunct="1">
        <a:lnSpc>
          <a:spcPct val="90000"/>
        </a:lnSpc>
        <a:spcBef>
          <a:spcPts val="158"/>
        </a:spcBef>
        <a:buFont typeface="Wingdings 2" pitchFamily="18" charset="2"/>
        <a:buChar char=""/>
        <a:defRPr sz="760" kern="1200">
          <a:solidFill>
            <a:schemeClr val="tx1"/>
          </a:solidFill>
          <a:latin typeface="+mn-lt"/>
          <a:ea typeface="+mn-ea"/>
          <a:cs typeface="+mn-cs"/>
        </a:defRPr>
      </a:lvl2pPr>
      <a:lvl3pPr marL="361653" indent="-72331" algn="l" defTabSz="289322" rtl="0" eaLnBrk="1" latinLnBrk="0" hangingPunct="1">
        <a:lnSpc>
          <a:spcPct val="90000"/>
        </a:lnSpc>
        <a:spcBef>
          <a:spcPts val="158"/>
        </a:spcBef>
        <a:buFont typeface="Wingdings 2" pitchFamily="18" charset="2"/>
        <a:buChar char=""/>
        <a:defRPr sz="633" kern="1200">
          <a:solidFill>
            <a:schemeClr val="tx1"/>
          </a:solidFill>
          <a:latin typeface="+mn-lt"/>
          <a:ea typeface="+mn-ea"/>
          <a:cs typeface="+mn-cs"/>
        </a:defRPr>
      </a:lvl3pPr>
      <a:lvl4pPr marL="506314" indent="-72331" algn="l" defTabSz="289322" rtl="0" eaLnBrk="1" latinLnBrk="0" hangingPunct="1">
        <a:lnSpc>
          <a:spcPct val="90000"/>
        </a:lnSpc>
        <a:spcBef>
          <a:spcPts val="158"/>
        </a:spcBef>
        <a:buFont typeface="Wingdings 2" pitchFamily="18" charset="2"/>
        <a:buChar char=""/>
        <a:defRPr sz="570" kern="1200">
          <a:solidFill>
            <a:schemeClr val="tx1"/>
          </a:solidFill>
          <a:latin typeface="+mn-lt"/>
          <a:ea typeface="+mn-ea"/>
          <a:cs typeface="+mn-cs"/>
        </a:defRPr>
      </a:lvl4pPr>
      <a:lvl5pPr marL="650975" indent="-72331" algn="l" defTabSz="289322" rtl="0" eaLnBrk="1" latinLnBrk="0" hangingPunct="1">
        <a:lnSpc>
          <a:spcPct val="90000"/>
        </a:lnSpc>
        <a:spcBef>
          <a:spcPts val="158"/>
        </a:spcBef>
        <a:buFont typeface="Wingdings 2" pitchFamily="18" charset="2"/>
        <a:buChar char=""/>
        <a:defRPr sz="570" kern="1200">
          <a:solidFill>
            <a:schemeClr val="tx1"/>
          </a:solidFill>
          <a:latin typeface="+mn-lt"/>
          <a:ea typeface="+mn-ea"/>
          <a:cs typeface="+mn-cs"/>
        </a:defRPr>
      </a:lvl5pPr>
      <a:lvl6pPr marL="795635" indent="-72331" algn="l" defTabSz="289322" rtl="0" eaLnBrk="1" latinLnBrk="0" hangingPunct="1">
        <a:spcBef>
          <a:spcPct val="20000"/>
        </a:spcBef>
        <a:buFont typeface="Wingdings 2" pitchFamily="18" charset="2"/>
        <a:buChar char=""/>
        <a:defRPr sz="570" kern="1200">
          <a:solidFill>
            <a:schemeClr val="tx1"/>
          </a:solidFill>
          <a:latin typeface="+mn-lt"/>
          <a:ea typeface="+mn-ea"/>
          <a:cs typeface="+mn-cs"/>
        </a:defRPr>
      </a:lvl6pPr>
      <a:lvl7pPr marL="940297" indent="-72331" algn="l" defTabSz="289322" rtl="0" eaLnBrk="1" latinLnBrk="0" hangingPunct="1">
        <a:spcBef>
          <a:spcPct val="20000"/>
        </a:spcBef>
        <a:buFont typeface="Wingdings 2" pitchFamily="18" charset="2"/>
        <a:buChar char=""/>
        <a:defRPr sz="570" kern="1200">
          <a:solidFill>
            <a:schemeClr val="tx1"/>
          </a:solidFill>
          <a:latin typeface="+mn-lt"/>
          <a:ea typeface="+mn-ea"/>
          <a:cs typeface="+mn-cs"/>
        </a:defRPr>
      </a:lvl7pPr>
      <a:lvl8pPr marL="1084958" indent="-72331" algn="l" defTabSz="289322" rtl="0" eaLnBrk="1" latinLnBrk="0" hangingPunct="1">
        <a:spcBef>
          <a:spcPct val="20000"/>
        </a:spcBef>
        <a:buFont typeface="Wingdings 2" pitchFamily="18" charset="2"/>
        <a:buChar char=""/>
        <a:defRPr sz="570" kern="1200">
          <a:solidFill>
            <a:schemeClr val="tx1"/>
          </a:solidFill>
          <a:latin typeface="+mn-lt"/>
          <a:ea typeface="+mn-ea"/>
          <a:cs typeface="+mn-cs"/>
        </a:defRPr>
      </a:lvl8pPr>
      <a:lvl9pPr marL="1229618" indent="-72331" algn="l" defTabSz="289322" rtl="0" eaLnBrk="1" latinLnBrk="0" hangingPunct="1">
        <a:spcBef>
          <a:spcPct val="20000"/>
        </a:spcBef>
        <a:buFont typeface="Wingdings 2" pitchFamily="18" charset="2"/>
        <a:buChar char=""/>
        <a:defRPr sz="570" kern="1200">
          <a:solidFill>
            <a:schemeClr val="tx1"/>
          </a:solidFill>
          <a:latin typeface="+mn-lt"/>
          <a:ea typeface="+mn-ea"/>
          <a:cs typeface="+mn-cs"/>
        </a:defRPr>
      </a:lvl9pPr>
    </p:bodyStyle>
    <p:otherStyle>
      <a:defPPr>
        <a:defRPr lang="en-US"/>
      </a:defPPr>
      <a:lvl1pPr marL="0" algn="l" defTabSz="289322" rtl="0" eaLnBrk="1" latinLnBrk="0" hangingPunct="1">
        <a:defRPr sz="570" kern="1200">
          <a:solidFill>
            <a:schemeClr val="tx1"/>
          </a:solidFill>
          <a:latin typeface="+mn-lt"/>
          <a:ea typeface="+mn-ea"/>
          <a:cs typeface="+mn-cs"/>
        </a:defRPr>
      </a:lvl1pPr>
      <a:lvl2pPr marL="144661" algn="l" defTabSz="289322" rtl="0" eaLnBrk="1" latinLnBrk="0" hangingPunct="1">
        <a:defRPr sz="570" kern="1200">
          <a:solidFill>
            <a:schemeClr val="tx1"/>
          </a:solidFill>
          <a:latin typeface="+mn-lt"/>
          <a:ea typeface="+mn-ea"/>
          <a:cs typeface="+mn-cs"/>
        </a:defRPr>
      </a:lvl2pPr>
      <a:lvl3pPr marL="289322" algn="l" defTabSz="289322" rtl="0" eaLnBrk="1" latinLnBrk="0" hangingPunct="1">
        <a:defRPr sz="570" kern="1200">
          <a:solidFill>
            <a:schemeClr val="tx1"/>
          </a:solidFill>
          <a:latin typeface="+mn-lt"/>
          <a:ea typeface="+mn-ea"/>
          <a:cs typeface="+mn-cs"/>
        </a:defRPr>
      </a:lvl3pPr>
      <a:lvl4pPr marL="433983" algn="l" defTabSz="289322" rtl="0" eaLnBrk="1" latinLnBrk="0" hangingPunct="1">
        <a:defRPr sz="570" kern="1200">
          <a:solidFill>
            <a:schemeClr val="tx1"/>
          </a:solidFill>
          <a:latin typeface="+mn-lt"/>
          <a:ea typeface="+mn-ea"/>
          <a:cs typeface="+mn-cs"/>
        </a:defRPr>
      </a:lvl4pPr>
      <a:lvl5pPr marL="578644" algn="l" defTabSz="289322" rtl="0" eaLnBrk="1" latinLnBrk="0" hangingPunct="1">
        <a:defRPr sz="570" kern="1200">
          <a:solidFill>
            <a:schemeClr val="tx1"/>
          </a:solidFill>
          <a:latin typeface="+mn-lt"/>
          <a:ea typeface="+mn-ea"/>
          <a:cs typeface="+mn-cs"/>
        </a:defRPr>
      </a:lvl5pPr>
      <a:lvl6pPr marL="723305" algn="l" defTabSz="289322" rtl="0" eaLnBrk="1" latinLnBrk="0" hangingPunct="1">
        <a:defRPr sz="570" kern="1200">
          <a:solidFill>
            <a:schemeClr val="tx1"/>
          </a:solidFill>
          <a:latin typeface="+mn-lt"/>
          <a:ea typeface="+mn-ea"/>
          <a:cs typeface="+mn-cs"/>
        </a:defRPr>
      </a:lvl6pPr>
      <a:lvl7pPr marL="867966" algn="l" defTabSz="289322" rtl="0" eaLnBrk="1" latinLnBrk="0" hangingPunct="1">
        <a:defRPr sz="570" kern="1200">
          <a:solidFill>
            <a:schemeClr val="tx1"/>
          </a:solidFill>
          <a:latin typeface="+mn-lt"/>
          <a:ea typeface="+mn-ea"/>
          <a:cs typeface="+mn-cs"/>
        </a:defRPr>
      </a:lvl7pPr>
      <a:lvl8pPr marL="1012627" algn="l" defTabSz="289322" rtl="0" eaLnBrk="1" latinLnBrk="0" hangingPunct="1">
        <a:defRPr sz="570" kern="1200">
          <a:solidFill>
            <a:schemeClr val="tx1"/>
          </a:solidFill>
          <a:latin typeface="+mn-lt"/>
          <a:ea typeface="+mn-ea"/>
          <a:cs typeface="+mn-cs"/>
        </a:defRPr>
      </a:lvl8pPr>
      <a:lvl9pPr marL="1157288" algn="l" defTabSz="289322" rtl="0" eaLnBrk="1" latinLnBrk="0" hangingPunct="1">
        <a:defRPr sz="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EC23B3D0-839E-46E9-A195-593A0452BFA2}"/>
              </a:ext>
            </a:extLst>
          </p:cNvPr>
          <p:cNvSpPr/>
          <p:nvPr/>
        </p:nvSpPr>
        <p:spPr>
          <a:xfrm>
            <a:off x="0" y="467544"/>
            <a:ext cx="6858000" cy="646331"/>
          </a:xfrm>
          <a:prstGeom prst="rect">
            <a:avLst/>
          </a:prstGeom>
        </p:spPr>
        <p:txBody>
          <a:bodyPr wrap="square">
            <a:spAutoFit/>
          </a:bodyPr>
          <a:lstStyle/>
          <a:p>
            <a:pPr algn="ctr"/>
            <a:r>
              <a:rPr lang="it-IT" sz="3600" b="1" u="sng" dirty="0">
                <a:latin typeface="Algerian" panose="04020705040A02060702" pitchFamily="82" charset="0"/>
                <a:cs typeface="Aharoni" panose="02010803020104030203" pitchFamily="2" charset="-79"/>
              </a:rPr>
              <a:t>La Battaglia dei Sessi</a:t>
            </a:r>
            <a:endParaRPr lang="it-IT" sz="3600" dirty="0">
              <a:latin typeface="Algerian" panose="04020705040A02060702" pitchFamily="82" charset="0"/>
            </a:endParaRPr>
          </a:p>
        </p:txBody>
      </p:sp>
      <p:sp>
        <p:nvSpPr>
          <p:cNvPr id="5" name="Rettangolo 4">
            <a:extLst>
              <a:ext uri="{FF2B5EF4-FFF2-40B4-BE49-F238E27FC236}">
                <a16:creationId xmlns:a16="http://schemas.microsoft.com/office/drawing/2014/main" id="{B506D021-8D41-4526-A765-C45A7D609527}"/>
              </a:ext>
            </a:extLst>
          </p:cNvPr>
          <p:cNvSpPr/>
          <p:nvPr/>
        </p:nvSpPr>
        <p:spPr>
          <a:xfrm>
            <a:off x="422666" y="1331640"/>
            <a:ext cx="6012668" cy="6986528"/>
          </a:xfrm>
          <a:prstGeom prst="rect">
            <a:avLst/>
          </a:prstGeom>
        </p:spPr>
        <p:txBody>
          <a:bodyPr wrap="square">
            <a:spAutoFit/>
          </a:bodyPr>
          <a:lstStyle/>
          <a:p>
            <a:pPr algn="ctr"/>
            <a:r>
              <a:rPr lang="it-IT" sz="1600" dirty="0"/>
              <a:t>Il funzionamento del nostro progetto può essere spiegato tramite una metafora.</a:t>
            </a:r>
          </a:p>
          <a:p>
            <a:pPr algn="ctr"/>
            <a:endParaRPr lang="it-IT" sz="1600" b="1" u="sng" dirty="0"/>
          </a:p>
          <a:p>
            <a:pPr algn="ctr"/>
            <a:r>
              <a:rPr lang="it-IT" b="1" u="sng" dirty="0"/>
              <a:t>METAFORA ESEMPLIFICATIVA</a:t>
            </a:r>
            <a:endParaRPr lang="it-IT" dirty="0"/>
          </a:p>
          <a:p>
            <a:r>
              <a:rPr lang="it-IT" sz="1600" dirty="0"/>
              <a:t>In un mondo futuristico, tutta la popolazione mondiale vive in un unica grande città ed ogni individuo ha un suo Tipo assegnato alla nascita che ne indica l’Approccio riproduttivo, come un’etichetta personale. Per non far estinguere il genere umano, la società del futuro ha deciso di creare un apposito centro di accoppiamento per garantire la sopravvivenza della specie. Questo centro, come un’enorme macchina calcolatrice, tiene costantemente conto del numero totale della popolazione e della quantità di ogni Tipo di individuo in essa. Solo questo «robot» può decidere se far formare o meno delle coppie per preservare il genere umano, selezionando solo un ristretto numero di persone appositamente scelte e consentendone il loro accoppiamento, così da mantenere viva l’umanità ogni volta che è necessario. Questi individui, una volta entrati, possono scegliere se cambiare il proprio Approccio per l’accoppiamento, e quindi la propria etichetta del Tipo, per poter assicurare la sopravvivenza della specie, costoro pertanto sceglieranno l’Approccio che gli garantisce la maggiore Convenienza sul momento. Questa scelta, una volta compiuta, è improrogabile. Ogni volta che   un individuo compie la sua scelta, il centro di accoppiamento registra il cambiamento della popolazione ed informa le restanti persone, così che queste ne siano consapevoli prima di dover fare la stessa scelta del cambiamento di Approccio e possano quindi scegliere per il meglio. Una volta cambiato il proprio Approccio, queste persone possono accoppiarsi liberamente e garantire così l’evoluzione della specie.</a:t>
            </a:r>
          </a:p>
        </p:txBody>
      </p:sp>
    </p:spTree>
    <p:extLst>
      <p:ext uri="{BB962C8B-B14F-4D97-AF65-F5344CB8AC3E}">
        <p14:creationId xmlns:p14="http://schemas.microsoft.com/office/powerpoint/2010/main" val="15776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C8E6594D-8169-433B-B55F-8C7A63B4D254}"/>
              </a:ext>
            </a:extLst>
          </p:cNvPr>
          <p:cNvSpPr/>
          <p:nvPr/>
        </p:nvSpPr>
        <p:spPr>
          <a:xfrm>
            <a:off x="368660" y="1043608"/>
            <a:ext cx="6120680" cy="7417415"/>
          </a:xfrm>
          <a:prstGeom prst="rect">
            <a:avLst/>
          </a:prstGeom>
        </p:spPr>
        <p:txBody>
          <a:bodyPr wrap="square">
            <a:spAutoFit/>
          </a:bodyPr>
          <a:lstStyle/>
          <a:p>
            <a:r>
              <a:rPr lang="it-IT" sz="1400" dirty="0"/>
              <a:t>Il Modello è costituito da tre principali costruttori: il Costruttore Persone, il Costruttore Payoff ed il Costruttore Accoppiamento. Ognuno di questi metodi ha un ruolo specifico nel corretto funzionamento del programma.</a:t>
            </a:r>
          </a:p>
          <a:p>
            <a:endParaRPr lang="it-IT" sz="1400" dirty="0"/>
          </a:p>
          <a:p>
            <a:r>
              <a:rPr lang="it-IT" sz="1400" dirty="0"/>
              <a:t>Costruttore Payoff: questo particolare costruttore lavora la parte relativa ai valori dei Payoff, calcolando i conseguenti e diversi benefici per la formazione delle diverse coppie degli individui di diverso Tipo (o meglio Approccio).</a:t>
            </a:r>
          </a:p>
          <a:p>
            <a:r>
              <a:rPr lang="it-IT" sz="1400" dirty="0"/>
              <a:t>Costruttore Persone: Questo costruttore lavora con gli individui, sia Uomo che Donna ed anche con i 4 Approcci, gestendo le persone ed i loro rispettivi Approcci.</a:t>
            </a:r>
          </a:p>
          <a:p>
            <a:r>
              <a:rPr lang="it-IT" sz="1400" dirty="0"/>
              <a:t>Costruttore Accoppiamento: questo è un super-costruttore che prende i due costruttori prima nominati per gestire e poter formare le coppie e le loro relazioni in senso di benefici derivanti dall’accoppiamento.</a:t>
            </a:r>
          </a:p>
          <a:p>
            <a:endParaRPr lang="it-IT" sz="1400" dirty="0"/>
          </a:p>
          <a:p>
            <a:pPr algn="ctr"/>
            <a:r>
              <a:rPr lang="it-IT" sz="1600" b="1" u="sng" dirty="0"/>
              <a:t>ACCOPPIAMENTO</a:t>
            </a:r>
          </a:p>
          <a:p>
            <a:r>
              <a:rPr lang="it-IT" sz="1400" dirty="0"/>
              <a:t>L’accoppiamento è gestito dal metodo «</a:t>
            </a:r>
            <a:r>
              <a:rPr lang="it-IT" sz="1400" dirty="0" err="1"/>
              <a:t>centroAccoppiamento</a:t>
            </a:r>
            <a:r>
              <a:rPr lang="it-IT" sz="1400" dirty="0"/>
              <a:t>» che è un metodo della classe Accoppiamento del modello. In questo modo, </a:t>
            </a:r>
            <a:r>
              <a:rPr lang="it-IT" sz="1400" dirty="0" err="1"/>
              <a:t>centroAccoppiamento</a:t>
            </a:r>
            <a:r>
              <a:rPr lang="it-IT" sz="1400" dirty="0"/>
              <a:t> prende ogni individuo selezionato secondo uno specifico ordine per Tipo: prima selezionando un Morigerato, poi un Avventuriero, una Prudente ed infine una Spregiudicata. Questo processo viene ripetuto fino a che tutti gli individui non sono stati considerati dal metodo stesso e quindi non è più possibile formare altre coppie. A questo punto, le coppie vengono formate casualmente e dopo la conclusione della gestione degli individui, vengono generati i figli: questi saranno del sesso e del tipo o del Padre o della madre.</a:t>
            </a:r>
          </a:p>
          <a:p>
            <a:endParaRPr lang="it-IT" sz="1400" dirty="0"/>
          </a:p>
          <a:p>
            <a:pPr algn="ctr"/>
            <a:r>
              <a:rPr lang="it-IT" sz="1600" b="1" u="sng" dirty="0"/>
              <a:t>STABILITÀ</a:t>
            </a:r>
            <a:endParaRPr lang="it-IT" sz="1400" b="1" u="sng" dirty="0"/>
          </a:p>
          <a:p>
            <a:r>
              <a:rPr lang="it-IT" sz="1400" dirty="0"/>
              <a:t>Il programma calcola il raggiungimento della stabilità della simulazione basandosi sulla formula della Convenienza. Conclusi tutti i possibili accoppiamenti e la generazione dei nuovi individui, il programma compie un controllo sul rapporto della popolazione basandosi sui valori attuali in percentuale dei diversi individui presenti nelle «sotto-popolazioni» per ogni Tipo e sui valori attesi secondo </a:t>
            </a:r>
            <a:r>
              <a:rPr lang="it-IT" sz="1400" dirty="0" err="1"/>
              <a:t>Dawkins</a:t>
            </a:r>
            <a:r>
              <a:rPr lang="it-IT" sz="1400" dirty="0"/>
              <a:t>: ogni volta che il programma conclude gli accoppiamenti, compie questo controllo. Quando tali valori sono estremamente simili (entro un certo margine di errore) o uguali ai valori attesi, il programma stampa a schermo una stringa in cui rivela esattamente a quale generazione è stata raggiunta la Stabilità.</a:t>
            </a:r>
          </a:p>
        </p:txBody>
      </p:sp>
      <p:sp>
        <p:nvSpPr>
          <p:cNvPr id="5" name="Rettangolo 4">
            <a:extLst>
              <a:ext uri="{FF2B5EF4-FFF2-40B4-BE49-F238E27FC236}">
                <a16:creationId xmlns:a16="http://schemas.microsoft.com/office/drawing/2014/main" id="{B49F42E3-9EDE-450F-B6DC-3D7B7CAE4FA5}"/>
              </a:ext>
            </a:extLst>
          </p:cNvPr>
          <p:cNvSpPr/>
          <p:nvPr/>
        </p:nvSpPr>
        <p:spPr>
          <a:xfrm>
            <a:off x="0" y="395536"/>
            <a:ext cx="6858000" cy="461665"/>
          </a:xfrm>
          <a:prstGeom prst="rect">
            <a:avLst/>
          </a:prstGeom>
        </p:spPr>
        <p:txBody>
          <a:bodyPr wrap="square">
            <a:spAutoFit/>
          </a:bodyPr>
          <a:lstStyle/>
          <a:p>
            <a:pPr algn="ctr"/>
            <a:r>
              <a:rPr lang="it-IT" sz="2400" b="1" dirty="0">
                <a:latin typeface="Aharoni" panose="02010803020104030203" pitchFamily="2" charset="-79"/>
                <a:cs typeface="Aharoni" panose="02010803020104030203" pitchFamily="2" charset="-79"/>
              </a:rPr>
              <a:t>Struttura e Funzionamento</a:t>
            </a:r>
          </a:p>
        </p:txBody>
      </p:sp>
    </p:spTree>
    <p:extLst>
      <p:ext uri="{BB962C8B-B14F-4D97-AF65-F5344CB8AC3E}">
        <p14:creationId xmlns:p14="http://schemas.microsoft.com/office/powerpoint/2010/main" val="102350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437FEAEA-6AD6-4EB3-AEAE-830480ECC5E1}"/>
              </a:ext>
            </a:extLst>
          </p:cNvPr>
          <p:cNvSpPr/>
          <p:nvPr/>
        </p:nvSpPr>
        <p:spPr>
          <a:xfrm>
            <a:off x="260648" y="1043608"/>
            <a:ext cx="6264696" cy="7048083"/>
          </a:xfrm>
          <a:prstGeom prst="rect">
            <a:avLst/>
          </a:prstGeom>
        </p:spPr>
        <p:txBody>
          <a:bodyPr wrap="square">
            <a:spAutoFit/>
          </a:bodyPr>
          <a:lstStyle/>
          <a:p>
            <a:r>
              <a:rPr lang="it-IT" sz="1400" dirty="0"/>
              <a:t>La nostra interfaccia grafica è stata creata tramite l’utilizzo di </a:t>
            </a:r>
            <a:r>
              <a:rPr lang="it-IT" sz="1400" dirty="0" err="1"/>
              <a:t>javafx</a:t>
            </a:r>
            <a:r>
              <a:rPr lang="it-IT" sz="1400" dirty="0"/>
              <a:t> e tramite file </a:t>
            </a:r>
            <a:r>
              <a:rPr lang="it-IT" sz="1400" dirty="0" err="1"/>
              <a:t>fxml</a:t>
            </a:r>
            <a:r>
              <a:rPr lang="it-IT" sz="1400" dirty="0"/>
              <a:t>, basandosi su serie di classi di controller e </a:t>
            </a:r>
            <a:r>
              <a:rPr lang="it-IT" sz="1400" dirty="0" err="1"/>
              <a:t>main</a:t>
            </a:r>
            <a:r>
              <a:rPr lang="it-IT" sz="1400" dirty="0"/>
              <a:t> per poter strutturarsi e funzionare in relazione alla parte del codice del progetto che calcola l’evoluzione della popolazione.</a:t>
            </a:r>
          </a:p>
          <a:p>
            <a:endParaRPr lang="it-IT" sz="1400" dirty="0"/>
          </a:p>
          <a:p>
            <a:r>
              <a:rPr lang="it-IT" sz="1400" dirty="0"/>
              <a:t>L’utente può modificare le impostazione dei dati iniziali della simulazione grazie a dei campi specifici creati nell’interfaccia e messi a sua disposizione. Questi campi  sono i 4 campi che vengono chiamati </a:t>
            </a:r>
            <a:r>
              <a:rPr lang="it-IT" sz="1400" b="1" i="1" dirty="0"/>
              <a:t>M A P S </a:t>
            </a:r>
            <a:r>
              <a:rPr lang="it-IT" sz="1400" dirty="0"/>
              <a:t>per il numero iniziale della popolazione e 3 campi </a:t>
            </a:r>
            <a:r>
              <a:rPr lang="it-IT" sz="1400" b="1" i="1" dirty="0"/>
              <a:t>a b c </a:t>
            </a:r>
            <a:r>
              <a:rPr lang="it-IT" sz="1400" dirty="0"/>
              <a:t>che servono invece a definire i valori dei payoff che </a:t>
            </a:r>
          </a:p>
          <a:p>
            <a:r>
              <a:rPr lang="it-IT" sz="1400" dirty="0"/>
              <a:t>la simulazione necessita. Per poter funzionare, tuttavia, la simulazione necessita che i valori presentati nell’interfaccia grafica siano opportunamente compilati: i valori nei campi </a:t>
            </a:r>
            <a:r>
              <a:rPr lang="it-IT" sz="1400" b="1" i="1" dirty="0"/>
              <a:t>M A P S </a:t>
            </a:r>
            <a:r>
              <a:rPr lang="it-IT" sz="1400" dirty="0"/>
              <a:t>devono essere non nulli e maggiori di 0 mentre i valori dei campi </a:t>
            </a:r>
            <a:r>
              <a:rPr lang="it-IT" sz="1400" b="1" i="1" dirty="0"/>
              <a:t>a b c </a:t>
            </a:r>
            <a:r>
              <a:rPr lang="it-IT" sz="1400" dirty="0"/>
              <a:t>devono essere non nulli. Tramite un apposito tasto di controllo posizionato in alto a sinistra dell’interfaccia è possibile avviare la simulazione, ciò ovviamente solo se sono state rispettate le restrizione previe fornite per i diversi campi necessari al suo funzionamento. Nel caso di uno o più dati non validi per la simulazione, su questo tasto di controllo si presenterà una apposita etichetta su cui sarà scritto «</a:t>
            </a:r>
            <a:r>
              <a:rPr lang="it-IT" sz="1400" i="1" dirty="0"/>
              <a:t>Data </a:t>
            </a:r>
            <a:r>
              <a:rPr lang="it-IT" sz="1400" i="1" dirty="0" err="1"/>
              <a:t>not</a:t>
            </a:r>
            <a:r>
              <a:rPr lang="it-IT" sz="1400" i="1" dirty="0"/>
              <a:t> </a:t>
            </a:r>
            <a:r>
              <a:rPr lang="it-IT" sz="1400" i="1" dirty="0" err="1"/>
              <a:t>Valid</a:t>
            </a:r>
            <a:r>
              <a:rPr lang="it-IT" sz="1400" dirty="0"/>
              <a:t>» e bloccherà il funzionamento del programma non consentendogli di funzionare.</a:t>
            </a:r>
          </a:p>
          <a:p>
            <a:endParaRPr lang="it-IT" sz="1400" dirty="0"/>
          </a:p>
          <a:p>
            <a:r>
              <a:rPr lang="it-IT" sz="1400" dirty="0"/>
              <a:t>L’interfaccia è stata creata e sviluppata in modo tale da poter offrire ad un utente una chiara visione iniziale e finale dell’evoluzione della popolazione tramite i grafici presentati ed inoltre una visione generale del relativo andamento di tale evoluzione ad ogni interazione della popolazione in base ai diversi Approcci degli individui (cioè i Tipi di popolazione). Per fare ciò, sono stati creati 2 grafici a torta che mostrano in percentuale la distribuzione degli individui delle popolazione per i due diversi sessi delle persone sia allo stadio iniziale che a quello finale della simulazione. Oltre questo, sono presenti 4 ulteriori grafici che però sono individuali per ogni popolazione, così da poterne mostrare l’andamento in percentuale durante l’avanzare della simulazione, dal momento in cui essa viene lanciata fino alla sua conclusione.</a:t>
            </a:r>
          </a:p>
          <a:p>
            <a:endParaRPr lang="it-IT" dirty="0"/>
          </a:p>
        </p:txBody>
      </p:sp>
      <p:sp>
        <p:nvSpPr>
          <p:cNvPr id="5" name="Rettangolo 4">
            <a:extLst>
              <a:ext uri="{FF2B5EF4-FFF2-40B4-BE49-F238E27FC236}">
                <a16:creationId xmlns:a16="http://schemas.microsoft.com/office/drawing/2014/main" id="{D0FC30AE-84DB-4C5B-8AFD-2C8ACAF1EF45}"/>
              </a:ext>
            </a:extLst>
          </p:cNvPr>
          <p:cNvSpPr/>
          <p:nvPr/>
        </p:nvSpPr>
        <p:spPr>
          <a:xfrm>
            <a:off x="-36004" y="395536"/>
            <a:ext cx="6858000" cy="461665"/>
          </a:xfrm>
          <a:prstGeom prst="rect">
            <a:avLst/>
          </a:prstGeom>
        </p:spPr>
        <p:txBody>
          <a:bodyPr wrap="square">
            <a:spAutoFit/>
          </a:bodyPr>
          <a:lstStyle/>
          <a:p>
            <a:pPr algn="ctr"/>
            <a:r>
              <a:rPr lang="it-IT" sz="2400" b="1" dirty="0">
                <a:latin typeface="Aharoni" panose="02010803020104030203" pitchFamily="2" charset="-79"/>
                <a:cs typeface="Aharoni" panose="02010803020104030203" pitchFamily="2" charset="-79"/>
              </a:rPr>
              <a:t>Interfaccia Grafica</a:t>
            </a:r>
          </a:p>
        </p:txBody>
      </p:sp>
    </p:spTree>
    <p:extLst>
      <p:ext uri="{BB962C8B-B14F-4D97-AF65-F5344CB8AC3E}">
        <p14:creationId xmlns:p14="http://schemas.microsoft.com/office/powerpoint/2010/main" val="361859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C97E0F25-0B21-4DDE-B019-27E47BD4D185}"/>
              </a:ext>
            </a:extLst>
          </p:cNvPr>
          <p:cNvSpPr/>
          <p:nvPr/>
        </p:nvSpPr>
        <p:spPr>
          <a:xfrm>
            <a:off x="273164" y="107504"/>
            <a:ext cx="6336704" cy="8879354"/>
          </a:xfrm>
          <a:prstGeom prst="rect">
            <a:avLst/>
          </a:prstGeom>
        </p:spPr>
        <p:txBody>
          <a:bodyPr wrap="square">
            <a:spAutoFit/>
          </a:bodyPr>
          <a:lstStyle/>
          <a:p>
            <a:r>
              <a:rPr lang="it-IT" sz="1400" dirty="0"/>
              <a:t>Il Raggiungimento di tale forma finale, però, è stato tutt’altro che immediato. Prima di arrivare a questa forma corretta e definitiva del progetto avevamo considerato altre strutture di implementazioni e modelli molto differenti. Quello che ci ha portato a questa formulazione finale è stato il seguente, creato dopo la formulazione di altri due esperimenti rivelatisi però scorretti.</a:t>
            </a:r>
          </a:p>
          <a:p>
            <a:endParaRPr lang="it-IT" sz="1400" dirty="0"/>
          </a:p>
          <a:p>
            <a:endParaRPr lang="it-IT" sz="1400" dirty="0"/>
          </a:p>
          <a:p>
            <a:endParaRPr lang="it-IT" sz="1400" dirty="0"/>
          </a:p>
          <a:p>
            <a:r>
              <a:rPr lang="it-IT" sz="1400" dirty="0"/>
              <a:t>A causa delle difficoltà descritte precedentemente, decidemmo di cambiare nuovamente il progetto, modificando radicalmente il secondo modello che eravamo riusciti a formalizzare, malgrado gli errori, ma mantenendo la struttura di base. In questo ultimo Modello, decidemmo di non considerare più i singoli individui, ma la popolazione nella sua interezza e le sotto popolazioni che si</a:t>
            </a:r>
            <a:r>
              <a:rPr lang="it-IT" sz="1200" dirty="0"/>
              <a:t> </a:t>
            </a:r>
            <a:r>
              <a:rPr lang="it-IT" sz="1400" dirty="0"/>
              <a:t>distinguevano per il proprio Tipo assegnato. Decidemmo inoltre di modificare la concezione di Tipo: non più considerato come l’effettivo comportamento di un individuo,</a:t>
            </a:r>
            <a:r>
              <a:rPr lang="it-IT" sz="1200" dirty="0"/>
              <a:t> </a:t>
            </a:r>
            <a:r>
              <a:rPr lang="it-IT" sz="1400" dirty="0"/>
              <a:t>ma come il suo approccio</a:t>
            </a:r>
            <a:r>
              <a:rPr lang="it-IT" sz="1200" dirty="0"/>
              <a:t> </a:t>
            </a:r>
            <a:r>
              <a:rPr lang="it-IT" sz="1400" dirty="0"/>
              <a:t>ai</a:t>
            </a:r>
            <a:r>
              <a:rPr lang="it-IT" sz="1200" dirty="0"/>
              <a:t> </a:t>
            </a:r>
            <a:r>
              <a:rPr lang="it-IT" sz="1400" dirty="0"/>
              <a:t>fini</a:t>
            </a:r>
            <a:r>
              <a:rPr lang="it-IT" sz="1200" dirty="0"/>
              <a:t> </a:t>
            </a:r>
            <a:r>
              <a:rPr lang="it-IT" sz="1400" dirty="0"/>
              <a:t>dell’accoppiamento con un potenziale partner. Con questa nuova concezione di Tipo, gli individui possono cambiare il loro Approccio di accoppiamento (e quindi il loro Tipo) in un altro diverso che però rimane consono al loro sesso come Uomini o Donne. In questo modo, non è possibile per un individuo di sesso maschile cambiare il proprio Approccio di accoppiamento con uno diverso che solo un individuo di sesso femminile potrebbe attuare al momento dell’accoppiamento e viceversa.</a:t>
            </a:r>
          </a:p>
          <a:p>
            <a:endParaRPr lang="it-IT" sz="1400" dirty="0"/>
          </a:p>
          <a:p>
            <a:r>
              <a:rPr lang="it-IT" sz="1400" dirty="0"/>
              <a:t>L’accoppiamento tra gli individui tiene conto della Convenienza e su di essa si basa il metodo del cambio di Approccio. Grazie alla Convenienza infatti, gli individui possono cambiare il loro «Tipo» basandosi sui proprio payoff descritti nella tabella di </a:t>
            </a:r>
            <a:r>
              <a:rPr lang="it-IT" sz="1400" dirty="0" err="1"/>
              <a:t>Dawkins</a:t>
            </a:r>
            <a:r>
              <a:rPr lang="it-IT" sz="1400" dirty="0"/>
              <a:t> e quindi rispettivi i benefici derivanti dalla scelta di un determinato partner, però considerando contemporaneamente il numero totale di individui della popolazione così da poter registrare costantemente le variazione nel numero di individui che utilizzano un determinato Approccio. </a:t>
            </a:r>
          </a:p>
          <a:p>
            <a:r>
              <a:rPr lang="it-IT" sz="1400" dirty="0"/>
              <a:t>In questo modo, le persone restano consapevoli del cambiamento dell’utilizzo di un determinato Approccio nella popolazione e, tramite la Convenienza, decidono come dovrebbero comportarsi per poterne trarre il massimo beneficio durante la creazione di una coppia.</a:t>
            </a:r>
          </a:p>
          <a:p>
            <a:r>
              <a:rPr lang="it-IT" sz="1400" dirty="0"/>
              <a:t>Il controllo della Convenienza si basa su di un semplice raffronto tra i benefici derivanti dall’utilizzo di un dato Approccio, considerando il valore totale della popolazione utile alla creazione di una coppia per quell’individuo.</a:t>
            </a:r>
          </a:p>
          <a:p>
            <a:endParaRPr lang="it-IT" sz="1400" dirty="0"/>
          </a:p>
          <a:p>
            <a:r>
              <a:rPr lang="it-IT" sz="1400" b="1" dirty="0"/>
              <a:t>Formula</a:t>
            </a:r>
            <a:r>
              <a:rPr lang="it-IT" sz="1400" dirty="0"/>
              <a:t>: </a:t>
            </a:r>
            <a:r>
              <a:rPr lang="it-IT" sz="1200" dirty="0" err="1"/>
              <a:t>If</a:t>
            </a:r>
            <a:r>
              <a:rPr lang="it-IT" sz="1200" dirty="0"/>
              <a:t> (payoff1 x %pop1) + (payoff2 x %pop2) &lt; (payoff3 x %pop1) + (payoff4 x %pop2)</a:t>
            </a:r>
          </a:p>
          <a:p>
            <a:r>
              <a:rPr lang="it-IT" sz="1200" dirty="0"/>
              <a:t>                           </a:t>
            </a:r>
            <a:r>
              <a:rPr lang="it-IT" sz="1200" dirty="0" err="1"/>
              <a:t>Then</a:t>
            </a:r>
            <a:r>
              <a:rPr lang="it-IT" sz="1200" dirty="0"/>
              <a:t> =&gt; cambia Approccio</a:t>
            </a:r>
          </a:p>
          <a:p>
            <a:endParaRPr lang="it-IT" sz="1400" dirty="0"/>
          </a:p>
        </p:txBody>
      </p:sp>
      <p:sp>
        <p:nvSpPr>
          <p:cNvPr id="5" name="Rettangolo 4">
            <a:extLst>
              <a:ext uri="{FF2B5EF4-FFF2-40B4-BE49-F238E27FC236}">
                <a16:creationId xmlns:a16="http://schemas.microsoft.com/office/drawing/2014/main" id="{0D3AA899-BF6E-4634-ADD5-A4B74C47C797}"/>
              </a:ext>
            </a:extLst>
          </p:cNvPr>
          <p:cNvSpPr/>
          <p:nvPr/>
        </p:nvSpPr>
        <p:spPr>
          <a:xfrm>
            <a:off x="12516" y="1331640"/>
            <a:ext cx="6858000" cy="461665"/>
          </a:xfrm>
          <a:prstGeom prst="rect">
            <a:avLst/>
          </a:prstGeom>
        </p:spPr>
        <p:txBody>
          <a:bodyPr wrap="square">
            <a:spAutoFit/>
          </a:bodyPr>
          <a:lstStyle/>
          <a:p>
            <a:pPr algn="ctr"/>
            <a:r>
              <a:rPr lang="it-IT" sz="2400" b="1" dirty="0">
                <a:latin typeface="Aharoni" panose="02010803020104030203" pitchFamily="2" charset="-79"/>
                <a:cs typeface="Aharoni" panose="02010803020104030203" pitchFamily="2" charset="-79"/>
              </a:rPr>
              <a:t>Terzo Esperimento</a:t>
            </a:r>
          </a:p>
        </p:txBody>
      </p:sp>
    </p:spTree>
    <p:extLst>
      <p:ext uri="{BB962C8B-B14F-4D97-AF65-F5344CB8AC3E}">
        <p14:creationId xmlns:p14="http://schemas.microsoft.com/office/powerpoint/2010/main" val="237817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5BE8F766-1991-4D51-8C49-6B513C1A20E0}"/>
              </a:ext>
            </a:extLst>
          </p:cNvPr>
          <p:cNvSpPr/>
          <p:nvPr/>
        </p:nvSpPr>
        <p:spPr>
          <a:xfrm>
            <a:off x="332875" y="395536"/>
            <a:ext cx="6192688" cy="8463855"/>
          </a:xfrm>
          <a:prstGeom prst="rect">
            <a:avLst/>
          </a:prstGeom>
        </p:spPr>
        <p:txBody>
          <a:bodyPr wrap="square">
            <a:spAutoFit/>
          </a:bodyPr>
          <a:lstStyle/>
          <a:p>
            <a:r>
              <a:rPr lang="it-IT" sz="1600" dirty="0"/>
              <a:t>Come specificato precedentemente, la formula finale del progetto è stata raggiunta tramite diversi tentativi, degli esperimenti. Innanzitutto, prima della scrittura del codice, abbiamo analizzato le richieste necessarie per la consegna del progetto.</a:t>
            </a:r>
          </a:p>
          <a:p>
            <a:endParaRPr lang="it-IT" sz="1600" dirty="0"/>
          </a:p>
          <a:p>
            <a:endParaRPr lang="it-IT" sz="1600" dirty="0"/>
          </a:p>
          <a:p>
            <a:endParaRPr lang="it-IT" sz="1600" dirty="0"/>
          </a:p>
          <a:p>
            <a:endParaRPr lang="it-IT" sz="1600" dirty="0"/>
          </a:p>
          <a:p>
            <a:r>
              <a:rPr lang="it-IT" sz="1600" dirty="0"/>
              <a:t>Il progetto della </a:t>
            </a:r>
            <a:r>
              <a:rPr lang="it-IT" sz="1600" b="1" dirty="0"/>
              <a:t>Battaglia dei Sessi</a:t>
            </a:r>
            <a:r>
              <a:rPr lang="it-IT" sz="1600" dirty="0"/>
              <a:t> analizza l’andamento di 4 popolazioni tra sé indipendenti. Esse possono interagire tra loro e, con una determinata possibilità, possono generare una prole (uno o più figli/e) la quale apparterrà sempre ad una delle 4 popolazioni in base ad un’inclinazione inferita dai genitori. Per poter generare un prole, le popolazioni devono interagire fra loro per formare delle coppie, ma la generazione di un figlio comporta dei costi che devono essere soddisfatti alfine della figliazione e, di conseguenza, permettere il continuo dell’evoluzione dei popoli.</a:t>
            </a:r>
          </a:p>
          <a:p>
            <a:endParaRPr lang="it-IT" sz="1600" dirty="0"/>
          </a:p>
          <a:p>
            <a:r>
              <a:rPr lang="it-IT" sz="1600" dirty="0"/>
              <a:t>Il nostro obiettivo era di studiare l’evoluzione delle popolazioni tramite le loro interazioni dopo un certo intervallo di tempo, da noi stabilito, e constatare il raggiungimento di un </a:t>
            </a:r>
            <a:r>
              <a:rPr lang="it-IT" sz="1600" b="1" dirty="0"/>
              <a:t>punto di equilibrio</a:t>
            </a:r>
            <a:r>
              <a:rPr lang="it-IT" sz="1600" dirty="0"/>
              <a:t>.</a:t>
            </a:r>
          </a:p>
          <a:p>
            <a:r>
              <a:rPr lang="it-IT" sz="1600" dirty="0"/>
              <a:t>Questo </a:t>
            </a:r>
            <a:r>
              <a:rPr lang="it-IT" sz="1600" b="1" dirty="0"/>
              <a:t>punto di equilibrio</a:t>
            </a:r>
            <a:r>
              <a:rPr lang="it-IT" sz="1600" dirty="0"/>
              <a:t> è definito secondo </a:t>
            </a:r>
            <a:r>
              <a:rPr lang="it-IT" sz="1600" dirty="0" err="1"/>
              <a:t>Dawkins</a:t>
            </a:r>
            <a:r>
              <a:rPr lang="it-IT" sz="1600" dirty="0"/>
              <a:t> come il momento in cui i valori del sistema convergono a uno stato di stabilità evolutiva, dove il guadagno medio delle 4 popolazioni è uguale. Questo </a:t>
            </a:r>
            <a:r>
              <a:rPr lang="it-IT" sz="1600" b="1" dirty="0"/>
              <a:t>punto di equilibrio</a:t>
            </a:r>
            <a:r>
              <a:rPr lang="it-IT" sz="1600" dirty="0"/>
              <a:t>, una volta raggiunto, dovrebbe mantenersi nel tempo (entro un certo margine di differenza).</a:t>
            </a:r>
          </a:p>
          <a:p>
            <a:r>
              <a:rPr lang="it-IT" sz="1600"/>
              <a:t> </a:t>
            </a:r>
            <a:endParaRPr lang="it-IT" sz="1600" dirty="0"/>
          </a:p>
          <a:p>
            <a:endParaRPr lang="it-IT" sz="1600" dirty="0"/>
          </a:p>
          <a:p>
            <a:r>
              <a:rPr lang="it-IT" sz="1600" dirty="0"/>
              <a:t>Dopo esserci consultati, abbiamo iniziato a studiare diversi metodi per creare un programma ideale adatto a simulare l’evoluzione delle popolazioni e raggiungere il punto di equilibrio.</a:t>
            </a:r>
          </a:p>
          <a:p>
            <a:r>
              <a:rPr lang="it-IT" sz="1600" dirty="0"/>
              <a:t> Sono stati concepiti due diversi modelli sperimentali, ma entrambi sono stati infine scartati.</a:t>
            </a:r>
          </a:p>
        </p:txBody>
      </p:sp>
      <p:sp>
        <p:nvSpPr>
          <p:cNvPr id="5" name="Titolo 1">
            <a:extLst>
              <a:ext uri="{FF2B5EF4-FFF2-40B4-BE49-F238E27FC236}">
                <a16:creationId xmlns:a16="http://schemas.microsoft.com/office/drawing/2014/main" id="{8181D36C-D0EA-4331-9D27-57C8E4D41F24}"/>
              </a:ext>
            </a:extLst>
          </p:cNvPr>
          <p:cNvSpPr txBox="1">
            <a:spLocks/>
          </p:cNvSpPr>
          <p:nvPr/>
        </p:nvSpPr>
        <p:spPr>
          <a:xfrm>
            <a:off x="219" y="1691680"/>
            <a:ext cx="6858000" cy="66294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it-IT" sz="2400" b="1" dirty="0">
                <a:latin typeface="Aharoni" panose="02010803020104030203" pitchFamily="2" charset="-79"/>
                <a:cs typeface="Aharoni" panose="02010803020104030203" pitchFamily="2" charset="-79"/>
              </a:rPr>
              <a:t>Concetto Base</a:t>
            </a:r>
          </a:p>
        </p:txBody>
      </p:sp>
    </p:spTree>
    <p:extLst>
      <p:ext uri="{BB962C8B-B14F-4D97-AF65-F5344CB8AC3E}">
        <p14:creationId xmlns:p14="http://schemas.microsoft.com/office/powerpoint/2010/main" val="2127926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3655223-49DB-4527-A7F3-F90D35397478}"/>
              </a:ext>
            </a:extLst>
          </p:cNvPr>
          <p:cNvSpPr txBox="1">
            <a:spLocks/>
          </p:cNvSpPr>
          <p:nvPr/>
        </p:nvSpPr>
        <p:spPr>
          <a:xfrm>
            <a:off x="0" y="323528"/>
            <a:ext cx="6858000" cy="66294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it-IT" sz="2400" b="1" dirty="0">
                <a:latin typeface="Aharoni" panose="02010803020104030203" pitchFamily="2" charset="-79"/>
                <a:cs typeface="Aharoni" panose="02010803020104030203" pitchFamily="2" charset="-79"/>
              </a:rPr>
              <a:t>Primo Esperimento</a:t>
            </a:r>
          </a:p>
        </p:txBody>
      </p:sp>
      <p:sp>
        <p:nvSpPr>
          <p:cNvPr id="5" name="Rettangolo 4">
            <a:extLst>
              <a:ext uri="{FF2B5EF4-FFF2-40B4-BE49-F238E27FC236}">
                <a16:creationId xmlns:a16="http://schemas.microsoft.com/office/drawing/2014/main" id="{9BF71B47-2F0D-4F56-88F3-244D3CFA028D}"/>
              </a:ext>
            </a:extLst>
          </p:cNvPr>
          <p:cNvSpPr/>
          <p:nvPr/>
        </p:nvSpPr>
        <p:spPr>
          <a:xfrm>
            <a:off x="368660" y="1043608"/>
            <a:ext cx="6120680" cy="6740307"/>
          </a:xfrm>
          <a:prstGeom prst="rect">
            <a:avLst/>
          </a:prstGeom>
        </p:spPr>
        <p:txBody>
          <a:bodyPr wrap="square">
            <a:spAutoFit/>
          </a:bodyPr>
          <a:lstStyle/>
          <a:p>
            <a:r>
              <a:rPr lang="it-IT" sz="1600" dirty="0"/>
              <a:t>Inizialmente abbiamo considerato un metodo che non necessitava l’utilizzo dei </a:t>
            </a:r>
            <a:r>
              <a:rPr lang="it-IT" sz="1600" dirty="0" err="1"/>
              <a:t>thread</a:t>
            </a:r>
            <a:r>
              <a:rPr lang="it-IT" sz="1600" dirty="0"/>
              <a:t> e si basava esclusivamente sull’uso delle liste; successivamente abbiamo deciso di cambiare strategia e pertanto abbiamo modificato profondamente il modello del nostro progetto contemplando l’utilizzo dei </a:t>
            </a:r>
            <a:r>
              <a:rPr lang="it-IT" sz="1600" dirty="0" err="1"/>
              <a:t>thread</a:t>
            </a:r>
            <a:r>
              <a:rPr lang="it-IT" sz="1600" dirty="0"/>
              <a:t>.</a:t>
            </a:r>
          </a:p>
          <a:p>
            <a:r>
              <a:rPr lang="it-IT" sz="1600" dirty="0"/>
              <a:t>Si voleva affrontare il problema modellando un universo dove esistevano 4 liste adibite ad accogliere tutti gli individui di ogni popolazione per poi estrarli e farli riprodurre in maniera casuale tra di loro, in modo più o meno probabile e prolifico, in base al payoff calcolato secondo il modello di </a:t>
            </a:r>
            <a:r>
              <a:rPr lang="it-IT" sz="1600" dirty="0" err="1"/>
              <a:t>Dawkins</a:t>
            </a:r>
            <a:r>
              <a:rPr lang="it-IT" sz="1600" dirty="0"/>
              <a:t>.</a:t>
            </a:r>
            <a:br>
              <a:rPr lang="it-IT" sz="1600" dirty="0"/>
            </a:br>
            <a:r>
              <a:rPr lang="it-IT" sz="1600" dirty="0"/>
              <a:t>Ciò avveniva estraendo casualmente da una delle 4 liste un individuo e trovando un corrispettivo partner nelle liste di sesso opposto.</a:t>
            </a:r>
            <a:br>
              <a:rPr lang="it-IT" sz="1600" dirty="0"/>
            </a:br>
            <a:r>
              <a:rPr lang="it-IT" sz="1600" dirty="0"/>
              <a:t>La generazione successiva doveva rimpiazzare completamente quella precedente e la popolazione era implementata tramite </a:t>
            </a:r>
            <a:r>
              <a:rPr lang="it-IT" sz="1600" dirty="0" err="1"/>
              <a:t>istanziazione</a:t>
            </a:r>
            <a:r>
              <a:rPr lang="it-IT" sz="1600" dirty="0"/>
              <a:t> di oggetti della rispettiva classe, facendo capo alle corrispettive classi astratte che ne indicavano il sesso e dalle quali ereditavano il </a:t>
            </a:r>
            <a:r>
              <a:rPr lang="it-IT" sz="1600" dirty="0" err="1"/>
              <a:t>supertipo</a:t>
            </a:r>
            <a:r>
              <a:rPr lang="it-IT" sz="1600" dirty="0"/>
              <a:t> (o Uomo o donna).</a:t>
            </a:r>
          </a:p>
          <a:p>
            <a:endParaRPr lang="it-IT" sz="1600" dirty="0"/>
          </a:p>
          <a:p>
            <a:r>
              <a:rPr lang="it-IT" sz="1600" dirty="0"/>
              <a:t>Pertanto si era deciso che le interazioni avvenivano in modo casuale e solo tra tipi compatibili, così che il sistema garantisse, sotto determinate condizioni (costi e benefici quantitativamente equilibrati tra loro in modo da non favorire eccessivamente una o più delle popolazioni o impedirne la prematura dipartita), che veniva raggiunto un equilibrio tra le parti tramite un finito numero di stadi evolutivi.</a:t>
            </a:r>
          </a:p>
          <a:p>
            <a:r>
              <a:rPr lang="it-IT" sz="1600" dirty="0"/>
              <a:t>Questo equilibrio derivava dalla composizione dei possibili esiti delle interazioni tra le parti ed inoltre era attestabile su delle costanti dove la popolazione smetteva di cambiare significativamente in percentuale.</a:t>
            </a:r>
          </a:p>
        </p:txBody>
      </p:sp>
    </p:spTree>
    <p:extLst>
      <p:ext uri="{BB962C8B-B14F-4D97-AF65-F5344CB8AC3E}">
        <p14:creationId xmlns:p14="http://schemas.microsoft.com/office/powerpoint/2010/main" val="621210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1B4E5E05-7FFE-42FE-BA11-BBD5423FCD44}"/>
              </a:ext>
            </a:extLst>
          </p:cNvPr>
          <p:cNvSpPr/>
          <p:nvPr/>
        </p:nvSpPr>
        <p:spPr>
          <a:xfrm>
            <a:off x="260648" y="251520"/>
            <a:ext cx="6336704" cy="8710077"/>
          </a:xfrm>
          <a:prstGeom prst="rect">
            <a:avLst/>
          </a:prstGeom>
        </p:spPr>
        <p:txBody>
          <a:bodyPr wrap="square">
            <a:spAutoFit/>
          </a:bodyPr>
          <a:lstStyle/>
          <a:p>
            <a:r>
              <a:rPr lang="it-IT" sz="1600" dirty="0"/>
              <a:t>Secondo questo modello le interazioni tra le popolazioni dovevano avvenire in modo casuale e solo tra tipi compatibili tra loro, infatti inizialmente avevamo deciso di non consentire all’individuo di tipo Avventuriero di formare una coppia con un tipo Prudente. Inoltre l’attribuzione del sesso era anch’essa casuale ed equiprobabile. </a:t>
            </a:r>
          </a:p>
          <a:p>
            <a:r>
              <a:rPr lang="it-IT" sz="1600" dirty="0"/>
              <a:t>Secondo queste idee, l’Avventuriero avrebbe introdotto la variabile della Fedeltà, cioè: mentre il tipo Morigerato rimaneva eternamente fedele alla sua compagna, Prudente o Spregiudicata che fosse, l’Avventuriero no. Egli, dopo essersi riprodotto, avrebbe abbandonato la compagna lasciandole il figlio da  mantenere, mentre ricercava un nuovo partner con cui accoppiarsi. Tutti gli altri tre tipi di popolazione invece restavano fedeli al proprio partner fino alla loro morte.</a:t>
            </a:r>
          </a:p>
          <a:p>
            <a:r>
              <a:rPr lang="it-IT" sz="1600" dirty="0"/>
              <a:t>In base a questa idea, avevamo deciso di dare un’attribuzione del tipo della popolazione della nuova prole generata tramite delle percentuali probabilistiche basandoci sul tipo dei genitori, accordandoci secondo la seguente tabella.</a:t>
            </a:r>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pPr algn="ctr"/>
            <a:r>
              <a:rPr lang="it-IT" b="1" u="sng" dirty="0"/>
              <a:t>PROBLEMA DEL PRIMO MODELLO</a:t>
            </a:r>
          </a:p>
          <a:p>
            <a:r>
              <a:rPr lang="it-IT" sz="1600" dirty="0"/>
              <a:t>Con questo tipo di modello siamo entranti in contrasto con le richieste che il progetto doveva soddisfare, sorte durante le lezioni in aula. Questi problemi ci hanno causato delle difficoltà per implementare in maniera corretta il progetto e pertanto abbiamo deciso di considerare un metodo più semplice per l’implementazione, scegliendo l’utilizzo dei </a:t>
            </a:r>
            <a:r>
              <a:rPr lang="it-IT" sz="1600" dirty="0" err="1"/>
              <a:t>thread</a:t>
            </a:r>
            <a:r>
              <a:rPr lang="it-IT" sz="1600" dirty="0"/>
              <a:t>, inizialmente, per poi passare a più semplici numeri.</a:t>
            </a:r>
          </a:p>
        </p:txBody>
      </p:sp>
      <p:graphicFrame>
        <p:nvGraphicFramePr>
          <p:cNvPr id="6" name="Tabella 5">
            <a:extLst>
              <a:ext uri="{FF2B5EF4-FFF2-40B4-BE49-F238E27FC236}">
                <a16:creationId xmlns:a16="http://schemas.microsoft.com/office/drawing/2014/main" id="{309B3FD2-ECF0-45C1-BF0D-BA4AC1C8D92E}"/>
              </a:ext>
            </a:extLst>
          </p:cNvPr>
          <p:cNvGraphicFramePr>
            <a:graphicFrameLocks noGrp="1"/>
          </p:cNvGraphicFramePr>
          <p:nvPr>
            <p:extLst>
              <p:ext uri="{D42A27DB-BD31-4B8C-83A1-F6EECF244321}">
                <p14:modId xmlns:p14="http://schemas.microsoft.com/office/powerpoint/2010/main" val="1317959499"/>
              </p:ext>
            </p:extLst>
          </p:nvPr>
        </p:nvGraphicFramePr>
        <p:xfrm>
          <a:off x="438694" y="4427984"/>
          <a:ext cx="5980612" cy="2407920"/>
        </p:xfrm>
        <a:graphic>
          <a:graphicData uri="http://schemas.openxmlformats.org/drawingml/2006/table">
            <a:tbl>
              <a:tblPr firstRow="1" bandRow="1">
                <a:tableStyleId>{5C22544A-7EE6-4342-B048-85BDC9FD1C3A}</a:tableStyleId>
              </a:tblPr>
              <a:tblGrid>
                <a:gridCol w="2850758">
                  <a:extLst>
                    <a:ext uri="{9D8B030D-6E8A-4147-A177-3AD203B41FA5}">
                      <a16:colId xmlns:a16="http://schemas.microsoft.com/office/drawing/2014/main" val="20000"/>
                    </a:ext>
                  </a:extLst>
                </a:gridCol>
                <a:gridCol w="3129854">
                  <a:extLst>
                    <a:ext uri="{9D8B030D-6E8A-4147-A177-3AD203B41FA5}">
                      <a16:colId xmlns:a16="http://schemas.microsoft.com/office/drawing/2014/main" val="20001"/>
                    </a:ext>
                  </a:extLst>
                </a:gridCol>
              </a:tblGrid>
              <a:tr h="126112">
                <a:tc>
                  <a:txBody>
                    <a:bodyPr/>
                    <a:lstStyle/>
                    <a:p>
                      <a:pPr algn="ctr"/>
                      <a:r>
                        <a:rPr lang="it-IT" sz="1600" dirty="0"/>
                        <a:t>COPPIA</a:t>
                      </a:r>
                    </a:p>
                  </a:txBody>
                  <a:tcPr/>
                </a:tc>
                <a:tc>
                  <a:txBody>
                    <a:bodyPr/>
                    <a:lstStyle/>
                    <a:p>
                      <a:pPr algn="ctr"/>
                      <a:r>
                        <a:rPr lang="it-IT" sz="1600" dirty="0"/>
                        <a:t>TIPO</a:t>
                      </a:r>
                      <a:r>
                        <a:rPr lang="it-IT" sz="1600" baseline="0" dirty="0"/>
                        <a:t> DI FIGLIO</a:t>
                      </a:r>
                      <a:endParaRPr lang="it-IT" sz="1600" dirty="0"/>
                    </a:p>
                  </a:txBody>
                  <a:tcPr/>
                </a:tc>
                <a:extLst>
                  <a:ext uri="{0D108BD9-81ED-4DB2-BD59-A6C34878D82A}">
                    <a16:rowId xmlns:a16="http://schemas.microsoft.com/office/drawing/2014/main" val="10000"/>
                  </a:ext>
                </a:extLst>
              </a:tr>
              <a:tr h="208280">
                <a:tc>
                  <a:txBody>
                    <a:bodyPr/>
                    <a:lstStyle/>
                    <a:p>
                      <a:pPr algn="ctr"/>
                      <a:r>
                        <a:rPr lang="it-IT" sz="1600" dirty="0"/>
                        <a:t>Morigerato</a:t>
                      </a:r>
                      <a:r>
                        <a:rPr lang="it-IT" sz="1600" baseline="0" dirty="0"/>
                        <a:t> x Prudente</a:t>
                      </a:r>
                      <a:endParaRPr lang="it-IT" sz="1600" dirty="0"/>
                    </a:p>
                  </a:txBody>
                  <a:tcPr/>
                </a:tc>
                <a:tc>
                  <a:txBody>
                    <a:bodyPr/>
                    <a:lstStyle/>
                    <a:p>
                      <a:r>
                        <a:rPr lang="it-IT" sz="1600" baseline="0" dirty="0"/>
                        <a:t>80% =&gt; Morigerato/Prudente</a:t>
                      </a:r>
                    </a:p>
                    <a:p>
                      <a:r>
                        <a:rPr lang="it-IT" sz="1600" baseline="0" dirty="0"/>
                        <a:t>20% =&gt; Avventuriero/Spregiudicata</a:t>
                      </a:r>
                      <a:endParaRPr lang="it-IT" sz="1600" dirty="0"/>
                    </a:p>
                  </a:txBody>
                  <a:tcPr/>
                </a:tc>
                <a:extLst>
                  <a:ext uri="{0D108BD9-81ED-4DB2-BD59-A6C34878D82A}">
                    <a16:rowId xmlns:a16="http://schemas.microsoft.com/office/drawing/2014/main" val="10001"/>
                  </a:ext>
                </a:extLst>
              </a:tr>
              <a:tr h="370840">
                <a:tc>
                  <a:txBody>
                    <a:bodyPr/>
                    <a:lstStyle/>
                    <a:p>
                      <a:pPr algn="ctr"/>
                      <a:r>
                        <a:rPr lang="it-IT" sz="1600" dirty="0"/>
                        <a:t>Morigerato</a:t>
                      </a:r>
                      <a:r>
                        <a:rPr lang="it-IT" sz="1600" baseline="0" dirty="0"/>
                        <a:t> x Spregiudicata</a:t>
                      </a:r>
                      <a:endParaRPr lang="it-IT" sz="1600" dirty="0"/>
                    </a:p>
                  </a:txBody>
                  <a:tcPr/>
                </a:tc>
                <a:tc>
                  <a:txBody>
                    <a:bodyPr/>
                    <a:lstStyle/>
                    <a:p>
                      <a:r>
                        <a:rPr lang="it-IT" sz="1600" dirty="0"/>
                        <a:t>50% =&gt; Morigerato/Prudente</a:t>
                      </a:r>
                    </a:p>
                    <a:p>
                      <a:r>
                        <a:rPr lang="it-IT" sz="1600" dirty="0"/>
                        <a:t>50% =&gt;</a:t>
                      </a:r>
                      <a:r>
                        <a:rPr lang="it-IT" sz="1600" baseline="0" dirty="0"/>
                        <a:t> Avventuriero/Spregiudicata</a:t>
                      </a:r>
                      <a:endParaRPr lang="it-IT" sz="1600" dirty="0"/>
                    </a:p>
                  </a:txBody>
                  <a:tcPr/>
                </a:tc>
                <a:extLst>
                  <a:ext uri="{0D108BD9-81ED-4DB2-BD59-A6C34878D82A}">
                    <a16:rowId xmlns:a16="http://schemas.microsoft.com/office/drawing/2014/main" val="10002"/>
                  </a:ext>
                </a:extLst>
              </a:tr>
              <a:tr h="370840">
                <a:tc>
                  <a:txBody>
                    <a:bodyPr/>
                    <a:lstStyle/>
                    <a:p>
                      <a:pPr algn="ctr"/>
                      <a:r>
                        <a:rPr lang="it-IT" sz="1600" dirty="0"/>
                        <a:t>Avventuriero x Spregiudicata</a:t>
                      </a:r>
                    </a:p>
                  </a:txBody>
                  <a:tcPr/>
                </a:tc>
                <a:tc>
                  <a:txBody>
                    <a:bodyPr/>
                    <a:lstStyle/>
                    <a:p>
                      <a:r>
                        <a:rPr lang="it-IT" sz="1600" dirty="0"/>
                        <a:t>80% =&gt;</a:t>
                      </a:r>
                      <a:r>
                        <a:rPr lang="it-IT" sz="1600" baseline="0" dirty="0"/>
                        <a:t> </a:t>
                      </a:r>
                      <a:r>
                        <a:rPr lang="it-IT" sz="1600" dirty="0"/>
                        <a:t>Avventuriero/Spregiudicata</a:t>
                      </a:r>
                    </a:p>
                    <a:p>
                      <a:r>
                        <a:rPr lang="it-IT" sz="1600" dirty="0"/>
                        <a:t>20%</a:t>
                      </a:r>
                      <a:r>
                        <a:rPr lang="it-IT" sz="1600" baseline="0" dirty="0"/>
                        <a:t> =&gt; Morigerato/Prudente</a:t>
                      </a:r>
                      <a:endParaRPr lang="it-IT" sz="1600" dirty="0"/>
                    </a:p>
                  </a:txBody>
                  <a:tcPr/>
                </a:tc>
                <a:extLst>
                  <a:ext uri="{0D108BD9-81ED-4DB2-BD59-A6C34878D82A}">
                    <a16:rowId xmlns:a16="http://schemas.microsoft.com/office/drawing/2014/main" val="10003"/>
                  </a:ext>
                </a:extLst>
              </a:tr>
              <a:tr h="187960">
                <a:tc>
                  <a:txBody>
                    <a:bodyPr/>
                    <a:lstStyle/>
                    <a:p>
                      <a:pPr algn="ctr"/>
                      <a:r>
                        <a:rPr lang="it-IT" sz="1600" dirty="0"/>
                        <a:t>Avventuriero</a:t>
                      </a:r>
                      <a:r>
                        <a:rPr lang="it-IT" sz="1600" baseline="0" dirty="0"/>
                        <a:t> x Prudente</a:t>
                      </a:r>
                      <a:endParaRPr lang="it-IT" sz="1600" dirty="0"/>
                    </a:p>
                  </a:txBody>
                  <a:tcPr/>
                </a:tc>
                <a:tc>
                  <a:txBody>
                    <a:bodyPr/>
                    <a:lstStyle/>
                    <a:p>
                      <a:r>
                        <a:rPr lang="it-IT" sz="1600" dirty="0"/>
                        <a:t>Coppia</a:t>
                      </a:r>
                      <a:r>
                        <a:rPr lang="it-IT" sz="1600" baseline="0" dirty="0"/>
                        <a:t> non Compatibile </a:t>
                      </a:r>
                      <a:endParaRPr lang="it-IT" sz="16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439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1BBA3C98-6493-4751-835E-C4DDADABBA18}"/>
              </a:ext>
            </a:extLst>
          </p:cNvPr>
          <p:cNvSpPr/>
          <p:nvPr/>
        </p:nvSpPr>
        <p:spPr>
          <a:xfrm>
            <a:off x="404664" y="986468"/>
            <a:ext cx="6048672" cy="7663636"/>
          </a:xfrm>
          <a:prstGeom prst="rect">
            <a:avLst/>
          </a:prstGeom>
        </p:spPr>
        <p:txBody>
          <a:bodyPr wrap="square">
            <a:spAutoFit/>
          </a:bodyPr>
          <a:lstStyle/>
          <a:p>
            <a:r>
              <a:rPr lang="it-IT" sz="1600" dirty="0"/>
              <a:t>Il secondo esperimento si basava sull’impiego dei </a:t>
            </a:r>
            <a:r>
              <a:rPr lang="it-IT" sz="1600" dirty="0" err="1"/>
              <a:t>Thread</a:t>
            </a:r>
            <a:r>
              <a:rPr lang="it-IT" sz="1600" dirty="0"/>
              <a:t> al fine di simulare le interazioni e gli atteggiamenti delle popolazioni e per semplificare il loro accoppiamento. Inizialmente, questo tipo di approccio fu scelto sulla base degli esercizi svolti in aula durante le lezioni che impiegavano i </a:t>
            </a:r>
            <a:r>
              <a:rPr lang="it-IT" sz="1600" dirty="0" err="1"/>
              <a:t>Thread</a:t>
            </a:r>
            <a:r>
              <a:rPr lang="it-IT" sz="1600" dirty="0"/>
              <a:t> per creare liste di individui e poter fare interagire i diversi individui nel caso del loro accoppiamento.</a:t>
            </a:r>
          </a:p>
          <a:p>
            <a:r>
              <a:rPr lang="it-IT" sz="1600" dirty="0"/>
              <a:t>Questo secondo modello si basava in parte su ciò che avevamo già sviluppato ed implementato nel primo: l’utilizzo di una superclasse Umano da cui dipendevano le sottoclassi Uomo e Donna e tutte le 4 classi rispettive per i Tipi di individuo. Oltre ciò, avevamo deciso di riutilizzare il metodo della </a:t>
            </a:r>
            <a:r>
              <a:rPr lang="it-IT" sz="1600" dirty="0" err="1"/>
              <a:t>Synchrocoda</a:t>
            </a:r>
            <a:r>
              <a:rPr lang="it-IT" sz="1600" dirty="0"/>
              <a:t> visto a lezione per poter gestire tutti gli individui delle popolazioni e controllarne le interazioni e l’accoppiamento, ma proprio nel momento della definizione dei metodi di creazione delle coppie e della generazione dei figli ci abbiamo riscontrato dei problemi di implementazione che ci hanno costretto a semplificare ulteriormente il progetto.</a:t>
            </a:r>
          </a:p>
          <a:p>
            <a:endParaRPr lang="it-IT" sz="1600" dirty="0"/>
          </a:p>
          <a:p>
            <a:r>
              <a:rPr lang="it-IT" sz="1600" dirty="0"/>
              <a:t>La creazione delle classi utili per la gestione degli individui durante la creazione delle coppie ci ha portato a delle indecisioni su quale potesse essere il metodo più conveniente per cui gli individui avrebbero dovuto scegliere un partner e su come dovevano approcciarsi a quest’ultimo. La scelta iniziale era di usare i </a:t>
            </a:r>
            <a:r>
              <a:rPr lang="it-IT" sz="1600" dirty="0" err="1"/>
              <a:t>Thread</a:t>
            </a:r>
            <a:r>
              <a:rPr lang="it-IT" sz="1600" dirty="0"/>
              <a:t> come dei «controllori» durante le fasi della creazione della coppia tra due individui diversi: per questo modello, l’uomo (sia di Tipo Morigerato che Avventuriero) sceglieva un partner adeguato in modo casuale dalla lista delle Donne (contenente sia individui di Tipo Prudente che Spregiudicata) e venivano entrambi rimossi dalla rispettiva lista dopo l’accoppiamento. Ma questo metodo ci comportò degli errori rilevanti durante il funzionamento del programma.</a:t>
            </a:r>
          </a:p>
          <a:p>
            <a:endParaRPr lang="it-IT" sz="1400" dirty="0"/>
          </a:p>
        </p:txBody>
      </p:sp>
      <p:sp>
        <p:nvSpPr>
          <p:cNvPr id="6" name="Titolo 1">
            <a:extLst>
              <a:ext uri="{FF2B5EF4-FFF2-40B4-BE49-F238E27FC236}">
                <a16:creationId xmlns:a16="http://schemas.microsoft.com/office/drawing/2014/main" id="{81A1AA93-9F90-4A04-9AD9-FF62852A9135}"/>
              </a:ext>
            </a:extLst>
          </p:cNvPr>
          <p:cNvSpPr txBox="1">
            <a:spLocks/>
          </p:cNvSpPr>
          <p:nvPr/>
        </p:nvSpPr>
        <p:spPr>
          <a:xfrm>
            <a:off x="0" y="323528"/>
            <a:ext cx="6858000" cy="66294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it-IT" sz="2400" b="1" dirty="0">
                <a:latin typeface="Aharoni" panose="02010803020104030203" pitchFamily="2" charset="-79"/>
                <a:cs typeface="Aharoni" panose="02010803020104030203" pitchFamily="2" charset="-79"/>
              </a:rPr>
              <a:t>Secondo Esperimento</a:t>
            </a:r>
          </a:p>
        </p:txBody>
      </p:sp>
    </p:spTree>
    <p:extLst>
      <p:ext uri="{BB962C8B-B14F-4D97-AF65-F5344CB8AC3E}">
        <p14:creationId xmlns:p14="http://schemas.microsoft.com/office/powerpoint/2010/main" val="1781172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A275901-1D23-4822-A649-C630222DEE54}"/>
              </a:ext>
            </a:extLst>
          </p:cNvPr>
          <p:cNvSpPr/>
          <p:nvPr/>
        </p:nvSpPr>
        <p:spPr>
          <a:xfrm>
            <a:off x="332656" y="611560"/>
            <a:ext cx="6192688" cy="8602355"/>
          </a:xfrm>
          <a:prstGeom prst="rect">
            <a:avLst/>
          </a:prstGeom>
        </p:spPr>
        <p:txBody>
          <a:bodyPr wrap="square">
            <a:spAutoFit/>
          </a:bodyPr>
          <a:lstStyle/>
          <a:p>
            <a:pPr algn="ctr">
              <a:spcAft>
                <a:spcPts val="600"/>
              </a:spcAft>
            </a:pPr>
            <a:r>
              <a:rPr lang="it-IT" sz="1600" b="1" u="sng" dirty="0"/>
              <a:t>PROBLEMI DEL SECONDO MODELLO</a:t>
            </a:r>
            <a:endParaRPr lang="it-IT" sz="1600" dirty="0"/>
          </a:p>
          <a:p>
            <a:r>
              <a:rPr lang="it-IT" sz="1400" dirty="0"/>
              <a:t>Il primo problema che si creò con l’implementazione dei </a:t>
            </a:r>
            <a:r>
              <a:rPr lang="it-IT" sz="1400" dirty="0" err="1"/>
              <a:t>Thread</a:t>
            </a:r>
            <a:r>
              <a:rPr lang="it-IT" sz="1400" dirty="0"/>
              <a:t> fu quello del «collo di bottiglia», cioè quando un individuo Uomo che doveva creare una nuova coppia tentava di accedere alla lista delle Donne disponibili per formarla, ma solo un </a:t>
            </a:r>
            <a:r>
              <a:rPr lang="it-IT" sz="1400" dirty="0" err="1"/>
              <a:t>Thread</a:t>
            </a:r>
            <a:r>
              <a:rPr lang="it-IT" sz="1400" dirty="0"/>
              <a:t> alla volta poteva interagire con la coda e questo rallentava il funzionamento del programma minandone la correttezza. Avevamo così implementato male il concetto di </a:t>
            </a:r>
            <a:r>
              <a:rPr lang="it-IT" sz="1400" dirty="0" err="1"/>
              <a:t>MultiThreading</a:t>
            </a:r>
            <a:r>
              <a:rPr lang="it-IT" sz="1400" dirty="0"/>
              <a:t> nel modello. Ma questo problema venne risolto, fortunatamente, al contrario del secondo.</a:t>
            </a:r>
          </a:p>
          <a:p>
            <a:r>
              <a:rPr lang="it-IT" sz="1400" dirty="0"/>
              <a:t>Infatti, il secondo problema che ci si presentò fu quello del </a:t>
            </a:r>
            <a:r>
              <a:rPr lang="it-IT" sz="1400" dirty="0" err="1"/>
              <a:t>deadlock</a:t>
            </a:r>
            <a:r>
              <a:rPr lang="it-IT" sz="1400" dirty="0"/>
              <a:t>. Questo problema si formava a causa della cattiva gestione delle liste e dei «lock» ed «</a:t>
            </a:r>
            <a:r>
              <a:rPr lang="it-IT" sz="1400" dirty="0" err="1"/>
              <a:t>unlock</a:t>
            </a:r>
            <a:r>
              <a:rPr lang="it-IT" sz="1400" dirty="0"/>
              <a:t>» utilizzati per controllare i comportamenti degli individui: spesso ci si presentavano casi in cui solo una piccola parte della popolazione si accoppiava, se non addirittura un unico individuo, creando così delle persone effettivamente immortali per il programma!</a:t>
            </a:r>
          </a:p>
          <a:p>
            <a:endParaRPr lang="it-IT" sz="1400" dirty="0"/>
          </a:p>
          <a:p>
            <a:r>
              <a:rPr lang="it-IT" sz="1400" dirty="0"/>
              <a:t>A causa di queste difficoltà, decidemmo di modificare il nostro modello utilizzando solo delle liste di individui invece che le singole persone, così da poter semplificare il problema e non incorrere nelle difficoltà della gestione dei </a:t>
            </a:r>
            <a:r>
              <a:rPr lang="it-IT" sz="1400" dirty="0" err="1"/>
              <a:t>deadlock</a:t>
            </a:r>
            <a:r>
              <a:rPr lang="it-IT" sz="1400" dirty="0"/>
              <a:t>. In questo nuovo metodo di approccio, le liste si approcciavano le une alle altre per creare delle coppie come avveniva nel modello precedente, ma con la differenza che erano ora le donne a decidere con chi accoppiarsi, anziché gli uomini. Questo metodo di accoppiamento si basava su di in controllo della Convenienza per entrambi i due Tipi della popolazione femminile se era più utile accoppiarsi con un certo Tipo di Uomo rispetto che ad un altro, questo controllo era basato sui benefici che ne traevano nel formare una tale coppia. In base a questi benefici di Convenienza, una coppia poteva generare più o meno figli rispetto ad un’altra ed il tipo dei figli rispecchiava quello dei genitori. Sfortunatamente, questo approccio portava ad una effettiva stabilità esclusivamente la popolazione maschile, mentre la popolazione femminile non riusciva ad arrivare ai valori attesi da </a:t>
            </a:r>
            <a:r>
              <a:rPr lang="it-IT" sz="1400" dirty="0" err="1"/>
              <a:t>Dawkins</a:t>
            </a:r>
            <a:r>
              <a:rPr lang="it-IT" sz="1400" dirty="0"/>
              <a:t> e, pertanto, non stabilizzandosi.</a:t>
            </a:r>
          </a:p>
          <a:p>
            <a:endParaRPr lang="it-IT" dirty="0"/>
          </a:p>
          <a:p>
            <a:endParaRPr lang="it-IT" dirty="0"/>
          </a:p>
          <a:p>
            <a:endParaRPr lang="it-IT" dirty="0"/>
          </a:p>
          <a:p>
            <a:endParaRPr lang="it-IT" dirty="0"/>
          </a:p>
          <a:p>
            <a:r>
              <a:rPr lang="it-IT" sz="1400" b="1" u="sng" dirty="0"/>
              <a:t>Gruppo di Sviluppo</a:t>
            </a:r>
          </a:p>
          <a:p>
            <a:r>
              <a:rPr lang="it-IT" sz="1400" dirty="0"/>
              <a:t>Chicca Lorenzo</a:t>
            </a:r>
          </a:p>
          <a:p>
            <a:r>
              <a:rPr lang="it-IT" sz="1400" dirty="0" err="1"/>
              <a:t>Chiucchiolo</a:t>
            </a:r>
            <a:r>
              <a:rPr lang="it-IT" sz="1400" dirty="0"/>
              <a:t> Pierfrancesco</a:t>
            </a:r>
          </a:p>
          <a:p>
            <a:r>
              <a:rPr lang="it-IT" sz="1400" dirty="0"/>
              <a:t>Cremona Federico</a:t>
            </a:r>
          </a:p>
        </p:txBody>
      </p:sp>
    </p:spTree>
    <p:extLst>
      <p:ext uri="{BB962C8B-B14F-4D97-AF65-F5344CB8AC3E}">
        <p14:creationId xmlns:p14="http://schemas.microsoft.com/office/powerpoint/2010/main" val="332820038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TM02900720[[fn=Integrale]]</Template>
  <TotalTime>65</TotalTime>
  <Words>2793</Words>
  <Application>Microsoft Office PowerPoint</Application>
  <PresentationFormat>Presentazione su schermo (4:3)</PresentationFormat>
  <Paragraphs>105</Paragraphs>
  <Slides>9</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9</vt:i4>
      </vt:variant>
    </vt:vector>
  </HeadingPairs>
  <TitlesOfParts>
    <vt:vector size="15" baseType="lpstr">
      <vt:lpstr>Aharoni</vt:lpstr>
      <vt:lpstr>Algerian</vt:lpstr>
      <vt:lpstr>Calibri</vt:lpstr>
      <vt:lpstr>Calibri Light</vt:lpstr>
      <vt:lpstr>Wingdings 2</vt:lpstr>
      <vt:lpstr>HDOfficeLightV0</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Lorenzo</dc:creator>
  <cp:lastModifiedBy>Utente</cp:lastModifiedBy>
  <cp:revision>11</cp:revision>
  <dcterms:created xsi:type="dcterms:W3CDTF">2017-07-05T09:12:56Z</dcterms:created>
  <dcterms:modified xsi:type="dcterms:W3CDTF">2017-07-05T16:04:10Z</dcterms:modified>
</cp:coreProperties>
</file>