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3" r:id="rId6"/>
    <p:sldId id="259" r:id="rId7"/>
    <p:sldId id="260" r:id="rId8"/>
    <p:sldId id="276" r:id="rId9"/>
    <p:sldId id="264" r:id="rId10"/>
    <p:sldId id="267" r:id="rId11"/>
    <p:sldId id="268" r:id="rId12"/>
    <p:sldId id="275" r:id="rId13"/>
    <p:sldId id="269" r:id="rId14"/>
    <p:sldId id="270" r:id="rId15"/>
    <p:sldId id="27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A730-D78F-4A31-A5EE-D060D6B358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527E-C215-45FF-A78C-22B52D7998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24815" cy="23876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讲 视觉里程计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：光流法和直接法</a:t>
            </a:r>
            <a:r>
              <a:rPr lang="en-US" altLang="zh-CN" dirty="0" smtClean="0"/>
              <a:t>(from</a:t>
            </a:r>
            <a:r>
              <a:rPr lang="zh-CN" altLang="en-US" dirty="0" smtClean="0"/>
              <a:t>高翔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二、直接法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019810"/>
            <a:ext cx="11884660" cy="5618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sz="2400" b="1" dirty="0" smtClean="0"/>
              <a:t>8.5  直接法原理</a:t>
            </a:r>
            <a:endParaRPr sz="2400" b="1" dirty="0" smtClean="0"/>
          </a:p>
          <a:p>
            <a:pPr>
              <a:lnSpc>
                <a:spcPct val="150000"/>
              </a:lnSpc>
            </a:pPr>
            <a:r>
              <a:rPr sz="2400" b="1" dirty="0" smtClean="0"/>
              <a:t>	在特征点法中，首先会计算关键点，再进行关键点的匹配，从而估计相机的运动；在光流法中，首先计算关键点，追踪关键点的位置，再估计相机的运动。直接法则不同，直接法根据像素的亮度信息直接估计相机的运动，可以完全不用计算</a:t>
            </a:r>
            <a:r>
              <a:rPr lang="zh-CN" sz="2400" b="1" dirty="0" smtClean="0"/>
              <a:t>特征</a:t>
            </a:r>
            <a:r>
              <a:rPr sz="2400" b="1" dirty="0" smtClean="0"/>
              <a:t>点和描述子。这样既避免了特征的计算时间，也避免了特征匹配缺失的情况。只要场景中存在明暗变化，直接法就能工作。另外，特征点法只能重构稀疏特征点，直接法还能恢复稠密和半稠密结构；直接法不用提取特征点（比如角点），对于</a:t>
            </a:r>
            <a:r>
              <a:rPr lang="zh-CN" sz="2400" b="1" dirty="0" smtClean="0"/>
              <a:t>特征点</a:t>
            </a:r>
            <a:r>
              <a:rPr sz="2400" b="1" dirty="0" smtClean="0"/>
              <a:t>数量</a:t>
            </a:r>
            <a:r>
              <a:rPr lang="zh-CN" sz="2400" b="1" dirty="0" smtClean="0"/>
              <a:t>非常</a:t>
            </a:r>
            <a:r>
              <a:rPr sz="2400" b="1" dirty="0" smtClean="0"/>
              <a:t>少的情况</a:t>
            </a:r>
            <a:r>
              <a:rPr lang="zh-CN" sz="2400" b="1" dirty="0" smtClean="0"/>
              <a:t>就</a:t>
            </a:r>
            <a:r>
              <a:rPr sz="2400" b="1" dirty="0" smtClean="0"/>
              <a:t>可以适用（对于白色墙体效果非常好）；对于比如物体边框这样的连续点（不适合提取特征点？），直接法比特征点法和光流法效果要好。</a:t>
            </a:r>
            <a:endParaRPr sz="2400" b="1" dirty="0" smtClean="0"/>
          </a:p>
          <a:p>
            <a:pPr>
              <a:lnSpc>
                <a:spcPct val="150000"/>
              </a:lnSpc>
            </a:pPr>
            <a:r>
              <a:rPr sz="1600" b="1" dirty="0" smtClean="0"/>
              <a:t>	</a:t>
            </a:r>
            <a:endParaRPr sz="16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二、直接法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019810"/>
            <a:ext cx="11884660" cy="56184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200" b="1" dirty="0" smtClean="0"/>
              <a:t>（接上页）</a:t>
            </a:r>
            <a:r>
              <a:rPr sz="2200" b="1" dirty="0" smtClean="0"/>
              <a:t>	</a:t>
            </a:r>
            <a:endParaRPr sz="2200" b="1" dirty="0" smtClean="0"/>
          </a:p>
          <a:p>
            <a:pPr>
              <a:lnSpc>
                <a:spcPct val="150000"/>
              </a:lnSpc>
            </a:pPr>
            <a:r>
              <a:rPr sz="2200" b="1" dirty="0" smtClean="0"/>
              <a:t>对于三维空间中的一个关键点P，在相邻两个相机中的投影分别记为p1，p2。直接法的思路是根据初始相机的位姿估计值，结合p1的位置（似乎也可以取p1点附近的一个方块，假设在两个图像中p1点附近的像素点发生了相同形式的运动），计算得到p2的位置。如果相机的位姿矩阵不够好，那么p1和p2表现的差别可能比较大，这样就可以使用一个优化问题来优化相机的位姿矩阵。与特征点法使用最小化重投影误差不同，直接法使用最小化光度误差进行优化，即使P点的两个投影像素的亮度误差达到最小。这样做的理论前提仍然是基于灰度不变假设。在数学推导中，需要注意的是直接法优化的是相机的运动矩阵R和t，而不像光流法那样优化的是</a:t>
            </a:r>
            <a:r>
              <a:rPr lang="zh-CN" sz="2200" b="1" dirty="0" smtClean="0"/>
              <a:t>关键</a:t>
            </a:r>
            <a:r>
              <a:rPr sz="2200" b="1" dirty="0" smtClean="0"/>
              <a:t>点，即“自变量”的选取发生了改变。</a:t>
            </a:r>
            <a:endParaRPr sz="2200" b="1" dirty="0" smtClean="0"/>
          </a:p>
          <a:p>
            <a:pPr>
              <a:lnSpc>
                <a:spcPct val="150000"/>
              </a:lnSpc>
            </a:pPr>
            <a:r>
              <a:rPr sz="2200" b="1" dirty="0" smtClean="0"/>
              <a:t>	在直接法的数学推导过程中，可以发现，在图像梯度不明显的地方，对相机运动的估计贡献比较小。</a:t>
            </a:r>
            <a:endParaRPr sz="22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二、直接法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4095" y="1048385"/>
            <a:ext cx="10339705" cy="25876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250" b="1" dirty="0" smtClean="0"/>
              <a:t>8.7  直接法的优缺点</a:t>
            </a:r>
            <a:endParaRPr sz="2250" b="1" dirty="0" smtClean="0"/>
          </a:p>
          <a:p>
            <a:pPr marL="0" indent="457200">
              <a:lnSpc>
                <a:spcPct val="150000"/>
              </a:lnSpc>
              <a:buNone/>
            </a:pPr>
            <a:r>
              <a:rPr lang="en-US" sz="2250" b="1" dirty="0" smtClean="0"/>
              <a:t>  </a:t>
            </a:r>
            <a:r>
              <a:rPr sz="2250" b="1" dirty="0" smtClean="0"/>
              <a:t>优点在8.5中已经讨论过。直接法也有一些缺点，如灰度不变难以满足，容易受到曝光和模糊的影响；单像素区分性差；图像非凸等。</a:t>
            </a:r>
            <a:endParaRPr sz="2250" b="1" dirty="0" smtClean="0"/>
          </a:p>
          <a:p>
            <a:pPr marL="0" indent="0">
              <a:lnSpc>
                <a:spcPct val="150000"/>
              </a:lnSpc>
              <a:buNone/>
            </a:pPr>
            <a:endParaRPr sz="2250" b="1" dirty="0" smtClean="0"/>
          </a:p>
          <a:p>
            <a:pPr>
              <a:lnSpc>
                <a:spcPct val="150000"/>
              </a:lnSpc>
            </a:pPr>
            <a:endParaRPr sz="2250" b="1" dirty="0" smtClean="0"/>
          </a:p>
        </p:txBody>
      </p:sp>
      <p:pic>
        <p:nvPicPr>
          <p:cNvPr id="4" name="图片 3" descr="dire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4670" y="2967990"/>
            <a:ext cx="8759190" cy="3116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>
                <a:sym typeface="+mn-ea"/>
              </a:rPr>
              <a:t>二、直接法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252855"/>
            <a:ext cx="11884660" cy="53854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sz="2000" b="1" dirty="0" smtClean="0">
                <a:sym typeface="+mn-ea"/>
              </a:rPr>
              <a:t>8.8  直接法分类</a:t>
            </a:r>
            <a:endParaRPr sz="2000" b="1" dirty="0" smtClean="0"/>
          </a:p>
          <a:p>
            <a:pPr>
              <a:lnSpc>
                <a:spcPct val="150000"/>
              </a:lnSpc>
            </a:pPr>
            <a:r>
              <a:rPr sz="2000" b="1" dirty="0" smtClean="0">
                <a:sym typeface="+mn-ea"/>
              </a:rPr>
              <a:t>	假设P深度已知，根据P点的来源可以对直接法进行分类：</a:t>
            </a:r>
            <a:endParaRPr sz="2000" b="1" dirty="0" smtClean="0"/>
          </a:p>
          <a:p>
            <a:pPr>
              <a:lnSpc>
                <a:spcPct val="150000"/>
              </a:lnSpc>
            </a:pPr>
            <a:r>
              <a:rPr sz="2000" b="1" dirty="0" smtClean="0">
                <a:sym typeface="+mn-ea"/>
              </a:rPr>
              <a:t>	1.P点来自稀疏关键点，则称为稀疏直接法。通常使用数百至上千个关键点，并且类似于LK光流法假设关键点周围的像素是不变的。由于直接法不必计算描述子，并且使用的像素点较少，因此速度最快，但只能用于计算稀疏的重构；</a:t>
            </a:r>
            <a:endParaRPr sz="2000" b="1" dirty="0" smtClean="0"/>
          </a:p>
          <a:p>
            <a:pPr>
              <a:lnSpc>
                <a:spcPct val="150000"/>
              </a:lnSpc>
            </a:pPr>
            <a:r>
              <a:rPr sz="2000" b="1" dirty="0" smtClean="0">
                <a:sym typeface="+mn-ea"/>
              </a:rPr>
              <a:t>	2.P点来自部分像素。在数学推导中可以看到，如果当前像素的梯度为0，那么就不会对运动增量有任何贡献，因此梯度值为0（或梯度变化不明显）的像素可以舍弃。这种方法称为半稠密（Semi-Dense）直接法，可以重构一个半稠密的三维结构</a:t>
            </a:r>
            <a:r>
              <a:rPr lang="zh-CN" sz="2000" b="1" dirty="0" smtClean="0">
                <a:sym typeface="+mn-ea"/>
              </a:rPr>
              <a:t>；</a:t>
            </a:r>
            <a:endParaRPr sz="2000" b="1" dirty="0" smtClean="0"/>
          </a:p>
          <a:p>
            <a:pPr>
              <a:lnSpc>
                <a:spcPct val="150000"/>
              </a:lnSpc>
            </a:pPr>
            <a:r>
              <a:rPr sz="2000" b="1" dirty="0" smtClean="0">
                <a:sym typeface="+mn-ea"/>
              </a:rPr>
              <a:t>	</a:t>
            </a:r>
            <a:endParaRPr sz="2000" b="1" dirty="0" smtClean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8335"/>
            <a:ext cx="10515600" cy="1042670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sym typeface="+mn-ea"/>
              </a:rPr>
              <a:t>二、直接法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320" y="1691640"/>
            <a:ext cx="10697845" cy="49466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 </a:t>
            </a:r>
            <a:r>
              <a:rPr sz="2000" b="1" dirty="0" smtClean="0"/>
              <a:t>       </a:t>
            </a:r>
            <a:r>
              <a:rPr sz="2250" b="1" dirty="0" smtClean="0">
                <a:sym typeface="+mn-ea"/>
              </a:rPr>
              <a:t>3.若P点为所有像素，那么称为稠密直接法。稠密重构需要计算所有像素点（一般几十万到上百万个），因此不能在CPU上进行实时运算，需要GPU加速。但是对于梯度变化不明显的像素点，在运动估计中不会有太大贡献，并且在重构时也会难以估计其位置。</a:t>
            </a:r>
            <a:endParaRPr sz="225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250" b="1" dirty="0" smtClean="0">
                <a:sym typeface="+mn-ea"/>
              </a:rPr>
              <a:t>        </a:t>
            </a:r>
            <a:r>
              <a:rPr sz="2250" b="1" dirty="0" smtClean="0">
                <a:sym typeface="+mn-ea"/>
              </a:rPr>
              <a:t>由此可以看到，从稀疏重建一直到稠密重建，都可以使用直接法。具体用哪种方法需要视情况而定，稀疏直接法可以快速求解相机位姿，稠密直接法可以建立完整地图。	</a:t>
            </a:r>
            <a:endParaRPr sz="225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</a:t>
            </a:r>
            <a:r>
              <a:rPr lang="zh-CN" altLang="zh-CN" dirty="0" smtClean="0"/>
              <a:t>光流法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7875" y="2214880"/>
            <a:ext cx="10515600" cy="34397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8.1  特征点法的缺点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	1.关键点的提取与描述子的计算非常耗时；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	2.使用特征点会忽视其他除特征点外的图像信息，造成大量信息丢失；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/>
              <a:t>	3.在某些没有明显特征的地方（比如一面白墙），特征点数量可能会非常少，找不到足够点进行匹配；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zh-CN" altLang="zh-CN" dirty="0" smtClean="0">
                <a:sym typeface="+mn-ea"/>
              </a:rPr>
              <a:t>光流法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899160" y="1267460"/>
            <a:ext cx="10515600" cy="5213985"/>
          </a:xfrm>
        </p:spPr>
        <p:txBody>
          <a:bodyPr/>
          <a:p>
            <a:r>
              <a:rPr lang="zh-CN" altLang="en-US"/>
              <a:t>8.2  克服特征点法缺点的相应解决方法</a:t>
            </a:r>
            <a:endParaRPr lang="zh-CN" altLang="en-US"/>
          </a:p>
          <a:p>
            <a:r>
              <a:rPr lang="zh-CN" altLang="en-US"/>
              <a:t>	1.光流法</a:t>
            </a:r>
            <a:endParaRPr lang="zh-CN" altLang="en-US"/>
          </a:p>
          <a:p>
            <a:r>
              <a:rPr lang="zh-CN" altLang="en-US"/>
              <a:t>	保留特征点，但只计算关键点，而不计算描述子；使用光流法（Optical Flow）跟踪特征点的运动，替代特征点匹配过程，最后同样进行相机运动矩阵估计；使用光流法跟踪特征点的运动，光流的计算时间要小于特征点描述子的计算与匹配；</a:t>
            </a:r>
            <a:endParaRPr lang="zh-CN" altLang="en-US"/>
          </a:p>
          <a:p>
            <a:r>
              <a:rPr lang="zh-CN" altLang="en-US"/>
              <a:t>	2.直接法</a:t>
            </a:r>
            <a:endParaRPr lang="zh-CN" altLang="en-US"/>
          </a:p>
          <a:p>
            <a:r>
              <a:rPr lang="zh-CN" altLang="en-US"/>
              <a:t>	只计算关键点，不计算描述子，同时使用直接法（Direct Method）计算特征点在下一时刻图像中的位置。这样跳过了描述子的计算过程和光流的计算时间。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zh-CN" altLang="zh-CN" dirty="0" smtClean="0">
                <a:sym typeface="+mn-ea"/>
              </a:rPr>
              <a:t>光流法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3801110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b="1" dirty="0" smtClean="0"/>
          </a:p>
          <a:p>
            <a:pPr marL="228600" lvl="2" algn="l">
              <a:spcBef>
                <a:spcPts val="1000"/>
              </a:spcBef>
              <a:buClrTx/>
              <a:buSzTx/>
            </a:pPr>
            <a:r>
              <a:rPr lang="zh-CN" altLang="en-US" sz="2800"/>
              <a:t>8.3    2D光流法</a:t>
            </a:r>
            <a:endParaRPr lang="zh-CN" altLang="en-US" sz="2800"/>
          </a:p>
          <a:p>
            <a:pPr marL="228600" lvl="2" algn="l">
              <a:spcBef>
                <a:spcPts val="1000"/>
              </a:spcBef>
              <a:buClrTx/>
              <a:buSzTx/>
            </a:pPr>
            <a:r>
              <a:rPr lang="zh-CN" altLang="en-US" sz="2800"/>
              <a:t>	光流法是一种描述像素随时间在图像间运动的方法，随着时间的流逝，同一个像素点会在图像间运动，光流法会跟踪这个点的运动过程。其中，计算部分像素运动的称为“稀疏光流”，计算所有像素运动的称为“稠密光流”；稀疏光流以Lucas-Kanade光流为代表，可以在SLAM中用于跟踪特征点的位置；稠密光流以Horn-Schunck为代表；</a:t>
            </a:r>
            <a:endParaRPr lang="zh-CN" altLang="en-US" sz="280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4010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114300" imgH="177165" progId="Equation.DSMT4">
                  <p:embed/>
                </p:oleObj>
              </mc:Choice>
              <mc:Fallback>
                <p:oleObj name="" r:id="rId1" imgW="114300" imgH="1771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4010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L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15" y="3517265"/>
            <a:ext cx="8293100" cy="3331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zh-CN" altLang="zh-CN" dirty="0" smtClean="0">
                <a:sym typeface="+mn-ea"/>
              </a:rPr>
              <a:t>光流法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9030"/>
            <a:ext cx="10515600" cy="5374005"/>
          </a:xfrm>
        </p:spPr>
        <p:txBody>
          <a:bodyPr>
            <a:normAutofit/>
          </a:bodyPr>
          <a:lstStyle/>
          <a:p>
            <a:pPr marL="228600" lvl="2" algn="l">
              <a:spcBef>
                <a:spcPts val="1000"/>
              </a:spcBef>
              <a:buClrTx/>
              <a:buSzTx/>
            </a:pPr>
            <a:r>
              <a:rPr lang="zh-CN" altLang="en-US" sz="2800"/>
              <a:t>1.Lucas-Kanade光流（LK光流）：</a:t>
            </a:r>
            <a:endParaRPr lang="zh-CN" altLang="en-US" sz="2800"/>
          </a:p>
          <a:p>
            <a:pPr marL="228600" lvl="2" algn="l">
              <a:spcBef>
                <a:spcPts val="1000"/>
              </a:spcBef>
              <a:buClrTx/>
              <a:buSzTx/>
            </a:pPr>
            <a:r>
              <a:rPr lang="zh-CN" altLang="en-US" sz="2800"/>
              <a:t>	首先LK光流法的基本假设是：灰度不变假设，即同一个空间点的像素灰度值，在各个图像中是固定不变的。</a:t>
            </a:r>
            <a:endParaRPr lang="zh-CN" altLang="en-US" sz="2800"/>
          </a:p>
          <a:p>
            <a:pPr marL="228600" lvl="2" algn="l">
              <a:spcBef>
                <a:spcPts val="1000"/>
              </a:spcBef>
              <a:buClrTx/>
              <a:buSzTx/>
            </a:pPr>
            <a:r>
              <a:rPr lang="zh-CN" altLang="en-US" sz="2800"/>
              <a:t>	对于某一个像素点，根据灰度不变假设，经数学推导可以得到一个关于u，v的线性微分方程（这里u，v分别是该像素点在两个方向上的运动速度分量）。但是一个方程显然是不够解出两个未知量的，因此需要引入额外的约束来进行求解。在LK光流中，假设某一个窗口中的像素都具有相同的运动规律，设这个窗口有w*w个像素点，那么由灰度不变假设可得到w*w个线性微分方程，那么这将是关于u，v的超定方程，传统的方法是使用最小二乘解。这样就求得了像素在图像间的运动速度u，v。当方程中t取离散的时刻而不是连续时间时，就可以估计某块像素在若干图像中出现的位置。在SLAM中，LK光流法常用来跟踪角点的运动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zh-CN" altLang="zh-CN" dirty="0" smtClean="0">
                <a:sym typeface="+mn-ea"/>
              </a:rPr>
              <a:t>光流法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1265" y="1025525"/>
            <a:ext cx="9074785" cy="534543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b="1" dirty="0" smtClean="0"/>
              <a:t>2.LK光流的使用；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	（1）OpenCV中内置了LK光流；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	（2）使用高斯牛顿法实现LK光流。光流问题可以看成一个优化问题：通过最小化灰度误差估计最优的像素偏移，因此可以使用高斯牛顿法进行最优化问题的求解。一般使用单层光流法即可解决一般的LK光流；如果相机运动较快，相邻两幅图像的变化比较明显，而LK光流的结果依赖于图像梯度，如果图像的梯度不够平滑，可能会剧烈变化，那么单层光流法容易收敛到一个局部极小值；为此，可以引入</a:t>
            </a:r>
            <a:r>
              <a:rPr lang="zh-CN" altLang="en-US" b="1" dirty="0" smtClean="0"/>
              <a:t>图像</a:t>
            </a:r>
            <a:r>
              <a:rPr lang="en-US" altLang="zh-CN" b="1" dirty="0" smtClean="0"/>
              <a:t>金字塔，使用多层光流法，在计算光流时，先从顶层的图像开始计算，然后把上一层（小分辨率）的追踪结果，作为下一层光流（高分辨率）的初始值。由于上层的图像相对粗糙，因此这个过程也称为由粗至精（Coarse-to-fine）的光流，也是实用光流法的通常流程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	从实际的运行结果来看，多层光流法的效果与OpenCV内置的效果相当，</a:t>
            </a:r>
            <a:r>
              <a:rPr lang="zh-CN" altLang="en-US" b="1" dirty="0" smtClean="0"/>
              <a:t>多</a:t>
            </a:r>
            <a:r>
              <a:rPr lang="en-US" altLang="zh-CN" b="1" dirty="0" smtClean="0"/>
              <a:t>层光流的效果明显</a:t>
            </a:r>
            <a:r>
              <a:rPr lang="zh-CN" altLang="en-US" b="1" dirty="0" smtClean="0"/>
              <a:t>优</a:t>
            </a:r>
            <a:r>
              <a:rPr lang="en-US" altLang="zh-CN" b="1" dirty="0" smtClean="0"/>
              <a:t>于</a:t>
            </a:r>
            <a:r>
              <a:rPr lang="zh-CN" altLang="en-US" b="1" dirty="0" smtClean="0"/>
              <a:t>单</a:t>
            </a:r>
            <a:r>
              <a:rPr lang="en-US" altLang="zh-CN" b="1" dirty="0" smtClean="0"/>
              <a:t>层光流。</a:t>
            </a:r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1"/>
            <a:endParaRPr lang="zh-CN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zh-CN" altLang="zh-CN" dirty="0" smtClean="0">
                <a:sym typeface="+mn-ea"/>
              </a:rPr>
              <a:t>光流法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252855"/>
            <a:ext cx="11884660" cy="538543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endParaRPr sz="8000" b="1" dirty="0" smtClean="0"/>
          </a:p>
          <a:p>
            <a:pPr marL="0" indent="0" fontAlgn="auto">
              <a:lnSpc>
                <a:spcPct val="100000"/>
              </a:lnSpc>
              <a:buNone/>
            </a:pPr>
            <a:endParaRPr sz="8000" b="1" dirty="0" smtClean="0"/>
          </a:p>
          <a:p>
            <a:pPr marL="0" indent="0" fontAlgn="auto">
              <a:lnSpc>
                <a:spcPct val="100000"/>
              </a:lnSpc>
              <a:buNone/>
            </a:pPr>
            <a:endParaRPr sz="8000" b="1" dirty="0" smtClean="0"/>
          </a:p>
          <a:p>
            <a:pPr marL="0" indent="0" fontAlgn="auto">
              <a:lnSpc>
                <a:spcPct val="100000"/>
              </a:lnSpc>
              <a:buNone/>
            </a:pPr>
            <a:endParaRPr sz="8000" b="1" dirty="0" smtClean="0"/>
          </a:p>
          <a:p>
            <a:pPr marL="0" indent="0" fontAlgn="auto">
              <a:lnSpc>
                <a:spcPct val="100000"/>
              </a:lnSpc>
              <a:buNone/>
            </a:pPr>
            <a:endParaRPr sz="2355" b="1" dirty="0" smtClean="0"/>
          </a:p>
        </p:txBody>
      </p:sp>
      <p:pic>
        <p:nvPicPr>
          <p:cNvPr id="5" name="图片 4" descr="光流金字塔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810" y="1252855"/>
            <a:ext cx="5314315" cy="4077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7780" y="5499100"/>
            <a:ext cx="12629515" cy="986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如图为多层光流法中使用的图像金字塔。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一、</a:t>
            </a:r>
            <a:r>
              <a:rPr lang="zh-CN" altLang="zh-CN" dirty="0" smtClean="0">
                <a:sym typeface="+mn-ea"/>
              </a:rPr>
              <a:t>光流法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465" y="1691640"/>
            <a:ext cx="10808335" cy="5003800"/>
          </a:xfrm>
        </p:spPr>
        <p:txBody>
          <a:bodyPr>
            <a:normAutofit/>
          </a:bodyPr>
          <a:lstStyle/>
          <a:p>
            <a:pPr marL="914400" lvl="2" indent="0" fontAlgn="auto">
              <a:lnSpc>
                <a:spcPct val="200000"/>
              </a:lnSpc>
              <a:buNone/>
            </a:pPr>
            <a:r>
              <a:rPr lang="zh-CN" altLang="en-US" b="1" dirty="0"/>
              <a:t>3.LK光流总结</a:t>
            </a:r>
            <a:endParaRPr lang="zh-CN" altLang="en-US" b="1" dirty="0"/>
          </a:p>
          <a:p>
            <a:pPr marL="914400" lvl="2" indent="0" fontAlgn="auto">
              <a:lnSpc>
                <a:spcPct val="200000"/>
              </a:lnSpc>
              <a:buNone/>
            </a:pPr>
            <a:r>
              <a:rPr lang="zh-CN" altLang="en-US" b="1" dirty="0"/>
              <a:t>	LK光流跟踪能够直接得到特征点的对应关系，类似于特征点法中的描述子的匹配，只是光流对图像的连续性和光照稳定性的要求会高一些。在通过光流法实现对特征点的跟踪之后，就可以用PnP，ICP或对极几何进行相机运动的估计。</a:t>
            </a:r>
            <a:endParaRPr lang="zh-CN" altLang="en-US" b="1" dirty="0"/>
          </a:p>
          <a:p>
            <a:pPr marL="914400" lvl="2" indent="0" fontAlgn="auto">
              <a:lnSpc>
                <a:spcPct val="200000"/>
              </a:lnSpc>
              <a:buNone/>
            </a:pPr>
            <a:r>
              <a:rPr lang="zh-CN" altLang="en-US" b="1" dirty="0"/>
              <a:t>	总之，光流法可以加速基于特征点的视觉里程计算法，避免计算和匹配描述子的过程，但要求相机运动相对平滑，采集图像频率较高。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 smtClean="0"/>
              <a:t>二、直接法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515" y="1252855"/>
            <a:ext cx="10515600" cy="5385435"/>
          </a:xfrm>
        </p:spPr>
        <p:txBody>
          <a:bodyPr>
            <a:normAutofit fontScale="90000" lnSpcReduction="10000"/>
          </a:bodyPr>
          <a:lstStyle/>
          <a:p>
            <a:pPr marL="457200" lvl="1" indent="457200">
              <a:lnSpc>
                <a:spcPct val="150000"/>
              </a:lnSpc>
              <a:buNone/>
            </a:pPr>
            <a:r>
              <a:rPr lang="zh-CN" altLang="en-US" sz="2000" b="1" dirty="0"/>
              <a:t>8.4 与特征点法的比较</a:t>
            </a:r>
            <a:endParaRPr lang="zh-CN" altLang="en-US" sz="2000" b="1" dirty="0"/>
          </a:p>
          <a:p>
            <a:pPr marL="457200" lvl="1" indent="457200">
              <a:lnSpc>
                <a:spcPct val="150000"/>
              </a:lnSpc>
              <a:buNone/>
            </a:pPr>
            <a:r>
              <a:rPr lang="zh-CN" altLang="en-US" sz="2000" b="1" dirty="0"/>
              <a:t>特征点法中，为了估计相机的运动，我们通过提取特征点，根据它们在相机中的投影位置，通过最小化重投影误差（Reprojection Error）优化相机的位姿。在这一过程中，我们需要清楚地知道相机间关键点的精确位置，从而进行下一步特征匹配。在这一过程中，需要大量的计算量。而在直接法中，并不需要知道点与点的对应关系，只需要根据关键点的像素的亮度，通过最小化光度误差（Photometric Error）进行相机运动矩阵的优化。</a:t>
            </a:r>
            <a:endParaRPr lang="zh-CN" altLang="en-US" sz="2000" b="1" dirty="0"/>
          </a:p>
          <a:p>
            <a:pPr marL="457200" lvl="1" indent="457200">
              <a:lnSpc>
                <a:spcPct val="150000"/>
              </a:lnSpc>
              <a:buNone/>
            </a:pPr>
            <a:r>
              <a:rPr lang="zh-CN" altLang="en-US" sz="2000" b="1" dirty="0"/>
              <a:t>8.5  光流法的不足</a:t>
            </a:r>
            <a:endParaRPr lang="zh-CN" altLang="en-US" sz="2000" b="1" dirty="0"/>
          </a:p>
          <a:p>
            <a:pPr marL="457200" lvl="1" indent="457200">
              <a:lnSpc>
                <a:spcPct val="150000"/>
              </a:lnSpc>
              <a:buNone/>
            </a:pPr>
            <a:r>
              <a:rPr lang="zh-CN" altLang="en-US" sz="2000" b="1" dirty="0"/>
              <a:t>光流法仅估计了像素间的平移，但：</a:t>
            </a:r>
            <a:endParaRPr lang="zh-CN" altLang="en-US" sz="2000" b="1" dirty="0"/>
          </a:p>
          <a:p>
            <a:pPr marL="457200" lvl="1" indent="457200">
              <a:lnSpc>
                <a:spcPct val="150000"/>
              </a:lnSpc>
              <a:buNone/>
            </a:pPr>
            <a:r>
              <a:rPr lang="zh-CN" altLang="en-US" sz="2000" b="1" dirty="0"/>
              <a:t>没有考虑到相机本身的几何结构，</a:t>
            </a:r>
            <a:endParaRPr lang="zh-CN" altLang="en-US" sz="2000" b="1" dirty="0"/>
          </a:p>
          <a:p>
            <a:pPr marL="457200" lvl="1" indent="457200">
              <a:lnSpc>
                <a:spcPct val="150000"/>
              </a:lnSpc>
              <a:buNone/>
            </a:pPr>
            <a:r>
              <a:rPr lang="zh-CN" altLang="en-US" sz="2000" b="1" dirty="0"/>
              <a:t>没有考虑到相机的旋转和图像的缩放；</a:t>
            </a:r>
            <a:endParaRPr lang="zh-CN" altLang="en-US" sz="2000" b="1" dirty="0"/>
          </a:p>
          <a:p>
            <a:pPr marL="457200" lvl="1" indent="457200">
              <a:lnSpc>
                <a:spcPct val="150000"/>
              </a:lnSpc>
              <a:buNone/>
            </a:pPr>
            <a:r>
              <a:rPr lang="zh-CN" altLang="en-US" sz="2000" b="1" dirty="0"/>
              <a:t>对于边界处的点，光流不好追踪；</a:t>
            </a:r>
            <a:endParaRPr lang="zh-CN" altLang="en-US" sz="2000" b="1" dirty="0"/>
          </a:p>
          <a:p>
            <a:pPr marL="457200" lvl="1" indent="457200">
              <a:lnSpc>
                <a:spcPct val="150000"/>
              </a:lnSpc>
              <a:buNone/>
            </a:pPr>
            <a:r>
              <a:rPr lang="zh-CN" altLang="en-US" sz="2000" b="1" dirty="0"/>
              <a:t>而直接法则考虑了这些信息；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caf95d1-0897-4a48-84d4-d3730fd883d7"/>
  <p:tag name="COMMONDATA" val="eyJoZGlkIjoiODZkOGUyOGVmZmMzOGQ0MzgwNmRhMTU0YmY2ZGFiZD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3068</Words>
  <Application>WPS 演示</Application>
  <PresentationFormat>宽屏</PresentationFormat>
  <Paragraphs>98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Equation.DSMT4</vt:lpstr>
      <vt:lpstr>第7讲 视觉里程计1：特征点法(from高翔)</vt:lpstr>
      <vt:lpstr>1.特征点法 </vt:lpstr>
      <vt:lpstr>2.ORB特征 </vt:lpstr>
      <vt:lpstr>2.ORB特征 </vt:lpstr>
      <vt:lpstr>2.ORB特征 </vt:lpstr>
      <vt:lpstr>3.特征匹配 </vt:lpstr>
      <vt:lpstr>5.3D-3D:PnP问题求解 </vt:lpstr>
      <vt:lpstr>3.特征匹配 </vt:lpstr>
      <vt:lpstr>4.相机运动估计 </vt:lpstr>
      <vt:lpstr>4.1对极几何 </vt:lpstr>
      <vt:lpstr>二、直接法 </vt:lpstr>
      <vt:lpstr>4.2三角化（三角测量） </vt:lpstr>
      <vt:lpstr>4.2三角化（三角测量） </vt:lpstr>
      <vt:lpstr>5.3D-3D:PnP问题求解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第7讲 视觉里程计(from高翔)</dc:title>
  <dc:creator>Microsoft 帐户</dc:creator>
  <cp:lastModifiedBy>生如夏花之绚烂</cp:lastModifiedBy>
  <cp:revision>58</cp:revision>
  <dcterms:created xsi:type="dcterms:W3CDTF">2023-06-30T03:52:00Z</dcterms:created>
  <dcterms:modified xsi:type="dcterms:W3CDTF">2023-07-11T08:05:59Z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5CBECCF98AFA41BEA714D42369FD87FD_12</vt:lpwstr>
  </property>
  <property fmtid="{D5CDD505-2E9C-101B-9397-08002B2CF9AE}" pid="3" name="KSOProductBuildVer">
    <vt:lpwstr>2052-11.1.0.14309</vt:lpwstr>
  </property>
</Properties>
</file>