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3" r:id="rId6"/>
    <p:sldId id="259" r:id="rId7"/>
    <p:sldId id="260" r:id="rId8"/>
    <p:sldId id="276" r:id="rId9"/>
    <p:sldId id="264" r:id="rId10"/>
    <p:sldId id="267" r:id="rId11"/>
    <p:sldId id="268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24815" cy="23876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讲 后端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EKF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BA(from</a:t>
            </a:r>
            <a:r>
              <a:rPr lang="zh-CN" altLang="en-US" dirty="0" smtClean="0"/>
              <a:t>高翔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120" y="744855"/>
            <a:ext cx="10515600" cy="1325563"/>
          </a:xfrm>
        </p:spPr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三、非线性优化和捆绑调整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8875" y="1482725"/>
            <a:ext cx="10212070" cy="4536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9.6    Pose Graph</a:t>
            </a:r>
            <a:endParaRPr lang="en-US" sz="2400" b="1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sz="2400" b="1" dirty="0" smtClean="0"/>
              <a:t>Pose Graph 是省略了特征点的Bundle Adjustment.</a:t>
            </a:r>
            <a:endParaRPr sz="2400" b="1" dirty="0" smtClean="0"/>
          </a:p>
          <a:p>
            <a:pPr marL="0" indent="457200">
              <a:lnSpc>
                <a:spcPct val="150000"/>
              </a:lnSpc>
              <a:buNone/>
            </a:pPr>
            <a:endParaRPr lang="zh-CN" sz="2400" b="1" dirty="0" smtClean="0"/>
          </a:p>
        </p:txBody>
      </p:sp>
      <p:pic>
        <p:nvPicPr>
          <p:cNvPr id="4" name="图片 3" descr="pose 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2470" y="2994660"/>
            <a:ext cx="8369935" cy="3126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</a:t>
            </a:r>
            <a:r>
              <a:rPr lang="zh-CN" altLang="zh-CN" dirty="0" smtClean="0"/>
              <a:t>状态估计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1382395"/>
            <a:ext cx="10515600" cy="4272280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2000" b="1" dirty="0"/>
              <a:t>9.1</a:t>
            </a:r>
            <a:r>
              <a:rPr lang="zh-CN" altLang="en-US" sz="2000" b="1" dirty="0"/>
              <a:t>状态估计</a:t>
            </a:r>
            <a:endParaRPr lang="zh-CN" altLang="en-US" sz="2000" b="1" dirty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000" b="1" dirty="0"/>
              <a:t>在SLAM中，对于机器人的定位涉及到状态估计。批量的状态估计可以转化为最大似然估计问题，并使用最小二乘法求解；</a:t>
            </a:r>
            <a:endParaRPr lang="zh-CN" altLang="en-US" sz="2000" b="1" dirty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000" b="1" dirty="0"/>
              <a:t>在状态估计中，大致有两种方法：一种是递归方法（recursive）,假设马尔可夫性，以简单的一阶马氏性为例，k时刻状态只与k-1时刻状态有关，而与之前的无关；基于这种思路，在线性系统中可以使用KF方法，在非线性系统中可以使用EKF方法；另一种是批量方法(batch)，考虑k时刻与之前所有状态的关系，此时将得到非线性优化为主体的优化框架</a:t>
            </a:r>
            <a:r>
              <a:rPr lang="en-US" altLang="zh-CN" sz="2000" b="1" dirty="0"/>
              <a:t>(BA</a:t>
            </a:r>
            <a:r>
              <a:rPr lang="zh-CN" altLang="en-US" sz="2000" b="1" dirty="0"/>
              <a:t>方法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。目前视觉SLAM的主流方法为非线性优化；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二、递归方法（滤波器）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99160" y="1267460"/>
            <a:ext cx="10515600" cy="5590540"/>
          </a:xfrm>
        </p:spPr>
        <p:txBody>
          <a:bodyPr>
            <a:normAutofit lnSpcReduction="10000"/>
          </a:bodyPr>
          <a:p>
            <a:pPr marL="914400" lvl="2" indent="0">
              <a:buNone/>
            </a:pPr>
            <a:r>
              <a:rPr lang="en-US" altLang="zh-CN" b="1"/>
              <a:t>9.2  </a:t>
            </a:r>
            <a:r>
              <a:rPr lang="zh-CN" altLang="en-US" b="1"/>
              <a:t>常用的滤波器</a:t>
            </a:r>
            <a:endParaRPr lang="zh-CN" altLang="en-US" b="1"/>
          </a:p>
          <a:p>
            <a:pPr marL="914400" lvl="2" indent="0">
              <a:buNone/>
            </a:pPr>
            <a:r>
              <a:rPr lang="zh-CN" altLang="en-US" b="1"/>
              <a:t>KF：卡尔曼滤波；卡尔曼滤波器构成了线性系统+高斯噪声情况的最优无偏估计；</a:t>
            </a:r>
            <a:endParaRPr lang="zh-CN" altLang="en-US" b="1"/>
          </a:p>
          <a:p>
            <a:pPr marL="914400" lvl="2" indent="0">
              <a:buNone/>
            </a:pPr>
            <a:r>
              <a:rPr lang="zh-CN" altLang="en-US" b="1"/>
              <a:t>EKF：扩展卡尔曼滤波；是将卡尔曼滤波器扩展到非线性系统；</a:t>
            </a:r>
            <a:endParaRPr lang="zh-CN" altLang="en-US" b="1"/>
          </a:p>
          <a:p>
            <a:pPr marL="914400" lvl="2" indent="0">
              <a:buNone/>
            </a:pPr>
            <a:r>
              <a:rPr lang="zh-CN" altLang="en-US" b="1"/>
              <a:t>粒子滤波器：常用于激光SLAM；</a:t>
            </a:r>
            <a:endParaRPr lang="zh-CN" altLang="en-US" b="1"/>
          </a:p>
          <a:p>
            <a:pPr marL="914400" lvl="2" indent="0">
              <a:buNone/>
            </a:pPr>
            <a:r>
              <a:rPr lang="zh-CN" altLang="en-US" b="1"/>
              <a:t>	</a:t>
            </a:r>
            <a:endParaRPr lang="zh-CN" altLang="en-US" b="1"/>
          </a:p>
          <a:p>
            <a:pPr marL="914400" lvl="2" indent="0">
              <a:buNone/>
            </a:pPr>
            <a:r>
              <a:rPr lang="en-US" altLang="zh-CN" b="1"/>
              <a:t>9.3    </a:t>
            </a:r>
            <a:r>
              <a:rPr lang="zh-CN" altLang="en-US" b="1"/>
              <a:t>滤波器的优缺点</a:t>
            </a:r>
            <a:endParaRPr lang="zh-CN" altLang="en-US" b="1"/>
          </a:p>
          <a:p>
            <a:pPr marL="914400" lvl="2" indent="0">
              <a:buNone/>
            </a:pPr>
            <a:r>
              <a:rPr lang="zh-CN" altLang="en-US" b="1"/>
              <a:t>	使用EKF的优点：1.推导简单清楚，适用于多种传感器形式；2.易于做多传感器融合；</a:t>
            </a:r>
            <a:endParaRPr lang="zh-CN" altLang="en-US" b="1"/>
          </a:p>
          <a:p>
            <a:pPr marL="914400" lvl="2" indent="0">
              <a:buNone/>
            </a:pPr>
            <a:r>
              <a:rPr lang="zh-CN" altLang="en-US" b="1"/>
              <a:t>	使用EKF方法进行状态估计的局限性会比较多。1.EKF假设了马尔可夫性，如果是一阶马尔可夫性，则当前的状态估计只考虑了与当前相邻的一帧；2.EKF做的线性优化次数只有一阶，粗略地可以认为仅是优化中的一次迭代；3.EKF中需要储存状态量的均值和方差，由于视觉SLAM中的路标数量太大，因此普遍认为EKF SLAM不适用于大型场景；4.EKF等滤波器的方法没有异常检测机制，但是在视觉SLAM中，异常值的存在是很常见的，导致整个系统发散；没有异常值检测机制会让系统在实用过程中很不稳定。</a:t>
            </a:r>
            <a:endParaRPr lang="zh-CN" altLang="en-US" b="1"/>
          </a:p>
          <a:p>
            <a:pPr marL="914400" lvl="2" indent="0">
              <a:buNone/>
            </a:pPr>
            <a:r>
              <a:rPr lang="zh-CN" altLang="en-US" b="1"/>
              <a:t>	通常，在计算量相等的情况下，非线性优化能取得更好的效果（“更好”指的是精度和鲁棒性同时达到更好的意思）。因此以下考虑非线性优化的方法。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三、非线性优化和</a:t>
            </a:r>
            <a:r>
              <a:rPr lang="zh-CN" altLang="en-US" dirty="0" smtClean="0"/>
              <a:t>捆绑调整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1320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b="1" dirty="0" smtClean="0"/>
          </a:p>
          <a:p>
            <a:pPr marL="228600" lvl="2" algn="l">
              <a:spcBef>
                <a:spcPts val="1000"/>
              </a:spcBef>
              <a:buClrTx/>
              <a:buSzTx/>
            </a:pPr>
            <a:r>
              <a:rPr lang="en-US" altLang="zh-CN" sz="2800" b="1"/>
              <a:t>9.4  </a:t>
            </a:r>
            <a:r>
              <a:rPr lang="zh-CN" altLang="en-US" sz="2800" b="1"/>
              <a:t>非线性优化和捆绑调整</a:t>
            </a:r>
            <a:endParaRPr lang="zh-CN" altLang="en-US" sz="2800" b="1"/>
          </a:p>
          <a:p>
            <a:pPr marL="228600" lvl="2" algn="l">
              <a:spcBef>
                <a:spcPts val="1000"/>
              </a:spcBef>
              <a:buClrTx/>
              <a:buSzTx/>
            </a:pPr>
            <a:r>
              <a:rPr lang="en-US" altLang="zh-CN" sz="2800" b="1"/>
              <a:t>        </a:t>
            </a:r>
            <a:r>
              <a:rPr lang="zh-CN" altLang="en-US" sz="2800" b="1"/>
              <a:t>考虑所有的运动和观测，它们将构成一个最小二乘问题，在只有观测方程的情况下，这个问题被称为BA，可以应用非线性优化方法求解。Bundle Adjustment是指从视觉图像中提炼出最优的3D模型和相机内外参数。它的做法简而言之，考虑从特征点发射出来的几道光线，它们会在各个相机的成像平面上变成像素或者是检测到的特征点；如果调整相机的位姿和特征点的空间位置，使得这些光线最终收束到相机的光心，这就是捆绑调整。如下图所示：</a:t>
            </a:r>
            <a:endParaRPr lang="en-US" altLang="zh-CN" sz="2800" b="1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114300" imgH="177165" progId="Equation.DSMT4">
                  <p:embed/>
                </p:oleObj>
              </mc:Choice>
              <mc:Fallback>
                <p:oleObj name="" r:id="rId1" imgW="114300" imgH="1771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三、非线性优化和捆绑调整</a:t>
            </a:r>
            <a:br>
              <a:rPr lang="zh-CN" altLang="zh-CN" dirty="0" smtClean="0"/>
            </a:br>
            <a:endParaRPr lang="zh-CN" altLang="en-US" dirty="0"/>
          </a:p>
        </p:txBody>
      </p:sp>
      <p:pic>
        <p:nvPicPr>
          <p:cNvPr id="5" name="内容占位符 4" descr="捆绑调整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74770" y="2154555"/>
            <a:ext cx="4690745" cy="4088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3070" y="1525905"/>
            <a:ext cx="853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捆绑调整的示意图如下所示：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三、非线性优化和捆绑调整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1265" y="1691640"/>
            <a:ext cx="9074785" cy="4679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        根据</a:t>
            </a:r>
            <a:r>
              <a:rPr lang="zh-CN" altLang="en-US" b="1" dirty="0" smtClean="0"/>
              <a:t>之前</a:t>
            </a:r>
            <a:r>
              <a:rPr lang="en-US" altLang="zh-CN" b="1" dirty="0" smtClean="0"/>
              <a:t>的解释，在求解BA问题的过程中，通过数学理论推导，可以得到下面的代价函数：</a:t>
            </a:r>
            <a:endParaRPr lang="en-US" altLang="zh-CN" b="1" dirty="0" smtClean="0"/>
          </a:p>
          <a:p>
            <a:pPr lvl="1"/>
            <a:endParaRPr lang="zh-CN" altLang="zh-CN" b="1" dirty="0" smtClean="0"/>
          </a:p>
          <a:p>
            <a:endParaRPr lang="zh-CN" altLang="en-US" b="1" dirty="0"/>
          </a:p>
        </p:txBody>
      </p:sp>
      <p:pic>
        <p:nvPicPr>
          <p:cNvPr id="4" name="图片 3" descr="代价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80" y="2901950"/>
            <a:ext cx="9759315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三、非线性优化和捆绑调整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3650" y="1252855"/>
            <a:ext cx="10800080" cy="538543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sz="2400" b="1" dirty="0" smtClean="0"/>
              <a:t>对这个代价函数进行一定的处理，将得到增量线性方程：</a:t>
            </a:r>
            <a:endParaRPr sz="2400" b="1" dirty="0" smtClean="0"/>
          </a:p>
          <a:p>
            <a:pPr marL="0" indent="0" fontAlgn="auto">
              <a:lnSpc>
                <a:spcPct val="100000"/>
              </a:lnSpc>
              <a:buNone/>
            </a:pPr>
            <a:endParaRPr sz="2400" b="1" dirty="0" smtClean="0"/>
          </a:p>
          <a:p>
            <a:pPr marL="0" indent="0" fontAlgn="auto">
              <a:lnSpc>
                <a:spcPct val="100000"/>
              </a:lnSpc>
              <a:buNone/>
            </a:pPr>
            <a:endParaRPr sz="2400" b="1" dirty="0" smtClean="0"/>
          </a:p>
          <a:p>
            <a:pPr marL="0" indent="0" fontAlgn="auto">
              <a:lnSpc>
                <a:spcPct val="100000"/>
              </a:lnSpc>
              <a:buNone/>
            </a:pPr>
            <a:endParaRPr sz="2400" b="1" dirty="0" smtClean="0"/>
          </a:p>
        </p:txBody>
      </p:sp>
      <p:pic>
        <p:nvPicPr>
          <p:cNvPr id="4" name="图片 3" descr="增量线性方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146935"/>
            <a:ext cx="9144000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3780" y="4736465"/>
            <a:ext cx="10579100" cy="192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2" indent="457200"/>
            <a:r>
              <a:rPr lang="zh-CN" altLang="en-US" sz="2000" b="1" dirty="0">
                <a:sym typeface="+mn-ea"/>
              </a:rPr>
              <a:t>对该H矩阵，需要对其求逆矩阵，但是直接求逆消耗的计算资源会非常多；考虑到H矩阵有一定的特殊结构（稀疏结构），可以利用它的特殊结构使用图优化的方式进行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加速求解</a:t>
            </a:r>
            <a:r>
              <a:rPr lang="zh-CN" altLang="en-US" sz="2000" b="1" dirty="0">
                <a:sym typeface="+mn-ea"/>
              </a:rPr>
              <a:t>；在SLAM中最常用Schur消元进行求解，也被称为“Marginalization(边缘化)”（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边缘化是为了加速求解！</a:t>
            </a:r>
            <a:r>
              <a:rPr lang="zh-CN" altLang="en-US" sz="2000" b="1" dirty="0">
                <a:sym typeface="+mn-ea"/>
              </a:rPr>
              <a:t>）。</a:t>
            </a:r>
            <a:endParaRPr lang="zh-CN" altLang="en-US" sz="2000" b="1" dirty="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三、非线性优化和捆绑调整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308100"/>
            <a:ext cx="10515600" cy="48691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/>
              <a:t>9.5 </a:t>
            </a:r>
            <a:r>
              <a:rPr lang="zh-CN" altLang="en-US" b="1"/>
              <a:t>鲁棒核函数</a:t>
            </a:r>
            <a:endParaRPr lang="en-US" altLang="zh-CN" b="1"/>
          </a:p>
          <a:p>
            <a:r>
              <a:rPr lang="en-US" altLang="zh-CN" b="1"/>
              <a:t>         </a:t>
            </a:r>
            <a:r>
              <a:rPr lang="zh-CN" altLang="en-US" b="1"/>
              <a:t>在BA问题中，我们将最小化误差项的二范数平方和作为目标函数。但是，如果出现了一项误差很大的匹配，那么在之前的图优化过程中，会出现一条误差很大的边，由于是二范数，那么梯度也很大，这样在图中会对其他正确的边造成很大的影响。</a:t>
            </a:r>
            <a:endParaRPr lang="zh-CN" altLang="en-US" b="1"/>
          </a:p>
          <a:p>
            <a:r>
              <a:rPr lang="zh-CN" altLang="en-US" b="1"/>
              <a:t>	为此，引入核函数的概念。核函数可以保证每条边的误差不会大得没边儿而掩盖其他的边。具体的方法是把原先的目标函数替换成一个增长没那么快的函数，同时保证自己的光滑性质（不然没法求导）。因为这种函数使得优化结果更为稳健，因此又称为鲁棒核函数(Robust Kernel)。</a:t>
            </a:r>
            <a:endParaRPr lang="zh-CN" altLang="en-US" b="1"/>
          </a:p>
          <a:p>
            <a:r>
              <a:rPr lang="zh-CN" altLang="en-US" b="1"/>
              <a:t>	鲁棒核函数有多种，例如最常用的鲁棒核函数Huber核：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三、非线性优化和捆绑调整</a:t>
            </a:r>
            <a:br>
              <a:rPr lang="zh-CN" altLang="zh-CN" dirty="0" smtClean="0"/>
            </a:br>
            <a:endParaRPr lang="zh-CN" altLang="en-US" dirty="0"/>
          </a:p>
        </p:txBody>
      </p:sp>
      <p:pic>
        <p:nvPicPr>
          <p:cNvPr id="4" name="图片 3" descr="Huber核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1492885"/>
            <a:ext cx="11111865" cy="2574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8425" y="4772025"/>
            <a:ext cx="8347710" cy="95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除此之外还有Cauchy核、Tukey核等等。</a:t>
            </a:r>
            <a:endParaRPr lang="zh-CN" altLang="en-US" sz="28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ecaf95d1-0897-4a48-84d4-d3730fd883d7"/>
  <p:tag name="COMMONDATA" val="eyJoZGlkIjoiODZkOGUyOGVmZmMzOGQ0MzgwNmRhMTU0YmY2ZGFiZ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WPS 演示</Application>
  <PresentationFormat>宽屏</PresentationFormat>
  <Paragraphs>62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Equation.DSMT4</vt:lpstr>
      <vt:lpstr>第9讲 后端1：EKF和BA(from高翔)</vt:lpstr>
      <vt:lpstr>一、状态估计</vt:lpstr>
      <vt:lpstr>二、递归方法（滤波器） </vt:lpstr>
      <vt:lpstr>三、非线性优化和捆绑调整 </vt:lpstr>
      <vt:lpstr>三、非线性优化和捆绑调整 </vt:lpstr>
      <vt:lpstr>三、非线性优化和捆绑调整 </vt:lpstr>
      <vt:lpstr>三、非线性优化和捆绑调整 </vt:lpstr>
      <vt:lpstr>三、非线性优化和捆绑调整 </vt:lpstr>
      <vt:lpstr>三、非线性优化和捆绑调整 </vt:lpstr>
      <vt:lpstr>三、非线性优化和捆绑调整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第7讲 视觉里程计(from高翔)</dc:title>
  <dc:creator>Microsoft 帐户</dc:creator>
  <cp:lastModifiedBy>生如夏花之绚烂</cp:lastModifiedBy>
  <cp:revision>61</cp:revision>
  <dcterms:created xsi:type="dcterms:W3CDTF">2023-06-30T03:52:00Z</dcterms:created>
  <dcterms:modified xsi:type="dcterms:W3CDTF">2023-07-15T02:22:50Z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5CBECCF98AFA41BEA714D42369FD87FD_12</vt:lpwstr>
  </property>
  <property fmtid="{D5CDD505-2E9C-101B-9397-08002B2CF9AE}" pid="3" name="KSOProductBuildVer">
    <vt:lpwstr>2052-11.1.0.14309</vt:lpwstr>
  </property>
</Properties>
</file>