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FFD-E633-A6D5-90D3-6E2CBA1A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2664-BAAA-2D28-97D8-2DE60A7D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06A9-1C07-C5CE-ABE3-E9D678E7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C3B9-ECA3-DBF7-871D-CDB49B75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6572-E8EC-0018-3672-D41FB77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DB4-255A-A445-1FA0-DD5AE1A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69F5-D511-EBAB-BBB3-BEB6DFAD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F1F6-7145-FC7E-03E4-D813C6FC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280-FB54-23A6-0D43-69B262BF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33EC-72DC-2CC1-01A9-B3A0058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7593-F374-D9A6-77FE-43FA5EA1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AA6-5D5D-1453-BED8-4172FF5ED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5D6B-6AD3-FECF-4A86-D4F9BAE7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8A4E-5424-886C-151B-64CE38F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04CE-0832-8BD5-399E-B81E2DA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2B95-9DF0-B1C5-B932-E58E20F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D8E6-D293-CEAB-17F1-2A5B232D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A31A-E7B4-8740-3AA9-32C7A22B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F3D7-4C93-9A7D-A068-4FB0ACC4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6BBE-11BE-5CF8-5E80-23FB9F9F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DB5F-703C-E07F-FF83-2803401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183C-4DC6-38E3-ED79-7A9BA3AF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72B0-8F88-CEFD-E032-8EEF05C7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222C-AB18-F978-478F-7CF50ADE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8B72-E615-A365-1759-1CF89F9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FB0-5456-9518-3115-D8314E76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3E29-B552-188D-A75B-EE60AE00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DA49-706E-D628-4BD1-DD246241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F3DE-7BBF-8446-8DE6-F3B87178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21DE-541A-424C-58B7-696A0A7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041B-D916-F1DA-82AF-1E43DC3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CC61-A808-8563-4DA0-6FBCF92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089B-BDE9-AB94-7858-A9E976A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AB66-EF1D-62E9-A05B-F0BC792DC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1FB04-8D97-AE2B-DDAD-E3C0E9B81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D588A-766E-576F-2D68-3FFB3C591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24621-9DCD-008C-40A0-66D0734B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DA82-F56D-E0C3-9068-D9F843EB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5475-0DDD-39A7-7C81-7254955A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2F-4F89-6B2B-552D-B812263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F442C-8C4A-0FAF-8B00-B002929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72ED-CDD5-DFBB-E2F7-3241B98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FA84E-E1C0-7282-D83B-042EE504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67615-91B2-650B-11FD-83D47C17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E7E79-BCDD-215F-53FB-8DBCBA2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B1CC-E7D2-D6AF-2397-D3990F5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1E05-13CD-321B-AB1A-390255F7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D350-CEDC-B811-DC93-C50BC86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05BC-2413-58BE-2BE6-2454B770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906E-95CB-6AD0-E4AB-BD5C1F1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0AC0-AC1E-1247-EB07-CB877113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8E909-A3A4-7FEF-F8D8-88489E91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9AAD-D850-4B4D-9A99-4965BE22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D358-110D-613A-BCC6-753B502B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E718-D95A-6233-799E-2DDC6871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2B40-D775-DBB2-BFE3-BE9B90D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C526-B0BD-B913-79EE-38F744BF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C180-1566-1314-9C5C-E30006A3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99413-4D1D-F870-3DF0-8D3C0C15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510E-3ECB-9551-F7C4-F70F51D0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6D44-6883-BA7B-A99E-C29180887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C6-D572-4525-94CA-4C82CB3FDE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B5F7-964F-99D5-F5D5-9BAEAF025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0815-EAE2-C080-B83C-AE5CDB7EF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8607C674-D0F2-4E44-5A85-69EBAE8DC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5081" r="3796" b="5445"/>
          <a:stretch/>
        </p:blipFill>
        <p:spPr>
          <a:xfrm>
            <a:off x="0" y="1262434"/>
            <a:ext cx="12203210" cy="497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30316-FCD6-F02A-4BF3-CAD242EF2850}"/>
              </a:ext>
            </a:extLst>
          </p:cNvPr>
          <p:cNvSpPr txBox="1"/>
          <p:nvPr/>
        </p:nvSpPr>
        <p:spPr>
          <a:xfrm>
            <a:off x="5460634" y="6234484"/>
            <a:ext cx="127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24AEA-EB59-BB52-1B27-D0490AA55CD9}"/>
              </a:ext>
            </a:extLst>
          </p:cNvPr>
          <p:cNvSpPr txBox="1"/>
          <p:nvPr/>
        </p:nvSpPr>
        <p:spPr>
          <a:xfrm>
            <a:off x="2314452" y="428384"/>
            <a:ext cx="7563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MIDWESTERN STATES CLUSTER ADVANCEMENT FORECAST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18894-EDF1-11C5-B8F2-2CBFB0075D66}"/>
              </a:ext>
            </a:extLst>
          </p:cNvPr>
          <p:cNvSpPr txBox="1"/>
          <p:nvPr/>
        </p:nvSpPr>
        <p:spPr>
          <a:xfrm>
            <a:off x="1161108" y="1151659"/>
            <a:ext cx="93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RIDVAN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2429A-EE42-7158-402B-11577C15C465}"/>
              </a:ext>
            </a:extLst>
          </p:cNvPr>
          <p:cNvSpPr txBox="1"/>
          <p:nvPr/>
        </p:nvSpPr>
        <p:spPr>
          <a:xfrm>
            <a:off x="4102888" y="1151659"/>
            <a:ext cx="93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RIDVAN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B9515-0ED8-68CA-26BE-8EE2ACA4FCD9}"/>
              </a:ext>
            </a:extLst>
          </p:cNvPr>
          <p:cNvSpPr txBox="1"/>
          <p:nvPr/>
        </p:nvSpPr>
        <p:spPr>
          <a:xfrm>
            <a:off x="7044668" y="1151659"/>
            <a:ext cx="93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RIDVAN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56D0D-B31F-380D-BFE0-3C8E3F680543}"/>
              </a:ext>
            </a:extLst>
          </p:cNvPr>
          <p:cNvSpPr txBox="1"/>
          <p:nvPr/>
        </p:nvSpPr>
        <p:spPr>
          <a:xfrm>
            <a:off x="9984487" y="1151659"/>
            <a:ext cx="93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RIDVAN</a:t>
            </a:r>
          </a:p>
        </p:txBody>
      </p:sp>
    </p:spTree>
    <p:extLst>
      <p:ext uri="{BB962C8B-B14F-4D97-AF65-F5344CB8AC3E}">
        <p14:creationId xmlns:p14="http://schemas.microsoft.com/office/powerpoint/2010/main" val="169413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20D032-C436-C29C-D5E6-F007EEE2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89540"/>
              </p:ext>
            </p:extLst>
          </p:nvPr>
        </p:nvGraphicFramePr>
        <p:xfrm>
          <a:off x="604982" y="1385887"/>
          <a:ext cx="10982036" cy="4086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1904">
                  <a:extLst>
                    <a:ext uri="{9D8B030D-6E8A-4147-A177-3AD203B41FA5}">
                      <a16:colId xmlns:a16="http://schemas.microsoft.com/office/drawing/2014/main" val="2264368996"/>
                    </a:ext>
                  </a:extLst>
                </a:gridCol>
                <a:gridCol w="1214603">
                  <a:extLst>
                    <a:ext uri="{9D8B030D-6E8A-4147-A177-3AD203B41FA5}">
                      <a16:colId xmlns:a16="http://schemas.microsoft.com/office/drawing/2014/main" val="1624004874"/>
                    </a:ext>
                  </a:extLst>
                </a:gridCol>
                <a:gridCol w="4301720">
                  <a:extLst>
                    <a:ext uri="{9D8B030D-6E8A-4147-A177-3AD203B41FA5}">
                      <a16:colId xmlns:a16="http://schemas.microsoft.com/office/drawing/2014/main" val="1585097680"/>
                    </a:ext>
                  </a:extLst>
                </a:gridCol>
                <a:gridCol w="1214603">
                  <a:extLst>
                    <a:ext uri="{9D8B030D-6E8A-4147-A177-3AD203B41FA5}">
                      <a16:colId xmlns:a16="http://schemas.microsoft.com/office/drawing/2014/main" val="501648186"/>
                    </a:ext>
                  </a:extLst>
                </a:gridCol>
                <a:gridCol w="1214603">
                  <a:extLst>
                    <a:ext uri="{9D8B030D-6E8A-4147-A177-3AD203B41FA5}">
                      <a16:colId xmlns:a16="http://schemas.microsoft.com/office/drawing/2014/main" val="483863279"/>
                    </a:ext>
                  </a:extLst>
                </a:gridCol>
                <a:gridCol w="1214603">
                  <a:extLst>
                    <a:ext uri="{9D8B030D-6E8A-4147-A177-3AD203B41FA5}">
                      <a16:colId xmlns:a16="http://schemas.microsoft.com/office/drawing/2014/main" val="1024821360"/>
                    </a:ext>
                  </a:extLst>
                </a:gridCol>
              </a:tblGrid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Sub-Region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96411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IN-01N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Indy North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861992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IN-01S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Indy South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356061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Fort Wayne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M2 to 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790460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South Bend Area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845866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 Lafayette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75496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Hollow Reed (Bloomington)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321221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94019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Evansville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928590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Kokomo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815386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Vincennes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117603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Richmond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682542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IN-17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Clark, Floyd, Harrison 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9833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84C7A7-F5F9-CE9C-D6B4-E65E53F1720D}"/>
              </a:ext>
            </a:extLst>
          </p:cNvPr>
          <p:cNvSpPr txBox="1"/>
          <p:nvPr/>
        </p:nvSpPr>
        <p:spPr>
          <a:xfrm>
            <a:off x="521854" y="1001166"/>
            <a:ext cx="3007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INDIANA SUB-REGION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8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48C877-5D7B-FC42-3F9B-ED14CB4B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94089"/>
              </p:ext>
            </p:extLst>
          </p:nvPr>
        </p:nvGraphicFramePr>
        <p:xfrm>
          <a:off x="609600" y="2090592"/>
          <a:ext cx="10972799" cy="26768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0373">
                  <a:extLst>
                    <a:ext uri="{9D8B030D-6E8A-4147-A177-3AD203B41FA5}">
                      <a16:colId xmlns:a16="http://schemas.microsoft.com/office/drawing/2014/main" val="3810073058"/>
                    </a:ext>
                  </a:extLst>
                </a:gridCol>
                <a:gridCol w="1213581">
                  <a:extLst>
                    <a:ext uri="{9D8B030D-6E8A-4147-A177-3AD203B41FA5}">
                      <a16:colId xmlns:a16="http://schemas.microsoft.com/office/drawing/2014/main" val="1803088583"/>
                    </a:ext>
                  </a:extLst>
                </a:gridCol>
                <a:gridCol w="4298102">
                  <a:extLst>
                    <a:ext uri="{9D8B030D-6E8A-4147-A177-3AD203B41FA5}">
                      <a16:colId xmlns:a16="http://schemas.microsoft.com/office/drawing/2014/main" val="2489196082"/>
                    </a:ext>
                  </a:extLst>
                </a:gridCol>
                <a:gridCol w="1213581">
                  <a:extLst>
                    <a:ext uri="{9D8B030D-6E8A-4147-A177-3AD203B41FA5}">
                      <a16:colId xmlns:a16="http://schemas.microsoft.com/office/drawing/2014/main" val="3946297851"/>
                    </a:ext>
                  </a:extLst>
                </a:gridCol>
                <a:gridCol w="1213581">
                  <a:extLst>
                    <a:ext uri="{9D8B030D-6E8A-4147-A177-3AD203B41FA5}">
                      <a16:colId xmlns:a16="http://schemas.microsoft.com/office/drawing/2014/main" val="222711481"/>
                    </a:ext>
                  </a:extLst>
                </a:gridCol>
                <a:gridCol w="1213581">
                  <a:extLst>
                    <a:ext uri="{9D8B030D-6E8A-4147-A177-3AD203B41FA5}">
                      <a16:colId xmlns:a16="http://schemas.microsoft.com/office/drawing/2014/main" val="2350593313"/>
                    </a:ext>
                  </a:extLst>
                </a:gridCol>
              </a:tblGrid>
              <a:tr h="3322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Sub-Region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040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Michigan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MI-07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Thumb Area Counties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988174"/>
                  </a:ext>
                </a:extLst>
              </a:tr>
              <a:tr h="3229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Davison-Flint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M2 to 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268803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Lansing Area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M2 to 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810869"/>
                  </a:ext>
                </a:extLst>
              </a:tr>
              <a:tr h="2395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Adrian/Monroe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5794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Livingston County (Brighton)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511958"/>
                  </a:ext>
                </a:extLst>
              </a:tr>
              <a:tr h="3128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Tri-County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M2 to M3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003200"/>
                  </a:ext>
                </a:extLst>
              </a:tr>
              <a:tr h="449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Williams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M0 to M1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323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8C2BA4-C67C-62C1-2A79-6C1EE7DCA4D2}"/>
              </a:ext>
            </a:extLst>
          </p:cNvPr>
          <p:cNvSpPr txBox="1"/>
          <p:nvPr/>
        </p:nvSpPr>
        <p:spPr>
          <a:xfrm>
            <a:off x="504264" y="1705871"/>
            <a:ext cx="3467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MICHIGAN E SUB-REGION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7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DE57EC-ABB1-59EF-3CF5-3B07EA6B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95696"/>
              </p:ext>
            </p:extLst>
          </p:nvPr>
        </p:nvGraphicFramePr>
        <p:xfrm>
          <a:off x="609599" y="1715972"/>
          <a:ext cx="10972801" cy="34260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372">
                  <a:extLst>
                    <a:ext uri="{9D8B030D-6E8A-4147-A177-3AD203B41FA5}">
                      <a16:colId xmlns:a16="http://schemas.microsoft.com/office/drawing/2014/main" val="3340771456"/>
                    </a:ext>
                  </a:extLst>
                </a:gridCol>
                <a:gridCol w="1213582">
                  <a:extLst>
                    <a:ext uri="{9D8B030D-6E8A-4147-A177-3AD203B41FA5}">
                      <a16:colId xmlns:a16="http://schemas.microsoft.com/office/drawing/2014/main" val="2018992140"/>
                    </a:ext>
                  </a:extLst>
                </a:gridCol>
                <a:gridCol w="4298101">
                  <a:extLst>
                    <a:ext uri="{9D8B030D-6E8A-4147-A177-3AD203B41FA5}">
                      <a16:colId xmlns:a16="http://schemas.microsoft.com/office/drawing/2014/main" val="4142063748"/>
                    </a:ext>
                  </a:extLst>
                </a:gridCol>
                <a:gridCol w="1213582">
                  <a:extLst>
                    <a:ext uri="{9D8B030D-6E8A-4147-A177-3AD203B41FA5}">
                      <a16:colId xmlns:a16="http://schemas.microsoft.com/office/drawing/2014/main" val="1024445127"/>
                    </a:ext>
                  </a:extLst>
                </a:gridCol>
                <a:gridCol w="1213582">
                  <a:extLst>
                    <a:ext uri="{9D8B030D-6E8A-4147-A177-3AD203B41FA5}">
                      <a16:colId xmlns:a16="http://schemas.microsoft.com/office/drawing/2014/main" val="3252288421"/>
                    </a:ext>
                  </a:extLst>
                </a:gridCol>
                <a:gridCol w="1213582">
                  <a:extLst>
                    <a:ext uri="{9D8B030D-6E8A-4147-A177-3AD203B41FA5}">
                      <a16:colId xmlns:a16="http://schemas.microsoft.com/office/drawing/2014/main" val="2859642842"/>
                    </a:ext>
                  </a:extLst>
                </a:gridCol>
              </a:tblGrid>
              <a:tr h="341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Sub-Region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8085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MI-04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Central Michigan Counties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M0 to M1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62042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Midland/Bay City/Saginaw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39627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 Joseph/Benton Harbor Area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469280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Kalamazoo Area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M2 to 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250930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MI-31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Ionia Area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053125"/>
                  </a:ext>
                </a:extLst>
              </a:tr>
              <a:tr h="3137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MIUP-02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Houghton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595921"/>
                  </a:ext>
                </a:extLst>
              </a:tr>
              <a:tr h="33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MIUP-03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Escanaba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M0 to M1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834789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MIUP-04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Marquette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M2 to M3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340898"/>
                  </a:ext>
                </a:extLst>
              </a:tr>
              <a:tr h="4516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Michigan N/W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MIUP-06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Sault Ste Marie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M0 to M1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0053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4CA599-D2AA-24CC-1698-5D08BE54AD5D}"/>
              </a:ext>
            </a:extLst>
          </p:cNvPr>
          <p:cNvSpPr txBox="1"/>
          <p:nvPr/>
        </p:nvSpPr>
        <p:spPr>
          <a:xfrm>
            <a:off x="503540" y="1331251"/>
            <a:ext cx="3931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MICHIGAN N/W SUB-REGION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2A893E-FE58-DAFA-04A9-C68DE410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00240"/>
              </p:ext>
            </p:extLst>
          </p:nvPr>
        </p:nvGraphicFramePr>
        <p:xfrm>
          <a:off x="600074" y="1941321"/>
          <a:ext cx="10991852" cy="29753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3533">
                  <a:extLst>
                    <a:ext uri="{9D8B030D-6E8A-4147-A177-3AD203B41FA5}">
                      <a16:colId xmlns:a16="http://schemas.microsoft.com/office/drawing/2014/main" val="1009834999"/>
                    </a:ext>
                  </a:extLst>
                </a:gridCol>
                <a:gridCol w="1215689">
                  <a:extLst>
                    <a:ext uri="{9D8B030D-6E8A-4147-A177-3AD203B41FA5}">
                      <a16:colId xmlns:a16="http://schemas.microsoft.com/office/drawing/2014/main" val="2276566858"/>
                    </a:ext>
                  </a:extLst>
                </a:gridCol>
                <a:gridCol w="4305563">
                  <a:extLst>
                    <a:ext uri="{9D8B030D-6E8A-4147-A177-3AD203B41FA5}">
                      <a16:colId xmlns:a16="http://schemas.microsoft.com/office/drawing/2014/main" val="2792009642"/>
                    </a:ext>
                  </a:extLst>
                </a:gridCol>
                <a:gridCol w="1215689">
                  <a:extLst>
                    <a:ext uri="{9D8B030D-6E8A-4147-A177-3AD203B41FA5}">
                      <a16:colId xmlns:a16="http://schemas.microsoft.com/office/drawing/2014/main" val="2939666770"/>
                    </a:ext>
                  </a:extLst>
                </a:gridCol>
                <a:gridCol w="1215689">
                  <a:extLst>
                    <a:ext uri="{9D8B030D-6E8A-4147-A177-3AD203B41FA5}">
                      <a16:colId xmlns:a16="http://schemas.microsoft.com/office/drawing/2014/main" val="2460542477"/>
                    </a:ext>
                  </a:extLst>
                </a:gridCol>
                <a:gridCol w="1215689">
                  <a:extLst>
                    <a:ext uri="{9D8B030D-6E8A-4147-A177-3AD203B41FA5}">
                      <a16:colId xmlns:a16="http://schemas.microsoft.com/office/drawing/2014/main" val="3726720134"/>
                    </a:ext>
                  </a:extLst>
                </a:gridCol>
              </a:tblGrid>
              <a:tr h="3449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Sub-Region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627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OH-01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Emerald (Cuyahoga-Cleveland)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M2 to 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10752"/>
                  </a:ext>
                </a:extLst>
              </a:tr>
              <a:tr h="32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Summit Co (Akron)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6142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Ashtabula/Trumbull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63047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Ohio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Lorain Co (Oberlin)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6718799"/>
                  </a:ext>
                </a:extLst>
              </a:tr>
              <a:tr h="3414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Ohio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Portage 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582393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Ohio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Stark 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23341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Ottawa 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469021"/>
                  </a:ext>
                </a:extLst>
              </a:tr>
              <a:tr h="3672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Crawford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M2 to M3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214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C2CF4F-FAE4-D6B9-E1B9-E819B4B37A80}"/>
              </a:ext>
            </a:extLst>
          </p:cNvPr>
          <p:cNvSpPr txBox="1"/>
          <p:nvPr/>
        </p:nvSpPr>
        <p:spPr>
          <a:xfrm>
            <a:off x="486746" y="1556600"/>
            <a:ext cx="2837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OHIO N SUB-REGION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46981-7DF1-72F2-DE17-4A9E0990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63227"/>
              </p:ext>
            </p:extLst>
          </p:nvPr>
        </p:nvGraphicFramePr>
        <p:xfrm>
          <a:off x="600363" y="1699059"/>
          <a:ext cx="10991274" cy="32986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3437">
                  <a:extLst>
                    <a:ext uri="{9D8B030D-6E8A-4147-A177-3AD203B41FA5}">
                      <a16:colId xmlns:a16="http://schemas.microsoft.com/office/drawing/2014/main" val="3957934145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val="893837234"/>
                    </a:ext>
                  </a:extLst>
                </a:gridCol>
                <a:gridCol w="4305337">
                  <a:extLst>
                    <a:ext uri="{9D8B030D-6E8A-4147-A177-3AD203B41FA5}">
                      <a16:colId xmlns:a16="http://schemas.microsoft.com/office/drawing/2014/main" val="903840235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val="3248403207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val="3800798629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val="2463318936"/>
                    </a:ext>
                  </a:extLst>
                </a:gridCol>
              </a:tblGrid>
              <a:tr h="31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Sub-Region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Cluster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95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OH-18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Appalachia 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691002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Muskingum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0593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Athens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587227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Ohio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M0 to 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826573"/>
                  </a:ext>
                </a:extLst>
              </a:tr>
              <a:tr h="34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Wyandot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86987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Morrow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237077"/>
                  </a:ext>
                </a:extLst>
              </a:tr>
              <a:tr h="318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Darke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13048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Warren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M1 to 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446379"/>
                  </a:ext>
                </a:extLst>
              </a:tr>
              <a:tr h="3094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Ohio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OH-35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Appalachia III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M1 to 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2121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C745ED-5381-9598-0306-C9E12F863BAC}"/>
              </a:ext>
            </a:extLst>
          </p:cNvPr>
          <p:cNvSpPr txBox="1"/>
          <p:nvPr/>
        </p:nvSpPr>
        <p:spPr>
          <a:xfrm>
            <a:off x="524034" y="1314338"/>
            <a:ext cx="2781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OHIO S SUB-REGION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6C0A33BECFF45A8551983C066983B" ma:contentTypeVersion="8" ma:contentTypeDescription="Create a new document." ma:contentTypeScope="" ma:versionID="758b46cccee48b8bb32e6cabd9ad175e">
  <xsd:schema xmlns:xsd="http://www.w3.org/2001/XMLSchema" xmlns:xs="http://www.w3.org/2001/XMLSchema" xmlns:p="http://schemas.microsoft.com/office/2006/metadata/properties" xmlns:ns3="cbd90539-e803-40ab-bc8e-f63ed0b46fec" xmlns:ns4="692d5ac4-1b0b-44b6-ab49-701a6c0555bd" targetNamespace="http://schemas.microsoft.com/office/2006/metadata/properties" ma:root="true" ma:fieldsID="6543319e6bca073130489512119ba6a2" ns3:_="" ns4:_="">
    <xsd:import namespace="cbd90539-e803-40ab-bc8e-f63ed0b46fec"/>
    <xsd:import namespace="692d5ac4-1b0b-44b6-ab49-701a6c0555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90539-e803-40ab-bc8e-f63ed0b46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d5ac4-1b0b-44b6-ab49-701a6c0555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d90539-e803-40ab-bc8e-f63ed0b46fec" xsi:nil="true"/>
  </documentManagement>
</p:properties>
</file>

<file path=customXml/itemProps1.xml><?xml version="1.0" encoding="utf-8"?>
<ds:datastoreItem xmlns:ds="http://schemas.openxmlformats.org/officeDocument/2006/customXml" ds:itemID="{18E40D8F-DA8C-44C1-9A8B-31CA30A32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90539-e803-40ab-bc8e-f63ed0b46fec"/>
    <ds:schemaRef ds:uri="692d5ac4-1b0b-44b6-ab49-701a6c0555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04076E-D878-4E1B-A5EF-53EEFDF6E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D6C66-034A-4ADE-ADAD-F289ED8E569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92d5ac4-1b0b-44b6-ab49-701a6c0555bd"/>
    <ds:schemaRef ds:uri="cbd90539-e803-40ab-bc8e-f63ed0b46fe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540</Words>
  <Application>Microsoft Office PowerPoint</Application>
  <PresentationFormat>Widescreen</PresentationFormat>
  <Paragraphs>311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Tucker Myers</dc:creator>
  <cp:lastModifiedBy>Tucker Myers</cp:lastModifiedBy>
  <cp:revision>1</cp:revision>
  <dcterms:created xsi:type="dcterms:W3CDTF">2023-01-22T14:31:39Z</dcterms:created>
  <dcterms:modified xsi:type="dcterms:W3CDTF">2023-01-22T15:04:28Z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0x010100AC56C0A33BECFF45A8551983C066983B</vt:lpwstr>
  </property>
</Properties>
</file>