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D9F03D-5EEE-5C78-ABEC-798741E9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69B695-3DC5-174B-EBCA-A17A6735A8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25E2E4A-D6F5-3CAD-4AF4-40F72D1280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4420B3F-B641-E150-4E3A-730FF026F7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92FEB3-9431-5D47-A143-84AC8A746C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04FC9-BB59-01BB-2FFD-FD6219DC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D9182-22FF-5EF5-8957-475F115BA7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CF69D0-7FF9-BD45-9E49-CA32101BEFFC}" type="datetimeFigureOut">
              <a:rPr lang="en-US"/>
              <a:pPr>
                <a:defRPr/>
              </a:pPr>
              <a:t>7/16/25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751F09-9EB1-F21E-3AB8-3ED9B2E220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E166CC-5DEB-AB18-9CC4-743E9081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52553-7092-1135-696E-9C4FCCE5D7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321C-A28F-8AEA-DA77-7584CA959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0A3CA39-E925-5F4E-965D-727AD288E9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1543F3B-3859-F3AC-F59C-B84E360A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4D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E9EC339-725E-A8AF-561A-883815B9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895350"/>
            <a:ext cx="6337300" cy="2084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01B87B3-1AFB-272E-DF4F-9BC729B4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946150"/>
            <a:ext cx="6270625" cy="20256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76A15D6-FA10-13D9-AA1B-C1DB82FC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1133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A21CE-4DCF-F559-B0BE-30D99ABF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rgbClr val="E86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7" name="Picture 19" descr="L&amp;I Logo">
            <a:extLst>
              <a:ext uri="{FF2B5EF4-FFF2-40B4-BE49-F238E27FC236}">
                <a16:creationId xmlns:a16="http://schemas.microsoft.com/office/drawing/2014/main" id="{313B6161-5C80-5A5A-CBC8-A83CD71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27000"/>
            <a:ext cx="20351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 series of 7 photos of workers at various types of jobs" title="Workers on the job">
            <a:extLst>
              <a:ext uri="{FF2B5EF4-FFF2-40B4-BE49-F238E27FC236}">
                <a16:creationId xmlns:a16="http://schemas.microsoft.com/office/drawing/2014/main" id="{380A849A-D4FE-98B5-5985-722B8D5DF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2895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3375" y="962025"/>
            <a:ext cx="6270625" cy="108585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095500"/>
            <a:ext cx="6248400" cy="857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15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1D13593-5A11-8B56-C61A-1A3BA302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4D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C644E5C-C445-FE3A-EC22-F2A14ADD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085850"/>
            <a:ext cx="6337300" cy="211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268C895-4494-6DCF-E61E-9C30460E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1136650"/>
            <a:ext cx="6270625" cy="20256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40C8175-3D52-5085-EFDE-64DF4057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1F262-EAE6-74BA-5CA4-1D300910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rgbClr val="E86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7" name="Picture 19" descr="L&amp;I Logo">
            <a:extLst>
              <a:ext uri="{FF2B5EF4-FFF2-40B4-BE49-F238E27FC236}">
                <a16:creationId xmlns:a16="http://schemas.microsoft.com/office/drawing/2014/main" id="{169E026A-140B-9CE5-1A7C-570BCBA0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5900"/>
            <a:ext cx="20351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Banner showing different people doing different jobs">
            <a:extLst>
              <a:ext uri="{FF2B5EF4-FFF2-40B4-BE49-F238E27FC236}">
                <a16:creationId xmlns:a16="http://schemas.microsoft.com/office/drawing/2014/main" id="{6BF1DC78-D15E-0F6A-63B6-EDEDA5AE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107315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197769"/>
            <a:ext cx="6096000" cy="1069181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324100"/>
            <a:ext cx="6096000" cy="857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0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715000" y="895350"/>
            <a:ext cx="3352800" cy="35433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5105400" cy="35433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1" cy="47982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3"/>
          <p:cNvSpPr>
            <a:spLocks noGrp="1"/>
          </p:cNvSpPr>
          <p:nvPr>
            <p:ph type="pic" sz="quarter" idx="10"/>
          </p:nvPr>
        </p:nvSpPr>
        <p:spPr>
          <a:xfrm>
            <a:off x="6153150" y="2781300"/>
            <a:ext cx="2819400" cy="192786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/>
          </p:nvPr>
        </p:nvSpPr>
        <p:spPr>
          <a:xfrm>
            <a:off x="3162300" y="2777490"/>
            <a:ext cx="2819400" cy="192786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1"/>
          <p:cNvSpPr>
            <a:spLocks noGrp="1"/>
          </p:cNvSpPr>
          <p:nvPr>
            <p:ph type="pic" sz="quarter" idx="11"/>
          </p:nvPr>
        </p:nvSpPr>
        <p:spPr>
          <a:xfrm>
            <a:off x="171450" y="2781300"/>
            <a:ext cx="2819400" cy="192786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16002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 sz="2000"/>
            </a:lvl1pPr>
            <a:lvl2pPr>
              <a:spcBef>
                <a:spcPts val="0"/>
              </a:spcBef>
              <a:spcAft>
                <a:spcPts val="1800"/>
              </a:spcAft>
              <a:defRPr sz="1800"/>
            </a:lvl2pPr>
            <a:lvl3pPr>
              <a:spcBef>
                <a:spcPts val="0"/>
              </a:spcBef>
              <a:spcAft>
                <a:spcPts val="1800"/>
              </a:spcAft>
              <a:defRPr sz="1600"/>
            </a:lvl3pPr>
            <a:lvl4pPr>
              <a:spcBef>
                <a:spcPts val="0"/>
              </a:spcBef>
              <a:spcAft>
                <a:spcPts val="1800"/>
              </a:spcAft>
              <a:defRPr sz="1400"/>
            </a:lvl4pPr>
            <a:lvl5pPr>
              <a:spcBef>
                <a:spcPts val="0"/>
              </a:spcBef>
              <a:spcAft>
                <a:spcPts val="1800"/>
              </a:spcAft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1" cy="10477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715000" y="2724150"/>
            <a:ext cx="3352800" cy="1905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81000" y="2724150"/>
            <a:ext cx="5105400" cy="16002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791200" y="666750"/>
            <a:ext cx="3352800" cy="1905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5105400" cy="16002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1" cy="47982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photo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o photo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3528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9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o photo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28700"/>
            <a:ext cx="4038600" cy="35433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 sz="2800"/>
            </a:lvl1pPr>
            <a:lvl2pPr>
              <a:spcBef>
                <a:spcPts val="0"/>
              </a:spcBef>
              <a:spcAft>
                <a:spcPts val="1800"/>
              </a:spcAft>
              <a:defRPr sz="2400"/>
            </a:lvl2pPr>
            <a:lvl3pPr>
              <a:spcBef>
                <a:spcPts val="0"/>
              </a:spcBef>
              <a:spcAft>
                <a:spcPts val="1800"/>
              </a:spcAft>
              <a:defRPr sz="2000"/>
            </a:lvl3pPr>
            <a:lvl4pPr>
              <a:spcBef>
                <a:spcPts val="0"/>
              </a:spcBef>
              <a:spcAft>
                <a:spcPts val="1800"/>
              </a:spcAft>
              <a:defRPr sz="1800"/>
            </a:lvl4pPr>
            <a:lvl5pPr>
              <a:spcBef>
                <a:spcPts val="0"/>
              </a:spcBef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28700"/>
            <a:ext cx="4038600" cy="3543300"/>
          </a:xfr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defRPr sz="2800"/>
            </a:lvl1pPr>
            <a:lvl2pPr>
              <a:spcBef>
                <a:spcPts val="0"/>
              </a:spcBef>
              <a:spcAft>
                <a:spcPts val="1800"/>
              </a:spcAft>
              <a:defRPr sz="2400"/>
            </a:lvl2pPr>
            <a:lvl3pPr>
              <a:spcBef>
                <a:spcPts val="0"/>
              </a:spcBef>
              <a:spcAft>
                <a:spcPts val="1800"/>
              </a:spcAft>
              <a:defRPr sz="2000"/>
            </a:lvl3pPr>
            <a:lvl4pPr>
              <a:spcBef>
                <a:spcPts val="0"/>
              </a:spcBef>
              <a:spcAft>
                <a:spcPts val="1800"/>
              </a:spcAft>
              <a:defRPr sz="1800"/>
            </a:lvl4pPr>
            <a:lvl5pPr>
              <a:spcBef>
                <a:spcPts val="0"/>
              </a:spcBef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608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Icon of person scratching their head with a question mark above.">
            <a:extLst>
              <a:ext uri="{FF2B5EF4-FFF2-40B4-BE49-F238E27FC236}">
                <a16:creationId xmlns:a16="http://schemas.microsoft.com/office/drawing/2014/main" id="{11417A75-CB1F-1486-D2FF-7A1D214441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6350"/>
            <a:ext cx="1468438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841248"/>
            <a:ext cx="9143999" cy="4953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" y="0"/>
            <a:ext cx="9135229" cy="4794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41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1">
            <a:extLst>
              <a:ext uri="{FF2B5EF4-FFF2-40B4-BE49-F238E27FC236}">
                <a16:creationId xmlns:a16="http://schemas.microsoft.com/office/drawing/2014/main" id="{5A96B795-DD28-13B8-7B5C-5E113092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4888"/>
            <a:ext cx="9144000" cy="342900"/>
          </a:xfrm>
          <a:prstGeom prst="rect">
            <a:avLst/>
          </a:prstGeom>
          <a:solidFill>
            <a:srgbClr val="EE8C4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49657279-794C-BC8E-54D9-43BA6533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802188"/>
            <a:ext cx="53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66C30C-EFAB-E94A-BDB1-940D01B82AB7}" type="slidenum">
              <a:rPr lang="en-US" altLang="en-US"/>
              <a:pPr eaLnBrk="1" hangingPunct="1"/>
              <a:t>‹#›</a:t>
            </a:fld>
            <a:endParaRPr lang="en-US" altLang="en-US"/>
          </a:p>
        </p:txBody>
      </p:sp>
      <p:sp>
        <p:nvSpPr>
          <p:cNvPr id="1030" name="TextBox 9">
            <a:extLst>
              <a:ext uri="{FF2B5EF4-FFF2-40B4-BE49-F238E27FC236}">
                <a16:creationId xmlns:a16="http://schemas.microsoft.com/office/drawing/2014/main" id="{2568CCDB-A34C-2AAB-C245-422B7B8AE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5457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/>
              <a:t>Washington State Department of Labor &amp; Industries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5B06B4-1E4A-C909-D9DB-3C33CC506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19150"/>
            <a:ext cx="868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F7E33A-524B-CD05-3724-3F31308FC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8" y="0"/>
            <a:ext cx="912971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3" r:id="rId9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4D4D4D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4D4D4D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4D4D4D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4D4D4D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5595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5595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5595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5595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5595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595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595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595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595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ha.gov/SLTC/youth/restaurant/index.html" TargetMode="External"/><Relationship Id="rId2" Type="http://schemas.openxmlformats.org/officeDocument/2006/relationships/hyperlink" Target="https://lni.wa.gov/workers-rights/youth-employment/prohibited-duti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ni.wa.gov/safety-health/_docs/RestaurantAPPSample.doc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safebc.com/en/health-safety/industries/tourism-hospitality/types/food-beverage" TargetMode="External"/><Relationship Id="rId2" Type="http://schemas.openxmlformats.org/officeDocument/2006/relationships/hyperlink" Target="https://lni.wa.gov/safety-health/safety-rules/rules-by-chapter/?chapter=80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hyperlink" Target="https://www.osha.gov/SLTC/etools/hospital/dietary/dietary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ni.wa.gov/agency/contact/#office-locations" TargetMode="External"/><Relationship Id="rId2" Type="http://schemas.openxmlformats.org/officeDocument/2006/relationships/hyperlink" Target="https://lni.wa.gov/safety-health/preventing-injuries-illnesses/request-consultation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92862753-C84F-19AA-5C42-A20A10B7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29150"/>
            <a:ext cx="18367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/>
              <a:t>Updated: November, 2019</a:t>
            </a:r>
          </a:p>
        </p:txBody>
      </p:sp>
      <p:sp>
        <p:nvSpPr>
          <p:cNvPr id="7171" name="Title 2">
            <a:extLst>
              <a:ext uri="{FF2B5EF4-FFF2-40B4-BE49-F238E27FC236}">
                <a16:creationId xmlns:a16="http://schemas.microsoft.com/office/drawing/2014/main" id="{0B393A18-7057-D8A4-7F29-D3C48B7C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375" y="962025"/>
            <a:ext cx="6270625" cy="1914525"/>
          </a:xfrm>
        </p:spPr>
        <p:txBody>
          <a:bodyPr/>
          <a:lstStyle/>
          <a:p>
            <a:r>
              <a:rPr lang="en-US" altLang="en-US"/>
              <a:t>Injury Prevention in Restaurants and Kitchens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>
            <a:extLst>
              <a:ext uri="{FF2B5EF4-FFF2-40B4-BE49-F238E27FC236}">
                <a16:creationId xmlns:a16="http://schemas.microsoft.com/office/drawing/2014/main" id="{357C49FF-158C-0BC7-C09A-446A4934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3950"/>
          </a:xfrm>
        </p:spPr>
        <p:txBody>
          <a:bodyPr/>
          <a:lstStyle/>
          <a:p>
            <a:r>
              <a:rPr lang="en-US" altLang="en-US"/>
              <a:t>Preventing Sprains, Strains, and Overexertion in Kitchen Staff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E304DB3-4376-3F27-24D3-733FAB59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9388"/>
            <a:ext cx="6248400" cy="29511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Manual handling, especially in storage areas, can lead to injuries. Design and organize the workplace to make manual handling easier: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Keep loads off the floor 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Heavier objects should be stored between chest and knuckle height 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Lighter objects can be stored above chest height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Medium weight objects can be stored below knuckle height</a:t>
            </a:r>
          </a:p>
        </p:txBody>
      </p:sp>
      <p:pic>
        <p:nvPicPr>
          <p:cNvPr id="16388" name="Picture Placeholder 4" descr="Person lifting box off shelf">
            <a:extLst>
              <a:ext uri="{FF2B5EF4-FFF2-40B4-BE49-F238E27FC236}">
                <a16:creationId xmlns:a16="http://schemas.microsoft.com/office/drawing/2014/main" id="{66489766-3423-F94B-12FE-C03DB30151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>
            <a:fillRect/>
          </a:stretch>
        </p:blipFill>
        <p:spPr>
          <a:xfrm>
            <a:off x="6884988" y="1411288"/>
            <a:ext cx="2030412" cy="30273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>
            <a:extLst>
              <a:ext uri="{FF2B5EF4-FFF2-40B4-BE49-F238E27FC236}">
                <a16:creationId xmlns:a16="http://schemas.microsoft.com/office/drawing/2014/main" id="{EC4AE335-0B04-DFEC-6768-54CFF648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Preventing Sprains, Strains, and Overexertion in Kitchen Staff</a:t>
            </a:r>
          </a:p>
        </p:txBody>
      </p:sp>
      <p:sp>
        <p:nvSpPr>
          <p:cNvPr id="17411" name="Content Placeholder 5">
            <a:extLst>
              <a:ext uri="{FF2B5EF4-FFF2-40B4-BE49-F238E27FC236}">
                <a16:creationId xmlns:a16="http://schemas.microsoft.com/office/drawing/2014/main" id="{4AF52700-B7A8-2894-9455-FC21B9E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3505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Provide dollies and other lifting and handling equipment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Provide training in manual handling skills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Reduce the weight of the load 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Share the load between two or more persons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Split the load into two or more smaller boxes,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Make more than one trip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the work area free of clutter. Cluttered workspaces can cause awkward postures that make handling tasks more difficult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Remove trip hazards from the area, and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Eliminate obstacles that workers must reach over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B85D4641-642D-D2EA-9DFD-E326E006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r>
              <a:rPr lang="en-US" altLang="en-US"/>
              <a:t>Preventing Sprains, Strains, and Overexertion in Kitchen Staff</a:t>
            </a:r>
          </a:p>
        </p:txBody>
      </p:sp>
      <p:sp>
        <p:nvSpPr>
          <p:cNvPr id="18435" name="Content Placeholder 1">
            <a:extLst>
              <a:ext uri="{FF2B5EF4-FFF2-40B4-BE49-F238E27FC236}">
                <a16:creationId xmlns:a16="http://schemas.microsoft.com/office/drawing/2014/main" id="{8D31C39E-B4E0-16D5-F7F0-54F82C16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3505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Choose utensils designed to reduce force and awkward posture: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tools with large rounded grips so you can use your whole hand rather than just fingers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knives that are sharp and designed for the task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Store frequently used utensils, dishes, and food between shoulder and hip height, close to where they are needed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Tilt bins toward you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 work surface near waist height for forceful tasks such as chopping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work surface near elbow height for finely detailed work such as pastries and candies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id="{2C2E45DC-8926-10ED-812C-6DF05086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Preventing Sprains, Strains, and Overexertion in Kitchen Staff</a:t>
            </a:r>
          </a:p>
        </p:txBody>
      </p:sp>
      <p:sp>
        <p:nvSpPr>
          <p:cNvPr id="19459" name="Content Placeholder 1">
            <a:extLst>
              <a:ext uri="{FF2B5EF4-FFF2-40B4-BE49-F238E27FC236}">
                <a16:creationId xmlns:a16="http://schemas.microsoft.com/office/drawing/2014/main" id="{32341429-FAAA-FA55-315B-6A04B38E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86800" cy="3429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Stand as near the work surface as possible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Reduce your reach by using the near part of the work surface, grill, or stove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Place one foot on a step or rail to reduce stress on back and legs. Alternate which foot is on the rail from time to time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anti-fatigue matting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Wear shoes with cushioning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>
            <a:extLst>
              <a:ext uri="{FF2B5EF4-FFF2-40B4-BE49-F238E27FC236}">
                <a16:creationId xmlns:a16="http://schemas.microsoft.com/office/drawing/2014/main" id="{9C72AE8F-EE70-ABB6-078D-FE9E3C5B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Preventing Sprains, Strains, and Overexertion in Servers and Bus People</a:t>
            </a:r>
          </a:p>
        </p:txBody>
      </p:sp>
      <p:pic>
        <p:nvPicPr>
          <p:cNvPr id="20483" name="Picture Placeholder 9" descr="Waitress/Server holding two plates">
            <a:extLst>
              <a:ext uri="{FF2B5EF4-FFF2-40B4-BE49-F238E27FC236}">
                <a16:creationId xmlns:a16="http://schemas.microsoft.com/office/drawing/2014/main" id="{3826A4E8-494B-B546-3A09-D673CF4257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r="11176" b="18"/>
          <a:stretch>
            <a:fillRect/>
          </a:stretch>
        </p:blipFill>
        <p:spPr>
          <a:xfrm>
            <a:off x="2324100" y="1200150"/>
            <a:ext cx="4495800" cy="35210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0F1FC4AF-B6D7-5A57-4386-160768A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3950"/>
          </a:xfrm>
        </p:spPr>
        <p:txBody>
          <a:bodyPr/>
          <a:lstStyle/>
          <a:p>
            <a:r>
              <a:rPr lang="en-US" altLang="en-US"/>
              <a:t>Preventing Sprains, Strains, and Overexertion in Servers and Bus People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29E0EA8-6A2B-87AE-7B2D-1059E0B4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8750"/>
            <a:ext cx="8458200" cy="2590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additional wait staff to serve parties of three or more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Move around the table when serving guests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Wait staff can assist one another in delivery and clearing of tables – “Full hands into the kitchen, full hands out of the kitchen”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When pouring, move the glass or cup close to you so that you don’t have to reach as far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When lifting and carrying, keep the load close to your body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>
            <a:extLst>
              <a:ext uri="{FF2B5EF4-FFF2-40B4-BE49-F238E27FC236}">
                <a16:creationId xmlns:a16="http://schemas.microsoft.com/office/drawing/2014/main" id="{8DA46E4E-C6F1-5464-0FA6-A4BD02E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3950"/>
          </a:xfrm>
        </p:spPr>
        <p:txBody>
          <a:bodyPr/>
          <a:lstStyle/>
          <a:p>
            <a:r>
              <a:rPr lang="en-US" altLang="en-US"/>
              <a:t>Preventing Sprains, Strains, and Overexertion in Servers and Bus People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21924C4-CE72-C2AE-8CB3-E1F8B173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581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Make sure trays are clean and dry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Control tray weights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plates flat on the tray surface, balance the load and place heavy items in the middle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When carrying large trays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600"/>
              <a:t>Carry most of load over your shoulder to support it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600"/>
              <a:t>Use both hands to support and balance the tray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/>
              <a:t>Keep wrists in a neutral position by grasping the outside edge of the tray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When carry small trays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600"/>
              <a:t>Carry the tray with your shoulder, arm, and hand in neutral positions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600"/>
              <a:t>Carry the tray as close to your body as possible, balanced on both your arm and hand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7368064F-83E0-D8E6-C65F-B4EF619E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Preventing</a:t>
            </a:r>
            <a:r>
              <a:rPr lang="en-US" altLang="en-US"/>
              <a:t> Sprains, Strains, </a:t>
            </a:r>
            <a:r>
              <a:rPr lang="en-US" altLang="en-US">
                <a:solidFill>
                  <a:schemeClr val="tx1"/>
                </a:solidFill>
              </a:rPr>
              <a:t>and Overexertion in Bar Staff</a:t>
            </a:r>
          </a:p>
        </p:txBody>
      </p:sp>
      <p:sp>
        <p:nvSpPr>
          <p:cNvPr id="23555" name="Content Placeholder 5">
            <a:extLst>
              <a:ext uri="{FF2B5EF4-FFF2-40B4-BE49-F238E27FC236}">
                <a16:creationId xmlns:a16="http://schemas.microsoft.com/office/drawing/2014/main" id="{5A4983F9-E09D-C6CC-8942-93117084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657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 step stool to reach high shelves or cupboards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Store frequently used glasses and liquors between shoulder and hip height, close to where they are needed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When lifting, keep the load close to the body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Turn your feet to point at your work to prevent twisting your back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your elbows close to your body when dispensing drinks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Place one foot on a step or rail to reduce stress on back and legs. Alternate which foot is on the rail from time to time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anti-fatigue matting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Wear shoes with cushioning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AEA277A2-BCD9-E39D-B9E2-92EF6BD8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Sprains, Strains, an</a:t>
            </a:r>
            <a:r>
              <a:rPr lang="en-US" altLang="en-US">
                <a:solidFill>
                  <a:schemeClr val="tx1"/>
                </a:solidFill>
              </a:rPr>
              <a:t>d Overexertion in Dishwashers</a:t>
            </a:r>
          </a:p>
        </p:txBody>
      </p:sp>
      <p:sp>
        <p:nvSpPr>
          <p:cNvPr id="24579" name="Content Placeholder 1">
            <a:extLst>
              <a:ext uri="{FF2B5EF4-FFF2-40B4-BE49-F238E27FC236}">
                <a16:creationId xmlns:a16="http://schemas.microsoft.com/office/drawing/2014/main" id="{A17E5D74-9661-ACD8-ED87-7787574A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47750"/>
            <a:ext cx="9067800" cy="3733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Stand as close to the work surface as possible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When placing glasses into racks, fill the near rows first, then rotate the rack to bring the back rows to the front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Turn your feet to point at your work to prevent twisting your back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Lower your rinse nozzle to rest at mid-body height to reduce your reach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Don’t overload dish racks so that weight is lower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Rack heavier items, such as plates, closest to you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Choose cleaning tools with good grips when heavy duty cleaning is needed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Place one foot on a step or rail to reduce stress on back and legs. Alternate which foot is on the rail from time to time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Use anti-fatigue matting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Wear shoes with cushioning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>
            <a:extLst>
              <a:ext uri="{FF2B5EF4-FFF2-40B4-BE49-F238E27FC236}">
                <a16:creationId xmlns:a16="http://schemas.microsoft.com/office/drawing/2014/main" id="{911F2E12-FB8D-06A4-793B-18B2A981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Cuts, Lacerations, and Punctures</a:t>
            </a:r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4AAA823-4A78-828B-CA5C-2BC37C25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400"/>
              <a:t>Result primarily from: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Peeling, Dicing, Mincing, or Slicing with: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Nonpowered cutting tools – mostly knives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Food slicers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Meat grinders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Mixers, blender, and whippers</a:t>
            </a:r>
            <a:endParaRPr lang="en-US" altLang="en-US" sz="2000"/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A smaller number resulted from broken dishes, cups, and glasses.</a:t>
            </a:r>
          </a:p>
        </p:txBody>
      </p:sp>
      <p:pic>
        <p:nvPicPr>
          <p:cNvPr id="25604" name="Picture Placeholder 6" descr="Meat Grinder">
            <a:extLst>
              <a:ext uri="{FF2B5EF4-FFF2-40B4-BE49-F238E27FC236}">
                <a16:creationId xmlns:a16="http://schemas.microsoft.com/office/drawing/2014/main" id="{AB199C7F-E5A0-1CCA-FA0C-806F0AEBA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" r="76"/>
          <a:stretch>
            <a:fillRect/>
          </a:stretch>
        </p:blipFill>
        <p:spPr>
          <a:xfrm>
            <a:off x="6248400" y="1122363"/>
            <a:ext cx="2286000" cy="30892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994991F-1262-8783-BF32-C50344EA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overview will</a:t>
            </a:r>
          </a:p>
        </p:txBody>
      </p:sp>
      <p:sp>
        <p:nvSpPr>
          <p:cNvPr id="8195" name="Content Placeholder 4">
            <a:extLst>
              <a:ext uri="{FF2B5EF4-FFF2-40B4-BE49-F238E27FC236}">
                <a16:creationId xmlns:a16="http://schemas.microsoft.com/office/drawing/2014/main" id="{AD401B16-3CC9-C8D4-ED03-32675D6E9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3962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/>
              <a:t>Identify the most common injuries in restaurants and kitchens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Identify the hazards most likely to cause injuries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Provide ideas for reducing the hazards and preventing injuries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Discuss a special population of worker – Teens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Provide additional resources so that you can obtain more information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>
            <a:extLst>
              <a:ext uri="{FF2B5EF4-FFF2-40B4-BE49-F238E27FC236}">
                <a16:creationId xmlns:a16="http://schemas.microsoft.com/office/drawing/2014/main" id="{F3932D83-C025-909A-BF92-CBDDB90F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Cuts, Lacerations &amp; Punctures</a:t>
            </a:r>
          </a:p>
        </p:txBody>
      </p:sp>
      <p:pic>
        <p:nvPicPr>
          <p:cNvPr id="26627" name="Picture Placeholder 6" descr="Knife">
            <a:extLst>
              <a:ext uri="{FF2B5EF4-FFF2-40B4-BE49-F238E27FC236}">
                <a16:creationId xmlns:a16="http://schemas.microsoft.com/office/drawing/2014/main" id="{511FFD6D-99D3-AF56-C2B1-2D11F625A65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" b="133"/>
          <a:stretch>
            <a:fillRect/>
          </a:stretch>
        </p:blipFill>
        <p:spPr>
          <a:xfrm>
            <a:off x="0" y="590550"/>
            <a:ext cx="1901825" cy="1427163"/>
          </a:xfrm>
        </p:spPr>
      </p:pic>
      <p:sp>
        <p:nvSpPr>
          <p:cNvPr id="26628" name="Content Placeholder 2">
            <a:extLst>
              <a:ext uri="{FF2B5EF4-FFF2-40B4-BE49-F238E27FC236}">
                <a16:creationId xmlns:a16="http://schemas.microsoft.com/office/drawing/2014/main" id="{59566D73-766E-7A4C-3D0B-90EEC4F3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938" y="1200150"/>
            <a:ext cx="7078662" cy="3352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000"/>
              <a:t>Blade safety tips: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Cut AWAY from, not toward, your body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 stabilizing tool and not your fingers to steady the food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a cutting board. Never hold items in your hands while cutting or slicing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the correct knife for the job. For example: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Carving knives for large jobs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Boning knifes to remove meat from the bone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Paring knives for slicing small jobs</a:t>
            </a:r>
            <a:endParaRPr lang="en-US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>
            <a:extLst>
              <a:ext uri="{FF2B5EF4-FFF2-40B4-BE49-F238E27FC236}">
                <a16:creationId xmlns:a16="http://schemas.microsoft.com/office/drawing/2014/main" id="{43B03F0E-772D-6EC7-02F6-322306F9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Preventing Cuts, Lacerations &amp; Punctures</a:t>
            </a:r>
          </a:p>
        </p:txBody>
      </p:sp>
      <p:pic>
        <p:nvPicPr>
          <p:cNvPr id="27651" name="Picture Placeholder 6" descr="Hand wearing cut resistant glove holding knife by the blade">
            <a:extLst>
              <a:ext uri="{FF2B5EF4-FFF2-40B4-BE49-F238E27FC236}">
                <a16:creationId xmlns:a16="http://schemas.microsoft.com/office/drawing/2014/main" id="{4E3239AE-F159-507B-509E-B6044D23E2E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225" y="590550"/>
            <a:ext cx="1349375" cy="1427163"/>
          </a:xfrm>
        </p:spPr>
      </p:pic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CA9BEDAD-BD96-8684-6F03-10549D28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047750"/>
            <a:ext cx="7518400" cy="3810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000"/>
              <a:t>Blade safety tips: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Wear appropriate gloves for your job 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Use cut resistant gloves for high production jobs. However, remember they are cut resistant, not cut proof- injuries can still occur.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Make sure gloves fit properly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knives and blades sharp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Dull blades slip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Sharp blades improve accuracy and performance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Sharp blades decrease strain and fatigue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Tighten or replace loose handles</a:t>
            </a: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16A73447-0149-1F94-F0A9-32CB18F8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Preventing Cuts, Lacerations &amp; Punctures</a:t>
            </a:r>
          </a:p>
        </p:txBody>
      </p:sp>
      <p:sp>
        <p:nvSpPr>
          <p:cNvPr id="28675" name="Content Placeholder 5">
            <a:extLst>
              <a:ext uri="{FF2B5EF4-FFF2-40B4-BE49-F238E27FC236}">
                <a16:creationId xmlns:a16="http://schemas.microsoft.com/office/drawing/2014/main" id="{5EA1BD9C-B2F0-26E9-8465-B93DC834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00150"/>
            <a:ext cx="6553200" cy="3429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Make sure all guards and safety devices are in place on slicers and other machinery such as mixers, blenders, electrical tools and maintenance  equipment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food pushers to advance food in machines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Never put your fingers near moving parts or blades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Don’t try to cut anything too thin in a slicer. Use a knife.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Don’t try to catch falling items, especially knives.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Discard broken or chipped dishes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/>
              <a:t>and glassware</a:t>
            </a:r>
            <a:endParaRPr lang="en-US" altLang="en-US" sz="1800"/>
          </a:p>
        </p:txBody>
      </p:sp>
      <p:pic>
        <p:nvPicPr>
          <p:cNvPr id="28676" name="Picture Placeholder 9" descr="Industrial Mixer">
            <a:extLst>
              <a:ext uri="{FF2B5EF4-FFF2-40B4-BE49-F238E27FC236}">
                <a16:creationId xmlns:a16="http://schemas.microsoft.com/office/drawing/2014/main" id="{CF4BE5EA-2498-E252-31E7-0F40F1CE33F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" b="240"/>
          <a:stretch>
            <a:fillRect/>
          </a:stretch>
        </p:blipFill>
        <p:spPr>
          <a:xfrm>
            <a:off x="6967538" y="684213"/>
            <a:ext cx="1533525" cy="2286000"/>
          </a:xfrm>
        </p:spPr>
      </p:pic>
      <p:pic>
        <p:nvPicPr>
          <p:cNvPr id="28677" name="Picture Placeholder 10" descr="Meat/Cheese Slicer">
            <a:extLst>
              <a:ext uri="{FF2B5EF4-FFF2-40B4-BE49-F238E27FC236}">
                <a16:creationId xmlns:a16="http://schemas.microsoft.com/office/drawing/2014/main" id="{43A4D729-5432-F673-A2D6-140B365B79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b="73"/>
          <a:stretch>
            <a:fillRect/>
          </a:stretch>
        </p:blipFill>
        <p:spPr>
          <a:xfrm>
            <a:off x="6705600" y="2959100"/>
            <a:ext cx="2057400" cy="182245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>
            <a:extLst>
              <a:ext uri="{FF2B5EF4-FFF2-40B4-BE49-F238E27FC236}">
                <a16:creationId xmlns:a16="http://schemas.microsoft.com/office/drawing/2014/main" id="{E621A43E-6E40-5169-F284-F50932C5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3950"/>
          </a:xfrm>
        </p:spPr>
        <p:txBody>
          <a:bodyPr/>
          <a:lstStyle/>
          <a:p>
            <a:r>
              <a:rPr lang="en-US" altLang="en-US"/>
              <a:t>Preventing Cuts, Lacerations &amp; Punctures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B133857A-F0A9-7D10-2D1E-24415709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23963"/>
            <a:ext cx="6400800" cy="3124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Lockout</a:t>
            </a:r>
          </a:p>
          <a:p>
            <a:pPr>
              <a:spcBef>
                <a:spcPct val="0"/>
              </a:spcBef>
            </a:pPr>
            <a:r>
              <a:rPr lang="en-US" altLang="en-US" sz="2000"/>
              <a:t>Equipment that starts up unexpectedly, especially during cleanup or maintenance, can cause many serious injuries</a:t>
            </a:r>
          </a:p>
          <a:p>
            <a:pPr>
              <a:spcBef>
                <a:spcPct val="0"/>
              </a:spcBef>
            </a:pPr>
            <a:r>
              <a:rPr lang="en-US" altLang="en-US" sz="2000"/>
              <a:t>To reduce the risk of injury, unplug equipment before doing clean-up, maintenance, or repairs. If the equipment is hardwired, follow the specific lockout procedure for that equipment</a:t>
            </a:r>
          </a:p>
        </p:txBody>
      </p:sp>
      <p:pic>
        <p:nvPicPr>
          <p:cNvPr id="29700" name="Picture Placeholder 6" descr="Person plugging something in">
            <a:extLst>
              <a:ext uri="{FF2B5EF4-FFF2-40B4-BE49-F238E27FC236}">
                <a16:creationId xmlns:a16="http://schemas.microsoft.com/office/drawing/2014/main" id="{8B735900-82EE-17F8-F8F5-79BE146019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r="143"/>
          <a:stretch>
            <a:fillRect/>
          </a:stretch>
        </p:blipFill>
        <p:spPr>
          <a:xfrm>
            <a:off x="6781800" y="1071563"/>
            <a:ext cx="2295525" cy="3429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>
            <a:extLst>
              <a:ext uri="{FF2B5EF4-FFF2-40B4-BE49-F238E27FC236}">
                <a16:creationId xmlns:a16="http://schemas.microsoft.com/office/drawing/2014/main" id="{0E0A5145-E3F4-F86A-73FD-6EF95B73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Burns and Scalds</a:t>
            </a:r>
          </a:p>
        </p:txBody>
      </p:sp>
      <p:sp>
        <p:nvSpPr>
          <p:cNvPr id="30723" name="Content Placeholder 7">
            <a:extLst>
              <a:ext uri="{FF2B5EF4-FFF2-40B4-BE49-F238E27FC236}">
                <a16:creationId xmlns:a16="http://schemas.microsoft.com/office/drawing/2014/main" id="{60792C5E-4E5F-E6B0-DE96-21F317A2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7750"/>
            <a:ext cx="5105400" cy="2667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400"/>
              <a:t>Result primarily from: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Spilling and splashing of hot fats, oils, and food products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Hot beverages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Contact with hot surfaces such as stove tops, ovens, grills, pots, pans, and trays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Steam</a:t>
            </a:r>
          </a:p>
        </p:txBody>
      </p:sp>
      <p:pic>
        <p:nvPicPr>
          <p:cNvPr id="30724" name="Picture Placeholder 9" descr="Hand slowing serious burn blisters">
            <a:extLst>
              <a:ext uri="{FF2B5EF4-FFF2-40B4-BE49-F238E27FC236}">
                <a16:creationId xmlns:a16="http://schemas.microsoft.com/office/drawing/2014/main" id="{3564C527-BD26-BDE2-3412-91499C9A8F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5715000" y="1119188"/>
            <a:ext cx="3273425" cy="25241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>
            <a:extLst>
              <a:ext uri="{FF2B5EF4-FFF2-40B4-BE49-F238E27FC236}">
                <a16:creationId xmlns:a16="http://schemas.microsoft.com/office/drawing/2014/main" id="{1C4E7900-F3E5-4987-9FE7-DFB126E9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To Reduce the Risk of Burns and Scalds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34F2D6A-36C4-9A4D-75DD-02940D60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14350"/>
            <a:ext cx="89916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Turn off stoves when not in use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Assume all pots and metal handles are hot. Touch only when you are sure they are not hot or when wearing proper gloves/mitts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Organize your work area to prevent contact with hot </a:t>
            </a:r>
            <a:br>
              <a:rPr lang="en-US" altLang="en-US" sz="2000"/>
            </a:br>
            <a:r>
              <a:rPr lang="en-US" altLang="en-US" sz="2000"/>
              <a:t>objects and flames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pot handles away from hot burners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Make sure handles of pots and pans do not stick out </a:t>
            </a:r>
            <a:br>
              <a:rPr lang="en-US" altLang="en-US" sz="2000"/>
            </a:br>
            <a:r>
              <a:rPr lang="en-US" altLang="en-US" sz="2000"/>
              <a:t>from counter or stove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oven mitts that are provided and long gloves for deep ovens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only recommended temperature settings for each type of cooking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Follow manufacturer’s operating instructions. Manuals are available through your supervisor</a:t>
            </a:r>
          </a:p>
        </p:txBody>
      </p:sp>
      <p:pic>
        <p:nvPicPr>
          <p:cNvPr id="31748" name="Picture Placeholder 4" descr="Very clean industrial kitchen">
            <a:extLst>
              <a:ext uri="{FF2B5EF4-FFF2-40B4-BE49-F238E27FC236}">
                <a16:creationId xmlns:a16="http://schemas.microsoft.com/office/drawing/2014/main" id="{4F74A3F0-7862-0AC9-0D07-1B4A31FF26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r="105"/>
          <a:stretch>
            <a:fillRect/>
          </a:stretch>
        </p:blipFill>
        <p:spPr>
          <a:xfrm>
            <a:off x="7165975" y="1714500"/>
            <a:ext cx="1901825" cy="16192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>
            <a:extLst>
              <a:ext uri="{FF2B5EF4-FFF2-40B4-BE49-F238E27FC236}">
                <a16:creationId xmlns:a16="http://schemas.microsoft.com/office/drawing/2014/main" id="{DCAABEAA-BBB2-0552-DE74-9E82B396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To Reduce the Risk of Burns and Scalds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008828B-4904-72BE-E7D4-2FFDE459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8382000" cy="3886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Open hot water and hot liquid faucet slowly to avoid splashes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Open lids away from you to allow steam to escape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Wear long-sleeved cotton shirts and cotton pants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Report any faulty equipment to your supervisor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overfill pots, pans, or fryers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leave metal spoons in pots while cooking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overstretch to reach an uncomfortable distance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open cookers and steamers while they are under pressure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lean over pots of boiling liquids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Remember that foods removed from the microwave continue to cook</a:t>
            </a:r>
          </a:p>
        </p:txBody>
      </p:sp>
      <p:pic>
        <p:nvPicPr>
          <p:cNvPr id="32772" name="Picture Placeholder 4" descr="Kitchen oven door closed">
            <a:extLst>
              <a:ext uri="{FF2B5EF4-FFF2-40B4-BE49-F238E27FC236}">
                <a16:creationId xmlns:a16="http://schemas.microsoft.com/office/drawing/2014/main" id="{68753730-AE2A-2F97-0D1C-93B93AE643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>
          <a:xfrm>
            <a:off x="7620000" y="971550"/>
            <a:ext cx="1427163" cy="22225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>
            <a:extLst>
              <a:ext uri="{FF2B5EF4-FFF2-40B4-BE49-F238E27FC236}">
                <a16:creationId xmlns:a16="http://schemas.microsoft.com/office/drawing/2014/main" id="{87216C4B-7496-C9FF-F7E0-FD07188A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To Reduce the Risk of Burns and Scalds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26B194E-8A05-98B6-B216-F6E3C162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6827838" cy="3962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Dry items thoroughly before using with hot oil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Food items for frying should be placed in the basket first, then lowered into hot oil, rather than dropping food directly into the oil. Lower basket slowly into oil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rollers for moving large vats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Allow grease to cool before transporting, filtering, or disposing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Two people are to be used for changing and disposing of grease, due to heavy lifting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stand on hot fryer to clean ventilation components or filters. Use a ladder or stepstool.</a:t>
            </a:r>
          </a:p>
        </p:txBody>
      </p:sp>
      <p:pic>
        <p:nvPicPr>
          <p:cNvPr id="33796" name="Picture Placeholder 4" descr="Fryer Basket">
            <a:extLst>
              <a:ext uri="{FF2B5EF4-FFF2-40B4-BE49-F238E27FC236}">
                <a16:creationId xmlns:a16="http://schemas.microsoft.com/office/drawing/2014/main" id="{BFED0B89-9265-36B1-7164-E9A98069C3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53"/>
          <a:stretch>
            <a:fillRect/>
          </a:stretch>
        </p:blipFill>
        <p:spPr>
          <a:xfrm>
            <a:off x="7056438" y="1058863"/>
            <a:ext cx="2011362" cy="302736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EDBC57A7-7B88-437E-7CF2-93ADD9AA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4950"/>
          </a:xfrm>
        </p:spPr>
        <p:txBody>
          <a:bodyPr/>
          <a:lstStyle/>
          <a:p>
            <a:r>
              <a:rPr lang="en-US" altLang="en-US" sz="3200"/>
              <a:t>Examples of Commonly Used Hand, Foot, &amp; Eye Protection in the Restaurants and Kitchens</a:t>
            </a:r>
          </a:p>
        </p:txBody>
      </p:sp>
      <p:sp>
        <p:nvSpPr>
          <p:cNvPr id="34819" name="Content Placeholder 5">
            <a:extLst>
              <a:ext uri="{FF2B5EF4-FFF2-40B4-BE49-F238E27FC236}">
                <a16:creationId xmlns:a16="http://schemas.microsoft.com/office/drawing/2014/main" id="{705C4544-09AC-F9F8-5BDE-B50136AC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Gloves: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Chemical-resistant gloves when cleaning with or handling chemicals (check MSDS for specific type of glove required)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Work gloves when handling garbage or working in storage areas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Cut-resistant gloves for some cutting and equipment cleaning operations</a:t>
            </a:r>
            <a:endParaRPr lang="en-US" altLang="en-US" sz="1800" b="1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Footwear: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Non-slip footwear</a:t>
            </a:r>
            <a:endParaRPr lang="en-US" altLang="en-US" sz="1800" b="1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Safety glasses, goggles, and face shields: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Safety glasses when general eye protection is required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Safety goggles and face shields when there is a great danger of chemical splashes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7">
            <a:extLst>
              <a:ext uri="{FF2B5EF4-FFF2-40B4-BE49-F238E27FC236}">
                <a16:creationId xmlns:a16="http://schemas.microsoft.com/office/drawing/2014/main" id="{A49FA85A-5CBF-22F7-F522-C71CE91E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Important Consideration in Restaurants: Teen Workers</a:t>
            </a:r>
          </a:p>
        </p:txBody>
      </p:sp>
      <p:sp>
        <p:nvSpPr>
          <p:cNvPr id="35843" name="Content Placeholder 8">
            <a:extLst>
              <a:ext uri="{FF2B5EF4-FFF2-40B4-BE49-F238E27FC236}">
                <a16:creationId xmlns:a16="http://schemas.microsoft.com/office/drawing/2014/main" id="{A7868908-A541-AEB2-E655-F0F2F134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67% of restaurants in Washington are likely to employ minors (where no alcohol is served)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Teen workers bring many positive attributes to the workplace: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High energy, enthusiastic, willing to learn, eager to please</a:t>
            </a:r>
          </a:p>
        </p:txBody>
      </p:sp>
      <p:pic>
        <p:nvPicPr>
          <p:cNvPr id="35844" name="Picture Placeholder 12" descr="Teen 1">
            <a:extLst>
              <a:ext uri="{FF2B5EF4-FFF2-40B4-BE49-F238E27FC236}">
                <a16:creationId xmlns:a16="http://schemas.microsoft.com/office/drawing/2014/main" id="{9551D4D5-87A0-2C8D-3D2E-36604DFE27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r="125"/>
          <a:stretch>
            <a:fillRect/>
          </a:stretch>
        </p:blipFill>
        <p:spPr>
          <a:xfrm>
            <a:off x="838200" y="2795588"/>
            <a:ext cx="1458913" cy="1847850"/>
          </a:xfrm>
        </p:spPr>
      </p:pic>
      <p:pic>
        <p:nvPicPr>
          <p:cNvPr id="35845" name="Picture Placeholder 13" descr="Teen 2">
            <a:extLst>
              <a:ext uri="{FF2B5EF4-FFF2-40B4-BE49-F238E27FC236}">
                <a16:creationId xmlns:a16="http://schemas.microsoft.com/office/drawing/2014/main" id="{BA865CE9-C2C3-E5DD-EFE5-A085C2C7B0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>
            <a:fillRect/>
          </a:stretch>
        </p:blipFill>
        <p:spPr>
          <a:xfrm>
            <a:off x="3843338" y="2795588"/>
            <a:ext cx="1458912" cy="1847850"/>
          </a:xfrm>
        </p:spPr>
      </p:pic>
      <p:pic>
        <p:nvPicPr>
          <p:cNvPr id="35846" name="Picture Placeholder 14" descr="Teen 3">
            <a:extLst>
              <a:ext uri="{FF2B5EF4-FFF2-40B4-BE49-F238E27FC236}">
                <a16:creationId xmlns:a16="http://schemas.microsoft.com/office/drawing/2014/main" id="{5B74C2DC-12CB-7D55-B3B8-8CCCE0BA83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>
          <a:xfrm>
            <a:off x="6843713" y="2795588"/>
            <a:ext cx="1458912" cy="18478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82F611D4-4F2D-0DE1-AC59-368674D1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Restaurants in Washington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6DA9737D-2C41-84FB-B096-5810C3D3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8686800" cy="4114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000"/>
              <a:t>11,000 Restaurants are listed with L&amp;I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1000 more with the Department of Revenue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36% are considered Quick-service restaurants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 </a:t>
            </a:r>
            <a:r>
              <a:rPr lang="en-US" altLang="en-US" sz="2000"/>
              <a:t>The major occupations in restaurants are: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Cooks, kitchen workers, other food prep workers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Waiters, waitresses, and their assistants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Managers, supervisors, owners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Other occupations are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altLang="en-US" sz="1600"/>
              <a:t>Food counter and fountain workers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altLang="en-US" sz="1600"/>
              <a:t>Janitors and cleaners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altLang="en-US" sz="1600"/>
              <a:t>Drivers, cashiers, and bartenders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>
            <a:extLst>
              <a:ext uri="{FF2B5EF4-FFF2-40B4-BE49-F238E27FC236}">
                <a16:creationId xmlns:a16="http://schemas.microsoft.com/office/drawing/2014/main" id="{C6AAB8FA-760D-BDBA-77D7-B93E339D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r>
              <a:rPr lang="en-US" altLang="en-US"/>
              <a:t>Important Consideration in Restaurants: Teen Workers</a:t>
            </a:r>
          </a:p>
        </p:txBody>
      </p:sp>
      <p:sp>
        <p:nvSpPr>
          <p:cNvPr id="36867" name="Content Placeholder 4">
            <a:extLst>
              <a:ext uri="{FF2B5EF4-FFF2-40B4-BE49-F238E27FC236}">
                <a16:creationId xmlns:a16="http://schemas.microsoft.com/office/drawing/2014/main" id="{5983277F-0FD9-E9A8-6C05-E9E1CB75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150"/>
            <a:ext cx="86868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/>
              <a:t>There are additional issues to consider for minors: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Are not just small adults	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Different patterns of work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Minimal work experience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Differences in size, development, maturity, and judgment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Exploring, experimenting, learning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/>
              <a:t>Lack a sense of vulnerability	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/>
              <a:t>Laws protecting them are sometimes more stringent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D2783F91-F0E5-9070-1660-48659BF6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Resources for Employing Teen Workers</a:t>
            </a:r>
          </a:p>
        </p:txBody>
      </p:sp>
      <p:sp>
        <p:nvSpPr>
          <p:cNvPr id="37891" name="Content Placeholder 7">
            <a:extLst>
              <a:ext uri="{FF2B5EF4-FFF2-40B4-BE49-F238E27FC236}">
                <a16:creationId xmlns:a16="http://schemas.microsoft.com/office/drawing/2014/main" id="{A41B7434-ABC2-6E09-D118-C431B0C6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1371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>
                <a:hlinkClick r:id="rId2"/>
              </a:rPr>
              <a:t>Laws for employing teens</a:t>
            </a:r>
            <a:endParaRPr lang="en-US" altLang="en-US" sz="2000"/>
          </a:p>
          <a:p>
            <a:pPr>
              <a:spcBef>
                <a:spcPct val="0"/>
              </a:spcBef>
            </a:pPr>
            <a:r>
              <a:rPr lang="en-US" altLang="en-US" sz="2400">
                <a:hlinkClick r:id="rId3"/>
              </a:rPr>
              <a:t>Keeping teen workers safe in restaurants</a:t>
            </a:r>
            <a:endParaRPr lang="en-US" altLang="en-US" sz="2000"/>
          </a:p>
        </p:txBody>
      </p:sp>
      <p:pic>
        <p:nvPicPr>
          <p:cNvPr id="37892" name="Picture Placeholder 10" descr="Very colorful people holding hands">
            <a:extLst>
              <a:ext uri="{FF2B5EF4-FFF2-40B4-BE49-F238E27FC236}">
                <a16:creationId xmlns:a16="http://schemas.microsoft.com/office/drawing/2014/main" id="{3A7E85AC-8BF8-4593-D34A-A200CC08BE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 b="392"/>
          <a:stretch>
            <a:fillRect/>
          </a:stretch>
        </p:blipFill>
        <p:spPr>
          <a:xfrm>
            <a:off x="3003550" y="3140075"/>
            <a:ext cx="3136900" cy="13350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>
            <a:extLst>
              <a:ext uri="{FF2B5EF4-FFF2-40B4-BE49-F238E27FC236}">
                <a16:creationId xmlns:a16="http://schemas.microsoft.com/office/drawing/2014/main" id="{B69152B5-94B8-3D7A-88FC-EA57C85E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Other References Used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2DB1C4E8-CE5A-EB48-8177-FCE651EE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5350"/>
            <a:ext cx="8382000" cy="60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>
                <a:hlinkClick r:id="rId2"/>
              </a:rPr>
              <a:t>Sample Restaurant Accident Prevention Program (APP)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>
            <a:extLst>
              <a:ext uri="{FF2B5EF4-FFF2-40B4-BE49-F238E27FC236}">
                <a16:creationId xmlns:a16="http://schemas.microsoft.com/office/drawing/2014/main" id="{45A65377-9B09-58DE-E2EC-86522A13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Additional Resources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3E1C4F0-BC22-FABD-D9F6-77406743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2895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z="2000">
                <a:hlinkClick r:id="rId2"/>
              </a:rPr>
              <a:t>WISHA Core Safety Rules (WAC 296-800)</a:t>
            </a:r>
            <a:endParaRPr lang="en-US" altLang="en-US" sz="1800"/>
          </a:p>
          <a:p>
            <a:pPr lvl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en-US" sz="1800"/>
              <a:t>(Basic safety and health rules needed by most employers in Washington State)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z="2000">
                <a:hlinkClick r:id="rId2"/>
              </a:rPr>
              <a:t>Workplace Safety and Health</a:t>
            </a:r>
            <a:endParaRPr lang="en-US" altLang="en-US" sz="2000"/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z="2000">
                <a:hlinkClick r:id="rId3"/>
              </a:rPr>
              <a:t>WorkSafe BC Health and Safety Centre</a:t>
            </a:r>
            <a:endParaRPr lang="en-US" altLang="en-US" sz="1800"/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z="2000">
                <a:hlinkClick r:id="rId4"/>
              </a:rPr>
              <a:t>OSHA Dietary eTool</a:t>
            </a:r>
            <a:endParaRPr lang="en-US" altLang="en-US" sz="2000"/>
          </a:p>
        </p:txBody>
      </p:sp>
      <p:pic>
        <p:nvPicPr>
          <p:cNvPr id="39940" name="Picture Placeholder 4" descr="Lightbulb">
            <a:extLst>
              <a:ext uri="{FF2B5EF4-FFF2-40B4-BE49-F238E27FC236}">
                <a16:creationId xmlns:a16="http://schemas.microsoft.com/office/drawing/2014/main" id="{62BA2C99-F942-F909-1759-8A94B6BBEB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 b="3447"/>
          <a:stretch>
            <a:fillRect/>
          </a:stretch>
        </p:blipFill>
        <p:spPr>
          <a:xfrm>
            <a:off x="6858000" y="2952750"/>
            <a:ext cx="1352550" cy="18288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6">
            <a:extLst>
              <a:ext uri="{FF2B5EF4-FFF2-40B4-BE49-F238E27FC236}">
                <a16:creationId xmlns:a16="http://schemas.microsoft.com/office/drawing/2014/main" id="{19B192D7-1261-4A1F-4FFF-8AFE3583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DOSH Consultation 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4BE97F-8CA5-361A-D6F1-01340B4E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8763000" cy="4038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dirty="0"/>
              <a:t>Safety &amp; Health program review and worksite evaluation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sz="2000" dirty="0"/>
              <a:t>By employer invitation </a:t>
            </a:r>
            <a:r>
              <a:rPr lang="en-US" altLang="en-US" sz="2000" u="sng" dirty="0"/>
              <a:t>only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sz="2000" dirty="0"/>
              <a:t>Free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sz="2000" dirty="0"/>
              <a:t>Confidential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sz="2000" dirty="0"/>
              <a:t>No citations or penalties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sz="2000" dirty="0"/>
              <a:t>Letter explains findings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Follow-up all serious hazards</a:t>
            </a:r>
          </a:p>
          <a:p>
            <a:pPr marL="0" indent="0" algn="ctr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hlinkClick r:id="rId2"/>
              </a:rPr>
              <a:t>For additional assistance, you can request a consultation by one of our consultants</a:t>
            </a:r>
            <a:r>
              <a:rPr lang="en-US" altLang="en-US" sz="2000" dirty="0"/>
              <a:t>.  </a:t>
            </a:r>
          </a:p>
          <a:p>
            <a:pPr marL="0" indent="0" algn="ctr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hlinkClick r:id="rId3"/>
              </a:rPr>
              <a:t>Find a local L &amp; I office location</a:t>
            </a:r>
            <a:endParaRPr lang="en-US" altLang="en-US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4944AF2-174E-8386-DC65-D079A865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276350"/>
            <a:ext cx="8054975" cy="742950"/>
          </a:xfrm>
        </p:spPr>
        <p:txBody>
          <a:bodyPr/>
          <a:lstStyle/>
          <a:p>
            <a:r>
              <a:rPr lang="en-US" altLang="en-US" sz="2400"/>
              <a:t>Thank you for taking the time to learn about safety and health and how to prevent injuries and illnesses.</a:t>
            </a:r>
            <a:endParaRPr lang="en-US" altLang="en-US" sz="2400" b="0"/>
          </a:p>
        </p:txBody>
      </p:sp>
      <p:pic>
        <p:nvPicPr>
          <p:cNvPr id="41987" name="Picture Placeholder 6" descr="happy face comoputer and components">
            <a:extLst>
              <a:ext uri="{FF2B5EF4-FFF2-40B4-BE49-F238E27FC236}">
                <a16:creationId xmlns:a16="http://schemas.microsoft.com/office/drawing/2014/main" id="{B5E7BFD5-D1BC-5AE3-E832-08C191AD246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>
          <a:xfrm>
            <a:off x="6381750" y="2419350"/>
            <a:ext cx="2762250" cy="22764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404B4CF5-EC22-45B4-A86F-62A0697E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 sz="3200"/>
              <a:t>Injuries in Eating and Drinking Places (2003)</a:t>
            </a:r>
          </a:p>
        </p:txBody>
      </p:sp>
      <p:pic>
        <p:nvPicPr>
          <p:cNvPr id="10243" name="Picture Placeholder 6" descr="Accepoted State Fund Claims for 2003.  SIC 58 Eating and Drinking Places">
            <a:extLst>
              <a:ext uri="{FF2B5EF4-FFF2-40B4-BE49-F238E27FC236}">
                <a16:creationId xmlns:a16="http://schemas.microsoft.com/office/drawing/2014/main" id="{352A1B26-E5F2-B5AE-6B7B-B0FEC7FE73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>
          <a:xfrm>
            <a:off x="1376363" y="514350"/>
            <a:ext cx="6391275" cy="327342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DABC9-F0EF-039E-5813-6EF4A031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00" y="3790950"/>
            <a:ext cx="5105400" cy="1066800"/>
          </a:xfrm>
        </p:spPr>
        <p:txBody>
          <a:bodyPr/>
          <a:lstStyle/>
          <a:p>
            <a:pPr marL="0" indent="0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This overview will focus on prevention of: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/>
              <a:t>Strains, Sprains, Bruises, and Fractures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/>
              <a:t>Cuts, Lacerations, and Punctures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/>
              <a:t>Burns and Scalds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>
            <a:extLst>
              <a:ext uri="{FF2B5EF4-FFF2-40B4-BE49-F238E27FC236}">
                <a16:creationId xmlns:a16="http://schemas.microsoft.com/office/drawing/2014/main" id="{137B74CD-09A8-EEDA-DA83-6D2B76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Strains, Sprains, Bruises, and Fractures</a:t>
            </a:r>
          </a:p>
        </p:txBody>
      </p:sp>
      <p:sp>
        <p:nvSpPr>
          <p:cNvPr id="11267" name="Content Placeholder 5">
            <a:extLst>
              <a:ext uri="{FF2B5EF4-FFF2-40B4-BE49-F238E27FC236}">
                <a16:creationId xmlns:a16="http://schemas.microsoft.com/office/drawing/2014/main" id="{B5CC0F77-EF06-C043-5D4B-45557D3A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819150"/>
            <a:ext cx="6934200" cy="3505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Result primarily from: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Slips, trips, and loss of balance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Falls to floors, walkways, and other surfaces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Overexertion in lifting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Bending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Climbing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Crawling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Reaching 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Twisting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>
            <a:extLst>
              <a:ext uri="{FF2B5EF4-FFF2-40B4-BE49-F238E27FC236}">
                <a16:creationId xmlns:a16="http://schemas.microsoft.com/office/drawing/2014/main" id="{EBCFDAA7-9AAD-121D-CE1D-C37A68B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Preventing Slips, Trips, and Falls</a:t>
            </a:r>
          </a:p>
        </p:txBody>
      </p:sp>
      <p:sp>
        <p:nvSpPr>
          <p:cNvPr id="12291" name="Content Placeholder 1">
            <a:extLst>
              <a:ext uri="{FF2B5EF4-FFF2-40B4-BE49-F238E27FC236}">
                <a16:creationId xmlns:a16="http://schemas.microsoft.com/office/drawing/2014/main" id="{3322E771-10FF-97D9-4326-4EDAFC8E3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5562600" cy="419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Slippery surfaces are a major cause of accidents in restaurants and kitchens. To reduce the risk of this type of accident: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Use non-slip footwear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Keep floors free from water or grease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Clean floors regularly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Clean up spills immediately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Put up warning signs around spills or wet floors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Consider installing non-slip tiling or other non-slip floor products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Use rubber mats in areas where the floors are constantly wet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/>
              <a:t>Use slip-resistant waxes on floors</a:t>
            </a:r>
          </a:p>
          <a:p>
            <a:pPr>
              <a:spcBef>
                <a:spcPct val="0"/>
              </a:spcBef>
            </a:pPr>
            <a:endParaRPr lang="en-US" altLang="en-US" sz="2000"/>
          </a:p>
        </p:txBody>
      </p:sp>
      <p:pic>
        <p:nvPicPr>
          <p:cNvPr id="12292" name="Picture Placeholder 6" descr="Spill on floor">
            <a:extLst>
              <a:ext uri="{FF2B5EF4-FFF2-40B4-BE49-F238E27FC236}">
                <a16:creationId xmlns:a16="http://schemas.microsoft.com/office/drawing/2014/main" id="{D97197D0-4325-91A5-F7EE-939FD7189C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53"/>
          <a:stretch>
            <a:fillRect/>
          </a:stretch>
        </p:blipFill>
        <p:spPr>
          <a:xfrm>
            <a:off x="5791200" y="666750"/>
            <a:ext cx="1682750" cy="2514600"/>
          </a:xfrm>
        </p:spPr>
      </p:pic>
      <p:pic>
        <p:nvPicPr>
          <p:cNvPr id="12293" name="Picture Placeholder 7" descr="Caution, Wet Floor Sign on floor">
            <a:extLst>
              <a:ext uri="{FF2B5EF4-FFF2-40B4-BE49-F238E27FC236}">
                <a16:creationId xmlns:a16="http://schemas.microsoft.com/office/drawing/2014/main" id="{AF73E263-95F5-EA62-6473-B9B27C8954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r="81"/>
          <a:stretch>
            <a:fillRect/>
          </a:stretch>
        </p:blipFill>
        <p:spPr>
          <a:xfrm>
            <a:off x="7239000" y="3078163"/>
            <a:ext cx="1776413" cy="16478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>
            <a:extLst>
              <a:ext uri="{FF2B5EF4-FFF2-40B4-BE49-F238E27FC236}">
                <a16:creationId xmlns:a16="http://schemas.microsoft.com/office/drawing/2014/main" id="{BBF6A565-A887-A7E4-8715-1AA425A2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Preventing Slips, Trips, and Falls </a:t>
            </a:r>
            <a:r>
              <a:rPr lang="en-US" altLang="en-US" sz="2800"/>
              <a:t>(Cont’d)</a:t>
            </a:r>
            <a:endParaRPr lang="en-US" altLang="en-US"/>
          </a:p>
        </p:txBody>
      </p:sp>
      <p:sp>
        <p:nvSpPr>
          <p:cNvPr id="13315" name="Content Placeholder 7">
            <a:extLst>
              <a:ext uri="{FF2B5EF4-FFF2-40B4-BE49-F238E27FC236}">
                <a16:creationId xmlns:a16="http://schemas.microsoft.com/office/drawing/2014/main" id="{6CC10B55-7A65-AC6A-0833-A16702B0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3138"/>
            <a:ext cx="5105400" cy="3200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floors and stairs free of debris and obstructions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Make sure mats and carpet are free of holes and bumps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Report poor lighting and replace burned out bulbs as soon as possible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leave oven, dishwasher, or cupboard doors open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Report or fix hazards immediately</a:t>
            </a:r>
          </a:p>
        </p:txBody>
      </p:sp>
      <p:pic>
        <p:nvPicPr>
          <p:cNvPr id="13316" name="Picture Placeholder 9" descr="Person wearing tennis shoes standing on mat on floor">
            <a:extLst>
              <a:ext uri="{FF2B5EF4-FFF2-40B4-BE49-F238E27FC236}">
                <a16:creationId xmlns:a16="http://schemas.microsoft.com/office/drawing/2014/main" id="{548CC448-9F00-7A3F-B1DD-1186C086FF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>
            <a:off x="5638800" y="781050"/>
            <a:ext cx="2395538" cy="35845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>
            <a:extLst>
              <a:ext uri="{FF2B5EF4-FFF2-40B4-BE49-F238E27FC236}">
                <a16:creationId xmlns:a16="http://schemas.microsoft.com/office/drawing/2014/main" id="{6C76D339-49BD-DB59-1415-D6AA8E0D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Sample Shoe Policy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676AAE6-1CCE-7A79-3685-333F138D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5350"/>
            <a:ext cx="5105400" cy="3886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To prevent slips and falls use shoes with:</a:t>
            </a:r>
            <a:endParaRPr lang="en-US" altLang="en-US" sz="2400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Slip-resistant soles and a good tread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Tightly tied laces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No leather or smooth soles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No open-toes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No platform or high heels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/>
              <a:t>No porous fabric such as canvas</a:t>
            </a:r>
          </a:p>
        </p:txBody>
      </p:sp>
      <p:pic>
        <p:nvPicPr>
          <p:cNvPr id="14340" name="Picture Placeholder 4" descr="Person with nonslip shoes standing on floor">
            <a:extLst>
              <a:ext uri="{FF2B5EF4-FFF2-40B4-BE49-F238E27FC236}">
                <a16:creationId xmlns:a16="http://schemas.microsoft.com/office/drawing/2014/main" id="{108D4AE4-E8C1-BF6D-A093-C124B83A50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>
            <a:fillRect/>
          </a:stretch>
        </p:blipFill>
        <p:spPr>
          <a:xfrm>
            <a:off x="5715000" y="1751013"/>
            <a:ext cx="2889250" cy="21764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>
            <a:extLst>
              <a:ext uri="{FF2B5EF4-FFF2-40B4-BE49-F238E27FC236}">
                <a16:creationId xmlns:a16="http://schemas.microsoft.com/office/drawing/2014/main" id="{C431E89B-6160-1D8C-11C4-D9ACD5A9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9425"/>
          </a:xfrm>
        </p:spPr>
        <p:txBody>
          <a:bodyPr/>
          <a:lstStyle/>
          <a:p>
            <a:r>
              <a:rPr lang="en-US" altLang="en-US"/>
              <a:t>Preventing Falls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D722200-E8C0-8F14-B41B-958D7365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66750"/>
            <a:ext cx="6705600" cy="4038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400"/>
              <a:t>To reduce the risk of falls from ladders:</a:t>
            </a:r>
            <a:endParaRPr lang="en-US" altLang="en-US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Use ladders with slip-resistant feet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use defective ladders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 not use chairs, boxes, or tables as a substitute for a ladder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Set ladder on a flat, firm surface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Face the ladder when standing on it and when climbing up or down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Keep the center of your body between the side rails of the ladder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000"/>
              <a:t>Don’t work from the top two steps of a ladder</a:t>
            </a:r>
          </a:p>
        </p:txBody>
      </p:sp>
      <p:pic>
        <p:nvPicPr>
          <p:cNvPr id="15364" name="Picture Placeholder 4" descr="Person on stepladder reaching for light">
            <a:extLst>
              <a:ext uri="{FF2B5EF4-FFF2-40B4-BE49-F238E27FC236}">
                <a16:creationId xmlns:a16="http://schemas.microsoft.com/office/drawing/2014/main" id="{BAD18480-5C36-8533-2955-95C7947C6C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>
            <a:fillRect/>
          </a:stretch>
        </p:blipFill>
        <p:spPr>
          <a:xfrm>
            <a:off x="6961188" y="895350"/>
            <a:ext cx="2030412" cy="30273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00"/>
      </a:dk1>
      <a:lt1>
        <a:srgbClr val="FFFFFF"/>
      </a:lt1>
      <a:dk2>
        <a:srgbClr val="4D4D4D"/>
      </a:dk2>
      <a:lt2>
        <a:srgbClr val="808080"/>
      </a:lt2>
      <a:accent1>
        <a:srgbClr val="EAEAEA"/>
      </a:accent1>
      <a:accent2>
        <a:srgbClr val="EA6D1F"/>
      </a:accent2>
      <a:accent3>
        <a:srgbClr val="FFFFFF"/>
      </a:accent3>
      <a:accent4>
        <a:srgbClr val="000000"/>
      </a:accent4>
      <a:accent5>
        <a:srgbClr val="F3F3F3"/>
      </a:accent5>
      <a:accent6>
        <a:srgbClr val="D4621B"/>
      </a:accent6>
      <a:hlink>
        <a:srgbClr val="005595"/>
      </a:hlink>
      <a:folHlink>
        <a:srgbClr val="21A0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4D4D4D"/>
        </a:dk2>
        <a:lt2>
          <a:srgbClr val="808080"/>
        </a:lt2>
        <a:accent1>
          <a:srgbClr val="E2E0CC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EEDE2"/>
        </a:accent5>
        <a:accent6>
          <a:srgbClr val="555555"/>
        </a:accent6>
        <a:hlink>
          <a:srgbClr val="005595"/>
        </a:hlink>
        <a:folHlink>
          <a:srgbClr val="21A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4D4D4D"/>
        </a:dk2>
        <a:lt2>
          <a:srgbClr val="808080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005595"/>
        </a:hlink>
        <a:folHlink>
          <a:srgbClr val="21A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4D4D4D"/>
        </a:dk2>
        <a:lt2>
          <a:srgbClr val="808080"/>
        </a:lt2>
        <a:accent1>
          <a:srgbClr val="EAEAEA"/>
        </a:accent1>
        <a:accent2>
          <a:srgbClr val="EA6D1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D4621B"/>
        </a:accent6>
        <a:hlink>
          <a:srgbClr val="005595"/>
        </a:hlink>
        <a:folHlink>
          <a:srgbClr val="21A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_LNItemplateLight16x9.potx" id="{0B5065E5-C5AC-4C27-AF57-E9D28C264886}" vid="{4A856D25-64EA-4311-861F-DA9DECE27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__LNItemplateLight16x9</Template>
  <TotalTime>565</TotalTime>
  <Words>2242</Words>
  <Application>Microsoft Macintosh PowerPoint</Application>
  <PresentationFormat>On-screen Show (16:9)</PresentationFormat>
  <Paragraphs>253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Wingdings</vt:lpstr>
      <vt:lpstr>Calibri</vt:lpstr>
      <vt:lpstr>Default Design</vt:lpstr>
      <vt:lpstr>Injury Prevention in Restaurants and Kitchens</vt:lpstr>
      <vt:lpstr>This overview will</vt:lpstr>
      <vt:lpstr>Restaurants in Washington</vt:lpstr>
      <vt:lpstr>Injuries in Eating and Drinking Places (2003)</vt:lpstr>
      <vt:lpstr>Strains, Sprains, Bruises, and Fractures</vt:lpstr>
      <vt:lpstr>Preventing Slips, Trips, and Falls</vt:lpstr>
      <vt:lpstr>Preventing Slips, Trips, and Falls (Cont’d)</vt:lpstr>
      <vt:lpstr>Sample Shoe Policy</vt:lpstr>
      <vt:lpstr>Preventing Falls</vt:lpstr>
      <vt:lpstr>Preventing Sprains, Strains, and Overexertion in Kitchen Staff</vt:lpstr>
      <vt:lpstr>Preventing Sprains, Strains, and Overexertion in Kitchen Staff</vt:lpstr>
      <vt:lpstr>Preventing Sprains, Strains, and Overexertion in Kitchen Staff</vt:lpstr>
      <vt:lpstr>Preventing Sprains, Strains, and Overexertion in Kitchen Staff</vt:lpstr>
      <vt:lpstr>Preventing Sprains, Strains, and Overexertion in Servers and Bus People</vt:lpstr>
      <vt:lpstr>Preventing Sprains, Strains, and Overexertion in Servers and Bus People</vt:lpstr>
      <vt:lpstr>Preventing Sprains, Strains, and Overexertion in Servers and Bus People</vt:lpstr>
      <vt:lpstr>Preventing Sprains, Strains, and Overexertion in Bar Staff</vt:lpstr>
      <vt:lpstr>Preventing Sprains, Strains, and Overexertion in Dishwashers</vt:lpstr>
      <vt:lpstr>Cuts, Lacerations, and Punctures</vt:lpstr>
      <vt:lpstr>Preventing Cuts, Lacerations &amp; Punctures</vt:lpstr>
      <vt:lpstr>Preventing Cuts, Lacerations &amp; Punctures</vt:lpstr>
      <vt:lpstr>Preventing Cuts, Lacerations &amp; Punctures</vt:lpstr>
      <vt:lpstr>Preventing Cuts, Lacerations &amp; Punctures</vt:lpstr>
      <vt:lpstr>Burns and Scalds</vt:lpstr>
      <vt:lpstr>To Reduce the Risk of Burns and Scalds</vt:lpstr>
      <vt:lpstr>To Reduce the Risk of Burns and Scalds</vt:lpstr>
      <vt:lpstr>To Reduce the Risk of Burns and Scalds</vt:lpstr>
      <vt:lpstr>Examples of Commonly Used Hand, Foot, &amp; Eye Protection in the Restaurants and Kitchens</vt:lpstr>
      <vt:lpstr>Important Consideration in Restaurants: Teen Workers</vt:lpstr>
      <vt:lpstr>Important Consideration in Restaurants: Teen Workers</vt:lpstr>
      <vt:lpstr>Resources for Employing Teen Workers</vt:lpstr>
      <vt:lpstr>Other References Used</vt:lpstr>
      <vt:lpstr>Additional Resources</vt:lpstr>
      <vt:lpstr>DOSH Consultation Services</vt:lpstr>
      <vt:lpstr>Thank you for taking the time to learn about safety and health and how to prevent injuries and illnesses.</vt:lpstr>
    </vt:vector>
  </TitlesOfParts>
  <Company>Dept. of Labor and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Sortor, Katherine (LNI)</dc:creator>
  <cp:lastModifiedBy>John Inniger</cp:lastModifiedBy>
  <cp:revision>20</cp:revision>
  <dcterms:created xsi:type="dcterms:W3CDTF">2021-09-16T21:08:24Z</dcterms:created>
  <dcterms:modified xsi:type="dcterms:W3CDTF">2025-07-16T17:54:14Z</dcterms:modified>
</cp:coreProperties>
</file>