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1F86D-7975-40E0-A1B3-DF550DE170F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FDF2-9534-4E3B-A205-DC530029D5E0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49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1F86D-7975-40E0-A1B3-DF550DE170F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FDF2-9534-4E3B-A205-DC530029D5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5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1F86D-7975-40E0-A1B3-DF550DE170F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FDF2-9534-4E3B-A205-DC530029D5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1F86D-7975-40E0-A1B3-DF550DE170F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FDF2-9534-4E3B-A205-DC530029D5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3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1F86D-7975-40E0-A1B3-DF550DE170F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FDF2-9534-4E3B-A205-DC530029D5E0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00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1F86D-7975-40E0-A1B3-DF550DE170F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FDF2-9534-4E3B-A205-DC530029D5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4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1F86D-7975-40E0-A1B3-DF550DE170F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FDF2-9534-4E3B-A205-DC530029D5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0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1F86D-7975-40E0-A1B3-DF550DE170F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FDF2-9534-4E3B-A205-DC530029D5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5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1F86D-7975-40E0-A1B3-DF550DE170F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DFDF2-9534-4E3B-A205-DC530029D5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D1F86D-7975-40E0-A1B3-DF550DE170F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9DFDF2-9534-4E3B-A205-DC530029D5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3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D1F86D-7975-40E0-A1B3-DF550DE170F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9DFDF2-9534-4E3B-A205-DC530029D5E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0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D1F86D-7975-40E0-A1B3-DF550DE170F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99DFDF2-9534-4E3B-A205-DC530029D5E0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35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8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FA01BE-C588-74AF-F636-0CB222FC47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Flights</a:t>
            </a:r>
            <a:endParaRPr lang="en-US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86824F7-2C25-D956-4E67-5682A394B9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err="1">
                <a:solidFill>
                  <a:schemeClr val="accent1"/>
                </a:solidFill>
              </a:rPr>
              <a:t>Modelling</a:t>
            </a:r>
            <a:r>
              <a:rPr lang="da-DK" dirty="0">
                <a:solidFill>
                  <a:schemeClr val="accent1"/>
                </a:solidFill>
              </a:rPr>
              <a:t> Flight Data Using </a:t>
            </a:r>
            <a:r>
              <a:rPr lang="da-DK" dirty="0" err="1">
                <a:solidFill>
                  <a:schemeClr val="accent1"/>
                </a:solidFill>
              </a:rPr>
              <a:t>Snowflake</a:t>
            </a:r>
            <a:r>
              <a:rPr lang="da-DK" dirty="0">
                <a:solidFill>
                  <a:schemeClr val="accent1"/>
                </a:solidFill>
              </a:rPr>
              <a:t> and DBT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Grafik 4" descr="Send">
            <a:extLst>
              <a:ext uri="{FF2B5EF4-FFF2-40B4-BE49-F238E27FC236}">
                <a16:creationId xmlns:a16="http://schemas.microsoft.com/office/drawing/2014/main" id="{E94E2007-4044-81FE-3724-B05F77E97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2455" y="1381887"/>
            <a:ext cx="29432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80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DF525D-E59A-CD58-E3DC-B16E22902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200" dirty="0"/>
              <a:t>Initial Challenges</a:t>
            </a:r>
            <a:endParaRPr lang="en-US" sz="4200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D082694-B428-B205-8C7C-D87858684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/>
              <a:t> Open-</a:t>
            </a:r>
            <a:r>
              <a:rPr lang="da-DK" dirty="0" err="1"/>
              <a:t>ended</a:t>
            </a:r>
            <a:endParaRPr lang="da-DK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enough</a:t>
            </a:r>
            <a:r>
              <a:rPr lang="da-DK" dirty="0"/>
              <a:t>?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the </a:t>
            </a:r>
            <a:r>
              <a:rPr lang="da-DK" dirty="0" err="1"/>
              <a:t>focus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? </a:t>
            </a:r>
            <a:r>
              <a:rPr lang="da-DK" dirty="0" err="1"/>
              <a:t>What</a:t>
            </a:r>
            <a:r>
              <a:rPr lang="da-DK" dirty="0"/>
              <a:t> is relevant?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/>
              <a:t> </a:t>
            </a:r>
            <a:r>
              <a:rPr lang="da-DK" dirty="0" err="1"/>
              <a:t>Unfamiliar</a:t>
            </a:r>
            <a:r>
              <a:rPr lang="da-DK" dirty="0"/>
              <a:t> Tools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 err="1"/>
              <a:t>Snowflake</a:t>
            </a:r>
            <a:r>
              <a:rPr lang="da-DK" dirty="0"/>
              <a:t> &gt; </a:t>
            </a:r>
            <a:r>
              <a:rPr lang="da-DK" dirty="0" err="1"/>
              <a:t>Databricks</a:t>
            </a:r>
            <a:endParaRPr lang="da-DK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/>
              <a:t>DBT Cloud &gt; DBT Core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/>
              <a:t> Presentation</a:t>
            </a:r>
            <a:endParaRPr lang="en-US" dirty="0"/>
          </a:p>
        </p:txBody>
      </p:sp>
      <p:pic>
        <p:nvPicPr>
          <p:cNvPr id="5" name="Grafik 4" descr="Person, der får en idé">
            <a:extLst>
              <a:ext uri="{FF2B5EF4-FFF2-40B4-BE49-F238E27FC236}">
                <a16:creationId xmlns:a16="http://schemas.microsoft.com/office/drawing/2014/main" id="{A0B2E42E-70E1-4B7C-7EA0-E143674B0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3790" y="2792519"/>
            <a:ext cx="3076575" cy="3076575"/>
          </a:xfrm>
          <a:prstGeom prst="rect">
            <a:avLst/>
          </a:prstGeom>
        </p:spPr>
      </p:pic>
      <p:pic>
        <p:nvPicPr>
          <p:cNvPr id="7" name="Grafik 6" descr="Filter">
            <a:extLst>
              <a:ext uri="{FF2B5EF4-FFF2-40B4-BE49-F238E27FC236}">
                <a16:creationId xmlns:a16="http://schemas.microsoft.com/office/drawing/2014/main" id="{A0566B59-51A4-79EC-1B49-149D9A2308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44087" y="1866478"/>
            <a:ext cx="1309612" cy="1309612"/>
          </a:xfrm>
          <a:prstGeom prst="rect">
            <a:avLst/>
          </a:prstGeom>
        </p:spPr>
      </p:pic>
      <p:pic>
        <p:nvPicPr>
          <p:cNvPr id="9" name="Grafik 8" descr="Research">
            <a:extLst>
              <a:ext uri="{FF2B5EF4-FFF2-40B4-BE49-F238E27FC236}">
                <a16:creationId xmlns:a16="http://schemas.microsoft.com/office/drawing/2014/main" id="{175F5310-9C9A-7E80-0309-5B3C75837A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88474" y="2964808"/>
            <a:ext cx="1419225" cy="1419225"/>
          </a:xfrm>
          <a:prstGeom prst="rect">
            <a:avLst/>
          </a:prstGeom>
        </p:spPr>
      </p:pic>
      <p:pic>
        <p:nvPicPr>
          <p:cNvPr id="11" name="Grafik 10" descr="Forelæser">
            <a:extLst>
              <a:ext uri="{FF2B5EF4-FFF2-40B4-BE49-F238E27FC236}">
                <a16:creationId xmlns:a16="http://schemas.microsoft.com/office/drawing/2014/main" id="{44F367D9-0924-5D42-C703-ED09CB4FB4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05125" y="4576132"/>
            <a:ext cx="1292962" cy="1292962"/>
          </a:xfrm>
          <a:prstGeom prst="rect">
            <a:avLst/>
          </a:prstGeom>
        </p:spPr>
      </p:pic>
      <p:pic>
        <p:nvPicPr>
          <p:cNvPr id="13" name="Grafik 12" descr="Database">
            <a:extLst>
              <a:ext uri="{FF2B5EF4-FFF2-40B4-BE49-F238E27FC236}">
                <a16:creationId xmlns:a16="http://schemas.microsoft.com/office/drawing/2014/main" id="{463892CC-ACF2-7F18-2F2D-AFCEABD2F7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65105" y="2696708"/>
            <a:ext cx="2981151" cy="298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0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9BBB7-924C-D9A0-73F1-8768CEC6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200" dirty="0"/>
              <a:t>An </a:t>
            </a:r>
            <a:r>
              <a:rPr lang="da-DK" sz="4200" dirty="0" err="1"/>
              <a:t>Interesting</a:t>
            </a:r>
            <a:r>
              <a:rPr lang="da-DK" sz="4200" dirty="0"/>
              <a:t> Case: </a:t>
            </a:r>
            <a:r>
              <a:rPr lang="da-DK" sz="4200" b="1" dirty="0"/>
              <a:t>Flights</a:t>
            </a:r>
            <a:endParaRPr lang="en-US" sz="4200" b="1" dirty="0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DBFAAD3-AB3E-55C3-69C4-3CC22AB88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a-DK" dirty="0"/>
              <a:t>An old </a:t>
            </a:r>
            <a:r>
              <a:rPr lang="da-DK" dirty="0" err="1"/>
              <a:t>interest</a:t>
            </a:r>
            <a:r>
              <a:rPr lang="da-DK" dirty="0"/>
              <a:t> in a new </a:t>
            </a:r>
            <a:r>
              <a:rPr lang="da-DK" dirty="0" err="1"/>
              <a:t>setting</a:t>
            </a:r>
            <a:endParaRPr lang="en-US" dirty="0"/>
          </a:p>
        </p:txBody>
      </p:sp>
      <p:graphicFrame>
        <p:nvGraphicFramePr>
          <p:cNvPr id="8" name="Pladsholder til indhold 7">
            <a:extLst>
              <a:ext uri="{FF2B5EF4-FFF2-40B4-BE49-F238E27FC236}">
                <a16:creationId xmlns:a16="http://schemas.microsoft.com/office/drawing/2014/main" id="{09FDA547-30A3-F325-2F1B-E96897ED68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894469"/>
              </p:ext>
            </p:extLst>
          </p:nvPr>
        </p:nvGraphicFramePr>
        <p:xfrm>
          <a:off x="5440209" y="773468"/>
          <a:ext cx="6492874" cy="14274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511">
                  <a:extLst>
                    <a:ext uri="{9D8B030D-6E8A-4147-A177-3AD203B41FA5}">
                      <a16:colId xmlns:a16="http://schemas.microsoft.com/office/drawing/2014/main" val="275824170"/>
                    </a:ext>
                  </a:extLst>
                </a:gridCol>
                <a:gridCol w="619549">
                  <a:extLst>
                    <a:ext uri="{9D8B030D-6E8A-4147-A177-3AD203B41FA5}">
                      <a16:colId xmlns:a16="http://schemas.microsoft.com/office/drawing/2014/main" val="3807098448"/>
                    </a:ext>
                  </a:extLst>
                </a:gridCol>
                <a:gridCol w="1247359">
                  <a:extLst>
                    <a:ext uri="{9D8B030D-6E8A-4147-A177-3AD203B41FA5}">
                      <a16:colId xmlns:a16="http://schemas.microsoft.com/office/drawing/2014/main" val="812389575"/>
                    </a:ext>
                  </a:extLst>
                </a:gridCol>
                <a:gridCol w="947612">
                  <a:extLst>
                    <a:ext uri="{9D8B030D-6E8A-4147-A177-3AD203B41FA5}">
                      <a16:colId xmlns:a16="http://schemas.microsoft.com/office/drawing/2014/main" val="2156882194"/>
                    </a:ext>
                  </a:extLst>
                </a:gridCol>
                <a:gridCol w="1208419">
                  <a:extLst>
                    <a:ext uri="{9D8B030D-6E8A-4147-A177-3AD203B41FA5}">
                      <a16:colId xmlns:a16="http://schemas.microsoft.com/office/drawing/2014/main" val="4161357061"/>
                    </a:ext>
                  </a:extLst>
                </a:gridCol>
                <a:gridCol w="421293">
                  <a:extLst>
                    <a:ext uri="{9D8B030D-6E8A-4147-A177-3AD203B41FA5}">
                      <a16:colId xmlns:a16="http://schemas.microsoft.com/office/drawing/2014/main" val="2064129183"/>
                    </a:ext>
                  </a:extLst>
                </a:gridCol>
                <a:gridCol w="776502">
                  <a:extLst>
                    <a:ext uri="{9D8B030D-6E8A-4147-A177-3AD203B41FA5}">
                      <a16:colId xmlns:a16="http://schemas.microsoft.com/office/drawing/2014/main" val="1453369220"/>
                    </a:ext>
                  </a:extLst>
                </a:gridCol>
                <a:gridCol w="875629">
                  <a:extLst>
                    <a:ext uri="{9D8B030D-6E8A-4147-A177-3AD203B41FA5}">
                      <a16:colId xmlns:a16="http://schemas.microsoft.com/office/drawing/2014/main" val="1587699173"/>
                    </a:ext>
                  </a:extLst>
                </a:gridCol>
              </a:tblGrid>
              <a:tr h="1189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bg1"/>
                          </a:solidFill>
                          <a:effectLst/>
                        </a:rPr>
                        <a:t>year</a:t>
                      </a:r>
                      <a:endParaRPr lang="en-US" sz="7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bg1"/>
                          </a:solidFill>
                          <a:effectLst/>
                        </a:rPr>
                        <a:t>date</a:t>
                      </a:r>
                      <a:endParaRPr lang="en-US" sz="7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scene of crash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bg1"/>
                          </a:solidFill>
                          <a:effectLst/>
                        </a:rPr>
                        <a:t>airline</a:t>
                      </a:r>
                      <a:endParaRPr lang="en-US" sz="7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bg1"/>
                          </a:solidFill>
                          <a:effectLst/>
                        </a:rPr>
                        <a:t>flight</a:t>
                      </a:r>
                      <a:endParaRPr lang="en-US" sz="7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bg1"/>
                          </a:solidFill>
                          <a:effectLst/>
                        </a:rPr>
                        <a:t>fatalities</a:t>
                      </a:r>
                      <a:endParaRPr lang="en-US" sz="7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bg1"/>
                          </a:solidFill>
                          <a:effectLst/>
                        </a:rPr>
                        <a:t>Survivers</a:t>
                      </a:r>
                      <a:endParaRPr lang="en-US" sz="7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specific cause?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extLst>
                  <a:ext uri="{0D108BD9-81ED-4DB2-BD59-A6C34878D82A}">
                    <a16:rowId xmlns:a16="http://schemas.microsoft.com/office/drawing/2014/main" val="121439474"/>
                  </a:ext>
                </a:extLst>
              </a:tr>
              <a:tr h="1189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1919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21. July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Chicago, Illinois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GoodYear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Wingfoot Air Express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fire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extLst>
                  <a:ext uri="{0D108BD9-81ED-4DB2-BD59-A6C34878D82A}">
                    <a16:rowId xmlns:a16="http://schemas.microsoft.com/office/drawing/2014/main" val="2267200863"/>
                  </a:ext>
                </a:extLst>
              </a:tr>
              <a:tr h="1189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1919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 August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Verona, Italy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Caproni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Ca.48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extLst>
                  <a:ext uri="{0D108BD9-81ED-4DB2-BD59-A6C34878D82A}">
                    <a16:rowId xmlns:a16="http://schemas.microsoft.com/office/drawing/2014/main" val="3332610372"/>
                  </a:ext>
                </a:extLst>
              </a:tr>
              <a:tr h="1189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1920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14. December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London, England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Handley page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O/400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collision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extLst>
                  <a:ext uri="{0D108BD9-81ED-4DB2-BD59-A6C34878D82A}">
                    <a16:rowId xmlns:a16="http://schemas.microsoft.com/office/drawing/2014/main" val="3042163809"/>
                  </a:ext>
                </a:extLst>
              </a:tr>
              <a:tr h="1189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1922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7. April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Mid-air collision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Mid-air collision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extLst>
                  <a:ext uri="{0D108BD9-81ED-4DB2-BD59-A6C34878D82A}">
                    <a16:rowId xmlns:a16="http://schemas.microsoft.com/office/drawing/2014/main" val="4169924709"/>
                  </a:ext>
                </a:extLst>
              </a:tr>
              <a:tr h="1189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1923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14. May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Monsures, France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Air Union Farman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F.60 Goliath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structural failure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extLst>
                  <a:ext uri="{0D108BD9-81ED-4DB2-BD59-A6C34878D82A}">
                    <a16:rowId xmlns:a16="http://schemas.microsoft.com/office/drawing/2014/main" val="2241965682"/>
                  </a:ext>
                </a:extLst>
              </a:tr>
              <a:tr h="1189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1923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27. August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Kent, England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Air Union Farman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F.60 Goliath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engine failure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extLst>
                  <a:ext uri="{0D108BD9-81ED-4DB2-BD59-A6C34878D82A}">
                    <a16:rowId xmlns:a16="http://schemas.microsoft.com/office/drawing/2014/main" val="1517149949"/>
                  </a:ext>
                </a:extLst>
              </a:tr>
              <a:tr h="1189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1923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14. September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Buckinghamshire, England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Daimler airway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DH.34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stalling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extLst>
                  <a:ext uri="{0D108BD9-81ED-4DB2-BD59-A6C34878D82A}">
                    <a16:rowId xmlns:a16="http://schemas.microsoft.com/office/drawing/2014/main" val="576910590"/>
                  </a:ext>
                </a:extLst>
              </a:tr>
              <a:tr h="1189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1924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24. December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Surrey, England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Imperial airways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DH.34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stalling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extLst>
                  <a:ext uri="{0D108BD9-81ED-4DB2-BD59-A6C34878D82A}">
                    <a16:rowId xmlns:a16="http://schemas.microsoft.com/office/drawing/2014/main" val="1888048189"/>
                  </a:ext>
                </a:extLst>
              </a:tr>
              <a:tr h="1189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1926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18. August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Aldington, England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Air Union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Blériot 155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engine failure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extLst>
                  <a:ext uri="{0D108BD9-81ED-4DB2-BD59-A6C34878D82A}">
                    <a16:rowId xmlns:a16="http://schemas.microsoft.com/office/drawing/2014/main" val="1161261476"/>
                  </a:ext>
                </a:extLst>
              </a:tr>
              <a:tr h="1189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1926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2. October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Kent, England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Air Union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Blériot 155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fire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extLst>
                  <a:ext uri="{0D108BD9-81ED-4DB2-BD59-A6C34878D82A}">
                    <a16:rowId xmlns:a16="http://schemas.microsoft.com/office/drawing/2014/main" val="2874966185"/>
                  </a:ext>
                </a:extLst>
              </a:tr>
              <a:tr h="1189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1927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22. August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Kent, England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KLM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Fokker F-8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structural failure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6" marR="4956" marT="4956" marB="0" anchor="b"/>
                </a:tc>
                <a:extLst>
                  <a:ext uri="{0D108BD9-81ED-4DB2-BD59-A6C34878D82A}">
                    <a16:rowId xmlns:a16="http://schemas.microsoft.com/office/drawing/2014/main" val="1665869468"/>
                  </a:ext>
                </a:extLst>
              </a:tr>
            </a:tbl>
          </a:graphicData>
        </a:graphic>
      </p:graphicFrame>
      <p:pic>
        <p:nvPicPr>
          <p:cNvPr id="1026" name="Picture 2" descr="Download Microsoft Excel Logo in SVG Vector or PNG File Format - Logo.wine">
            <a:extLst>
              <a:ext uri="{FF2B5EF4-FFF2-40B4-BE49-F238E27FC236}">
                <a16:creationId xmlns:a16="http://schemas.microsoft.com/office/drawing/2014/main" id="{175A7660-46C0-51F6-47C0-BFD201673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249" y="888584"/>
            <a:ext cx="1795806" cy="119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l: nedad 8">
            <a:extLst>
              <a:ext uri="{FF2B5EF4-FFF2-40B4-BE49-F238E27FC236}">
                <a16:creationId xmlns:a16="http://schemas.microsoft.com/office/drawing/2014/main" id="{88AE99A8-6077-536F-77E8-A351FA3536C6}"/>
              </a:ext>
            </a:extLst>
          </p:cNvPr>
          <p:cNvSpPr/>
          <p:nvPr/>
        </p:nvSpPr>
        <p:spPr>
          <a:xfrm>
            <a:off x="7433867" y="2419350"/>
            <a:ext cx="937260" cy="10134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1808C840-BD33-1B1A-6482-88081D08E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110" y="3429000"/>
            <a:ext cx="1403847" cy="1398465"/>
          </a:xfrm>
          <a:prstGeom prst="rect">
            <a:avLst/>
          </a:prstGeom>
        </p:spPr>
      </p:pic>
      <p:pic>
        <p:nvPicPr>
          <p:cNvPr id="1030" name="Picture 6" descr="dbt Logo PNG Vector - Download Free Resource">
            <a:extLst>
              <a:ext uri="{FF2B5EF4-FFF2-40B4-BE49-F238E27FC236}">
                <a16:creationId xmlns:a16="http://schemas.microsoft.com/office/drawing/2014/main" id="{1D887B3F-1108-A065-C5B3-9E050EA49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714" y="3613873"/>
            <a:ext cx="285750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utediagram: Magnetpladelager 11">
            <a:extLst>
              <a:ext uri="{FF2B5EF4-FFF2-40B4-BE49-F238E27FC236}">
                <a16:creationId xmlns:a16="http://schemas.microsoft.com/office/drawing/2014/main" id="{8A9339CE-0242-9153-A987-BC9A7F6A56B3}"/>
              </a:ext>
            </a:extLst>
          </p:cNvPr>
          <p:cNvSpPr/>
          <p:nvPr/>
        </p:nvSpPr>
        <p:spPr>
          <a:xfrm>
            <a:off x="5511568" y="5393467"/>
            <a:ext cx="2390929" cy="1151897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DB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utediagram: Magnetpladelager 12">
            <a:extLst>
              <a:ext uri="{FF2B5EF4-FFF2-40B4-BE49-F238E27FC236}">
                <a16:creationId xmlns:a16="http://schemas.microsoft.com/office/drawing/2014/main" id="{D5BAF990-1F04-5F35-55CC-0D04AC5371E2}"/>
              </a:ext>
            </a:extLst>
          </p:cNvPr>
          <p:cNvSpPr/>
          <p:nvPr/>
        </p:nvSpPr>
        <p:spPr>
          <a:xfrm>
            <a:off x="8561000" y="5393467"/>
            <a:ext cx="2390929" cy="1151897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Transformed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 DB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45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F6F8E5-B16C-15CE-3815-C5738F56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200" dirty="0" err="1"/>
              <a:t>Finding</a:t>
            </a:r>
            <a:r>
              <a:rPr lang="da-DK" sz="4200" dirty="0"/>
              <a:t> Data &amp; </a:t>
            </a:r>
            <a:r>
              <a:rPr lang="da-DK" sz="4200" dirty="0" err="1"/>
              <a:t>Modelling</a:t>
            </a:r>
            <a:endParaRPr lang="en-US" sz="4200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555537-608D-231A-2C89-25A20882CA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 err="1"/>
              <a:t>Searching</a:t>
            </a:r>
            <a:r>
              <a:rPr lang="da-DK" dirty="0"/>
              <a:t> for data:</a:t>
            </a:r>
          </a:p>
          <a:p>
            <a:pPr lvl="1"/>
            <a:r>
              <a:rPr lang="da-DK" dirty="0" err="1"/>
              <a:t>Available</a:t>
            </a:r>
            <a:r>
              <a:rPr lang="da-DK" dirty="0"/>
              <a:t> &amp; Open-Source</a:t>
            </a:r>
            <a:endParaRPr lang="en-US" dirty="0"/>
          </a:p>
          <a:p>
            <a:pPr lvl="1"/>
            <a:r>
              <a:rPr lang="en-US" dirty="0"/>
              <a:t>Relevant to model</a:t>
            </a:r>
          </a:p>
          <a:p>
            <a:pPr lvl="1"/>
            <a:r>
              <a:rPr lang="en-US" dirty="0"/>
              <a:t>Matching dimensions</a:t>
            </a:r>
          </a:p>
          <a:p>
            <a:r>
              <a:rPr lang="en-US" dirty="0"/>
              <a:t>Not many options out there :-/</a:t>
            </a:r>
            <a:endParaRPr lang="da-DK" dirty="0"/>
          </a:p>
        </p:txBody>
      </p:sp>
      <p:pic>
        <p:nvPicPr>
          <p:cNvPr id="2050" name="Picture 2" descr="Snowflake logo in transparent PNG and vectorized SVG formats">
            <a:extLst>
              <a:ext uri="{FF2B5EF4-FFF2-40B4-BE49-F238E27FC236}">
                <a16:creationId xmlns:a16="http://schemas.microsoft.com/office/drawing/2014/main" id="{8B3B7B6D-9758-436A-3C53-9C8A7598C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152" y="2152428"/>
            <a:ext cx="2366004" cy="235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aggle, logo, logos icon - Free download on Iconfinder">
            <a:extLst>
              <a:ext uri="{FF2B5EF4-FFF2-40B4-BE49-F238E27FC236}">
                <a16:creationId xmlns:a16="http://schemas.microsoft.com/office/drawing/2014/main" id="{A6B91C8E-D46A-07BE-8A74-7B89E20BE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658" y="3803606"/>
            <a:ext cx="2356730" cy="235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pi - Free networking icons">
            <a:extLst>
              <a:ext uri="{FF2B5EF4-FFF2-40B4-BE49-F238E27FC236}">
                <a16:creationId xmlns:a16="http://schemas.microsoft.com/office/drawing/2014/main" id="{DF6D98C3-FC83-93CC-FCCC-8E02B9AAA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624" y="2839299"/>
            <a:ext cx="3732098" cy="373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18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0F649-FD23-864F-1590-5956D5C0D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200" dirty="0"/>
              <a:t>Data </a:t>
            </a:r>
            <a:r>
              <a:rPr lang="da-DK" sz="4200" dirty="0" err="1"/>
              <a:t>Modelling</a:t>
            </a:r>
            <a:endParaRPr lang="en-US" sz="4200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DBF872E-364C-10B5-117A-506893A29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Modelling</a:t>
            </a:r>
            <a:r>
              <a:rPr lang="da-DK" dirty="0"/>
              <a:t>:</a:t>
            </a:r>
          </a:p>
          <a:p>
            <a:pPr lvl="1"/>
            <a:r>
              <a:rPr lang="da-DK" dirty="0"/>
              <a:t>Feature </a:t>
            </a:r>
            <a:r>
              <a:rPr lang="da-DK" dirty="0" err="1"/>
              <a:t>Extraction</a:t>
            </a:r>
            <a:endParaRPr lang="da-DK" dirty="0"/>
          </a:p>
          <a:p>
            <a:pPr lvl="1"/>
            <a:r>
              <a:rPr lang="da-DK" dirty="0"/>
              <a:t>Summary interpretation</a:t>
            </a:r>
          </a:p>
          <a:p>
            <a:pPr lvl="1"/>
            <a:r>
              <a:rPr lang="en-US" dirty="0"/>
              <a:t>Dimensions vs. Facts -&gt; Normalization?</a:t>
            </a:r>
          </a:p>
          <a:p>
            <a:pPr lvl="1"/>
            <a:r>
              <a:rPr lang="en-US" dirty="0"/>
              <a:t>Filtering</a:t>
            </a:r>
          </a:p>
          <a:p>
            <a:endParaRPr lang="en-US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08BC016F-F47A-BD46-F840-C2DB822C2B04}"/>
              </a:ext>
            </a:extLst>
          </p:cNvPr>
          <p:cNvSpPr txBox="1"/>
          <p:nvPr/>
        </p:nvSpPr>
        <p:spPr>
          <a:xfrm>
            <a:off x="1097280" y="3630406"/>
            <a:ext cx="5897880" cy="4514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69788C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(route,</a:t>
            </a:r>
            <a:r>
              <a:rPr lang="en-US" sz="9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SPLIT_PART(route, </a:t>
            </a:r>
            <a:r>
              <a:rPr lang="en-US" sz="9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69788C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source,</a:t>
            </a:r>
          </a:p>
          <a:p>
            <a:pPr>
              <a:lnSpc>
                <a:spcPts val="1425"/>
              </a:lnSpc>
            </a:pP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69788C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(route,</a:t>
            </a:r>
            <a:r>
              <a:rPr lang="en-US" sz="9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SPLIT_PART(route, </a:t>
            </a:r>
            <a:r>
              <a:rPr lang="en-US" sz="9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dirty="0">
                <a:solidFill>
                  <a:srgbClr val="69788C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69788C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destination,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9EE82D58-A7B4-6BF8-9B94-A1837E6AA89A}"/>
              </a:ext>
            </a:extLst>
          </p:cNvPr>
          <p:cNvSpPr txBox="1"/>
          <p:nvPr/>
        </p:nvSpPr>
        <p:spPr>
          <a:xfrm>
            <a:off x="1097280" y="4321732"/>
            <a:ext cx="5897880" cy="18725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69788C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700C7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(summary), </a:t>
            </a:r>
            <a:r>
              <a:rPr lang="en-US" sz="9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'midair collision'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'Midair Collision'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69788C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700C7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(summary), </a:t>
            </a:r>
            <a:r>
              <a:rPr lang="en-US" sz="9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'runway incursion'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'Midair Collision'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69788C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700C7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(summary), </a:t>
            </a:r>
            <a:r>
              <a:rPr lang="en-US" sz="9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'pilot error'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'Pilot Error'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69788C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700C7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(summary), </a:t>
            </a:r>
            <a:r>
              <a:rPr lang="en-US" sz="9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'shot'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'Shot Down'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69788C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700C7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(summary), </a:t>
            </a:r>
            <a:r>
              <a:rPr lang="en-US" sz="9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'engine'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69788C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69788C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700C7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(summary), </a:t>
            </a:r>
            <a:r>
              <a:rPr lang="en-US" sz="9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'fuel'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'Engine / Fuel Trouble’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...</a:t>
            </a:r>
          </a:p>
          <a:p>
            <a:pPr>
              <a:lnSpc>
                <a:spcPts val="1425"/>
              </a:lnSpc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69788C"/>
                </a:solidFill>
                <a:effectLst/>
                <a:latin typeface="Consolas" panose="020B0609020204030204" pitchFamily="49" charset="0"/>
              </a:rPr>
              <a:t>null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crash_type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DECF3C2B-5B44-5F87-AA7C-98D1991B822A}"/>
              </a:ext>
            </a:extLst>
          </p:cNvPr>
          <p:cNvSpPr/>
          <p:nvPr/>
        </p:nvSpPr>
        <p:spPr>
          <a:xfrm>
            <a:off x="7408541" y="1845734"/>
            <a:ext cx="1666875" cy="11142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flightcrashes</a:t>
            </a:r>
            <a:endParaRPr lang="en-US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DDD9AAA2-4FE5-8D26-7859-80BC0FF67E26}"/>
              </a:ext>
            </a:extLst>
          </p:cNvPr>
          <p:cNvSpPr/>
          <p:nvPr/>
        </p:nvSpPr>
        <p:spPr>
          <a:xfrm>
            <a:off x="7408540" y="3336533"/>
            <a:ext cx="1666875" cy="11142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flights</a:t>
            </a:r>
            <a:endParaRPr lang="en-US" dirty="0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63DE78F3-495B-F35A-7696-F60836A0E841}"/>
              </a:ext>
            </a:extLst>
          </p:cNvPr>
          <p:cNvSpPr/>
          <p:nvPr/>
        </p:nvSpPr>
        <p:spPr>
          <a:xfrm>
            <a:off x="9902185" y="3340947"/>
            <a:ext cx="1666875" cy="11142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airports</a:t>
            </a:r>
            <a:endParaRPr lang="en-US" dirty="0"/>
          </a:p>
        </p:txBody>
      </p:sp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F3C0661F-1B73-2B76-05CE-89ECF5DAE61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9075415" y="3893640"/>
            <a:ext cx="826770" cy="441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CA827B14-5B0C-AED4-E021-3521D825E4EE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9075416" y="2402841"/>
            <a:ext cx="1660207" cy="93810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ktangel 17">
            <a:extLst>
              <a:ext uri="{FF2B5EF4-FFF2-40B4-BE49-F238E27FC236}">
                <a16:creationId xmlns:a16="http://schemas.microsoft.com/office/drawing/2014/main" id="{5D011BBD-96E5-758D-61B8-31B5E78332C2}"/>
              </a:ext>
            </a:extLst>
          </p:cNvPr>
          <p:cNvSpPr/>
          <p:nvPr/>
        </p:nvSpPr>
        <p:spPr>
          <a:xfrm>
            <a:off x="8655362" y="5080019"/>
            <a:ext cx="1666875" cy="11142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Agg</a:t>
            </a:r>
            <a:r>
              <a:rPr lang="da-DK" dirty="0"/>
              <a:t>. </a:t>
            </a:r>
            <a:r>
              <a:rPr lang="da-DK" dirty="0" err="1"/>
              <a:t>airport_traffic</a:t>
            </a:r>
            <a:endParaRPr lang="en-US" dirty="0"/>
          </a:p>
        </p:txBody>
      </p:sp>
      <p:cxnSp>
        <p:nvCxnSpPr>
          <p:cNvPr id="24" name="Lige pilforbindelse 23">
            <a:extLst>
              <a:ext uri="{FF2B5EF4-FFF2-40B4-BE49-F238E27FC236}">
                <a16:creationId xmlns:a16="http://schemas.microsoft.com/office/drawing/2014/main" id="{18B7AB8D-6FC7-4C3D-1640-503D31A34190}"/>
              </a:ext>
            </a:extLst>
          </p:cNvPr>
          <p:cNvCxnSpPr>
            <a:stCxn id="8" idx="2"/>
            <a:endCxn id="18" idx="0"/>
          </p:cNvCxnSpPr>
          <p:nvPr/>
        </p:nvCxnSpPr>
        <p:spPr>
          <a:xfrm>
            <a:off x="8241978" y="4450746"/>
            <a:ext cx="1246822" cy="62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>
            <a:extLst>
              <a:ext uri="{FF2B5EF4-FFF2-40B4-BE49-F238E27FC236}">
                <a16:creationId xmlns:a16="http://schemas.microsoft.com/office/drawing/2014/main" id="{EE9D5EBB-EB2F-4ADC-EDBC-0DE6C2B05F88}"/>
              </a:ext>
            </a:extLst>
          </p:cNvPr>
          <p:cNvCxnSpPr>
            <a:stCxn id="9" idx="2"/>
            <a:endCxn id="18" idx="0"/>
          </p:cNvCxnSpPr>
          <p:nvPr/>
        </p:nvCxnSpPr>
        <p:spPr>
          <a:xfrm flipH="1">
            <a:off x="9488800" y="4455160"/>
            <a:ext cx="1246823" cy="624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84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C0AC3-380C-84B0-E645-A42D65531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Setting</a:t>
            </a:r>
            <a:r>
              <a:rPr lang="da-DK" dirty="0"/>
              <a:t> up DBT &amp; </a:t>
            </a:r>
            <a:r>
              <a:rPr lang="da-DK" dirty="0" err="1"/>
              <a:t>Deploying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3506C64-022E-C77A-1FAD-E7C8E5CA3D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</a:t>
            </a:r>
            <a:r>
              <a:rPr lang="da-DK" dirty="0" err="1"/>
              <a:t>Started</a:t>
            </a:r>
            <a:r>
              <a:rPr lang="da-DK" dirty="0"/>
              <a:t> </a:t>
            </a:r>
            <a:r>
              <a:rPr lang="da-DK" dirty="0" err="1"/>
              <a:t>working</a:t>
            </a:r>
            <a:r>
              <a:rPr lang="da-DK" dirty="0"/>
              <a:t> in </a:t>
            </a:r>
            <a:r>
              <a:rPr lang="da-DK" dirty="0" err="1"/>
              <a:t>managed</a:t>
            </a:r>
            <a:r>
              <a:rPr lang="da-DK" dirty="0"/>
              <a:t> </a:t>
            </a:r>
            <a:r>
              <a:rPr lang="da-DK" dirty="0" err="1"/>
              <a:t>repository</a:t>
            </a:r>
            <a:r>
              <a:rPr lang="da-DK" dirty="0"/>
              <a:t> –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later</a:t>
            </a:r>
            <a:r>
              <a:rPr lang="da-DK" dirty="0"/>
              <a:t> </a:t>
            </a:r>
            <a:r>
              <a:rPr lang="da-DK" dirty="0" err="1"/>
              <a:t>realised</a:t>
            </a:r>
            <a:r>
              <a:rPr lang="da-DK" dirty="0"/>
              <a:t> (</a:t>
            </a:r>
            <a:r>
              <a:rPr lang="da-DK" dirty="0" err="1"/>
              <a:t>Thursday</a:t>
            </a:r>
            <a:r>
              <a:rPr lang="da-DK" dirty="0"/>
              <a:t>) I </a:t>
            </a:r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share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repo</a:t>
            </a:r>
            <a:r>
              <a:rPr lang="da-DK" dirty="0"/>
              <a:t>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Tables / Views with simple aliasing, filtering &amp; aggregation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Relationships don’t always work out :’ (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Various Access / PW issues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Still stumbling a bit in the new framework</a:t>
            </a: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17B518D6-5B56-D69F-23E9-EF92FD0E9888}"/>
              </a:ext>
            </a:extLst>
          </p:cNvPr>
          <p:cNvSpPr/>
          <p:nvPr/>
        </p:nvSpPr>
        <p:spPr>
          <a:xfrm>
            <a:off x="7408541" y="1845734"/>
            <a:ext cx="1666875" cy="11142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flightcrashes</a:t>
            </a:r>
            <a:endParaRPr lang="en-US" dirty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614ACC5B-4133-189D-7D56-8ECE2C18E83B}"/>
              </a:ext>
            </a:extLst>
          </p:cNvPr>
          <p:cNvSpPr/>
          <p:nvPr/>
        </p:nvSpPr>
        <p:spPr>
          <a:xfrm>
            <a:off x="7408540" y="3336533"/>
            <a:ext cx="1666875" cy="11142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flights</a:t>
            </a:r>
            <a:endParaRPr lang="en-US" dirty="0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1A3DA862-19CE-48DF-A9B6-5A3FABE83C87}"/>
              </a:ext>
            </a:extLst>
          </p:cNvPr>
          <p:cNvSpPr/>
          <p:nvPr/>
        </p:nvSpPr>
        <p:spPr>
          <a:xfrm>
            <a:off x="9902185" y="3340947"/>
            <a:ext cx="1666875" cy="11142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airports</a:t>
            </a:r>
            <a:endParaRPr lang="en-US" dirty="0"/>
          </a:p>
        </p:txBody>
      </p:sp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CE775B63-199C-456C-7886-794843F0BE98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9075415" y="3893640"/>
            <a:ext cx="826770" cy="441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317A9589-2E1F-4B97-7C40-AD1DCD5A267F}"/>
              </a:ext>
            </a:extLst>
          </p:cNvPr>
          <p:cNvCxnSpPr>
            <a:stCxn id="13" idx="3"/>
            <a:endCxn id="15" idx="0"/>
          </p:cNvCxnSpPr>
          <p:nvPr/>
        </p:nvCxnSpPr>
        <p:spPr>
          <a:xfrm>
            <a:off x="9075416" y="2402841"/>
            <a:ext cx="1660207" cy="93810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ktangel 17">
            <a:extLst>
              <a:ext uri="{FF2B5EF4-FFF2-40B4-BE49-F238E27FC236}">
                <a16:creationId xmlns:a16="http://schemas.microsoft.com/office/drawing/2014/main" id="{8DAE9598-CF7B-3336-C09C-27ABFF9036BC}"/>
              </a:ext>
            </a:extLst>
          </p:cNvPr>
          <p:cNvSpPr/>
          <p:nvPr/>
        </p:nvSpPr>
        <p:spPr>
          <a:xfrm>
            <a:off x="8655362" y="5080019"/>
            <a:ext cx="1666875" cy="11142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Agg</a:t>
            </a:r>
            <a:r>
              <a:rPr lang="da-DK" dirty="0"/>
              <a:t>. </a:t>
            </a:r>
            <a:r>
              <a:rPr lang="da-DK" dirty="0" err="1"/>
              <a:t>airport_traffic</a:t>
            </a:r>
            <a:endParaRPr lang="en-US" dirty="0"/>
          </a:p>
        </p:txBody>
      </p:sp>
      <p:cxnSp>
        <p:nvCxnSpPr>
          <p:cNvPr id="19" name="Lige pilforbindelse 18">
            <a:extLst>
              <a:ext uri="{FF2B5EF4-FFF2-40B4-BE49-F238E27FC236}">
                <a16:creationId xmlns:a16="http://schemas.microsoft.com/office/drawing/2014/main" id="{5356169B-2580-9286-8B8A-920ED6EA3545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8241978" y="4450746"/>
            <a:ext cx="1246822" cy="62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pilforbindelse 19">
            <a:extLst>
              <a:ext uri="{FF2B5EF4-FFF2-40B4-BE49-F238E27FC236}">
                <a16:creationId xmlns:a16="http://schemas.microsoft.com/office/drawing/2014/main" id="{3A66F4E0-BC5F-230C-818D-48A7AD215D75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 flipH="1">
            <a:off x="9488800" y="4455160"/>
            <a:ext cx="1246823" cy="624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38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458B6-4BB5-A332-3AEC-75AD70284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would</a:t>
            </a:r>
            <a:r>
              <a:rPr lang="da-DK" dirty="0"/>
              <a:t> I do </a:t>
            </a:r>
            <a:r>
              <a:rPr lang="da-DK" dirty="0" err="1"/>
              <a:t>differently</a:t>
            </a:r>
            <a:r>
              <a:rPr lang="da-DK" dirty="0"/>
              <a:t> given more time?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C5DA70A-34CD-A0FB-A262-12746A279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a-DK" dirty="0" err="1"/>
              <a:t>Used</a:t>
            </a:r>
            <a:r>
              <a:rPr lang="da-DK" dirty="0"/>
              <a:t> </a:t>
            </a:r>
            <a:r>
              <a:rPr lang="da-DK" dirty="0" err="1"/>
              <a:t>own</a:t>
            </a:r>
            <a:r>
              <a:rPr lang="da-DK" dirty="0"/>
              <a:t> </a:t>
            </a:r>
            <a:r>
              <a:rPr lang="da-DK" dirty="0" err="1"/>
              <a:t>Repo</a:t>
            </a:r>
            <a:r>
              <a:rPr lang="da-DK" dirty="0"/>
              <a:t> from the start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More / </a:t>
            </a:r>
            <a:r>
              <a:rPr lang="da-DK" dirty="0" err="1"/>
              <a:t>Better</a:t>
            </a:r>
            <a:r>
              <a:rPr lang="da-DK" dirty="0"/>
              <a:t>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More data </a:t>
            </a:r>
            <a:r>
              <a:rPr lang="da-DK" dirty="0" err="1"/>
              <a:t>modelling</a:t>
            </a:r>
            <a:r>
              <a:rPr lang="da-DK" dirty="0"/>
              <a:t> + </a:t>
            </a:r>
            <a:r>
              <a:rPr lang="da-DK" dirty="0" err="1"/>
              <a:t>serving</a:t>
            </a:r>
            <a:endParaRPr lang="da-DK" dirty="0"/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Feature </a:t>
            </a:r>
            <a:r>
              <a:rPr lang="da-DK" dirty="0" err="1"/>
              <a:t>Extraction</a:t>
            </a:r>
            <a:endParaRPr lang="da-DK" dirty="0"/>
          </a:p>
          <a:p>
            <a:pPr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Automated Pipeline / Event </a:t>
            </a:r>
            <a:r>
              <a:rPr lang="da-DK" dirty="0" err="1"/>
              <a:t>Triggering</a:t>
            </a:r>
            <a:endParaRPr lang="da-DK" dirty="0"/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</a:t>
            </a:r>
            <a:r>
              <a:rPr lang="da-DK" dirty="0" err="1"/>
              <a:t>Gone</a:t>
            </a:r>
            <a:r>
              <a:rPr lang="da-DK" dirty="0"/>
              <a:t> more </a:t>
            </a:r>
            <a:r>
              <a:rPr lang="da-DK" dirty="0" err="1"/>
              <a:t>into</a:t>
            </a:r>
            <a:r>
              <a:rPr lang="da-DK" dirty="0"/>
              <a:t> </a:t>
            </a:r>
            <a:r>
              <a:rPr lang="da-DK" dirty="0" err="1"/>
              <a:t>deployment</a:t>
            </a:r>
            <a:r>
              <a:rPr lang="da-DK" dirty="0"/>
              <a:t> </a:t>
            </a:r>
            <a:r>
              <a:rPr lang="da-DK" dirty="0" err="1"/>
              <a:t>architecture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Query </a:t>
            </a:r>
            <a:r>
              <a:rPr lang="da-DK" dirty="0" err="1"/>
              <a:t>Optimization</a:t>
            </a:r>
            <a:r>
              <a:rPr lang="da-DK" dirty="0"/>
              <a:t> Options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FABB3CD-8E53-330C-82F7-687ED935E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Grafik 5" descr="Timeglas">
            <a:extLst>
              <a:ext uri="{FF2B5EF4-FFF2-40B4-BE49-F238E27FC236}">
                <a16:creationId xmlns:a16="http://schemas.microsoft.com/office/drawing/2014/main" id="{C7FCF577-54E1-CCF7-BCAD-673F5F7E2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9580" y="3073680"/>
            <a:ext cx="2915640" cy="2915640"/>
          </a:xfrm>
          <a:prstGeom prst="rect">
            <a:avLst/>
          </a:prstGeom>
        </p:spPr>
      </p:pic>
      <p:pic>
        <p:nvPicPr>
          <p:cNvPr id="8" name="Grafik 7" descr="Hammer">
            <a:extLst>
              <a:ext uri="{FF2B5EF4-FFF2-40B4-BE49-F238E27FC236}">
                <a16:creationId xmlns:a16="http://schemas.microsoft.com/office/drawing/2014/main" id="{C392F161-72C2-32BC-0DA9-A7EC4B961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987926">
            <a:off x="8789174" y="3324225"/>
            <a:ext cx="1859775" cy="1859775"/>
          </a:xfrm>
          <a:prstGeom prst="rect">
            <a:avLst/>
          </a:prstGeom>
        </p:spPr>
      </p:pic>
      <p:pic>
        <p:nvPicPr>
          <p:cNvPr id="10" name="Grafik 9" descr="Research">
            <a:extLst>
              <a:ext uri="{FF2B5EF4-FFF2-40B4-BE49-F238E27FC236}">
                <a16:creationId xmlns:a16="http://schemas.microsoft.com/office/drawing/2014/main" id="{3F4086A7-2701-0467-D543-C215E37A72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157611">
            <a:off x="8443875" y="706719"/>
            <a:ext cx="1871700" cy="18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153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">
  <a:themeElements>
    <a:clrScheme name="Retrospektiv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kti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1166</TotalTime>
  <Words>528</Words>
  <Application>Microsoft Office PowerPoint</Application>
  <PresentationFormat>Widescreen</PresentationFormat>
  <Paragraphs>157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Retrospektiv</vt:lpstr>
      <vt:lpstr>Flights</vt:lpstr>
      <vt:lpstr>Initial Challenges</vt:lpstr>
      <vt:lpstr>An Interesting Case: Flights</vt:lpstr>
      <vt:lpstr>Finding Data &amp; Modelling</vt:lpstr>
      <vt:lpstr>Data Modelling</vt:lpstr>
      <vt:lpstr>Setting up DBT &amp; Deploying</vt:lpstr>
      <vt:lpstr>What would I do differently given more time?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Mie Jonasson</dc:creator>
  <cp:lastModifiedBy>Mie Jonasson</cp:lastModifiedBy>
  <cp:revision>3</cp:revision>
  <dcterms:created xsi:type="dcterms:W3CDTF">2025-01-22T20:31:38Z</dcterms:created>
  <dcterms:modified xsi:type="dcterms:W3CDTF">2025-01-23T15:58:32Z</dcterms:modified>
</cp:coreProperties>
</file>