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gaaEbMOeNKWi3ild85Edgne1F/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b0f60a2f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3b0f60a2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b0f60a2fb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3b0f60a2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b0f60a2fb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3b0f60a2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b0f60a2fb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3b0f60a2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b0f60a2fb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3b0f60a2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b0f60a2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3b0f60a2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b0f60a2fb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3b0f60a2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b0f60a2fb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3b0f60a2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b0f60a2fb_0_96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3b0f60a2fb_0_96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g13b0f60a2fb_0_96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4" name="Google Shape;54;g13b0f60a2fb_0_9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13b0f60a2fb_0_9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C8D9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C8D9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C8D9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C8D9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C8D9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C8D9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C8D9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C8D9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C8D9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Naiwny klasyfikator Bayesa i wprowadzenie pobieżne do sieci neuronowych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Posterior	</a:t>
            </a:r>
            <a:endParaRPr/>
          </a:p>
        </p:txBody>
      </p:sp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l"/>
              <a:t>Najprościej jak się da pomnożyć likelihood przez prior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Podsumowując</a:t>
            </a:r>
            <a:endParaRPr/>
          </a:p>
        </p:txBody>
      </p:sp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038225"/>
            <a:ext cx="64008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Klasyfikator naiwnego Bayesa</a:t>
            </a:r>
            <a:endParaRPr/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2739"/>
            <a:ext cx="9143999" cy="2258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Klasyfikator naiwnego Bayesa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675" y="965150"/>
            <a:ext cx="6547875" cy="41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Klasyfikator naiwnego Bayesa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9450"/>
            <a:ext cx="9143999" cy="21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Typy klasyfikatorów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7336"/>
            <a:ext cx="9144001" cy="254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Zalety sieci neuronowych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5" y="945925"/>
            <a:ext cx="6793851" cy="41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Trening sieci neuronowej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48" y="907902"/>
            <a:ext cx="6870000" cy="41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Trening sieci neuronowej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3600"/>
            <a:ext cx="7362049" cy="42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b0f60a2fb_0_5"/>
          <p:cNvSpPr txBox="1"/>
          <p:nvPr>
            <p:ph type="title"/>
          </p:nvPr>
        </p:nvSpPr>
        <p:spPr>
          <a:xfrm>
            <a:off x="629850" y="342900"/>
            <a:ext cx="6396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l"/>
              <a:t>Trening sieci neuronowej</a:t>
            </a:r>
            <a:endParaRPr/>
          </a:p>
        </p:txBody>
      </p:sp>
      <p:pic>
        <p:nvPicPr>
          <p:cNvPr id="172" name="Google Shape;172;g13b0f60a2fb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02" y="828100"/>
            <a:ext cx="7035399" cy="43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0840"/>
            <a:ext cx="9144000" cy="290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b0f60a2fb_0_10"/>
          <p:cNvSpPr txBox="1"/>
          <p:nvPr>
            <p:ph type="title"/>
          </p:nvPr>
        </p:nvSpPr>
        <p:spPr>
          <a:xfrm>
            <a:off x="629850" y="342900"/>
            <a:ext cx="6396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l"/>
              <a:t>Hiperparametry sieci</a:t>
            </a:r>
            <a:endParaRPr/>
          </a:p>
        </p:txBody>
      </p:sp>
      <p:sp>
        <p:nvSpPr>
          <p:cNvPr id="178" name="Google Shape;178;g13b0f60a2fb_0_10"/>
          <p:cNvSpPr txBox="1"/>
          <p:nvPr>
            <p:ph idx="1" type="body"/>
          </p:nvPr>
        </p:nvSpPr>
        <p:spPr>
          <a:xfrm>
            <a:off x="629850" y="1157925"/>
            <a:ext cx="74532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 sz="2100">
                <a:solidFill>
                  <a:srgbClr val="000000"/>
                </a:solidFill>
              </a:rPr>
              <a:t>liczba warstw ukrytych</a:t>
            </a:r>
            <a:endParaRPr sz="21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 sz="2100">
                <a:solidFill>
                  <a:srgbClr val="000000"/>
                </a:solidFill>
              </a:rPr>
              <a:t>rodzaje warstw</a:t>
            </a:r>
            <a:endParaRPr sz="21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 sz="2100">
                <a:solidFill>
                  <a:srgbClr val="000000"/>
                </a:solidFill>
              </a:rPr>
              <a:t>liczba neuronów w warstwach</a:t>
            </a:r>
            <a:endParaRPr sz="21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 sz="2100">
                <a:solidFill>
                  <a:srgbClr val="000000"/>
                </a:solidFill>
              </a:rPr>
              <a:t>wartość neuronów w poszczególnych warstwach</a:t>
            </a:r>
            <a:endParaRPr sz="21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 sz="2100">
                <a:solidFill>
                  <a:srgbClr val="000000"/>
                </a:solidFill>
              </a:rPr>
              <a:t>dobór początkowych wag naszej sieci</a:t>
            </a:r>
            <a:endParaRPr sz="21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 sz="2100">
                <a:solidFill>
                  <a:srgbClr val="000000"/>
                </a:solidFill>
              </a:rPr>
              <a:t>współczynnik uczenia</a:t>
            </a:r>
            <a:endParaRPr sz="21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 sz="2100">
                <a:solidFill>
                  <a:srgbClr val="000000"/>
                </a:solidFill>
              </a:rPr>
              <a:t>liczba epochs</a:t>
            </a:r>
            <a:endParaRPr sz="21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l" sz="2100">
                <a:solidFill>
                  <a:srgbClr val="000000"/>
                </a:solidFill>
              </a:rPr>
              <a:t>rozmiar batcha</a:t>
            </a:r>
            <a:endParaRPr sz="2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-2095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b0f60a2fb_0_15"/>
          <p:cNvSpPr txBox="1"/>
          <p:nvPr>
            <p:ph type="title"/>
          </p:nvPr>
        </p:nvSpPr>
        <p:spPr>
          <a:xfrm>
            <a:off x="629850" y="342900"/>
            <a:ext cx="6396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l"/>
              <a:t>Hiperparametry sieci</a:t>
            </a:r>
            <a:endParaRPr/>
          </a:p>
        </p:txBody>
      </p:sp>
      <p:sp>
        <p:nvSpPr>
          <p:cNvPr id="184" name="Google Shape;184;g13b0f60a2fb_0_15"/>
          <p:cNvSpPr txBox="1"/>
          <p:nvPr>
            <p:ph idx="1" type="body"/>
          </p:nvPr>
        </p:nvSpPr>
        <p:spPr>
          <a:xfrm>
            <a:off x="629850" y="1157925"/>
            <a:ext cx="74532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" sz="1800">
                <a:solidFill>
                  <a:srgbClr val="000000"/>
                </a:solidFill>
              </a:rPr>
              <a:t>Często zdarza się, że danych mamy tak dużo, że nie jesteśmy w stanie przekazać ich do sieci wszystkich naraz, bo byłoby to zbyt pamięciożerne, a w konsekwencji wiązałoby się z dużym obciążeniem dla komputera. By sobie z tym poradzić, dzielimy dane na mniejsze partie i podajemy do sieci jedna za drugą, aktualizując wagi sieci po każdym kroku, by dopasować model do przekazanych danych.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l" sz="1800">
                <a:solidFill>
                  <a:srgbClr val="000000"/>
                </a:solidFill>
              </a:rPr>
              <a:t>Każda taka część danych nosi nazwę batch.</a:t>
            </a:r>
            <a:endParaRPr b="1" sz="1800">
              <a:solidFill>
                <a:srgbClr val="000000"/>
              </a:solidFill>
            </a:endParaRPr>
          </a:p>
          <a:p>
            <a:pPr indent="-2095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b0f60a2fb_0_20"/>
          <p:cNvSpPr txBox="1"/>
          <p:nvPr>
            <p:ph type="title"/>
          </p:nvPr>
        </p:nvSpPr>
        <p:spPr>
          <a:xfrm>
            <a:off x="629850" y="342900"/>
            <a:ext cx="6396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l"/>
              <a:t>Hiperparametry sieci</a:t>
            </a:r>
            <a:endParaRPr/>
          </a:p>
        </p:txBody>
      </p:sp>
      <p:sp>
        <p:nvSpPr>
          <p:cNvPr id="190" name="Google Shape;190;g13b0f60a2fb_0_20"/>
          <p:cNvSpPr txBox="1"/>
          <p:nvPr>
            <p:ph idx="1" type="body"/>
          </p:nvPr>
        </p:nvSpPr>
        <p:spPr>
          <a:xfrm>
            <a:off x="629850" y="1157925"/>
            <a:ext cx="74532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" sz="1800">
                <a:solidFill>
                  <a:srgbClr val="000000"/>
                </a:solidFill>
              </a:rPr>
              <a:t>Epoką nazywamy przejście w przód i w tył wszystkich dostępnych danych przez sieć.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" sz="1800">
                <a:solidFill>
                  <a:srgbClr val="000000"/>
                </a:solidFill>
              </a:rPr>
              <a:t>To znaczy, że w trakcie jednej epoki model “widzi” wszystkie możliwe przykłady ze zbioru. Dlaczego potrzebujemy więcej niż jednej epoki?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" sz="1800">
                <a:solidFill>
                  <a:srgbClr val="000000"/>
                </a:solidFill>
              </a:rPr>
              <a:t> Pamiętajmy, że proces uczenia sieci jest iteracyjny i im więcej epok, tym więcej razy dokonujemy aktualizacji wag, więc model lepiej uczy się wzorców w danych. Niestety, nie ma jednoznacznej odpowiedzi na to, ile tych epok być powinno. Zależy to od tego, jak bardzo zadanie jest skomplikowane, czy też od stopnia zróżnicowania danych. </a:t>
            </a:r>
            <a:endParaRPr sz="1800">
              <a:solidFill>
                <a:srgbClr val="000000"/>
              </a:solidFill>
            </a:endParaRPr>
          </a:p>
          <a:p>
            <a:pPr indent="-2095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0f60a2fb_0_25"/>
          <p:cNvSpPr txBox="1"/>
          <p:nvPr>
            <p:ph type="title"/>
          </p:nvPr>
        </p:nvSpPr>
        <p:spPr>
          <a:xfrm>
            <a:off x="629850" y="342900"/>
            <a:ext cx="6396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l"/>
              <a:t>Hiperparametry sieci</a:t>
            </a:r>
            <a:endParaRPr/>
          </a:p>
        </p:txBody>
      </p:sp>
      <p:sp>
        <p:nvSpPr>
          <p:cNvPr id="196" name="Google Shape;196;g13b0f60a2fb_0_25"/>
          <p:cNvSpPr txBox="1"/>
          <p:nvPr>
            <p:ph idx="1" type="body"/>
          </p:nvPr>
        </p:nvSpPr>
        <p:spPr>
          <a:xfrm>
            <a:off x="629850" y="1157925"/>
            <a:ext cx="74532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" sz="1700">
                <a:solidFill>
                  <a:srgbClr val="000000"/>
                </a:solidFill>
              </a:rPr>
              <a:t>Na przykładzie: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" sz="1700">
                <a:solidFill>
                  <a:srgbClr val="000000"/>
                </a:solidFill>
              </a:rPr>
              <a:t>mamy zbiór danych z 2000 przykładami, określiliśmy rozmiar batchu na 50, a liczbę epok - na 100.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" sz="1700">
                <a:solidFill>
                  <a:srgbClr val="000000"/>
                </a:solidFill>
              </a:rPr>
              <a:t>W efekcie zbiór danych zostanie podzielony na 40 batchy, w każdym z nich znajdzie się 50 przykładów. Wagi modelu zostaną zaktualizowane po każdym batchu, a to oznacza, że w każdej epoce będziemy procesowali 40 batchy, więc tyle razy dokonamy aktualizacji wag modelu. W ciągu 100 epok, model stukrotnie “zobaczy” cały zbiór danych, a trakcie całego tego procesu aktualizacja wag zostanie dokonana 4000 razy.</a:t>
            </a:r>
            <a:endParaRPr sz="1700">
              <a:solidFill>
                <a:srgbClr val="000000"/>
              </a:solidFill>
            </a:endParaRPr>
          </a:p>
          <a:p>
            <a:pPr indent="-2095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b0f60a2fb_0_30"/>
          <p:cNvSpPr txBox="1"/>
          <p:nvPr>
            <p:ph type="title"/>
          </p:nvPr>
        </p:nvSpPr>
        <p:spPr>
          <a:xfrm>
            <a:off x="629850" y="342900"/>
            <a:ext cx="6396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l"/>
              <a:t>Regularyzacja</a:t>
            </a:r>
            <a:endParaRPr/>
          </a:p>
        </p:txBody>
      </p:sp>
      <p:sp>
        <p:nvSpPr>
          <p:cNvPr id="202" name="Google Shape;202;g13b0f60a2fb_0_30"/>
          <p:cNvSpPr txBox="1"/>
          <p:nvPr>
            <p:ph idx="1" type="body"/>
          </p:nvPr>
        </p:nvSpPr>
        <p:spPr>
          <a:xfrm>
            <a:off x="629850" y="1157925"/>
            <a:ext cx="74532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" sz="2000">
                <a:solidFill>
                  <a:srgbClr val="000000"/>
                </a:solidFill>
              </a:rPr>
              <a:t>● Regularyzacja L1 - koszt jest dodawany proporcjonalnie do bezwzględnej wartości współczynników wag (normy L1 wag).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" sz="2000">
                <a:solidFill>
                  <a:srgbClr val="000000"/>
                </a:solidFill>
              </a:rPr>
              <a:t>● Regularyzacja L2 - koszt jest dodawany proporcjonalnie do kwadratu wartości współczynników wag (normy L2 wag). W kontekście sieci neuronowych regularyzacja L2 jest również określana mianem rozkładu wag. Pomimo innej nazwy jest to ten sam proces, który w matematyce określamy jako regularyzacja L2.</a:t>
            </a:r>
            <a:endParaRPr sz="2000">
              <a:solidFill>
                <a:srgbClr val="000000"/>
              </a:solidFill>
            </a:endParaRPr>
          </a:p>
          <a:p>
            <a:pPr indent="-2095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b0f60a2fb_0_35"/>
          <p:cNvSpPr txBox="1"/>
          <p:nvPr>
            <p:ph type="title"/>
          </p:nvPr>
        </p:nvSpPr>
        <p:spPr>
          <a:xfrm>
            <a:off x="629850" y="342900"/>
            <a:ext cx="6396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/>
              <a:t>Geneza i chaotyczność mechanizmu porzucania</a:t>
            </a:r>
            <a:endParaRPr/>
          </a:p>
        </p:txBody>
      </p:sp>
      <p:sp>
        <p:nvSpPr>
          <p:cNvPr id="208" name="Google Shape;208;g13b0f60a2fb_0_35"/>
          <p:cNvSpPr txBox="1"/>
          <p:nvPr>
            <p:ph idx="1" type="body"/>
          </p:nvPr>
        </p:nvSpPr>
        <p:spPr>
          <a:xfrm>
            <a:off x="629850" y="1157925"/>
            <a:ext cx="7797600" cy="3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946"/>
              <a:buFont typeface="Arial"/>
              <a:buNone/>
            </a:pPr>
            <a:r>
              <a:rPr lang="pl" sz="1700">
                <a:solidFill>
                  <a:srgbClr val="000000"/>
                </a:solidFill>
              </a:rPr>
              <a:t>Hinton (twórca technika dropout) kiedyś stwierdził: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946"/>
              <a:buFont typeface="Arial"/>
              <a:buNone/>
            </a:pPr>
            <a:r>
              <a:rPr lang="pl" sz="1700">
                <a:solidFill>
                  <a:srgbClr val="000000"/>
                </a:solidFill>
              </a:rPr>
              <a:t>„Pewnego dnia, gdy poszedłem do banku, zauważyłem, że osoby w okienkach często zmieniają swoje miejsca; pracownicy banku nie potrafili powiedzieć, dlaczego to robią, ale doszedłem do wniosku, że przy takiej rotacji wyłudzenie pieniędzy z banku wymagałoby współpracy wielu pracowników; wówczas zdałem sobie sprawę, że losowe usuwanie różnych podzbiorów neuronów podczas przetwarzania każdego przykładu zapobiegnie konspiracji i zredukuje nadmierne dopasowanie”1 .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946"/>
              <a:buFont typeface="Arial"/>
              <a:buNone/>
            </a:pPr>
            <a:r>
              <a:rPr lang="pl" sz="1700">
                <a:solidFill>
                  <a:srgbClr val="000000"/>
                </a:solidFill>
              </a:rPr>
              <a:t>Główną ideą tej techniki jest wprowadzenie szumu do wartości wyjściowych warstwy w celu pozbycia się nieznaczących wzorców (Hinton określił je mianem „konspiracji”)</a:t>
            </a:r>
            <a:endParaRPr sz="1700">
              <a:solidFill>
                <a:srgbClr val="000000"/>
              </a:solidFill>
            </a:endParaRPr>
          </a:p>
          <a:p>
            <a:pPr indent="-2095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b0f60a2fb_0_40"/>
          <p:cNvSpPr txBox="1"/>
          <p:nvPr>
            <p:ph type="title"/>
          </p:nvPr>
        </p:nvSpPr>
        <p:spPr>
          <a:xfrm>
            <a:off x="629850" y="342900"/>
            <a:ext cx="6396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l"/>
              <a:t>Propagacja wsteczna</a:t>
            </a:r>
            <a:endParaRPr/>
          </a:p>
        </p:txBody>
      </p:sp>
      <p:pic>
        <p:nvPicPr>
          <p:cNvPr id="214" name="Google Shape;214;g13b0f60a2fb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50" y="975638"/>
            <a:ext cx="70675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2" y="0"/>
            <a:ext cx="91152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Przykład gra liczbowa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96350"/>
            <a:ext cx="9144000" cy="19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Przykład gra liczbowa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144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Przykład gra liczbowa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71721"/>
            <a:ext cx="9143999" cy="3757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Likelihood</a:t>
            </a:r>
            <a:endParaRPr/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84078"/>
            <a:ext cx="9143999" cy="368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Likelihood</a:t>
            </a:r>
            <a:endParaRPr/>
          </a:p>
        </p:txBody>
      </p:sp>
      <p:pic>
        <p:nvPicPr>
          <p:cNvPr id="105" name="Google Shape;1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9851"/>
            <a:ext cx="9144001" cy="278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Prior</a:t>
            </a:r>
            <a:endParaRPr/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9248"/>
            <a:ext cx="9144001" cy="1785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