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Corbel"/>
      <p:regular r:id="rId57"/>
      <p:bold r:id="rId58"/>
      <p:italic r:id="rId59"/>
      <p:boldItalic r:id="rId60"/>
    </p:embeddedFont>
    <p:embeddedFont>
      <p:font typeface="Source Sans Pro"/>
      <p:regular r:id="rId61"/>
      <p:bold r:id="rId62"/>
      <p:italic r:id="rId63"/>
      <p:boldItalic r:id="rId64"/>
    </p:embeddedFont>
    <p:embeddedFont>
      <p:font typeface="Century Gothic"/>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9" roundtripDataSignature="AMtx7mhDOmbzPrafCUNjMAAxsJRGvqQc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SansPro-bold.fntdata"/><Relationship Id="rId61" Type="http://schemas.openxmlformats.org/officeDocument/2006/relationships/font" Target="fonts/SourceSansPro-regular.fntdata"/><Relationship Id="rId20" Type="http://schemas.openxmlformats.org/officeDocument/2006/relationships/slide" Target="slides/slide14.xml"/><Relationship Id="rId64" Type="http://schemas.openxmlformats.org/officeDocument/2006/relationships/font" Target="fonts/SourceSansPro-boldItalic.fntdata"/><Relationship Id="rId63" Type="http://schemas.openxmlformats.org/officeDocument/2006/relationships/font" Target="fonts/SourceSansPro-italic.fntdata"/><Relationship Id="rId22" Type="http://schemas.openxmlformats.org/officeDocument/2006/relationships/slide" Target="slides/slide16.xml"/><Relationship Id="rId66" Type="http://schemas.openxmlformats.org/officeDocument/2006/relationships/font" Target="fonts/CenturyGothic-bold.fntdata"/><Relationship Id="rId21" Type="http://schemas.openxmlformats.org/officeDocument/2006/relationships/slide" Target="slides/slide15.xml"/><Relationship Id="rId65" Type="http://schemas.openxmlformats.org/officeDocument/2006/relationships/font" Target="fonts/CenturyGothic-regular.fntdata"/><Relationship Id="rId24" Type="http://schemas.openxmlformats.org/officeDocument/2006/relationships/slide" Target="slides/slide18.xml"/><Relationship Id="rId68" Type="http://schemas.openxmlformats.org/officeDocument/2006/relationships/font" Target="fonts/CenturyGothic-boldItalic.fntdata"/><Relationship Id="rId23" Type="http://schemas.openxmlformats.org/officeDocument/2006/relationships/slide" Target="slides/slide17.xml"/><Relationship Id="rId67" Type="http://schemas.openxmlformats.org/officeDocument/2006/relationships/font" Target="fonts/CenturyGothic-italic.fntdata"/><Relationship Id="rId60" Type="http://schemas.openxmlformats.org/officeDocument/2006/relationships/font" Target="fonts/Corbel-boldItalic.fntdata"/><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Corbel-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Corbel-italic.fntdata"/><Relationship Id="rId14" Type="http://schemas.openxmlformats.org/officeDocument/2006/relationships/slide" Target="slides/slide8.xml"/><Relationship Id="rId58" Type="http://schemas.openxmlformats.org/officeDocument/2006/relationships/font" Target="fonts/Corbel-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8ad72e62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08ad72e624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8ad72e62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08ad72e624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8ad72e62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08ad72e62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8ad72e624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08ad72e62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8ad72e624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8ad72e62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8ad72e624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08ad72e62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8ad72e62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08ad72e62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8ad72e62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08ad72e62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8ad72e62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08ad72e62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8ad72e62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08ad72e62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8ad72e624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08ad72e62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8ad72e624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08ad72e62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8ad72e624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08ad72e624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8ad72e624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08ad72e624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8ad72e624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08ad72e624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8ad72e624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08ad72e624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US" sz="1200">
                <a:solidFill>
                  <a:srgbClr val="404040"/>
                </a:solidFill>
                <a:highlight>
                  <a:srgbClr val="FFFFFF"/>
                </a:highlight>
              </a:rPr>
              <a:t>Aby zwizualizować to zagadnienie wyobraź sobie, że w jednym garnku gotujesz zupę dla 300 osób. Aby zupa się zmieściła garnek musi być olbrzymi. We wnętrzu tak wielkiego naczynia temperatura rozkłada się nierównomiernie – gdzieś będzie cieplej a gdzieś zimniej. Na szczęście masz pod ręką  funkcję </a:t>
            </a:r>
            <a:r>
              <a:rPr b="1" lang="en-US" sz="1200">
                <a:solidFill>
                  <a:srgbClr val="404040"/>
                </a:solidFill>
                <a:highlight>
                  <a:srgbClr val="FFFFFF"/>
                </a:highlight>
              </a:rPr>
              <a:t>T(x,y,z)</a:t>
            </a:r>
            <a:r>
              <a:rPr lang="en-US" sz="1200">
                <a:solidFill>
                  <a:srgbClr val="404040"/>
                </a:solidFill>
                <a:highlight>
                  <a:srgbClr val="FFFFFF"/>
                </a:highlight>
              </a:rPr>
              <a:t>, która mówi o temperaturze w garnku. Zmienne </a:t>
            </a:r>
            <a:r>
              <a:rPr b="1" lang="en-US" sz="1200">
                <a:solidFill>
                  <a:srgbClr val="404040"/>
                </a:solidFill>
                <a:highlight>
                  <a:srgbClr val="FFFFFF"/>
                </a:highlight>
              </a:rPr>
              <a:t>x, y, z</a:t>
            </a:r>
            <a:r>
              <a:rPr lang="en-US" sz="1200">
                <a:solidFill>
                  <a:srgbClr val="404040"/>
                </a:solidFill>
                <a:highlight>
                  <a:srgbClr val="FFFFFF"/>
                </a:highlight>
              </a:rPr>
              <a:t> to konkretny punkt w przestrzeni, w którym ta funkcja zwraca mam temperaturę. Wówczas gradient funkcji T wskazywałby nam kierunek, gdzie temperatura jest najmniejsza.</a:t>
            </a:r>
            <a:endParaRPr sz="1200">
              <a:solidFill>
                <a:srgbClr val="404040"/>
              </a:solidFill>
              <a:highlight>
                <a:srgbClr val="FFFFFF"/>
              </a:highlight>
            </a:endParaRPr>
          </a:p>
          <a:p>
            <a:pPr indent="0" lvl="0" marL="0" rtl="0" algn="l">
              <a:lnSpc>
                <a:spcPct val="115000"/>
              </a:lnSpc>
              <a:spcBef>
                <a:spcPts val="180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8ad72e624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08ad72e624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8ad72e624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108ad72e624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8ad72e624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08ad72e624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8ad72e624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08ad72e624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8ad72e624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108ad72e624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8ad72e624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8ad72e624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8ad72e624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08ad72e624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8ad72e624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108ad72e624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114916283_3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1114916283_3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114916283_3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1114916283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114916283_3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11114916283_3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114916283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11114916283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114916283_3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11114916283_3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114916283_3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11114916283_3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114916283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1114916283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08ad72e624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108ad72e624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8ad72e624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108ad72e624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8ad72e62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108ad72e624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8ad72e62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08ad72e624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8ad72e62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108ad72e624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981ca9d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0981ca9d8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981ca9d86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0981ca9d8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showMasterSp="0" type="title">
  <p:cSld name="TITLE">
    <p:spTree>
      <p:nvGrpSpPr>
        <p:cNvPr id="18" name="Shape 18"/>
        <p:cNvGrpSpPr/>
        <p:nvPr/>
      </p:nvGrpSpPr>
      <p:grpSpPr>
        <a:xfrm>
          <a:off x="0" y="0"/>
          <a:ext cx="0" cy="0"/>
          <a:chOff x="0" y="0"/>
          <a:chExt cx="0" cy="0"/>
        </a:xfrm>
      </p:grpSpPr>
      <p:grpSp>
        <p:nvGrpSpPr>
          <p:cNvPr id="19" name="Google Shape;19;p73"/>
          <p:cNvGrpSpPr/>
          <p:nvPr/>
        </p:nvGrpSpPr>
        <p:grpSpPr>
          <a:xfrm>
            <a:off x="409575" y="-3572"/>
            <a:ext cx="3761184" cy="5147072"/>
            <a:chOff x="2928938" y="-4763"/>
            <a:chExt cx="5014912" cy="6862763"/>
          </a:xfrm>
        </p:grpSpPr>
        <p:sp>
          <p:nvSpPr>
            <p:cNvPr id="20" name="Google Shape;20;p73"/>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73"/>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73"/>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73"/>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73"/>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73"/>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73"/>
          <p:cNvSpPr txBox="1"/>
          <p:nvPr>
            <p:ph type="ctrTitle"/>
          </p:nvPr>
        </p:nvSpPr>
        <p:spPr>
          <a:xfrm>
            <a:off x="2196301" y="1035052"/>
            <a:ext cx="6430967" cy="196214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500"/>
              <a:buFont typeface="Corbe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3"/>
          <p:cNvSpPr txBox="1"/>
          <p:nvPr>
            <p:ph idx="1" type="subTitle"/>
          </p:nvPr>
        </p:nvSpPr>
        <p:spPr>
          <a:xfrm>
            <a:off x="3386533" y="2997200"/>
            <a:ext cx="5240734" cy="104140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15"/>
              </a:spcBef>
              <a:spcAft>
                <a:spcPts val="0"/>
              </a:spcAft>
              <a:buSzPts val="2284"/>
              <a:buNone/>
              <a:defRPr sz="1575">
                <a:solidFill>
                  <a:schemeClr val="dk1"/>
                </a:solidFill>
              </a:defRPr>
            </a:lvl1pPr>
            <a:lvl2pPr lvl="1" algn="ctr">
              <a:lnSpc>
                <a:spcPct val="100000"/>
              </a:lnSpc>
              <a:spcBef>
                <a:spcPts val="450"/>
              </a:spcBef>
              <a:spcAft>
                <a:spcPts val="0"/>
              </a:spcAft>
              <a:buSzPts val="2175"/>
              <a:buNone/>
              <a:defRPr>
                <a:solidFill>
                  <a:srgbClr val="888888"/>
                </a:solidFill>
              </a:defRPr>
            </a:lvl2pPr>
            <a:lvl3pPr lvl="2" algn="ctr">
              <a:lnSpc>
                <a:spcPct val="100000"/>
              </a:lnSpc>
              <a:spcBef>
                <a:spcPts val="450"/>
              </a:spcBef>
              <a:spcAft>
                <a:spcPts val="0"/>
              </a:spcAft>
              <a:buSzPts val="1958"/>
              <a:buNone/>
              <a:defRPr>
                <a:solidFill>
                  <a:srgbClr val="888888"/>
                </a:solidFill>
              </a:defRPr>
            </a:lvl3pPr>
            <a:lvl4pPr lvl="3" algn="ctr">
              <a:lnSpc>
                <a:spcPct val="100000"/>
              </a:lnSpc>
              <a:spcBef>
                <a:spcPts val="450"/>
              </a:spcBef>
              <a:spcAft>
                <a:spcPts val="0"/>
              </a:spcAft>
              <a:buSzPts val="1740"/>
              <a:buNone/>
              <a:defRPr>
                <a:solidFill>
                  <a:srgbClr val="888888"/>
                </a:solidFill>
              </a:defRPr>
            </a:lvl4pPr>
            <a:lvl5pPr lvl="4" algn="ctr">
              <a:lnSpc>
                <a:spcPct val="100000"/>
              </a:lnSpc>
              <a:spcBef>
                <a:spcPts val="450"/>
              </a:spcBef>
              <a:spcAft>
                <a:spcPts val="0"/>
              </a:spcAft>
              <a:buSzPts val="1523"/>
              <a:buNone/>
              <a:defRPr>
                <a:solidFill>
                  <a:srgbClr val="888888"/>
                </a:solidFill>
              </a:defRPr>
            </a:lvl5pPr>
            <a:lvl6pPr lvl="5" algn="ctr">
              <a:lnSpc>
                <a:spcPct val="100000"/>
              </a:lnSpc>
              <a:spcBef>
                <a:spcPts val="450"/>
              </a:spcBef>
              <a:spcAft>
                <a:spcPts val="0"/>
              </a:spcAft>
              <a:buSzPts val="1523"/>
              <a:buNone/>
              <a:defRPr>
                <a:solidFill>
                  <a:srgbClr val="888888"/>
                </a:solidFill>
              </a:defRPr>
            </a:lvl6pPr>
            <a:lvl7pPr lvl="6" algn="ctr">
              <a:lnSpc>
                <a:spcPct val="100000"/>
              </a:lnSpc>
              <a:spcBef>
                <a:spcPts val="450"/>
              </a:spcBef>
              <a:spcAft>
                <a:spcPts val="0"/>
              </a:spcAft>
              <a:buSzPts val="1523"/>
              <a:buNone/>
              <a:defRPr>
                <a:solidFill>
                  <a:srgbClr val="888888"/>
                </a:solidFill>
              </a:defRPr>
            </a:lvl7pPr>
            <a:lvl8pPr lvl="7" algn="ctr">
              <a:lnSpc>
                <a:spcPct val="100000"/>
              </a:lnSpc>
              <a:spcBef>
                <a:spcPts val="450"/>
              </a:spcBef>
              <a:spcAft>
                <a:spcPts val="0"/>
              </a:spcAft>
              <a:buSzPts val="1523"/>
              <a:buNone/>
              <a:defRPr>
                <a:solidFill>
                  <a:srgbClr val="888888"/>
                </a:solidFill>
              </a:defRPr>
            </a:lvl8pPr>
            <a:lvl9pPr lvl="8" algn="ctr">
              <a:lnSpc>
                <a:spcPct val="100000"/>
              </a:lnSpc>
              <a:spcBef>
                <a:spcPts val="450"/>
              </a:spcBef>
              <a:spcAft>
                <a:spcPts val="450"/>
              </a:spcAft>
              <a:buSzPts val="1523"/>
              <a:buNone/>
              <a:defRPr>
                <a:solidFill>
                  <a:srgbClr val="888888"/>
                </a:solidFill>
              </a:defRPr>
            </a:lvl9pPr>
          </a:lstStyle>
          <a:p/>
        </p:txBody>
      </p:sp>
      <p:sp>
        <p:nvSpPr>
          <p:cNvPr id="28" name="Google Shape;28;p7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3"/>
          <p:cNvSpPr txBox="1"/>
          <p:nvPr>
            <p:ph idx="11" type="ftr"/>
          </p:nvPr>
        </p:nvSpPr>
        <p:spPr>
          <a:xfrm>
            <a:off x="3999309" y="4412457"/>
            <a:ext cx="32430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7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panoramiczny z podpisem">
  <p:cSld name="Obraz panoramiczny z podpisem">
    <p:spTree>
      <p:nvGrpSpPr>
        <p:cNvPr id="82" name="Shape 82"/>
        <p:cNvGrpSpPr/>
        <p:nvPr/>
      </p:nvGrpSpPr>
      <p:grpSpPr>
        <a:xfrm>
          <a:off x="0" y="0"/>
          <a:ext cx="0" cy="0"/>
          <a:chOff x="0" y="0"/>
          <a:chExt cx="0" cy="0"/>
        </a:xfrm>
      </p:grpSpPr>
      <p:sp>
        <p:nvSpPr>
          <p:cNvPr id="83" name="Google Shape;83;p94"/>
          <p:cNvSpPr txBox="1"/>
          <p:nvPr>
            <p:ph type="title"/>
          </p:nvPr>
        </p:nvSpPr>
        <p:spPr>
          <a:xfrm>
            <a:off x="1113234" y="3549649"/>
            <a:ext cx="7514033" cy="42505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1800"/>
              <a:buFont typeface="Corbel"/>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4"/>
          <p:cNvSpPr/>
          <p:nvPr>
            <p:ph idx="2" type="pic"/>
          </p:nvPr>
        </p:nvSpPr>
        <p:spPr>
          <a:xfrm>
            <a:off x="1789509" y="699084"/>
            <a:ext cx="6169458" cy="2373732"/>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94"/>
          <p:cNvSpPr txBox="1"/>
          <p:nvPr>
            <p:ph idx="1" type="body"/>
          </p:nvPr>
        </p:nvSpPr>
        <p:spPr>
          <a:xfrm>
            <a:off x="1113234" y="3974702"/>
            <a:ext cx="7514033" cy="37028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10"/>
              </a:spcBef>
              <a:spcAft>
                <a:spcPts val="0"/>
              </a:spcAft>
              <a:buSzPts val="1523"/>
              <a:buNone/>
              <a:defRPr sz="105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86" name="Google Shape;86;p9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4"/>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podpis">
  <p:cSld name="Tytuł i podpis">
    <p:spTree>
      <p:nvGrpSpPr>
        <p:cNvPr id="89" name="Shape 89"/>
        <p:cNvGrpSpPr/>
        <p:nvPr/>
      </p:nvGrpSpPr>
      <p:grpSpPr>
        <a:xfrm>
          <a:off x="0" y="0"/>
          <a:ext cx="0" cy="0"/>
          <a:chOff x="0" y="0"/>
          <a:chExt cx="0" cy="0"/>
        </a:xfrm>
      </p:grpSpPr>
      <p:sp>
        <p:nvSpPr>
          <p:cNvPr id="90" name="Google Shape;90;p95"/>
          <p:cNvSpPr txBox="1"/>
          <p:nvPr>
            <p:ph type="title"/>
          </p:nvPr>
        </p:nvSpPr>
        <p:spPr>
          <a:xfrm>
            <a:off x="1113235" y="514350"/>
            <a:ext cx="7514033" cy="2286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5"/>
          <p:cNvSpPr txBox="1"/>
          <p:nvPr>
            <p:ph idx="1" type="body"/>
          </p:nvPr>
        </p:nvSpPr>
        <p:spPr>
          <a:xfrm>
            <a:off x="1113234" y="3257550"/>
            <a:ext cx="7514035" cy="10858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92" name="Google Shape;92;p9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9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erta z podpisem">
  <p:cSld name="Oferta z podpisem">
    <p:spTree>
      <p:nvGrpSpPr>
        <p:cNvPr id="95" name="Shape 95"/>
        <p:cNvGrpSpPr/>
        <p:nvPr/>
      </p:nvGrpSpPr>
      <p:grpSpPr>
        <a:xfrm>
          <a:off x="0" y="0"/>
          <a:ext cx="0" cy="0"/>
          <a:chOff x="0" y="0"/>
          <a:chExt cx="0" cy="0"/>
        </a:xfrm>
      </p:grpSpPr>
      <p:sp>
        <p:nvSpPr>
          <p:cNvPr id="96" name="Google Shape;96;p96"/>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7" name="Google Shape;97;p96"/>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8" name="Google Shape;98;p96"/>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96"/>
          <p:cNvSpPr txBox="1"/>
          <p:nvPr>
            <p:ph idx="1" type="body"/>
          </p:nvPr>
        </p:nvSpPr>
        <p:spPr>
          <a:xfrm>
            <a:off x="1827609" y="2571749"/>
            <a:ext cx="6399611" cy="2857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70"/>
              </a:spcBef>
              <a:spcAft>
                <a:spcPts val="0"/>
              </a:spcAft>
              <a:buSzPts val="1958"/>
              <a:buFont typeface="Corbel"/>
              <a:buNone/>
              <a:defRPr sz="1350"/>
            </a:lvl1pPr>
            <a:lvl2pPr indent="-228600" lvl="1" marL="914400" algn="l">
              <a:lnSpc>
                <a:spcPct val="100000"/>
              </a:lnSpc>
              <a:spcBef>
                <a:spcPts val="450"/>
              </a:spcBef>
              <a:spcAft>
                <a:spcPts val="0"/>
              </a:spcAft>
              <a:buSzPts val="2175"/>
              <a:buFont typeface="Corbel"/>
              <a:buNone/>
              <a:defRPr/>
            </a:lvl2pPr>
            <a:lvl3pPr indent="-228600" lvl="2" marL="1371600" algn="l">
              <a:lnSpc>
                <a:spcPct val="100000"/>
              </a:lnSpc>
              <a:spcBef>
                <a:spcPts val="450"/>
              </a:spcBef>
              <a:spcAft>
                <a:spcPts val="0"/>
              </a:spcAft>
              <a:buSzPts val="1958"/>
              <a:buFont typeface="Corbel"/>
              <a:buNone/>
              <a:defRPr/>
            </a:lvl3pPr>
            <a:lvl4pPr indent="-228600" lvl="3" marL="1828800" algn="l">
              <a:lnSpc>
                <a:spcPct val="100000"/>
              </a:lnSpc>
              <a:spcBef>
                <a:spcPts val="450"/>
              </a:spcBef>
              <a:spcAft>
                <a:spcPts val="0"/>
              </a:spcAft>
              <a:buSzPts val="1740"/>
              <a:buFont typeface="Corbel"/>
              <a:buNone/>
              <a:defRPr/>
            </a:lvl4pPr>
            <a:lvl5pPr indent="-228600" lvl="4" marL="2286000" algn="l">
              <a:lnSpc>
                <a:spcPct val="100000"/>
              </a:lnSpc>
              <a:spcBef>
                <a:spcPts val="450"/>
              </a:spcBef>
              <a:spcAft>
                <a:spcPts val="0"/>
              </a:spcAft>
              <a:buSzPts val="1523"/>
              <a:buFont typeface="Corbel"/>
              <a:buNone/>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00" name="Google Shape;100;p96"/>
          <p:cNvSpPr txBox="1"/>
          <p:nvPr>
            <p:ph idx="2" type="body"/>
          </p:nvPr>
        </p:nvSpPr>
        <p:spPr>
          <a:xfrm>
            <a:off x="1113234" y="3257550"/>
            <a:ext cx="7514033" cy="108585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01" name="Google Shape;101;p9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a nazwy">
  <p:cSld name="Karta nazwy">
    <p:spTree>
      <p:nvGrpSpPr>
        <p:cNvPr id="104" name="Shape 104"/>
        <p:cNvGrpSpPr/>
        <p:nvPr/>
      </p:nvGrpSpPr>
      <p:grpSpPr>
        <a:xfrm>
          <a:off x="0" y="0"/>
          <a:ext cx="0" cy="0"/>
          <a:chOff x="0" y="0"/>
          <a:chExt cx="0" cy="0"/>
        </a:xfrm>
      </p:grpSpPr>
      <p:sp>
        <p:nvSpPr>
          <p:cNvPr id="105" name="Google Shape;105;p97"/>
          <p:cNvSpPr txBox="1"/>
          <p:nvPr>
            <p:ph type="title"/>
          </p:nvPr>
        </p:nvSpPr>
        <p:spPr>
          <a:xfrm>
            <a:off x="1113235" y="2481436"/>
            <a:ext cx="7514032" cy="11016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2400"/>
              <a:buFont typeface="Corbel"/>
              <a:buNone/>
              <a:defRPr b="0"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97"/>
          <p:cNvSpPr txBox="1"/>
          <p:nvPr>
            <p:ph idx="1" type="body"/>
          </p:nvPr>
        </p:nvSpPr>
        <p:spPr>
          <a:xfrm>
            <a:off x="1113234" y="3583036"/>
            <a:ext cx="7514033" cy="6453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07" name="Google Shape;107;p9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9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ta nazwy cytatu">
  <p:cSld name="Karta nazwy cytatu">
    <p:spTree>
      <p:nvGrpSpPr>
        <p:cNvPr id="110" name="Shape 110"/>
        <p:cNvGrpSpPr/>
        <p:nvPr/>
      </p:nvGrpSpPr>
      <p:grpSpPr>
        <a:xfrm>
          <a:off x="0" y="0"/>
          <a:ext cx="0" cy="0"/>
          <a:chOff x="0" y="0"/>
          <a:chExt cx="0" cy="0"/>
        </a:xfrm>
      </p:grpSpPr>
      <p:sp>
        <p:nvSpPr>
          <p:cNvPr id="111" name="Google Shape;111;p98"/>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2" name="Google Shape;112;p98"/>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3" name="Google Shape;113;p98"/>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8"/>
          <p:cNvSpPr txBox="1"/>
          <p:nvPr>
            <p:ph idx="1" type="body"/>
          </p:nvPr>
        </p:nvSpPr>
        <p:spPr>
          <a:xfrm>
            <a:off x="1113235" y="2914650"/>
            <a:ext cx="7514033" cy="66675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360"/>
              </a:spcBef>
              <a:spcAft>
                <a:spcPts val="0"/>
              </a:spcAft>
              <a:buSzPts val="2610"/>
              <a:buNone/>
              <a:defRPr b="0" sz="1800" cap="none">
                <a:solidFill>
                  <a:schemeClr val="dk1"/>
                </a:solidFill>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15" name="Google Shape;115;p98"/>
          <p:cNvSpPr txBox="1"/>
          <p:nvPr>
            <p:ph idx="2" type="body"/>
          </p:nvPr>
        </p:nvSpPr>
        <p:spPr>
          <a:xfrm>
            <a:off x="1113234" y="3581400"/>
            <a:ext cx="7514033" cy="762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270"/>
              </a:spcBef>
              <a:spcAft>
                <a:spcPts val="0"/>
              </a:spcAft>
              <a:buSzPts val="1958"/>
              <a:buNone/>
              <a:defRPr sz="135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16" name="Google Shape;116;p9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9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9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wda lub fałsz">
  <p:cSld name="Prawda lub fałsz">
    <p:spTree>
      <p:nvGrpSpPr>
        <p:cNvPr id="119" name="Shape 119"/>
        <p:cNvGrpSpPr/>
        <p:nvPr/>
      </p:nvGrpSpPr>
      <p:grpSpPr>
        <a:xfrm>
          <a:off x="0" y="0"/>
          <a:ext cx="0" cy="0"/>
          <a:chOff x="0" y="0"/>
          <a:chExt cx="0" cy="0"/>
        </a:xfrm>
      </p:grpSpPr>
      <p:sp>
        <p:nvSpPr>
          <p:cNvPr id="120" name="Google Shape;120;p99"/>
          <p:cNvSpPr txBox="1"/>
          <p:nvPr>
            <p:ph type="title"/>
          </p:nvPr>
        </p:nvSpPr>
        <p:spPr>
          <a:xfrm>
            <a:off x="1113235" y="514350"/>
            <a:ext cx="7514034" cy="204549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99"/>
          <p:cNvSpPr txBox="1"/>
          <p:nvPr>
            <p:ph idx="1" type="body"/>
          </p:nvPr>
        </p:nvSpPr>
        <p:spPr>
          <a:xfrm>
            <a:off x="1113234" y="2628900"/>
            <a:ext cx="7514035" cy="62865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20"/>
              </a:spcBef>
              <a:spcAft>
                <a:spcPts val="0"/>
              </a:spcAft>
              <a:buSzPts val="3045"/>
              <a:buNone/>
              <a:defRPr b="0" sz="2100" cap="none">
                <a:solidFill>
                  <a:schemeClr val="dk1"/>
                </a:solidFill>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22" name="Google Shape;122;p99"/>
          <p:cNvSpPr txBox="1"/>
          <p:nvPr>
            <p:ph idx="2" type="body"/>
          </p:nvPr>
        </p:nvSpPr>
        <p:spPr>
          <a:xfrm>
            <a:off x="1113234" y="3257550"/>
            <a:ext cx="7514035" cy="10858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70"/>
              </a:spcBef>
              <a:spcAft>
                <a:spcPts val="0"/>
              </a:spcAft>
              <a:buSzPts val="1958"/>
              <a:buNone/>
              <a:defRPr sz="135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123" name="Google Shape;123;p9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9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9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126" name="Shape 126"/>
        <p:cNvGrpSpPr/>
        <p:nvPr/>
      </p:nvGrpSpPr>
      <p:grpSpPr>
        <a:xfrm>
          <a:off x="0" y="0"/>
          <a:ext cx="0" cy="0"/>
          <a:chOff x="0" y="0"/>
          <a:chExt cx="0" cy="0"/>
        </a:xfrm>
      </p:grpSpPr>
      <p:sp>
        <p:nvSpPr>
          <p:cNvPr id="127" name="Google Shape;127;p100"/>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00"/>
          <p:cNvSpPr txBox="1"/>
          <p:nvPr>
            <p:ph idx="1" type="body"/>
          </p:nvPr>
        </p:nvSpPr>
        <p:spPr>
          <a:xfrm rot="5400000">
            <a:off x="3698675" y="-585192"/>
            <a:ext cx="2343151" cy="7514035"/>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29" name="Google Shape;129;p10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0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0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132" name="Shape 132"/>
        <p:cNvGrpSpPr/>
        <p:nvPr/>
      </p:nvGrpSpPr>
      <p:grpSpPr>
        <a:xfrm>
          <a:off x="0" y="0"/>
          <a:ext cx="0" cy="0"/>
          <a:chOff x="0" y="0"/>
          <a:chExt cx="0" cy="0"/>
        </a:xfrm>
      </p:grpSpPr>
      <p:sp>
        <p:nvSpPr>
          <p:cNvPr id="133" name="Google Shape;133;p101"/>
          <p:cNvSpPr txBox="1"/>
          <p:nvPr>
            <p:ph type="title"/>
          </p:nvPr>
        </p:nvSpPr>
        <p:spPr>
          <a:xfrm rot="5400000">
            <a:off x="6048855" y="1764987"/>
            <a:ext cx="3829050" cy="132777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01"/>
          <p:cNvSpPr txBox="1"/>
          <p:nvPr>
            <p:ph idx="1" type="body"/>
          </p:nvPr>
        </p:nvSpPr>
        <p:spPr>
          <a:xfrm rot="5400000">
            <a:off x="2206112" y="-578529"/>
            <a:ext cx="3829050" cy="6014807"/>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135" name="Google Shape;135;p10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0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0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148" name="Shape 148"/>
        <p:cNvGrpSpPr/>
        <p:nvPr/>
      </p:nvGrpSpPr>
      <p:grpSpPr>
        <a:xfrm>
          <a:off x="0" y="0"/>
          <a:ext cx="0" cy="0"/>
          <a:chOff x="0" y="0"/>
          <a:chExt cx="0" cy="0"/>
        </a:xfrm>
      </p:grpSpPr>
      <p:sp>
        <p:nvSpPr>
          <p:cNvPr id="149" name="Google Shape;149;p75"/>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75"/>
          <p:cNvSpPr/>
          <p:nvPr>
            <p:ph idx="2" type="pic"/>
          </p:nvPr>
        </p:nvSpPr>
        <p:spPr>
          <a:xfrm>
            <a:off x="3887391" y="740569"/>
            <a:ext cx="4629300" cy="3655200"/>
          </a:xfrm>
          <a:prstGeom prst="rect">
            <a:avLst/>
          </a:prstGeom>
          <a:noFill/>
          <a:ln>
            <a:noFill/>
          </a:ln>
        </p:spPr>
      </p:sp>
      <p:sp>
        <p:nvSpPr>
          <p:cNvPr id="151" name="Google Shape;151;p75"/>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52" name="Google Shape;152;p7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7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 name="Shape 154"/>
        <p:cNvGrpSpPr/>
        <p:nvPr/>
      </p:nvGrpSpPr>
      <p:grpSpPr>
        <a:xfrm>
          <a:off x="0" y="0"/>
          <a:ext cx="0" cy="0"/>
          <a:chOff x="0" y="0"/>
          <a:chExt cx="0" cy="0"/>
        </a:xfrm>
      </p:grpSpPr>
      <p:sp>
        <p:nvSpPr>
          <p:cNvPr id="155" name="Google Shape;155;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157" name="Google Shape;157;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31" name="Shape 31"/>
        <p:cNvGrpSpPr/>
        <p:nvPr/>
      </p:nvGrpSpPr>
      <p:grpSpPr>
        <a:xfrm>
          <a:off x="0" y="0"/>
          <a:ext cx="0" cy="0"/>
          <a:chOff x="0" y="0"/>
          <a:chExt cx="0" cy="0"/>
        </a:xfrm>
      </p:grpSpPr>
      <p:sp>
        <p:nvSpPr>
          <p:cNvPr id="32" name="Google Shape;32;p86"/>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6"/>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450"/>
              </a:spcBef>
              <a:spcAft>
                <a:spcPts val="0"/>
              </a:spcAft>
              <a:buSzPts val="2610"/>
              <a:buChar char="•"/>
              <a:defRPr/>
            </a:lvl2pPr>
            <a:lvl3pPr indent="-394335" lvl="2" marL="1371600" algn="l">
              <a:lnSpc>
                <a:spcPct val="100000"/>
              </a:lnSpc>
              <a:spcBef>
                <a:spcPts val="450"/>
              </a:spcBef>
              <a:spcAft>
                <a:spcPts val="0"/>
              </a:spcAft>
              <a:buSzPts val="2610"/>
              <a:buChar char="•"/>
              <a:defRPr/>
            </a:lvl3pPr>
            <a:lvl4pPr indent="-394335" lvl="3" marL="1828800" algn="l">
              <a:lnSpc>
                <a:spcPct val="100000"/>
              </a:lnSpc>
              <a:spcBef>
                <a:spcPts val="450"/>
              </a:spcBef>
              <a:spcAft>
                <a:spcPts val="0"/>
              </a:spcAft>
              <a:buSzPts val="2610"/>
              <a:buChar char="•"/>
              <a:defRPr/>
            </a:lvl4pPr>
            <a:lvl5pPr indent="-394335" lvl="4" marL="2286000" algn="l">
              <a:lnSpc>
                <a:spcPct val="100000"/>
              </a:lnSpc>
              <a:spcBef>
                <a:spcPts val="450"/>
              </a:spcBef>
              <a:spcAft>
                <a:spcPts val="0"/>
              </a:spcAft>
              <a:buSzPts val="2610"/>
              <a:buChar char="•"/>
              <a:defRPr/>
            </a:lvl5pPr>
            <a:lvl6pPr indent="-394335" lvl="5" marL="2743200" algn="l">
              <a:lnSpc>
                <a:spcPct val="100000"/>
              </a:lnSpc>
              <a:spcBef>
                <a:spcPts val="450"/>
              </a:spcBef>
              <a:spcAft>
                <a:spcPts val="0"/>
              </a:spcAft>
              <a:buSzPts val="2610"/>
              <a:buChar char="•"/>
              <a:defRPr/>
            </a:lvl6pPr>
            <a:lvl7pPr indent="-394335" lvl="6" marL="3200400" algn="l">
              <a:lnSpc>
                <a:spcPct val="100000"/>
              </a:lnSpc>
              <a:spcBef>
                <a:spcPts val="450"/>
              </a:spcBef>
              <a:spcAft>
                <a:spcPts val="0"/>
              </a:spcAft>
              <a:buSzPts val="2610"/>
              <a:buChar char="•"/>
              <a:defRPr/>
            </a:lvl7pPr>
            <a:lvl8pPr indent="-394334" lvl="7" marL="3657600" algn="l">
              <a:lnSpc>
                <a:spcPct val="100000"/>
              </a:lnSpc>
              <a:spcBef>
                <a:spcPts val="450"/>
              </a:spcBef>
              <a:spcAft>
                <a:spcPts val="0"/>
              </a:spcAft>
              <a:buSzPts val="2610"/>
              <a:buChar char="•"/>
              <a:defRPr/>
            </a:lvl8pPr>
            <a:lvl9pPr indent="-394334" lvl="8" marL="4114800" algn="l">
              <a:lnSpc>
                <a:spcPct val="100000"/>
              </a:lnSpc>
              <a:spcBef>
                <a:spcPts val="450"/>
              </a:spcBef>
              <a:spcAft>
                <a:spcPts val="450"/>
              </a:spcAft>
              <a:buSzPts val="2610"/>
              <a:buChar char="•"/>
              <a:defRPr/>
            </a:lvl9pPr>
          </a:lstStyle>
          <a:p/>
        </p:txBody>
      </p:sp>
      <p:sp>
        <p:nvSpPr>
          <p:cNvPr id="34" name="Google Shape;34;p8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6"/>
          <p:cNvSpPr txBox="1"/>
          <p:nvPr>
            <p:ph idx="12" type="sldNum"/>
          </p:nvPr>
        </p:nvSpPr>
        <p:spPr>
          <a:xfrm>
            <a:off x="8213893" y="4400349"/>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158" name="Shape 158"/>
        <p:cNvGrpSpPr/>
        <p:nvPr/>
      </p:nvGrpSpPr>
      <p:grpSpPr>
        <a:xfrm>
          <a:off x="0" y="0"/>
          <a:ext cx="0" cy="0"/>
          <a:chOff x="0" y="0"/>
          <a:chExt cx="0" cy="0"/>
        </a:xfrm>
      </p:grpSpPr>
      <p:sp>
        <p:nvSpPr>
          <p:cNvPr id="159" name="Google Shape;159;p76"/>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76"/>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 name="Google Shape;161;p76"/>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76"/>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63" name="Shape 163"/>
        <p:cNvGrpSpPr/>
        <p:nvPr/>
      </p:nvGrpSpPr>
      <p:grpSpPr>
        <a:xfrm>
          <a:off x="0" y="0"/>
          <a:ext cx="0" cy="0"/>
          <a:chOff x="0" y="0"/>
          <a:chExt cx="0" cy="0"/>
        </a:xfrm>
      </p:grpSpPr>
      <p:sp>
        <p:nvSpPr>
          <p:cNvPr id="164" name="Google Shape;164;p78"/>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78"/>
          <p:cNvSpPr txBox="1"/>
          <p:nvPr>
            <p:ph idx="1" type="subTitle"/>
          </p:nvPr>
        </p:nvSpPr>
        <p:spPr>
          <a:xfrm>
            <a:off x="1143000" y="2701528"/>
            <a:ext cx="6858000" cy="4119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accent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66" name="Google Shape;166;p7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7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168" name="Shape 168"/>
        <p:cNvGrpSpPr/>
        <p:nvPr/>
      </p:nvGrpSpPr>
      <p:grpSpPr>
        <a:xfrm>
          <a:off x="0" y="0"/>
          <a:ext cx="0" cy="0"/>
          <a:chOff x="0" y="0"/>
          <a:chExt cx="0" cy="0"/>
        </a:xfrm>
      </p:grpSpPr>
      <p:sp>
        <p:nvSpPr>
          <p:cNvPr id="169" name="Google Shape;169;p79"/>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79"/>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171" name="Shape 171"/>
        <p:cNvGrpSpPr/>
        <p:nvPr/>
      </p:nvGrpSpPr>
      <p:grpSpPr>
        <a:xfrm>
          <a:off x="0" y="0"/>
          <a:ext cx="0" cy="0"/>
          <a:chOff x="0" y="0"/>
          <a:chExt cx="0" cy="0"/>
        </a:xfrm>
      </p:grpSpPr>
      <p:sp>
        <p:nvSpPr>
          <p:cNvPr id="172" name="Google Shape;172;p80"/>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entury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80"/>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C8D90"/>
              </a:buClr>
              <a:buSzPts val="1800"/>
              <a:buNone/>
              <a:defRPr sz="1800">
                <a:solidFill>
                  <a:srgbClr val="8C8D90"/>
                </a:solidFill>
              </a:defRPr>
            </a:lvl1pPr>
            <a:lvl2pPr indent="-228600" lvl="1" marL="914400" algn="l">
              <a:lnSpc>
                <a:spcPct val="90000"/>
              </a:lnSpc>
              <a:spcBef>
                <a:spcPts val="375"/>
              </a:spcBef>
              <a:spcAft>
                <a:spcPts val="0"/>
              </a:spcAft>
              <a:buClr>
                <a:srgbClr val="8C8D90"/>
              </a:buClr>
              <a:buSzPts val="1500"/>
              <a:buNone/>
              <a:defRPr sz="1500">
                <a:solidFill>
                  <a:srgbClr val="8C8D90"/>
                </a:solidFill>
              </a:defRPr>
            </a:lvl2pPr>
            <a:lvl3pPr indent="-228600" lvl="2" marL="1371600" algn="l">
              <a:lnSpc>
                <a:spcPct val="90000"/>
              </a:lnSpc>
              <a:spcBef>
                <a:spcPts val="375"/>
              </a:spcBef>
              <a:spcAft>
                <a:spcPts val="0"/>
              </a:spcAft>
              <a:buClr>
                <a:srgbClr val="8C8D90"/>
              </a:buClr>
              <a:buSzPts val="1350"/>
              <a:buNone/>
              <a:defRPr sz="1350">
                <a:solidFill>
                  <a:srgbClr val="8C8D90"/>
                </a:solidFill>
              </a:defRPr>
            </a:lvl3pPr>
            <a:lvl4pPr indent="-228600" lvl="3" marL="1828800" algn="l">
              <a:lnSpc>
                <a:spcPct val="90000"/>
              </a:lnSpc>
              <a:spcBef>
                <a:spcPts val="375"/>
              </a:spcBef>
              <a:spcAft>
                <a:spcPts val="0"/>
              </a:spcAft>
              <a:buClr>
                <a:srgbClr val="8C8D90"/>
              </a:buClr>
              <a:buSzPts val="1200"/>
              <a:buNone/>
              <a:defRPr sz="1200">
                <a:solidFill>
                  <a:srgbClr val="8C8D90"/>
                </a:solidFill>
              </a:defRPr>
            </a:lvl4pPr>
            <a:lvl5pPr indent="-228600" lvl="4" marL="2286000" algn="l">
              <a:lnSpc>
                <a:spcPct val="90000"/>
              </a:lnSpc>
              <a:spcBef>
                <a:spcPts val="375"/>
              </a:spcBef>
              <a:spcAft>
                <a:spcPts val="0"/>
              </a:spcAft>
              <a:buClr>
                <a:srgbClr val="8C8D90"/>
              </a:buClr>
              <a:buSzPts val="1200"/>
              <a:buNone/>
              <a:defRPr sz="1200">
                <a:solidFill>
                  <a:srgbClr val="8C8D90"/>
                </a:solidFill>
              </a:defRPr>
            </a:lvl5pPr>
            <a:lvl6pPr indent="-228600" lvl="5" marL="2743200" algn="l">
              <a:lnSpc>
                <a:spcPct val="90000"/>
              </a:lnSpc>
              <a:spcBef>
                <a:spcPts val="375"/>
              </a:spcBef>
              <a:spcAft>
                <a:spcPts val="0"/>
              </a:spcAft>
              <a:buClr>
                <a:srgbClr val="8C8D90"/>
              </a:buClr>
              <a:buSzPts val="1200"/>
              <a:buNone/>
              <a:defRPr sz="1200">
                <a:solidFill>
                  <a:srgbClr val="8C8D90"/>
                </a:solidFill>
              </a:defRPr>
            </a:lvl6pPr>
            <a:lvl7pPr indent="-228600" lvl="6" marL="3200400" algn="l">
              <a:lnSpc>
                <a:spcPct val="90000"/>
              </a:lnSpc>
              <a:spcBef>
                <a:spcPts val="375"/>
              </a:spcBef>
              <a:spcAft>
                <a:spcPts val="0"/>
              </a:spcAft>
              <a:buClr>
                <a:srgbClr val="8C8D90"/>
              </a:buClr>
              <a:buSzPts val="1200"/>
              <a:buNone/>
              <a:defRPr sz="1200">
                <a:solidFill>
                  <a:srgbClr val="8C8D90"/>
                </a:solidFill>
              </a:defRPr>
            </a:lvl7pPr>
            <a:lvl8pPr indent="-228600" lvl="7" marL="3657600" algn="l">
              <a:lnSpc>
                <a:spcPct val="90000"/>
              </a:lnSpc>
              <a:spcBef>
                <a:spcPts val="375"/>
              </a:spcBef>
              <a:spcAft>
                <a:spcPts val="0"/>
              </a:spcAft>
              <a:buClr>
                <a:srgbClr val="8C8D90"/>
              </a:buClr>
              <a:buSzPts val="1200"/>
              <a:buNone/>
              <a:defRPr sz="1200">
                <a:solidFill>
                  <a:srgbClr val="8C8D90"/>
                </a:solidFill>
              </a:defRPr>
            </a:lvl8pPr>
            <a:lvl9pPr indent="-228600" lvl="8" marL="4114800" algn="l">
              <a:lnSpc>
                <a:spcPct val="90000"/>
              </a:lnSpc>
              <a:spcBef>
                <a:spcPts val="375"/>
              </a:spcBef>
              <a:spcAft>
                <a:spcPts val="0"/>
              </a:spcAft>
              <a:buClr>
                <a:srgbClr val="8C8D90"/>
              </a:buClr>
              <a:buSzPts val="1200"/>
              <a:buNone/>
              <a:defRPr sz="1200">
                <a:solidFill>
                  <a:srgbClr val="8C8D90"/>
                </a:solidFill>
              </a:defRPr>
            </a:lvl9pPr>
          </a:lstStyle>
          <a:p/>
        </p:txBody>
      </p:sp>
      <p:sp>
        <p:nvSpPr>
          <p:cNvPr id="174" name="Google Shape;174;p80"/>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80"/>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176" name="Shape 176"/>
        <p:cNvGrpSpPr/>
        <p:nvPr/>
      </p:nvGrpSpPr>
      <p:grpSpPr>
        <a:xfrm>
          <a:off x="0" y="0"/>
          <a:ext cx="0" cy="0"/>
          <a:chOff x="0" y="0"/>
          <a:chExt cx="0" cy="0"/>
        </a:xfrm>
      </p:grpSpPr>
      <p:sp>
        <p:nvSpPr>
          <p:cNvPr id="177" name="Google Shape;177;p8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81"/>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9" name="Google Shape;179;p81"/>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0" name="Google Shape;180;p81"/>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8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182" name="Shape 182"/>
        <p:cNvGrpSpPr/>
        <p:nvPr/>
      </p:nvGrpSpPr>
      <p:grpSpPr>
        <a:xfrm>
          <a:off x="0" y="0"/>
          <a:ext cx="0" cy="0"/>
          <a:chOff x="0" y="0"/>
          <a:chExt cx="0" cy="0"/>
        </a:xfrm>
      </p:grpSpPr>
      <p:sp>
        <p:nvSpPr>
          <p:cNvPr id="183" name="Google Shape;183;p82"/>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82"/>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5" name="Google Shape;185;p82"/>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chemeClr val="dk1"/>
              </a:buClr>
              <a:buSzPts val="2100"/>
              <a:buChar char="•"/>
              <a:defRPr>
                <a:solidFill>
                  <a:schemeClr val="dk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82"/>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87" name="Google Shape;187;p82"/>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750"/>
              </a:spcBef>
              <a:spcAft>
                <a:spcPts val="0"/>
              </a:spcAft>
              <a:buClr>
                <a:schemeClr val="dk1"/>
              </a:buClr>
              <a:buSzPts val="2100"/>
              <a:buChar char="•"/>
              <a:defRPr>
                <a:solidFill>
                  <a:schemeClr val="dk1"/>
                </a:solidFil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8" name="Google Shape;188;p82"/>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82"/>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190" name="Shape 190"/>
        <p:cNvGrpSpPr/>
        <p:nvPr/>
      </p:nvGrpSpPr>
      <p:grpSpPr>
        <a:xfrm>
          <a:off x="0" y="0"/>
          <a:ext cx="0" cy="0"/>
          <a:chOff x="0" y="0"/>
          <a:chExt cx="0" cy="0"/>
        </a:xfrm>
      </p:grpSpPr>
      <p:sp>
        <p:nvSpPr>
          <p:cNvPr id="191" name="Google Shape;191;p8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8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8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194" name="Shape 194"/>
        <p:cNvGrpSpPr/>
        <p:nvPr/>
      </p:nvGrpSpPr>
      <p:grpSpPr>
        <a:xfrm>
          <a:off x="0" y="0"/>
          <a:ext cx="0" cy="0"/>
          <a:chOff x="0" y="0"/>
          <a:chExt cx="0" cy="0"/>
        </a:xfrm>
      </p:grpSpPr>
      <p:sp>
        <p:nvSpPr>
          <p:cNvPr id="195" name="Google Shape;195;p84"/>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84"/>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97" name="Google Shape;197;p84"/>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98" name="Google Shape;198;p8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8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200" name="Shape 200"/>
        <p:cNvGrpSpPr/>
        <p:nvPr/>
      </p:nvGrpSpPr>
      <p:grpSpPr>
        <a:xfrm>
          <a:off x="0" y="0"/>
          <a:ext cx="0" cy="0"/>
          <a:chOff x="0" y="0"/>
          <a:chExt cx="0" cy="0"/>
        </a:xfrm>
      </p:grpSpPr>
      <p:sp>
        <p:nvSpPr>
          <p:cNvPr id="201" name="Google Shape;201;p8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85"/>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 name="Google Shape;203;p8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8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37" name="Shape 37"/>
        <p:cNvGrpSpPr/>
        <p:nvPr/>
      </p:nvGrpSpPr>
      <p:grpSpPr>
        <a:xfrm>
          <a:off x="0" y="0"/>
          <a:ext cx="0" cy="0"/>
          <a:chOff x="0" y="0"/>
          <a:chExt cx="0" cy="0"/>
        </a:xfrm>
      </p:grpSpPr>
      <p:sp>
        <p:nvSpPr>
          <p:cNvPr id="38" name="Google Shape;38;p87"/>
          <p:cNvSpPr txBox="1"/>
          <p:nvPr>
            <p:ph type="title"/>
          </p:nvPr>
        </p:nvSpPr>
        <p:spPr>
          <a:xfrm>
            <a:off x="1929210" y="2000249"/>
            <a:ext cx="6698060" cy="1582787"/>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000"/>
              <a:buFont typeface="Corbel"/>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7"/>
          <p:cNvSpPr txBox="1"/>
          <p:nvPr>
            <p:ph idx="1" type="body"/>
          </p:nvPr>
        </p:nvSpPr>
        <p:spPr>
          <a:xfrm>
            <a:off x="1929209" y="3583036"/>
            <a:ext cx="6698061" cy="6453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00"/>
              </a:spcBef>
              <a:spcAft>
                <a:spcPts val="0"/>
              </a:spcAft>
              <a:buSzPts val="2175"/>
              <a:buNone/>
              <a:defRPr sz="1500">
                <a:solidFill>
                  <a:schemeClr val="dk1"/>
                </a:solidFill>
              </a:defRPr>
            </a:lvl1pPr>
            <a:lvl2pPr indent="-228600" lvl="1" marL="914400" algn="l">
              <a:lnSpc>
                <a:spcPct val="100000"/>
              </a:lnSpc>
              <a:spcBef>
                <a:spcPts val="450"/>
              </a:spcBef>
              <a:spcAft>
                <a:spcPts val="0"/>
              </a:spcAft>
              <a:buSzPts val="1958"/>
              <a:buNone/>
              <a:defRPr sz="1350">
                <a:solidFill>
                  <a:srgbClr val="888888"/>
                </a:solidFill>
              </a:defRPr>
            </a:lvl2pPr>
            <a:lvl3pPr indent="-228600" lvl="2" marL="1371600" algn="l">
              <a:lnSpc>
                <a:spcPct val="100000"/>
              </a:lnSpc>
              <a:spcBef>
                <a:spcPts val="450"/>
              </a:spcBef>
              <a:spcAft>
                <a:spcPts val="0"/>
              </a:spcAft>
              <a:buSzPts val="1740"/>
              <a:buNone/>
              <a:defRPr sz="1200">
                <a:solidFill>
                  <a:srgbClr val="888888"/>
                </a:solidFill>
              </a:defRPr>
            </a:lvl3pPr>
            <a:lvl4pPr indent="-228600" lvl="3" marL="1828800" algn="l">
              <a:lnSpc>
                <a:spcPct val="100000"/>
              </a:lnSpc>
              <a:spcBef>
                <a:spcPts val="450"/>
              </a:spcBef>
              <a:spcAft>
                <a:spcPts val="0"/>
              </a:spcAft>
              <a:buSzPts val="1523"/>
              <a:buNone/>
              <a:defRPr sz="1050">
                <a:solidFill>
                  <a:srgbClr val="888888"/>
                </a:solidFill>
              </a:defRPr>
            </a:lvl4pPr>
            <a:lvl5pPr indent="-228600" lvl="4" marL="2286000" algn="l">
              <a:lnSpc>
                <a:spcPct val="100000"/>
              </a:lnSpc>
              <a:spcBef>
                <a:spcPts val="450"/>
              </a:spcBef>
              <a:spcAft>
                <a:spcPts val="0"/>
              </a:spcAft>
              <a:buSzPts val="1523"/>
              <a:buNone/>
              <a:defRPr sz="1050">
                <a:solidFill>
                  <a:srgbClr val="888888"/>
                </a:solidFill>
              </a:defRPr>
            </a:lvl5pPr>
            <a:lvl6pPr indent="-228600" lvl="5" marL="2743200" algn="l">
              <a:lnSpc>
                <a:spcPct val="100000"/>
              </a:lnSpc>
              <a:spcBef>
                <a:spcPts val="450"/>
              </a:spcBef>
              <a:spcAft>
                <a:spcPts val="0"/>
              </a:spcAft>
              <a:buSzPts val="1523"/>
              <a:buNone/>
              <a:defRPr sz="1050">
                <a:solidFill>
                  <a:srgbClr val="888888"/>
                </a:solidFill>
              </a:defRPr>
            </a:lvl6pPr>
            <a:lvl7pPr indent="-228600" lvl="6" marL="3200400" algn="l">
              <a:lnSpc>
                <a:spcPct val="100000"/>
              </a:lnSpc>
              <a:spcBef>
                <a:spcPts val="450"/>
              </a:spcBef>
              <a:spcAft>
                <a:spcPts val="0"/>
              </a:spcAft>
              <a:buSzPts val="1523"/>
              <a:buNone/>
              <a:defRPr sz="1050">
                <a:solidFill>
                  <a:srgbClr val="888888"/>
                </a:solidFill>
              </a:defRPr>
            </a:lvl7pPr>
            <a:lvl8pPr indent="-228600" lvl="7" marL="3657600" algn="l">
              <a:lnSpc>
                <a:spcPct val="100000"/>
              </a:lnSpc>
              <a:spcBef>
                <a:spcPts val="450"/>
              </a:spcBef>
              <a:spcAft>
                <a:spcPts val="0"/>
              </a:spcAft>
              <a:buSzPts val="1523"/>
              <a:buNone/>
              <a:defRPr sz="1050">
                <a:solidFill>
                  <a:srgbClr val="888888"/>
                </a:solidFill>
              </a:defRPr>
            </a:lvl8pPr>
            <a:lvl9pPr indent="-228600" lvl="8" marL="4114800" algn="l">
              <a:lnSpc>
                <a:spcPct val="100000"/>
              </a:lnSpc>
              <a:spcBef>
                <a:spcPts val="450"/>
              </a:spcBef>
              <a:spcAft>
                <a:spcPts val="450"/>
              </a:spcAft>
              <a:buSzPts val="1523"/>
              <a:buNone/>
              <a:defRPr sz="1050">
                <a:solidFill>
                  <a:srgbClr val="888888"/>
                </a:solidFill>
              </a:defRPr>
            </a:lvl9pPr>
          </a:lstStyle>
          <a:p/>
        </p:txBody>
      </p:sp>
      <p:sp>
        <p:nvSpPr>
          <p:cNvPr id="40" name="Google Shape;40;p8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43" name="Shape 43"/>
        <p:cNvGrpSpPr/>
        <p:nvPr/>
      </p:nvGrpSpPr>
      <p:grpSpPr>
        <a:xfrm>
          <a:off x="0" y="0"/>
          <a:ext cx="0" cy="0"/>
          <a:chOff x="0" y="0"/>
          <a:chExt cx="0" cy="0"/>
        </a:xfrm>
      </p:grpSpPr>
      <p:sp>
        <p:nvSpPr>
          <p:cNvPr id="44" name="Google Shape;44;p88"/>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8"/>
          <p:cNvSpPr txBox="1"/>
          <p:nvPr>
            <p:ph idx="1" type="body"/>
          </p:nvPr>
        </p:nvSpPr>
        <p:spPr>
          <a:xfrm>
            <a:off x="1113235" y="2000250"/>
            <a:ext cx="3671291" cy="2343151"/>
          </a:xfrm>
          <a:prstGeom prst="rect">
            <a:avLst/>
          </a:prstGeom>
          <a:noFill/>
          <a:ln>
            <a:noFill/>
          </a:ln>
        </p:spPr>
        <p:txBody>
          <a:bodyPr anchorCtr="0" anchor="ctr"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46" name="Google Shape;46;p88"/>
          <p:cNvSpPr txBox="1"/>
          <p:nvPr>
            <p:ph idx="2" type="body"/>
          </p:nvPr>
        </p:nvSpPr>
        <p:spPr>
          <a:xfrm>
            <a:off x="4955975" y="2000250"/>
            <a:ext cx="3671292" cy="2343150"/>
          </a:xfrm>
          <a:prstGeom prst="rect">
            <a:avLst/>
          </a:prstGeom>
          <a:noFill/>
          <a:ln>
            <a:noFill/>
          </a:ln>
        </p:spPr>
        <p:txBody>
          <a:bodyPr anchorCtr="0" anchor="ctr"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47" name="Google Shape;47;p8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50" name="Shape 50"/>
        <p:cNvGrpSpPr/>
        <p:nvPr/>
      </p:nvGrpSpPr>
      <p:grpSpPr>
        <a:xfrm>
          <a:off x="0" y="0"/>
          <a:ext cx="0" cy="0"/>
          <a:chOff x="0" y="0"/>
          <a:chExt cx="0" cy="0"/>
        </a:xfrm>
      </p:grpSpPr>
      <p:sp>
        <p:nvSpPr>
          <p:cNvPr id="51" name="Google Shape;51;p89"/>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9"/>
          <p:cNvSpPr txBox="1"/>
          <p:nvPr>
            <p:ph idx="1" type="body"/>
          </p:nvPr>
        </p:nvSpPr>
        <p:spPr>
          <a:xfrm>
            <a:off x="1329134" y="1993900"/>
            <a:ext cx="3455391"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20"/>
              </a:spcBef>
              <a:spcAft>
                <a:spcPts val="0"/>
              </a:spcAft>
              <a:buSzPts val="3045"/>
              <a:buNone/>
              <a:defRPr b="0" sz="2100">
                <a:solidFill>
                  <a:srgbClr val="1186C3"/>
                </a:solidFill>
              </a:defRPr>
            </a:lvl1pPr>
            <a:lvl2pPr indent="-228600" lvl="1" marL="914400" algn="l">
              <a:lnSpc>
                <a:spcPct val="100000"/>
              </a:lnSpc>
              <a:spcBef>
                <a:spcPts val="450"/>
              </a:spcBef>
              <a:spcAft>
                <a:spcPts val="0"/>
              </a:spcAft>
              <a:buSzPts val="2175"/>
              <a:buNone/>
              <a:defRPr b="1" sz="1500"/>
            </a:lvl2pPr>
            <a:lvl3pPr indent="-228600" lvl="2" marL="1371600" algn="l">
              <a:lnSpc>
                <a:spcPct val="100000"/>
              </a:lnSpc>
              <a:spcBef>
                <a:spcPts val="450"/>
              </a:spcBef>
              <a:spcAft>
                <a:spcPts val="0"/>
              </a:spcAft>
              <a:buSzPts val="1958"/>
              <a:buNone/>
              <a:defRPr b="1" sz="1350"/>
            </a:lvl3pPr>
            <a:lvl4pPr indent="-228600" lvl="3" marL="1828800" algn="l">
              <a:lnSpc>
                <a:spcPct val="100000"/>
              </a:lnSpc>
              <a:spcBef>
                <a:spcPts val="450"/>
              </a:spcBef>
              <a:spcAft>
                <a:spcPts val="0"/>
              </a:spcAft>
              <a:buSzPts val="1740"/>
              <a:buNone/>
              <a:defRPr b="1" sz="1200"/>
            </a:lvl4pPr>
            <a:lvl5pPr indent="-228600" lvl="4" marL="2286000" algn="l">
              <a:lnSpc>
                <a:spcPct val="100000"/>
              </a:lnSpc>
              <a:spcBef>
                <a:spcPts val="450"/>
              </a:spcBef>
              <a:spcAft>
                <a:spcPts val="0"/>
              </a:spcAft>
              <a:buSzPts val="1740"/>
              <a:buNone/>
              <a:defRPr b="1" sz="1200"/>
            </a:lvl5pPr>
            <a:lvl6pPr indent="-228600" lvl="5" marL="2743200" algn="l">
              <a:lnSpc>
                <a:spcPct val="100000"/>
              </a:lnSpc>
              <a:spcBef>
                <a:spcPts val="450"/>
              </a:spcBef>
              <a:spcAft>
                <a:spcPts val="0"/>
              </a:spcAft>
              <a:buSzPts val="1740"/>
              <a:buNone/>
              <a:defRPr b="1" sz="1200"/>
            </a:lvl6pPr>
            <a:lvl7pPr indent="-228600" lvl="6" marL="3200400" algn="l">
              <a:lnSpc>
                <a:spcPct val="100000"/>
              </a:lnSpc>
              <a:spcBef>
                <a:spcPts val="450"/>
              </a:spcBef>
              <a:spcAft>
                <a:spcPts val="0"/>
              </a:spcAft>
              <a:buSzPts val="1740"/>
              <a:buNone/>
              <a:defRPr b="1" sz="1200"/>
            </a:lvl7pPr>
            <a:lvl8pPr indent="-228600" lvl="7" marL="3657600" algn="l">
              <a:lnSpc>
                <a:spcPct val="100000"/>
              </a:lnSpc>
              <a:spcBef>
                <a:spcPts val="450"/>
              </a:spcBef>
              <a:spcAft>
                <a:spcPts val="0"/>
              </a:spcAft>
              <a:buSzPts val="1740"/>
              <a:buNone/>
              <a:defRPr b="1" sz="1200"/>
            </a:lvl8pPr>
            <a:lvl9pPr indent="-228600" lvl="8" marL="4114800" algn="l">
              <a:lnSpc>
                <a:spcPct val="100000"/>
              </a:lnSpc>
              <a:spcBef>
                <a:spcPts val="450"/>
              </a:spcBef>
              <a:spcAft>
                <a:spcPts val="450"/>
              </a:spcAft>
              <a:buSzPts val="1740"/>
              <a:buNone/>
              <a:defRPr b="1" sz="1200"/>
            </a:lvl9pPr>
          </a:lstStyle>
          <a:p/>
        </p:txBody>
      </p:sp>
      <p:sp>
        <p:nvSpPr>
          <p:cNvPr id="53" name="Google Shape;53;p89"/>
          <p:cNvSpPr txBox="1"/>
          <p:nvPr>
            <p:ph idx="2" type="body"/>
          </p:nvPr>
        </p:nvSpPr>
        <p:spPr>
          <a:xfrm>
            <a:off x="1113233" y="2501503"/>
            <a:ext cx="3671292" cy="1841897"/>
          </a:xfrm>
          <a:prstGeom prst="rect">
            <a:avLst/>
          </a:prstGeom>
          <a:noFill/>
          <a:ln>
            <a:noFill/>
          </a:ln>
        </p:spPr>
        <p:txBody>
          <a:bodyPr anchorCtr="0" anchor="t"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54" name="Google Shape;54;p89"/>
          <p:cNvSpPr txBox="1"/>
          <p:nvPr>
            <p:ph idx="3" type="body"/>
          </p:nvPr>
        </p:nvSpPr>
        <p:spPr>
          <a:xfrm>
            <a:off x="5160366" y="2000250"/>
            <a:ext cx="3466903"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20"/>
              </a:spcBef>
              <a:spcAft>
                <a:spcPts val="0"/>
              </a:spcAft>
              <a:buSzPts val="3045"/>
              <a:buNone/>
              <a:defRPr b="0" sz="2100">
                <a:solidFill>
                  <a:srgbClr val="1186C3"/>
                </a:solidFill>
              </a:defRPr>
            </a:lvl1pPr>
            <a:lvl2pPr indent="-228600" lvl="1" marL="914400" algn="l">
              <a:lnSpc>
                <a:spcPct val="100000"/>
              </a:lnSpc>
              <a:spcBef>
                <a:spcPts val="450"/>
              </a:spcBef>
              <a:spcAft>
                <a:spcPts val="0"/>
              </a:spcAft>
              <a:buSzPts val="2175"/>
              <a:buNone/>
              <a:defRPr b="1" sz="1500"/>
            </a:lvl2pPr>
            <a:lvl3pPr indent="-228600" lvl="2" marL="1371600" algn="l">
              <a:lnSpc>
                <a:spcPct val="100000"/>
              </a:lnSpc>
              <a:spcBef>
                <a:spcPts val="450"/>
              </a:spcBef>
              <a:spcAft>
                <a:spcPts val="0"/>
              </a:spcAft>
              <a:buSzPts val="1958"/>
              <a:buNone/>
              <a:defRPr b="1" sz="1350"/>
            </a:lvl3pPr>
            <a:lvl4pPr indent="-228600" lvl="3" marL="1828800" algn="l">
              <a:lnSpc>
                <a:spcPct val="100000"/>
              </a:lnSpc>
              <a:spcBef>
                <a:spcPts val="450"/>
              </a:spcBef>
              <a:spcAft>
                <a:spcPts val="0"/>
              </a:spcAft>
              <a:buSzPts val="1740"/>
              <a:buNone/>
              <a:defRPr b="1" sz="1200"/>
            </a:lvl4pPr>
            <a:lvl5pPr indent="-228600" lvl="4" marL="2286000" algn="l">
              <a:lnSpc>
                <a:spcPct val="100000"/>
              </a:lnSpc>
              <a:spcBef>
                <a:spcPts val="450"/>
              </a:spcBef>
              <a:spcAft>
                <a:spcPts val="0"/>
              </a:spcAft>
              <a:buSzPts val="1740"/>
              <a:buNone/>
              <a:defRPr b="1" sz="1200"/>
            </a:lvl5pPr>
            <a:lvl6pPr indent="-228600" lvl="5" marL="2743200" algn="l">
              <a:lnSpc>
                <a:spcPct val="100000"/>
              </a:lnSpc>
              <a:spcBef>
                <a:spcPts val="450"/>
              </a:spcBef>
              <a:spcAft>
                <a:spcPts val="0"/>
              </a:spcAft>
              <a:buSzPts val="1740"/>
              <a:buNone/>
              <a:defRPr b="1" sz="1200"/>
            </a:lvl6pPr>
            <a:lvl7pPr indent="-228600" lvl="6" marL="3200400" algn="l">
              <a:lnSpc>
                <a:spcPct val="100000"/>
              </a:lnSpc>
              <a:spcBef>
                <a:spcPts val="450"/>
              </a:spcBef>
              <a:spcAft>
                <a:spcPts val="0"/>
              </a:spcAft>
              <a:buSzPts val="1740"/>
              <a:buNone/>
              <a:defRPr b="1" sz="1200"/>
            </a:lvl7pPr>
            <a:lvl8pPr indent="-228600" lvl="7" marL="3657600" algn="l">
              <a:lnSpc>
                <a:spcPct val="100000"/>
              </a:lnSpc>
              <a:spcBef>
                <a:spcPts val="450"/>
              </a:spcBef>
              <a:spcAft>
                <a:spcPts val="0"/>
              </a:spcAft>
              <a:buSzPts val="1740"/>
              <a:buNone/>
              <a:defRPr b="1" sz="1200"/>
            </a:lvl8pPr>
            <a:lvl9pPr indent="-228600" lvl="8" marL="4114800" algn="l">
              <a:lnSpc>
                <a:spcPct val="100000"/>
              </a:lnSpc>
              <a:spcBef>
                <a:spcPts val="450"/>
              </a:spcBef>
              <a:spcAft>
                <a:spcPts val="450"/>
              </a:spcAft>
              <a:buSzPts val="1740"/>
              <a:buNone/>
              <a:defRPr b="1" sz="1200"/>
            </a:lvl9pPr>
          </a:lstStyle>
          <a:p/>
        </p:txBody>
      </p:sp>
      <p:sp>
        <p:nvSpPr>
          <p:cNvPr id="55" name="Google Shape;55;p89"/>
          <p:cNvSpPr txBox="1"/>
          <p:nvPr>
            <p:ph idx="4" type="body"/>
          </p:nvPr>
        </p:nvSpPr>
        <p:spPr>
          <a:xfrm>
            <a:off x="4955975" y="2501503"/>
            <a:ext cx="3671292" cy="1841897"/>
          </a:xfrm>
          <a:prstGeom prst="rect">
            <a:avLst/>
          </a:prstGeom>
          <a:noFill/>
          <a:ln>
            <a:noFill/>
          </a:ln>
        </p:spPr>
        <p:txBody>
          <a:bodyPr anchorCtr="0" anchor="t" bIns="45700" lIns="91425" spcFirstLastPara="1" rIns="91425" wrap="square" tIns="45700">
            <a:normAutofit/>
          </a:bodyPr>
          <a:lstStyle>
            <a:lvl1pPr indent="-352933" lvl="0" marL="457200" algn="l">
              <a:lnSpc>
                <a:spcPct val="100000"/>
              </a:lnSpc>
              <a:spcBef>
                <a:spcPts val="270"/>
              </a:spcBef>
              <a:spcAft>
                <a:spcPts val="0"/>
              </a:spcAft>
              <a:buSzPts val="1958"/>
              <a:buChar char="•"/>
              <a:defRPr sz="1350"/>
            </a:lvl1pPr>
            <a:lvl2pPr indent="-339090" lvl="1" marL="914400" algn="l">
              <a:lnSpc>
                <a:spcPct val="100000"/>
              </a:lnSpc>
              <a:spcBef>
                <a:spcPts val="450"/>
              </a:spcBef>
              <a:spcAft>
                <a:spcPts val="0"/>
              </a:spcAft>
              <a:buSzPts val="1740"/>
              <a:buChar char="•"/>
              <a:defRPr sz="1200"/>
            </a:lvl2pPr>
            <a:lvl3pPr indent="-325310" lvl="2" marL="1371600" algn="l">
              <a:lnSpc>
                <a:spcPct val="100000"/>
              </a:lnSpc>
              <a:spcBef>
                <a:spcPts val="450"/>
              </a:spcBef>
              <a:spcAft>
                <a:spcPts val="0"/>
              </a:spcAft>
              <a:buSzPts val="1523"/>
              <a:buChar char="•"/>
              <a:defRPr sz="1050"/>
            </a:lvl3pPr>
            <a:lvl4pPr indent="-311467" lvl="3" marL="1828800" algn="l">
              <a:lnSpc>
                <a:spcPct val="100000"/>
              </a:lnSpc>
              <a:spcBef>
                <a:spcPts val="450"/>
              </a:spcBef>
              <a:spcAft>
                <a:spcPts val="0"/>
              </a:spcAft>
              <a:buSzPts val="1305"/>
              <a:buChar char="•"/>
              <a:defRPr sz="900"/>
            </a:lvl4pPr>
            <a:lvl5pPr indent="-311467" lvl="4" marL="2286000" algn="l">
              <a:lnSpc>
                <a:spcPct val="100000"/>
              </a:lnSpc>
              <a:spcBef>
                <a:spcPts val="450"/>
              </a:spcBef>
              <a:spcAft>
                <a:spcPts val="0"/>
              </a:spcAft>
              <a:buSzPts val="1305"/>
              <a:buChar char="•"/>
              <a:defRPr sz="900"/>
            </a:lvl5pPr>
            <a:lvl6pPr indent="-311467" lvl="5" marL="2743200" algn="l">
              <a:lnSpc>
                <a:spcPct val="100000"/>
              </a:lnSpc>
              <a:spcBef>
                <a:spcPts val="450"/>
              </a:spcBef>
              <a:spcAft>
                <a:spcPts val="0"/>
              </a:spcAft>
              <a:buSzPts val="1305"/>
              <a:buChar char="•"/>
              <a:defRPr sz="900"/>
            </a:lvl6pPr>
            <a:lvl7pPr indent="-311467" lvl="6" marL="3200400" algn="l">
              <a:lnSpc>
                <a:spcPct val="100000"/>
              </a:lnSpc>
              <a:spcBef>
                <a:spcPts val="450"/>
              </a:spcBef>
              <a:spcAft>
                <a:spcPts val="0"/>
              </a:spcAft>
              <a:buSzPts val="1305"/>
              <a:buChar char="•"/>
              <a:defRPr sz="900"/>
            </a:lvl7pPr>
            <a:lvl8pPr indent="-311467" lvl="7" marL="3657600" algn="l">
              <a:lnSpc>
                <a:spcPct val="100000"/>
              </a:lnSpc>
              <a:spcBef>
                <a:spcPts val="450"/>
              </a:spcBef>
              <a:spcAft>
                <a:spcPts val="0"/>
              </a:spcAft>
              <a:buSzPts val="1305"/>
              <a:buChar char="•"/>
              <a:defRPr sz="900"/>
            </a:lvl8pPr>
            <a:lvl9pPr indent="-311467" lvl="8" marL="4114800" algn="l">
              <a:lnSpc>
                <a:spcPct val="100000"/>
              </a:lnSpc>
              <a:spcBef>
                <a:spcPts val="450"/>
              </a:spcBef>
              <a:spcAft>
                <a:spcPts val="450"/>
              </a:spcAft>
              <a:buSzPts val="1305"/>
              <a:buChar char="•"/>
              <a:defRPr sz="900"/>
            </a:lvl9pPr>
          </a:lstStyle>
          <a:p/>
        </p:txBody>
      </p:sp>
      <p:sp>
        <p:nvSpPr>
          <p:cNvPr id="56" name="Google Shape;56;p8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59" name="Shape 59"/>
        <p:cNvGrpSpPr/>
        <p:nvPr/>
      </p:nvGrpSpPr>
      <p:grpSpPr>
        <a:xfrm>
          <a:off x="0" y="0"/>
          <a:ext cx="0" cy="0"/>
          <a:chOff x="0" y="0"/>
          <a:chExt cx="0" cy="0"/>
        </a:xfrm>
      </p:grpSpPr>
      <p:sp>
        <p:nvSpPr>
          <p:cNvPr id="60" name="Google Shape;60;p90"/>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64" name="Shape 64"/>
        <p:cNvGrpSpPr/>
        <p:nvPr/>
      </p:nvGrpSpPr>
      <p:grpSpPr>
        <a:xfrm>
          <a:off x="0" y="0"/>
          <a:ext cx="0" cy="0"/>
          <a:chOff x="0" y="0"/>
          <a:chExt cx="0" cy="0"/>
        </a:xfrm>
      </p:grpSpPr>
      <p:sp>
        <p:nvSpPr>
          <p:cNvPr id="65" name="Google Shape;65;p9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68" name="Shape 68"/>
        <p:cNvGrpSpPr/>
        <p:nvPr/>
      </p:nvGrpSpPr>
      <p:grpSpPr>
        <a:xfrm>
          <a:off x="0" y="0"/>
          <a:ext cx="0" cy="0"/>
          <a:chOff x="0" y="0"/>
          <a:chExt cx="0" cy="0"/>
        </a:xfrm>
      </p:grpSpPr>
      <p:sp>
        <p:nvSpPr>
          <p:cNvPr id="69" name="Google Shape;69;p92"/>
          <p:cNvSpPr txBox="1"/>
          <p:nvPr>
            <p:ph type="title"/>
          </p:nvPr>
        </p:nvSpPr>
        <p:spPr>
          <a:xfrm>
            <a:off x="1113234" y="1200150"/>
            <a:ext cx="2661841" cy="1028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1800"/>
              <a:buFont typeface="Corbel"/>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2"/>
          <p:cNvSpPr txBox="1"/>
          <p:nvPr>
            <p:ph idx="1" type="body"/>
          </p:nvPr>
        </p:nvSpPr>
        <p:spPr>
          <a:xfrm>
            <a:off x="3946525" y="514350"/>
            <a:ext cx="4680743" cy="3829051"/>
          </a:xfrm>
          <a:prstGeom prst="rect">
            <a:avLst/>
          </a:prstGeom>
          <a:noFill/>
          <a:ln>
            <a:noFill/>
          </a:ln>
        </p:spPr>
        <p:txBody>
          <a:bodyPr anchorCtr="0" anchor="ctr" bIns="45700" lIns="91425" spcFirstLastPara="1" rIns="91425" wrap="square" tIns="45700">
            <a:normAutofit/>
          </a:bodyPr>
          <a:lstStyle>
            <a:lvl1pPr indent="-366712" lvl="0" marL="457200" algn="l">
              <a:lnSpc>
                <a:spcPct val="100000"/>
              </a:lnSpc>
              <a:spcBef>
                <a:spcPts val="300"/>
              </a:spcBef>
              <a:spcAft>
                <a:spcPts val="0"/>
              </a:spcAft>
              <a:buSzPts val="2175"/>
              <a:buChar char="•"/>
              <a:defRPr sz="1500"/>
            </a:lvl1pPr>
            <a:lvl2pPr indent="-352933" lvl="1" marL="914400" algn="l">
              <a:lnSpc>
                <a:spcPct val="100000"/>
              </a:lnSpc>
              <a:spcBef>
                <a:spcPts val="450"/>
              </a:spcBef>
              <a:spcAft>
                <a:spcPts val="0"/>
              </a:spcAft>
              <a:buSzPts val="1958"/>
              <a:buChar char="•"/>
              <a:defRPr sz="1350"/>
            </a:lvl2pPr>
            <a:lvl3pPr indent="-339089" lvl="2" marL="1371600" algn="l">
              <a:lnSpc>
                <a:spcPct val="100000"/>
              </a:lnSpc>
              <a:spcBef>
                <a:spcPts val="450"/>
              </a:spcBef>
              <a:spcAft>
                <a:spcPts val="0"/>
              </a:spcAft>
              <a:buSzPts val="1740"/>
              <a:buChar char="•"/>
              <a:defRPr sz="1200"/>
            </a:lvl3pPr>
            <a:lvl4pPr indent="-325310" lvl="3" marL="1828800" algn="l">
              <a:lnSpc>
                <a:spcPct val="100000"/>
              </a:lnSpc>
              <a:spcBef>
                <a:spcPts val="450"/>
              </a:spcBef>
              <a:spcAft>
                <a:spcPts val="0"/>
              </a:spcAft>
              <a:buSzPts val="1523"/>
              <a:buChar char="•"/>
              <a:defRPr sz="1050"/>
            </a:lvl4pPr>
            <a:lvl5pPr indent="-325310" lvl="4" marL="2286000" algn="l">
              <a:lnSpc>
                <a:spcPct val="100000"/>
              </a:lnSpc>
              <a:spcBef>
                <a:spcPts val="450"/>
              </a:spcBef>
              <a:spcAft>
                <a:spcPts val="0"/>
              </a:spcAft>
              <a:buSzPts val="1523"/>
              <a:buChar char="•"/>
              <a:defRPr sz="1050"/>
            </a:lvl5pPr>
            <a:lvl6pPr indent="-325310" lvl="5" marL="2743200" algn="l">
              <a:lnSpc>
                <a:spcPct val="100000"/>
              </a:lnSpc>
              <a:spcBef>
                <a:spcPts val="450"/>
              </a:spcBef>
              <a:spcAft>
                <a:spcPts val="0"/>
              </a:spcAft>
              <a:buSzPts val="1523"/>
              <a:buChar char="•"/>
              <a:defRPr sz="1050"/>
            </a:lvl6pPr>
            <a:lvl7pPr indent="-325310" lvl="6" marL="3200400" algn="l">
              <a:lnSpc>
                <a:spcPct val="100000"/>
              </a:lnSpc>
              <a:spcBef>
                <a:spcPts val="450"/>
              </a:spcBef>
              <a:spcAft>
                <a:spcPts val="0"/>
              </a:spcAft>
              <a:buSzPts val="1523"/>
              <a:buChar char="•"/>
              <a:defRPr sz="1050"/>
            </a:lvl7pPr>
            <a:lvl8pPr indent="-325310" lvl="7" marL="3657600" algn="l">
              <a:lnSpc>
                <a:spcPct val="100000"/>
              </a:lnSpc>
              <a:spcBef>
                <a:spcPts val="450"/>
              </a:spcBef>
              <a:spcAft>
                <a:spcPts val="0"/>
              </a:spcAft>
              <a:buSzPts val="1523"/>
              <a:buChar char="•"/>
              <a:defRPr sz="1050"/>
            </a:lvl8pPr>
            <a:lvl9pPr indent="-325310" lvl="8" marL="4114800" algn="l">
              <a:lnSpc>
                <a:spcPct val="100000"/>
              </a:lnSpc>
              <a:spcBef>
                <a:spcPts val="450"/>
              </a:spcBef>
              <a:spcAft>
                <a:spcPts val="450"/>
              </a:spcAft>
              <a:buSzPts val="1523"/>
              <a:buChar char="•"/>
              <a:defRPr sz="1050"/>
            </a:lvl9pPr>
          </a:lstStyle>
          <a:p/>
        </p:txBody>
      </p:sp>
      <p:sp>
        <p:nvSpPr>
          <p:cNvPr id="71" name="Google Shape;71;p92"/>
          <p:cNvSpPr txBox="1"/>
          <p:nvPr>
            <p:ph idx="2" type="body"/>
          </p:nvPr>
        </p:nvSpPr>
        <p:spPr>
          <a:xfrm>
            <a:off x="1113234" y="2228850"/>
            <a:ext cx="2661841"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40"/>
              </a:spcBef>
              <a:spcAft>
                <a:spcPts val="0"/>
              </a:spcAft>
              <a:buSzPts val="1740"/>
              <a:buNone/>
              <a:defRPr sz="120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72" name="Google Shape;72;p9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75" name="Shape 75"/>
        <p:cNvGrpSpPr/>
        <p:nvPr/>
      </p:nvGrpSpPr>
      <p:grpSpPr>
        <a:xfrm>
          <a:off x="0" y="0"/>
          <a:ext cx="0" cy="0"/>
          <a:chOff x="0" y="0"/>
          <a:chExt cx="0" cy="0"/>
        </a:xfrm>
      </p:grpSpPr>
      <p:sp>
        <p:nvSpPr>
          <p:cNvPr id="76" name="Google Shape;76;p93"/>
          <p:cNvSpPr txBox="1"/>
          <p:nvPr>
            <p:ph type="title"/>
          </p:nvPr>
        </p:nvSpPr>
        <p:spPr>
          <a:xfrm>
            <a:off x="1112043" y="1314449"/>
            <a:ext cx="4069619" cy="1028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100"/>
              <a:buFont typeface="Corbel"/>
              <a:buNone/>
              <a:defRPr b="0"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3"/>
          <p:cNvSpPr/>
          <p:nvPr>
            <p:ph idx="2" type="pic"/>
          </p:nvPr>
        </p:nvSpPr>
        <p:spPr>
          <a:xfrm>
            <a:off x="5696011" y="685800"/>
            <a:ext cx="2460731" cy="3429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93"/>
          <p:cNvSpPr txBox="1"/>
          <p:nvPr>
            <p:ph idx="1" type="body"/>
          </p:nvPr>
        </p:nvSpPr>
        <p:spPr>
          <a:xfrm>
            <a:off x="1112043" y="2343149"/>
            <a:ext cx="4069619" cy="13716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70"/>
              </a:spcBef>
              <a:spcAft>
                <a:spcPts val="0"/>
              </a:spcAft>
              <a:buSzPts val="1958"/>
              <a:buNone/>
              <a:defRPr sz="1350"/>
            </a:lvl1pPr>
            <a:lvl2pPr indent="-228600" lvl="1" marL="914400" algn="l">
              <a:lnSpc>
                <a:spcPct val="100000"/>
              </a:lnSpc>
              <a:spcBef>
                <a:spcPts val="450"/>
              </a:spcBef>
              <a:spcAft>
                <a:spcPts val="0"/>
              </a:spcAft>
              <a:buSzPts val="1305"/>
              <a:buNone/>
              <a:defRPr sz="900"/>
            </a:lvl2pPr>
            <a:lvl3pPr indent="-228600" lvl="2" marL="1371600" algn="l">
              <a:lnSpc>
                <a:spcPct val="100000"/>
              </a:lnSpc>
              <a:spcBef>
                <a:spcPts val="450"/>
              </a:spcBef>
              <a:spcAft>
                <a:spcPts val="0"/>
              </a:spcAft>
              <a:buSzPts val="1088"/>
              <a:buNone/>
              <a:defRPr sz="750"/>
            </a:lvl3pPr>
            <a:lvl4pPr indent="-228600" lvl="3" marL="1828800" algn="l">
              <a:lnSpc>
                <a:spcPct val="100000"/>
              </a:lnSpc>
              <a:spcBef>
                <a:spcPts val="450"/>
              </a:spcBef>
              <a:spcAft>
                <a:spcPts val="0"/>
              </a:spcAft>
              <a:buSzPts val="979"/>
              <a:buNone/>
              <a:defRPr sz="675"/>
            </a:lvl4pPr>
            <a:lvl5pPr indent="-228600" lvl="4" marL="2286000" algn="l">
              <a:lnSpc>
                <a:spcPct val="100000"/>
              </a:lnSpc>
              <a:spcBef>
                <a:spcPts val="450"/>
              </a:spcBef>
              <a:spcAft>
                <a:spcPts val="0"/>
              </a:spcAft>
              <a:buSzPts val="979"/>
              <a:buNone/>
              <a:defRPr sz="675"/>
            </a:lvl5pPr>
            <a:lvl6pPr indent="-228600" lvl="5" marL="2743200" algn="l">
              <a:lnSpc>
                <a:spcPct val="100000"/>
              </a:lnSpc>
              <a:spcBef>
                <a:spcPts val="450"/>
              </a:spcBef>
              <a:spcAft>
                <a:spcPts val="0"/>
              </a:spcAft>
              <a:buSzPts val="979"/>
              <a:buNone/>
              <a:defRPr sz="675"/>
            </a:lvl6pPr>
            <a:lvl7pPr indent="-228600" lvl="6" marL="3200400" algn="l">
              <a:lnSpc>
                <a:spcPct val="100000"/>
              </a:lnSpc>
              <a:spcBef>
                <a:spcPts val="450"/>
              </a:spcBef>
              <a:spcAft>
                <a:spcPts val="0"/>
              </a:spcAft>
              <a:buSzPts val="979"/>
              <a:buNone/>
              <a:defRPr sz="675"/>
            </a:lvl7pPr>
            <a:lvl8pPr indent="-228600" lvl="7" marL="3657600" algn="l">
              <a:lnSpc>
                <a:spcPct val="100000"/>
              </a:lnSpc>
              <a:spcBef>
                <a:spcPts val="450"/>
              </a:spcBef>
              <a:spcAft>
                <a:spcPts val="0"/>
              </a:spcAft>
              <a:buSzPts val="979"/>
              <a:buNone/>
              <a:defRPr sz="675"/>
            </a:lvl8pPr>
            <a:lvl9pPr indent="-228600" lvl="8" marL="4114800" algn="l">
              <a:lnSpc>
                <a:spcPct val="100000"/>
              </a:lnSpc>
              <a:spcBef>
                <a:spcPts val="450"/>
              </a:spcBef>
              <a:spcAft>
                <a:spcPts val="450"/>
              </a:spcAft>
              <a:buSzPts val="979"/>
              <a:buNone/>
              <a:defRPr sz="675"/>
            </a:lvl9pPr>
          </a:lstStyle>
          <a:p/>
        </p:txBody>
      </p:sp>
      <p:sp>
        <p:nvSpPr>
          <p:cNvPr id="79" name="Google Shape;79;p9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3"/>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70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2.xml"/><Relationship Id="rId12"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72"/>
          <p:cNvGrpSpPr/>
          <p:nvPr/>
        </p:nvGrpSpPr>
        <p:grpSpPr>
          <a:xfrm>
            <a:off x="113109" y="0"/>
            <a:ext cx="1827610" cy="5143501"/>
            <a:chOff x="1320800" y="0"/>
            <a:chExt cx="2436813" cy="6858001"/>
          </a:xfrm>
        </p:grpSpPr>
        <p:sp>
          <p:nvSpPr>
            <p:cNvPr id="7" name="Google Shape;7;p72"/>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72"/>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72"/>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72"/>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72"/>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2"/>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2"/>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4" name="Google Shape;14;p72"/>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marR="0" rtl="0" algn="l">
              <a:lnSpc>
                <a:spcPct val="100000"/>
              </a:lnSpc>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66712" lvl="1" marL="914400" marR="0" rtl="0" algn="l">
              <a:lnSpc>
                <a:spcPct val="100000"/>
              </a:lnSpc>
              <a:spcBef>
                <a:spcPts val="450"/>
              </a:spcBef>
              <a:spcAft>
                <a:spcPts val="0"/>
              </a:spcAft>
              <a:buClr>
                <a:srgbClr val="1186C3"/>
              </a:buClr>
              <a:buSzPts val="2175"/>
              <a:buFont typeface="Arial"/>
              <a:buChar char="•"/>
              <a:defRPr b="0" i="0" sz="1500" u="none" cap="none" strike="noStrike">
                <a:solidFill>
                  <a:schemeClr val="dk1"/>
                </a:solidFill>
                <a:latin typeface="Corbel"/>
                <a:ea typeface="Corbel"/>
                <a:cs typeface="Corbel"/>
                <a:sym typeface="Corbel"/>
              </a:defRPr>
            </a:lvl2pPr>
            <a:lvl3pPr indent="-352933" lvl="2" marL="1371600" marR="0" rtl="0" algn="l">
              <a:lnSpc>
                <a:spcPct val="100000"/>
              </a:lnSpc>
              <a:spcBef>
                <a:spcPts val="450"/>
              </a:spcBef>
              <a:spcAft>
                <a:spcPts val="0"/>
              </a:spcAft>
              <a:buClr>
                <a:srgbClr val="1186C3"/>
              </a:buClr>
              <a:buSzPts val="1958"/>
              <a:buFont typeface="Arial"/>
              <a:buChar char="•"/>
              <a:defRPr b="0" i="0" sz="1350" u="none" cap="none" strike="noStrike">
                <a:solidFill>
                  <a:schemeClr val="dk1"/>
                </a:solidFill>
                <a:latin typeface="Corbel"/>
                <a:ea typeface="Corbel"/>
                <a:cs typeface="Corbel"/>
                <a:sym typeface="Corbel"/>
              </a:defRPr>
            </a:lvl3pPr>
            <a:lvl4pPr indent="-339089" lvl="3" marL="1828800" marR="0" rtl="0" algn="l">
              <a:lnSpc>
                <a:spcPct val="100000"/>
              </a:lnSpc>
              <a:spcBef>
                <a:spcPts val="45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25310" lvl="4" marL="22860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5pPr>
            <a:lvl6pPr indent="-325310" lvl="5" marL="27432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6pPr>
            <a:lvl7pPr indent="-325310" lvl="6" marL="32004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7pPr>
            <a:lvl8pPr indent="-325310" lvl="7" marL="3657600" marR="0" rtl="0" algn="l">
              <a:lnSpc>
                <a:spcPct val="100000"/>
              </a:lnSpc>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8pPr>
            <a:lvl9pPr indent="-325310" lvl="8" marL="4114800" marR="0" rtl="0" algn="l">
              <a:lnSpc>
                <a:spcPct val="100000"/>
              </a:lnSpc>
              <a:spcBef>
                <a:spcPts val="450"/>
              </a:spcBef>
              <a:spcAft>
                <a:spcPts val="450"/>
              </a:spcAft>
              <a:buClr>
                <a:srgbClr val="1186C3"/>
              </a:buClr>
              <a:buSzPts val="1523"/>
              <a:buFont typeface="Arial"/>
              <a:buChar char="•"/>
              <a:defRPr b="0" i="0" sz="1050" u="none" cap="none" strike="noStrike">
                <a:solidFill>
                  <a:schemeClr val="dk1"/>
                </a:solidFill>
                <a:latin typeface="Corbel"/>
                <a:ea typeface="Corbel"/>
                <a:cs typeface="Corbel"/>
                <a:sym typeface="Corbel"/>
              </a:defRPr>
            </a:lvl9pPr>
          </a:lstStyle>
          <a:p/>
        </p:txBody>
      </p:sp>
      <p:sp>
        <p:nvSpPr>
          <p:cNvPr id="15" name="Google Shape;15;p7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5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7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75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7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4"/>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0" name="Google Shape;140;p74"/>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entury Gothic"/>
                <a:ea typeface="Century Gothic"/>
                <a:cs typeface="Century Gothic"/>
                <a:sym typeface="Century Gothic"/>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entury Gothic"/>
                <a:ea typeface="Century Gothic"/>
                <a:cs typeface="Century Gothic"/>
                <a:sym typeface="Century Gothic"/>
              </a:defRPr>
            </a:lvl9pPr>
          </a:lstStyle>
          <a:p/>
        </p:txBody>
      </p:sp>
      <p:sp>
        <p:nvSpPr>
          <p:cNvPr id="141" name="Google Shape;141;p74"/>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C8D90"/>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2" name="Google Shape;142;p74"/>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C8D90"/>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pic>
        <p:nvPicPr>
          <p:cNvPr id="143" name="Google Shape;143;p74"/>
          <p:cNvPicPr preferRelativeResize="0"/>
          <p:nvPr/>
        </p:nvPicPr>
        <p:blipFill rotWithShape="1">
          <a:blip r:embed="rId1">
            <a:alphaModFix/>
          </a:blip>
          <a:srcRect b="0" l="0" r="0" t="0"/>
          <a:stretch/>
        </p:blipFill>
        <p:spPr>
          <a:xfrm>
            <a:off x="7150128" y="277252"/>
            <a:ext cx="1023917" cy="329372"/>
          </a:xfrm>
          <a:prstGeom prst="rect">
            <a:avLst/>
          </a:prstGeom>
          <a:noFill/>
          <a:ln>
            <a:noFill/>
          </a:ln>
        </p:spPr>
      </p:pic>
      <p:sp>
        <p:nvSpPr>
          <p:cNvPr id="144" name="Google Shape;144;p74"/>
          <p:cNvSpPr/>
          <p:nvPr/>
        </p:nvSpPr>
        <p:spPr>
          <a:xfrm>
            <a:off x="-4233" y="1"/>
            <a:ext cx="45600" cy="329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74"/>
          <p:cNvSpPr/>
          <p:nvPr/>
        </p:nvSpPr>
        <p:spPr>
          <a:xfrm>
            <a:off x="-3417" y="329372"/>
            <a:ext cx="45600" cy="181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6" name="Google Shape;146;p74"/>
          <p:cNvSpPr/>
          <p:nvPr/>
        </p:nvSpPr>
        <p:spPr>
          <a:xfrm>
            <a:off x="-3418" y="2144110"/>
            <a:ext cx="45600" cy="2230800"/>
          </a:xfrm>
          <a:prstGeom prst="rect">
            <a:avLst/>
          </a:prstGeom>
          <a:solidFill>
            <a:srgbClr val="A69AE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7" name="Google Shape;147;p74"/>
          <p:cNvSpPr/>
          <p:nvPr/>
        </p:nvSpPr>
        <p:spPr>
          <a:xfrm flipH="1">
            <a:off x="-3301" y="4374931"/>
            <a:ext cx="45600" cy="788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hyperlink" Target="https://arxiv.org/pdf/1603.02754.pdf" TargetMode="External"/><Relationship Id="rId4" Type="http://schemas.openxmlformats.org/officeDocument/2006/relationships/hyperlink" Target="https://lightgbm.readthedocs.io/" TargetMode="External"/><Relationship Id="rId5" Type="http://schemas.openxmlformats.org/officeDocument/2006/relationships/hyperlink" Target="https://catboost.ai/"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 Id="rId3" Type="http://schemas.openxmlformats.org/officeDocument/2006/relationships/hyperlink" Target="https://en.wikipedia.org/wiki/Lasso_(statistics)" TargetMode="External"/><Relationship Id="rId4" Type="http://schemas.openxmlformats.org/officeDocument/2006/relationships/hyperlink" Target="https://en.wikipedia.org/wiki/Tikhonov_regulariza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0.xml"/><Relationship Id="rId3" Type="http://schemas.openxmlformats.org/officeDocument/2006/relationships/hyperlink" Target="https://scikit-learn.org/stable/modules/ensemble.html" TargetMode="External"/><Relationship Id="rId4" Type="http://schemas.openxmlformats.org/officeDocument/2006/relationships/hyperlink" Target="https://scikit-learn.org/stable/modules/generated/sklearn.metrics.pairwise.pairwise_kernels.html" TargetMode="External"/><Relationship Id="rId5" Type="http://schemas.openxmlformats.org/officeDocument/2006/relationships/hyperlink" Target="https://xgboost.readthedocs.io/en/stable/" TargetMode="External"/><Relationship Id="rId6" Type="http://schemas.openxmlformats.org/officeDocument/2006/relationships/hyperlink" Target="http://hyperopt.github.io/hyperopt/" TargetMode="External"/><Relationship Id="rId7" Type="http://schemas.openxmlformats.org/officeDocument/2006/relationships/hyperlink" Target="https://www.kaggle.com/" TargetMode="External"/><Relationship Id="rId8" Type="http://schemas.openxmlformats.org/officeDocument/2006/relationships/hyperlink" Target="https://towardsdatascience.com/amazon-sagemaker-studio-lab-a-great-alternative-to-google-colab-7194de6ef69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
          <p:cNvSpPr txBox="1"/>
          <p:nvPr>
            <p:ph type="ctrTitle"/>
          </p:nvPr>
        </p:nvSpPr>
        <p:spPr>
          <a:xfrm>
            <a:off x="623408" y="1195455"/>
            <a:ext cx="8520600" cy="1166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Corbel"/>
              <a:buNone/>
            </a:pPr>
            <a:r>
              <a:rPr lang="en-US"/>
              <a:t>Zaawansowane problemy klasyfikacji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08ad72e624_0_406"/>
          <p:cNvSpPr txBox="1"/>
          <p:nvPr>
            <p:ph type="title"/>
          </p:nvPr>
        </p:nvSpPr>
        <p:spPr>
          <a:xfrm>
            <a:off x="629850" y="356675"/>
            <a:ext cx="6534600" cy="75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ROC i AUC</a:t>
            </a:r>
            <a:endParaRPr/>
          </a:p>
        </p:txBody>
      </p:sp>
      <p:pic>
        <p:nvPicPr>
          <p:cNvPr id="272" name="Google Shape;272;g108ad72e624_0_406"/>
          <p:cNvPicPr preferRelativeResize="0"/>
          <p:nvPr/>
        </p:nvPicPr>
        <p:blipFill rotWithShape="1">
          <a:blip r:embed="rId3">
            <a:alphaModFix/>
          </a:blip>
          <a:srcRect b="0" l="0" r="0" t="0"/>
          <a:stretch/>
        </p:blipFill>
        <p:spPr>
          <a:xfrm>
            <a:off x="1955087" y="1106975"/>
            <a:ext cx="3884125" cy="388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08ad72e624_0_412"/>
          <p:cNvSpPr txBox="1"/>
          <p:nvPr>
            <p:ph type="title"/>
          </p:nvPr>
        </p:nvSpPr>
        <p:spPr>
          <a:xfrm>
            <a:off x="629850" y="356675"/>
            <a:ext cx="6534600" cy="750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Współćzynnik Ginniego</a:t>
            </a:r>
            <a:endParaRPr/>
          </a:p>
        </p:txBody>
      </p:sp>
      <p:pic>
        <p:nvPicPr>
          <p:cNvPr id="278" name="Google Shape;278;g108ad72e624_0_412"/>
          <p:cNvPicPr preferRelativeResize="0"/>
          <p:nvPr/>
        </p:nvPicPr>
        <p:blipFill rotWithShape="1">
          <a:blip r:embed="rId3">
            <a:alphaModFix/>
          </a:blip>
          <a:srcRect b="0" l="0" r="0" t="0"/>
          <a:stretch/>
        </p:blipFill>
        <p:spPr>
          <a:xfrm>
            <a:off x="1713825" y="1236425"/>
            <a:ext cx="4131446" cy="3907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8"/>
          <p:cNvSpPr txBox="1"/>
          <p:nvPr>
            <p:ph type="title"/>
          </p:nvPr>
        </p:nvSpPr>
        <p:spPr>
          <a:xfrm>
            <a:off x="501250" y="247925"/>
            <a:ext cx="6396900" cy="50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Czym są zespoły klasyfikatorów?</a:t>
            </a:r>
            <a:endParaRPr/>
          </a:p>
        </p:txBody>
      </p:sp>
      <p:sp>
        <p:nvSpPr>
          <p:cNvPr id="284" name="Google Shape;284;p68"/>
          <p:cNvSpPr txBox="1"/>
          <p:nvPr>
            <p:ph idx="1" type="body"/>
          </p:nvPr>
        </p:nvSpPr>
        <p:spPr>
          <a:xfrm>
            <a:off x="629850" y="1148050"/>
            <a:ext cx="7453200" cy="3471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•algorytmy uczenia zespołów klasyfikatorów tworzą zbiór hipotez</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•każda hipoteza (zbiór reguł, tj. wyrażeń “JEŻELI X TO Y”) dokonuje klasyfikacji przykładu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•następnie odbywa się głosowanie hipotez (klasyfikatorów), decydujące o klasyfikacji przykładu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•tworzenie zbioru klasyfikatorów polega na doborze wag i parametrów każdego klasyfikatora</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08ad72e624_0_21"/>
          <p:cNvSpPr txBox="1"/>
          <p:nvPr>
            <p:ph type="title"/>
          </p:nvPr>
        </p:nvSpPr>
        <p:spPr>
          <a:xfrm>
            <a:off x="422150" y="178675"/>
            <a:ext cx="6396900" cy="516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Głosowanie klasyfikatorów</a:t>
            </a:r>
            <a:endParaRPr/>
          </a:p>
        </p:txBody>
      </p:sp>
      <p:pic>
        <p:nvPicPr>
          <p:cNvPr id="290" name="Google Shape;290;g108ad72e624_0_21"/>
          <p:cNvPicPr preferRelativeResize="0"/>
          <p:nvPr/>
        </p:nvPicPr>
        <p:blipFill rotWithShape="1">
          <a:blip r:embed="rId3">
            <a:alphaModFix/>
          </a:blip>
          <a:srcRect b="0" l="0" r="0" t="0"/>
          <a:stretch/>
        </p:blipFill>
        <p:spPr>
          <a:xfrm>
            <a:off x="475000" y="762275"/>
            <a:ext cx="7042175" cy="418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8ad72e624_0_33"/>
          <p:cNvSpPr txBox="1"/>
          <p:nvPr>
            <p:ph type="title"/>
          </p:nvPr>
        </p:nvSpPr>
        <p:spPr>
          <a:xfrm>
            <a:off x="333100" y="188575"/>
            <a:ext cx="6396900" cy="66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Wymagania wobec klasyfikatorów</a:t>
            </a:r>
            <a:endParaRPr/>
          </a:p>
        </p:txBody>
      </p:sp>
      <p:sp>
        <p:nvSpPr>
          <p:cNvPr id="296" name="Google Shape;296;g108ad72e624_0_33"/>
          <p:cNvSpPr txBox="1"/>
          <p:nvPr>
            <p:ph idx="1" type="body"/>
          </p:nvPr>
        </p:nvSpPr>
        <p:spPr>
          <a:xfrm>
            <a:off x="432025" y="1201050"/>
            <a:ext cx="7453200" cy="2741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Klasyfikatory w zespole muszą być:</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•dokładne - poprawność działania wyższa niż przy losowej odpowiedzi (random guessing)</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•zróżnicowane - klasyfikatory mylą się dla różnych przykładów</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8ad72e624_0_27"/>
          <p:cNvSpPr txBox="1"/>
          <p:nvPr>
            <p:ph type="title"/>
          </p:nvPr>
        </p:nvSpPr>
        <p:spPr>
          <a:xfrm>
            <a:off x="313325" y="89675"/>
            <a:ext cx="6396900" cy="56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Dlaczego zespoły klasyfikatorów?</a:t>
            </a:r>
            <a:endParaRPr/>
          </a:p>
        </p:txBody>
      </p:sp>
      <p:sp>
        <p:nvSpPr>
          <p:cNvPr id="302" name="Google Shape;302;g108ad72e624_0_27"/>
          <p:cNvSpPr txBox="1"/>
          <p:nvPr>
            <p:ph idx="1" type="body"/>
          </p:nvPr>
        </p:nvSpPr>
        <p:spPr>
          <a:xfrm>
            <a:off x="511150" y="1047450"/>
            <a:ext cx="7453200" cy="2741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Główne problemy pojedynczych klasyfikatorów</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•statystyczny - przeszukiwanie dużej przestrzeni hipotez H na podstawie małej ilości danych</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•obliczeniowy - brak gwarancji znalezienia optymalnej hipotezy (problem optimum lokalnego)</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•reprezentacji - przestrzeń hipotez nie zawsze zawiera dobre przybliżenie szukanej funkcji</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8ad72e624_0_39"/>
          <p:cNvSpPr txBox="1"/>
          <p:nvPr>
            <p:ph type="title"/>
          </p:nvPr>
        </p:nvSpPr>
        <p:spPr>
          <a:xfrm>
            <a:off x="629850" y="317175"/>
            <a:ext cx="6396900" cy="62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Bagging - bootstrap aggregation</a:t>
            </a:r>
            <a:endParaRPr/>
          </a:p>
        </p:txBody>
      </p:sp>
      <p:sp>
        <p:nvSpPr>
          <p:cNvPr id="308" name="Google Shape;308;g108ad72e624_0_39"/>
          <p:cNvSpPr txBox="1"/>
          <p:nvPr>
            <p:ph idx="1" type="body"/>
          </p:nvPr>
        </p:nvSpPr>
        <p:spPr>
          <a:xfrm>
            <a:off x="629850" y="1207400"/>
            <a:ext cx="4692000" cy="3561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Algorytm oparty na metodzie bootstrappingu: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•mamy próbkę o rozmiarze N</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•utwórz nową próbkę przez losowanie ze zwracaniem N elementów</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•powtórz procedurę M razy - otrzymamy M próbek na podstawie zbioru początkowego</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•zmniejszamy w ten sposób wariancję</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pic>
        <p:nvPicPr>
          <p:cNvPr id="309" name="Google Shape;309;g108ad72e624_0_39"/>
          <p:cNvPicPr preferRelativeResize="0"/>
          <p:nvPr/>
        </p:nvPicPr>
        <p:blipFill rotWithShape="1">
          <a:blip r:embed="rId3">
            <a:alphaModFix/>
          </a:blip>
          <a:srcRect b="0" l="0" r="0" t="0"/>
          <a:stretch/>
        </p:blipFill>
        <p:spPr>
          <a:xfrm>
            <a:off x="5321850" y="1806950"/>
            <a:ext cx="3726900" cy="2051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08ad72e624_0_16"/>
          <p:cNvSpPr txBox="1"/>
          <p:nvPr>
            <p:ph type="title"/>
          </p:nvPr>
        </p:nvSpPr>
        <p:spPr>
          <a:xfrm>
            <a:off x="629850" y="342900"/>
            <a:ext cx="6396900" cy="617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Bagging - bootstrap aggregation</a:t>
            </a:r>
            <a:endParaRPr/>
          </a:p>
        </p:txBody>
      </p:sp>
      <p:sp>
        <p:nvSpPr>
          <p:cNvPr id="315" name="Google Shape;315;g108ad72e624_0_16"/>
          <p:cNvSpPr txBox="1"/>
          <p:nvPr>
            <p:ph idx="1" type="body"/>
          </p:nvPr>
        </p:nvSpPr>
        <p:spPr>
          <a:xfrm>
            <a:off x="629850" y="1187600"/>
            <a:ext cx="3752100" cy="3184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Algorytm oparty na metodzie bootstrappingu: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•trenowanie odrębnych klasyfikatorów dla każdej z próbek uzyskanych w bootstrappingu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•głosowanie przy użyciu klasyfikacji każdego klasyfikatora</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pic>
        <p:nvPicPr>
          <p:cNvPr id="316" name="Google Shape;316;g108ad72e624_0_16"/>
          <p:cNvPicPr preferRelativeResize="0"/>
          <p:nvPr/>
        </p:nvPicPr>
        <p:blipFill rotWithShape="1">
          <a:blip r:embed="rId3">
            <a:alphaModFix/>
          </a:blip>
          <a:srcRect b="0" l="0" r="0" t="0"/>
          <a:stretch/>
        </p:blipFill>
        <p:spPr>
          <a:xfrm>
            <a:off x="4572000" y="1576438"/>
            <a:ext cx="4457251" cy="24071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08ad72e624_0_11"/>
          <p:cNvSpPr txBox="1"/>
          <p:nvPr>
            <p:ph type="title"/>
          </p:nvPr>
        </p:nvSpPr>
        <p:spPr>
          <a:xfrm>
            <a:off x="629850" y="342900"/>
            <a:ext cx="6396900" cy="577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Główne parametry baggingu</a:t>
            </a:r>
            <a:endParaRPr/>
          </a:p>
        </p:txBody>
      </p:sp>
      <p:sp>
        <p:nvSpPr>
          <p:cNvPr id="322" name="Google Shape;322;g108ad72e624_0_11"/>
          <p:cNvSpPr txBox="1"/>
          <p:nvPr>
            <p:ph idx="1" type="body"/>
          </p:nvPr>
        </p:nvSpPr>
        <p:spPr>
          <a:xfrm>
            <a:off x="629850" y="1177725"/>
            <a:ext cx="7453200" cy="1721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•base_estimator - wykorzystywany klasyfikator</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•n_estimators - liczba klasyfikatorów w zespole</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•max_samples - liczba próbek w zbiorze każdego klasyfikatora</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08ad72e624_0_51"/>
          <p:cNvSpPr txBox="1"/>
          <p:nvPr>
            <p:ph type="title"/>
          </p:nvPr>
        </p:nvSpPr>
        <p:spPr>
          <a:xfrm>
            <a:off x="629850" y="273675"/>
            <a:ext cx="6396900" cy="65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Bagging - zalety i wady</a:t>
            </a:r>
            <a:endParaRPr/>
          </a:p>
        </p:txBody>
      </p:sp>
      <p:sp>
        <p:nvSpPr>
          <p:cNvPr id="328" name="Google Shape;328;g108ad72e624_0_51"/>
          <p:cNvSpPr txBox="1"/>
          <p:nvPr>
            <p:ph idx="1" type="body"/>
          </p:nvPr>
        </p:nvSpPr>
        <p:spPr>
          <a:xfrm>
            <a:off x="699100" y="988100"/>
            <a:ext cx="7453200" cy="3086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  wysoka dokładność</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odporność na obserwacje odstające</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niewrażliwe na zmienną wariancję danych</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nie wymagają strojenia (działają out-of-the-box)</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rzadko się przetrenowują</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skalowalne</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nie są interpretowalne jak drzewa</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gorzej działają dla danych rzadkich</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duże wymagania pamięciowe</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515550" y="426155"/>
            <a:ext cx="6396900" cy="449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Podział danych</a:t>
            </a:r>
            <a:endParaRPr/>
          </a:p>
        </p:txBody>
      </p:sp>
      <p:sp>
        <p:nvSpPr>
          <p:cNvPr id="215" name="Google Shape;215;p31"/>
          <p:cNvSpPr txBox="1"/>
          <p:nvPr>
            <p:ph idx="1" type="body"/>
          </p:nvPr>
        </p:nvSpPr>
        <p:spPr>
          <a:xfrm>
            <a:off x="630238" y="1630363"/>
            <a:ext cx="7453200" cy="28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1800" u="none" cap="none" strike="noStrike">
                <a:solidFill>
                  <a:srgbClr val="595959"/>
                </a:solidFill>
                <a:latin typeface="Source Sans Pro"/>
                <a:ea typeface="Source Sans Pro"/>
                <a:cs typeface="Source Sans Pro"/>
                <a:sym typeface="Source Sans Pro"/>
              </a:rPr>
              <a:t>Zanim dostarczymy do modelu nasze dane, musimy zapewnić ich odpowiedni podział na:</a:t>
            </a:r>
            <a:endParaRPr b="0" i="0" sz="1800" u="none" cap="none" strike="noStrike">
              <a:solidFill>
                <a:srgbClr val="595959"/>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400"/>
              <a:buFont typeface="Arial"/>
              <a:buChar char="•"/>
            </a:pPr>
            <a:r>
              <a:rPr b="0" i="0" lang="en-US" sz="1800" u="none" cap="none" strike="noStrike">
                <a:solidFill>
                  <a:srgbClr val="595959"/>
                </a:solidFill>
                <a:latin typeface="Source Sans Pro"/>
                <a:ea typeface="Source Sans Pro"/>
                <a:cs typeface="Source Sans Pro"/>
                <a:sym typeface="Source Sans Pro"/>
              </a:rPr>
              <a:t>zbiór treningowy (uczący) - na którym nasz model będzie się uczył, muszą to być dane kompletne (wraz z klasą), stanowią około 70-95% zbioru danych</a:t>
            </a:r>
            <a:endParaRPr b="0" i="0" sz="1800" u="none" cap="none" strike="noStrike">
              <a:solidFill>
                <a:srgbClr val="595959"/>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400"/>
              <a:buFont typeface="Arial"/>
              <a:buChar char="•"/>
            </a:pPr>
            <a:r>
              <a:rPr b="0" i="0" lang="en-US" sz="1800" u="none" cap="none" strike="noStrike">
                <a:solidFill>
                  <a:srgbClr val="595959"/>
                </a:solidFill>
                <a:latin typeface="Source Sans Pro"/>
                <a:ea typeface="Source Sans Pro"/>
                <a:cs typeface="Source Sans Pro"/>
                <a:sym typeface="Source Sans Pro"/>
              </a:rPr>
              <a:t>zbiór testowy (walidujący) - na którym będziemy ewaluować (sprawdzać jakość działania) wyuczonego modelu. Do modelu dostarczamy wtedy same atrybuty i czekamy na jego decyzję (przydział do klasy), a następnie porównujemy z wynikiem prawdziwym.</a:t>
            </a:r>
            <a:endParaRPr b="0" i="0" sz="18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595959"/>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8ad72e624_0_6"/>
          <p:cNvSpPr txBox="1"/>
          <p:nvPr>
            <p:ph type="title"/>
          </p:nvPr>
        </p:nvSpPr>
        <p:spPr>
          <a:xfrm>
            <a:off x="629850" y="342900"/>
            <a:ext cx="6396900" cy="617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Las drzew losowych - random forest</a:t>
            </a:r>
            <a:endParaRPr/>
          </a:p>
        </p:txBody>
      </p:sp>
      <p:sp>
        <p:nvSpPr>
          <p:cNvPr id="334" name="Google Shape;334;g108ad72e624_0_6"/>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•Dalsze rozwinięcie Baggingu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•Random subspace method - wybór podzbioru cech dla każdego drzewa (budujemy kilka osobnych drzew, do każdego dajemy tylko określoną liczbę atrybutów - nie wszystkie)</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•Dodatkowo: Extremely Randomized Trees może wybierać losowy podzbiór cech w każdym węźle (przydatne gdy mamy do czynienia z overfittingiem)</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•w scikit-learn: oparte na na uśrednianiu predict_proba, a nie samej predykcji</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08ad72e624_0_58"/>
          <p:cNvSpPr txBox="1"/>
          <p:nvPr>
            <p:ph type="title"/>
          </p:nvPr>
        </p:nvSpPr>
        <p:spPr>
          <a:xfrm>
            <a:off x="629850" y="342900"/>
            <a:ext cx="6396900" cy="716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Główne parametry Random Forest</a:t>
            </a:r>
            <a:endParaRPr/>
          </a:p>
        </p:txBody>
      </p:sp>
      <p:sp>
        <p:nvSpPr>
          <p:cNvPr id="340" name="Google Shape;340;g108ad72e624_0_58"/>
          <p:cNvSpPr txBox="1"/>
          <p:nvPr>
            <p:ph idx="1" type="body"/>
          </p:nvPr>
        </p:nvSpPr>
        <p:spPr>
          <a:xfrm>
            <a:off x="629850" y="1187600"/>
            <a:ext cx="7453200" cy="3590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•n_estimators - liczba klasyfikatorów w zespole</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•max_features - liczba rozpatrywanych cech (domyślnie pierwiastek z całkowitej liczby cech)</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i="1" lang="en-US" sz="1900">
                <a:solidFill>
                  <a:srgbClr val="595959"/>
                </a:solidFill>
                <a:latin typeface="Source Sans Pro"/>
                <a:ea typeface="Source Sans Pro"/>
                <a:cs typeface="Source Sans Pro"/>
                <a:sym typeface="Source Sans Pro"/>
              </a:rPr>
              <a:t>•parametry drzew decyzyjnych:</a:t>
            </a:r>
            <a:endParaRPr i="1"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•max_depth - maksymalna głębokość drzewa</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•min_samples_leaf - minimalna liczba przykładów w liściu</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•criterion - stosowane kryterium podziału</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•min_samples_split - minimalna liczba przykładów wymaganych do podziału w węźle</a:t>
            </a:r>
            <a:endParaRPr sz="17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08ad72e624_0_70"/>
          <p:cNvSpPr txBox="1"/>
          <p:nvPr>
            <p:ph type="title"/>
          </p:nvPr>
        </p:nvSpPr>
        <p:spPr>
          <a:xfrm>
            <a:off x="629850" y="342900"/>
            <a:ext cx="6396900" cy="696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Boosting</a:t>
            </a:r>
            <a:endParaRPr/>
          </a:p>
        </p:txBody>
      </p:sp>
      <p:sp>
        <p:nvSpPr>
          <p:cNvPr id="346" name="Google Shape;346;g108ad72e624_0_70"/>
          <p:cNvSpPr txBox="1"/>
          <p:nvPr>
            <p:ph idx="1" type="body"/>
          </p:nvPr>
        </p:nvSpPr>
        <p:spPr>
          <a:xfrm>
            <a:off x="580375" y="1039200"/>
            <a:ext cx="7453200" cy="3946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•model budowany iteracyjnie</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•podejście zachłanne:</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•pierwszy model trenowany jest na całym zbiorze</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•kolejne modele trenowane są na zmodyfikowanych zbiorach - źle zaklasyfikowane przykłady są rozpatrywane z większą wagą</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•Przykładem jest AdaBoost</a:t>
            </a:r>
            <a:endParaRPr sz="17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700">
                <a:solidFill>
                  <a:srgbClr val="595959"/>
                </a:solidFill>
                <a:latin typeface="Source Sans Pro"/>
                <a:ea typeface="Source Sans Pro"/>
                <a:cs typeface="Source Sans Pro"/>
                <a:sym typeface="Source Sans Pro"/>
              </a:rPr>
              <a:t>•w przeciwieństwie do baggingu, tworzenie zbioru nie polega na losowości, ale zależy od rezultatów poprzednich modeli: każdy nowy podzbiór zawiera te przykłady, które były źle klasyfikowane przez poprzednie modele</a:t>
            </a:r>
            <a:endParaRPr sz="17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8ad72e624_0_64"/>
          <p:cNvSpPr txBox="1"/>
          <p:nvPr>
            <p:ph type="title"/>
          </p:nvPr>
        </p:nvSpPr>
        <p:spPr>
          <a:xfrm>
            <a:off x="629850" y="342900"/>
            <a:ext cx="6396900" cy="567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AdaBoost - trenowanie</a:t>
            </a:r>
            <a:endParaRPr/>
          </a:p>
        </p:txBody>
      </p:sp>
      <p:sp>
        <p:nvSpPr>
          <p:cNvPr id="352" name="Google Shape;352;g108ad72e624_0_64"/>
          <p:cNvSpPr txBox="1"/>
          <p:nvPr>
            <p:ph idx="1" type="body"/>
          </p:nvPr>
        </p:nvSpPr>
        <p:spPr>
          <a:xfrm>
            <a:off x="629850" y="1138150"/>
            <a:ext cx="2199300" cy="323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Poszczególne poziomy prezentują iteracje.</a:t>
            </a:r>
            <a:endParaRPr sz="1900">
              <a:solidFill>
                <a:srgbClr val="595959"/>
              </a:solidFill>
              <a:latin typeface="Source Sans Pro"/>
              <a:ea typeface="Source Sans Pro"/>
              <a:cs typeface="Source Sans Pro"/>
              <a:sym typeface="Source Sans Pro"/>
            </a:endParaRPr>
          </a:p>
          <a:p>
            <a:pPr indent="0" lvl="0" marL="0" rtl="0" algn="l">
              <a:lnSpc>
                <a:spcPct val="9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Wielkość próbek odzwierciedla wagi w danej iteracji.</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pic>
        <p:nvPicPr>
          <p:cNvPr id="353" name="Google Shape;353;g108ad72e624_0_64"/>
          <p:cNvPicPr preferRelativeResize="0"/>
          <p:nvPr/>
        </p:nvPicPr>
        <p:blipFill rotWithShape="1">
          <a:blip r:embed="rId3">
            <a:alphaModFix/>
          </a:blip>
          <a:srcRect b="0" l="0" r="0" t="0"/>
          <a:stretch/>
        </p:blipFill>
        <p:spPr>
          <a:xfrm>
            <a:off x="4030050" y="835700"/>
            <a:ext cx="3927899" cy="3927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9"/>
          <p:cNvSpPr txBox="1"/>
          <p:nvPr>
            <p:ph type="title"/>
          </p:nvPr>
        </p:nvSpPr>
        <p:spPr>
          <a:xfrm>
            <a:off x="629850" y="342900"/>
            <a:ext cx="6396900" cy="617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AdaBoost - predykcja</a:t>
            </a:r>
            <a:endParaRPr/>
          </a:p>
        </p:txBody>
      </p:sp>
      <p:sp>
        <p:nvSpPr>
          <p:cNvPr id="359" name="Google Shape;359;p69"/>
          <p:cNvSpPr txBox="1"/>
          <p:nvPr>
            <p:ph idx="1" type="body"/>
          </p:nvPr>
        </p:nvSpPr>
        <p:spPr>
          <a:xfrm>
            <a:off x="629850" y="1631050"/>
            <a:ext cx="7453200" cy="575400"/>
          </a:xfrm>
          <a:prstGeom prst="rect">
            <a:avLst/>
          </a:prstGeom>
          <a:noFill/>
          <a:ln>
            <a:noFill/>
          </a:ln>
        </p:spPr>
        <p:txBody>
          <a:bodyPr anchorCtr="0" anchor="t" bIns="45700" lIns="91425" spcFirstLastPara="1" rIns="91425" wrap="square" tIns="45700">
            <a:noAutofit/>
          </a:bodyPr>
          <a:lstStyle/>
          <a:p>
            <a:pPr indent="-209550" lvl="0" marL="285750" rtl="0" algn="l">
              <a:lnSpc>
                <a:spcPct val="90000"/>
              </a:lnSpc>
              <a:spcBef>
                <a:spcPts val="750"/>
              </a:spcBef>
              <a:spcAft>
                <a:spcPts val="0"/>
              </a:spcAft>
              <a:buSzPts val="1200"/>
              <a:buFont typeface="Century Gothic"/>
              <a:buNone/>
            </a:pPr>
            <a:r>
              <a:rPr lang="en-US" sz="1800">
                <a:solidFill>
                  <a:srgbClr val="000000"/>
                </a:solidFill>
              </a:rPr>
              <a:t>Modele z kolejnych iteracji nakładają się na siebie</a:t>
            </a:r>
            <a:endParaRPr sz="1800">
              <a:solidFill>
                <a:srgbClr val="000000"/>
              </a:solidFill>
            </a:endParaRPr>
          </a:p>
        </p:txBody>
      </p:sp>
      <p:pic>
        <p:nvPicPr>
          <p:cNvPr id="360" name="Google Shape;360;p69"/>
          <p:cNvPicPr preferRelativeResize="0"/>
          <p:nvPr/>
        </p:nvPicPr>
        <p:blipFill rotWithShape="1">
          <a:blip r:embed="rId3">
            <a:alphaModFix/>
          </a:blip>
          <a:srcRect b="0" l="0" r="0" t="0"/>
          <a:stretch/>
        </p:blipFill>
        <p:spPr>
          <a:xfrm>
            <a:off x="2101000" y="2309400"/>
            <a:ext cx="4272707" cy="2632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08ad72e624_0_85"/>
          <p:cNvSpPr txBox="1"/>
          <p:nvPr>
            <p:ph type="title"/>
          </p:nvPr>
        </p:nvSpPr>
        <p:spPr>
          <a:xfrm>
            <a:off x="629850" y="342900"/>
            <a:ext cx="6396900" cy="617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Główne parametry AdaBoost</a:t>
            </a:r>
            <a:endParaRPr/>
          </a:p>
        </p:txBody>
      </p:sp>
      <p:sp>
        <p:nvSpPr>
          <p:cNvPr id="366" name="Google Shape;366;g108ad72e624_0_85"/>
          <p:cNvSpPr txBox="1"/>
          <p:nvPr>
            <p:ph idx="1" type="body"/>
          </p:nvPr>
        </p:nvSpPr>
        <p:spPr>
          <a:xfrm>
            <a:off x="629850" y="1631050"/>
            <a:ext cx="7453200" cy="2346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•base_estimator - wykorzystywany klasyfikator</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•n_estimators - liczba estymatorów (maksymalna)</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•parametry używanego klasyfikatora</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08ad72e624_0_93"/>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Zalety i wady AdaBoost</a:t>
            </a:r>
            <a:endParaRPr/>
          </a:p>
        </p:txBody>
      </p:sp>
      <p:sp>
        <p:nvSpPr>
          <p:cNvPr id="372" name="Google Shape;372;g108ad72e624_0_93"/>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200"/>
              <a:buNone/>
            </a:pPr>
            <a:r>
              <a:rPr lang="en-US" sz="1900">
                <a:solidFill>
                  <a:srgbClr val="595959"/>
                </a:solidFill>
                <a:latin typeface="Source Sans Pro"/>
                <a:ea typeface="Source Sans Pro"/>
                <a:cs typeface="Source Sans Pro"/>
                <a:sym typeface="Source Sans Pro"/>
              </a:rPr>
              <a:t>+  wysoka poprawność działania</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prostota algorytmu</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ryzyko overfittingu dla błędnie zaetykietowanych danych</a:t>
            </a:r>
            <a:endParaRPr sz="1900">
              <a:solidFill>
                <a:srgbClr val="595959"/>
              </a:solidFill>
              <a:latin typeface="Source Sans Pro"/>
              <a:ea typeface="Source Sans Pro"/>
              <a:cs typeface="Source Sans Pro"/>
              <a:sym typeface="Source Sans Pro"/>
            </a:endParaRPr>
          </a:p>
          <a:p>
            <a:pPr indent="0" lvl="0" marL="0" rtl="0" algn="l">
              <a:lnSpc>
                <a:spcPct val="150000"/>
              </a:lnSpc>
              <a:spcBef>
                <a:spcPts val="1000"/>
              </a:spcBef>
              <a:spcAft>
                <a:spcPts val="0"/>
              </a:spcAft>
              <a:buSzPts val="1200"/>
              <a:buNone/>
            </a:pPr>
            <a:r>
              <a:rPr lang="en-US" sz="1900">
                <a:solidFill>
                  <a:srgbClr val="595959"/>
                </a:solidFill>
                <a:latin typeface="Source Sans Pro"/>
                <a:ea typeface="Source Sans Pro"/>
                <a:cs typeface="Source Sans Pro"/>
                <a:sym typeface="Source Sans Pro"/>
              </a:rPr>
              <a:t>-  brak pełnego zrozumienia zasady działania</a:t>
            </a:r>
            <a:endParaRPr sz="1900">
              <a:solidFill>
                <a:srgbClr val="595959"/>
              </a:solidFill>
              <a:latin typeface="Source Sans Pro"/>
              <a:ea typeface="Source Sans Pro"/>
              <a:cs typeface="Source Sans Pro"/>
              <a:sym typeface="Source Sans Pro"/>
            </a:endParaRPr>
          </a:p>
          <a:p>
            <a:pPr indent="-209550" lvl="0" marL="285750" rtl="0" algn="l">
              <a:lnSpc>
                <a:spcPct val="90000"/>
              </a:lnSpc>
              <a:spcBef>
                <a:spcPts val="750"/>
              </a:spcBef>
              <a:spcAft>
                <a:spcPts val="0"/>
              </a:spcAft>
              <a:buSzPts val="1200"/>
              <a:buFont typeface="Century Gothic"/>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0"/>
          <p:cNvSpPr txBox="1"/>
          <p:nvPr>
            <p:ph type="title"/>
          </p:nvPr>
        </p:nvSpPr>
        <p:spPr>
          <a:xfrm>
            <a:off x="629850" y="342900"/>
            <a:ext cx="6396900" cy="646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Podsumowanie</a:t>
            </a:r>
            <a:endParaRPr/>
          </a:p>
        </p:txBody>
      </p:sp>
      <p:pic>
        <p:nvPicPr>
          <p:cNvPr id="378" name="Google Shape;378;p70"/>
          <p:cNvPicPr preferRelativeResize="0"/>
          <p:nvPr/>
        </p:nvPicPr>
        <p:blipFill rotWithShape="1">
          <a:blip r:embed="rId3">
            <a:alphaModFix/>
          </a:blip>
          <a:srcRect b="0" l="0" r="0" t="0"/>
          <a:stretch/>
        </p:blipFill>
        <p:spPr>
          <a:xfrm>
            <a:off x="152400" y="1142100"/>
            <a:ext cx="8839201" cy="33255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08ad72e624_0_14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t>Gradient boosting czyli wzmocnienie gradientowe</a:t>
            </a:r>
            <a:endParaRPr/>
          </a:p>
        </p:txBody>
      </p:sp>
      <p:pic>
        <p:nvPicPr>
          <p:cNvPr id="384" name="Google Shape;384;g108ad72e624_0_141"/>
          <p:cNvPicPr preferRelativeResize="0"/>
          <p:nvPr/>
        </p:nvPicPr>
        <p:blipFill rotWithShape="1">
          <a:blip r:embed="rId3">
            <a:alphaModFix/>
          </a:blip>
          <a:srcRect b="0" l="0" r="0" t="0"/>
          <a:stretch/>
        </p:blipFill>
        <p:spPr>
          <a:xfrm>
            <a:off x="856000" y="1096113"/>
            <a:ext cx="7000875" cy="376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08ad72e624_0_11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Boosting</a:t>
            </a:r>
            <a:endParaRPr/>
          </a:p>
        </p:txBody>
      </p:sp>
      <p:sp>
        <p:nvSpPr>
          <p:cNvPr id="390" name="Google Shape;390;g108ad72e624_0_111"/>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200"/>
              <a:buNone/>
            </a:pPr>
            <a:r>
              <a:rPr lang="en-US" sz="1700">
                <a:solidFill>
                  <a:srgbClr val="404040"/>
                </a:solidFill>
                <a:highlight>
                  <a:srgbClr val="FFFFFF"/>
                </a:highlight>
                <a:latin typeface="Arial"/>
                <a:ea typeface="Arial"/>
                <a:cs typeface="Arial"/>
                <a:sym typeface="Arial"/>
              </a:rPr>
              <a:t>W pierwszym kroku budujemy proste drzewo decyzyjne. Następnie, mając informacje o działaniu tego drzewa, budujemy kolejne drzewko, które próbuje naprawić błąd tego wcześniejszego. I tak dalej. Uruchamiamy kolejne iteracje działające w taki sam sposób, tzn. próbując naprawiać wszystkie wcześniejsze decyzje. A korzystając z gradientu wiemy, w którym kierunku należy to robić. To jest idea przyśpieszonego uczenia czyli boostingu.</a:t>
            </a:r>
            <a:endParaRPr sz="1700">
              <a:solidFill>
                <a:srgbClr val="404040"/>
              </a:solidFill>
              <a:highlight>
                <a:srgbClr val="FFFFFF"/>
              </a:highlight>
              <a:latin typeface="Arial"/>
              <a:ea typeface="Arial"/>
              <a:cs typeface="Arial"/>
              <a:sym typeface="Arial"/>
            </a:endParaRPr>
          </a:p>
          <a:p>
            <a:pPr indent="0" lvl="0" marL="0" rtl="0" algn="l">
              <a:lnSpc>
                <a:spcPct val="115000"/>
              </a:lnSpc>
              <a:spcBef>
                <a:spcPts val="1800"/>
              </a:spcBef>
              <a:spcAft>
                <a:spcPts val="0"/>
              </a:spcAft>
              <a:buSzPts val="1200"/>
              <a:buNone/>
            </a:pPr>
            <a:r>
              <a:t/>
            </a:r>
            <a:endParaRPr sz="1600">
              <a:solidFill>
                <a:srgbClr val="000000"/>
              </a:solidFill>
              <a:latin typeface="Arial"/>
              <a:ea typeface="Arial"/>
              <a:cs typeface="Arial"/>
              <a:sym typeface="Arial"/>
            </a:endParaRPr>
          </a:p>
          <a:p>
            <a:pPr indent="-209550" lvl="0" marL="285750" rtl="0" algn="l">
              <a:lnSpc>
                <a:spcPct val="90000"/>
              </a:lnSpc>
              <a:spcBef>
                <a:spcPts val="750"/>
              </a:spcBef>
              <a:spcAft>
                <a:spcPts val="0"/>
              </a:spcAft>
              <a:buSzPts val="1200"/>
              <a:buFont typeface="Century Gothic"/>
              <a:buNone/>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507930" y="221170"/>
            <a:ext cx="6396900" cy="495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Niedouczenie i przeuczenie modelu</a:t>
            </a:r>
            <a:endParaRPr/>
          </a:p>
        </p:txBody>
      </p:sp>
      <p:sp>
        <p:nvSpPr>
          <p:cNvPr id="221" name="Google Shape;221;p32"/>
          <p:cNvSpPr txBox="1"/>
          <p:nvPr>
            <p:ph idx="1" type="body"/>
          </p:nvPr>
        </p:nvSpPr>
        <p:spPr>
          <a:xfrm>
            <a:off x="386010" y="1006210"/>
            <a:ext cx="7453200" cy="495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SzPts val="1200"/>
              <a:buNone/>
            </a:pPr>
            <a:r>
              <a:rPr b="0" i="0" lang="en-US" sz="1200" u="none" cap="none" strike="noStrike">
                <a:solidFill>
                  <a:srgbClr val="595959"/>
                </a:solidFill>
                <a:latin typeface="Source Sans Pro"/>
                <a:ea typeface="Source Sans Pro"/>
                <a:cs typeface="Source Sans Pro"/>
                <a:sym typeface="Source Sans Pro"/>
              </a:rPr>
              <a:t>Z drugiej strony, należy również uważać, czy model nie jest niedouczony, to znaczy za bardzo generalizuje dane</a:t>
            </a:r>
            <a:endParaRPr b="0" i="0" sz="900" u="none" cap="none" strike="noStrike">
              <a:solidFill>
                <a:srgbClr val="595959"/>
              </a:solidFill>
              <a:latin typeface="Arial"/>
              <a:ea typeface="Arial"/>
              <a:cs typeface="Arial"/>
              <a:sym typeface="Arial"/>
            </a:endParaRPr>
          </a:p>
          <a:p>
            <a:pPr indent="0" lvl="0" marL="0" rtl="0" algn="l">
              <a:lnSpc>
                <a:spcPct val="90000"/>
              </a:lnSpc>
              <a:spcBef>
                <a:spcPts val="750"/>
              </a:spcBef>
              <a:spcAft>
                <a:spcPts val="0"/>
              </a:spcAft>
              <a:buSzPts val="1200"/>
              <a:buNone/>
            </a:pPr>
            <a:r>
              <a:t/>
            </a:r>
            <a:endParaRPr/>
          </a:p>
        </p:txBody>
      </p:sp>
      <p:pic>
        <p:nvPicPr>
          <p:cNvPr id="222" name="Google Shape;222;p32"/>
          <p:cNvPicPr preferRelativeResize="0"/>
          <p:nvPr/>
        </p:nvPicPr>
        <p:blipFill rotWithShape="1">
          <a:blip r:embed="rId3">
            <a:alphaModFix/>
          </a:blip>
          <a:srcRect b="0" l="0" r="0" t="0"/>
          <a:stretch/>
        </p:blipFill>
        <p:spPr>
          <a:xfrm>
            <a:off x="507930" y="1600200"/>
            <a:ext cx="6915150" cy="267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08ad72e624_0_136"/>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Inny przykład boostingu</a:t>
            </a:r>
            <a:endParaRPr/>
          </a:p>
        </p:txBody>
      </p:sp>
      <p:pic>
        <p:nvPicPr>
          <p:cNvPr id="396" name="Google Shape;396;g108ad72e624_0_136"/>
          <p:cNvPicPr preferRelativeResize="0"/>
          <p:nvPr/>
        </p:nvPicPr>
        <p:blipFill rotWithShape="1">
          <a:blip r:embed="rId3">
            <a:alphaModFix/>
          </a:blip>
          <a:srcRect b="0" l="0" r="0" t="0"/>
          <a:stretch/>
        </p:blipFill>
        <p:spPr>
          <a:xfrm>
            <a:off x="1018200" y="1131199"/>
            <a:ext cx="7453200" cy="3675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08ad72e624_0_13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t>Rodzaje implementacji metod boostingowych</a:t>
            </a:r>
            <a:endParaRPr/>
          </a:p>
        </p:txBody>
      </p:sp>
      <p:sp>
        <p:nvSpPr>
          <p:cNvPr id="402" name="Google Shape;402;g108ad72e624_0_131"/>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323850" lvl="0" marL="673100" rtl="0" algn="l">
              <a:lnSpc>
                <a:spcPct val="115000"/>
              </a:lnSpc>
              <a:spcBef>
                <a:spcPts val="0"/>
              </a:spcBef>
              <a:spcAft>
                <a:spcPts val="0"/>
              </a:spcAft>
              <a:buClr>
                <a:srgbClr val="404040"/>
              </a:buClr>
              <a:buSzPts val="1500"/>
              <a:buChar char="●"/>
            </a:pPr>
            <a:r>
              <a:rPr lang="en-US" sz="1500">
                <a:solidFill>
                  <a:srgbClr val="404040"/>
                </a:solidFill>
                <a:highlight>
                  <a:srgbClr val="FFFFFF"/>
                </a:highlight>
                <a:latin typeface="Arial"/>
                <a:ea typeface="Arial"/>
                <a:cs typeface="Arial"/>
                <a:sym typeface="Arial"/>
              </a:rPr>
              <a:t>XGBoost – algorytm napisany przez Tianqi Chen. Chyba najbardziej znana i najczęściej używana implementacja: </a:t>
            </a:r>
            <a:r>
              <a:rPr lang="en-US" sz="1500">
                <a:solidFill>
                  <a:srgbClr val="3498DB"/>
                </a:solidFill>
                <a:highlight>
                  <a:srgbClr val="FFFFFF"/>
                </a:highlight>
                <a:uFill>
                  <a:noFill/>
                </a:uFill>
                <a:latin typeface="Arial"/>
                <a:ea typeface="Arial"/>
                <a:cs typeface="Arial"/>
                <a:sym typeface="Arial"/>
                <a:hlinkClick r:id="rId3">
                  <a:extLst>
                    <a:ext uri="{A12FA001-AC4F-418D-AE19-62706E023703}">
                      <ahyp:hlinkClr val="tx"/>
                    </a:ext>
                  </a:extLst>
                </a:hlinkClick>
              </a:rPr>
              <a:t>https://arxiv.org/pdf/1603.02754.pdf</a:t>
            </a:r>
            <a:endParaRPr sz="1500">
              <a:solidFill>
                <a:srgbClr val="3498DB"/>
              </a:solidFill>
              <a:highlight>
                <a:srgbClr val="FFFFFF"/>
              </a:highlight>
              <a:latin typeface="Arial"/>
              <a:ea typeface="Arial"/>
              <a:cs typeface="Arial"/>
              <a:sym typeface="Arial"/>
            </a:endParaRPr>
          </a:p>
          <a:p>
            <a:pPr indent="-323850" lvl="0" marL="673100" rtl="0" algn="l">
              <a:lnSpc>
                <a:spcPct val="115000"/>
              </a:lnSpc>
              <a:spcBef>
                <a:spcPts val="0"/>
              </a:spcBef>
              <a:spcAft>
                <a:spcPts val="0"/>
              </a:spcAft>
              <a:buClr>
                <a:srgbClr val="404040"/>
              </a:buClr>
              <a:buSzPts val="1500"/>
              <a:buChar char="●"/>
            </a:pPr>
            <a:r>
              <a:rPr lang="en-US" sz="1500">
                <a:solidFill>
                  <a:srgbClr val="404040"/>
                </a:solidFill>
                <a:highlight>
                  <a:srgbClr val="FFFFFF"/>
                </a:highlight>
                <a:latin typeface="Arial"/>
                <a:ea typeface="Arial"/>
                <a:cs typeface="Arial"/>
                <a:sym typeface="Arial"/>
              </a:rPr>
              <a:t>LightGBM – algorytm Microsoftu: </a:t>
            </a:r>
            <a:r>
              <a:rPr lang="en-US" sz="1500">
                <a:solidFill>
                  <a:srgbClr val="3498DB"/>
                </a:solidFill>
                <a:highlight>
                  <a:srgbClr val="FFFFFF"/>
                </a:highlight>
                <a:uFill>
                  <a:noFill/>
                </a:uFill>
                <a:latin typeface="Arial"/>
                <a:ea typeface="Arial"/>
                <a:cs typeface="Arial"/>
                <a:sym typeface="Arial"/>
                <a:hlinkClick r:id="rId4">
                  <a:extLst>
                    <a:ext uri="{A12FA001-AC4F-418D-AE19-62706E023703}">
                      <ahyp:hlinkClr val="tx"/>
                    </a:ext>
                  </a:extLst>
                </a:hlinkClick>
              </a:rPr>
              <a:t>https://lightgbm.readthedocs.io</a:t>
            </a:r>
            <a:endParaRPr sz="1500">
              <a:solidFill>
                <a:srgbClr val="3498DB"/>
              </a:solidFill>
              <a:highlight>
                <a:srgbClr val="FFFFFF"/>
              </a:highlight>
              <a:latin typeface="Arial"/>
              <a:ea typeface="Arial"/>
              <a:cs typeface="Arial"/>
              <a:sym typeface="Arial"/>
            </a:endParaRPr>
          </a:p>
          <a:p>
            <a:pPr indent="-323850" lvl="0" marL="673100" rtl="0" algn="l">
              <a:lnSpc>
                <a:spcPct val="115000"/>
              </a:lnSpc>
              <a:spcBef>
                <a:spcPts val="0"/>
              </a:spcBef>
              <a:spcAft>
                <a:spcPts val="0"/>
              </a:spcAft>
              <a:buClr>
                <a:srgbClr val="404040"/>
              </a:buClr>
              <a:buSzPts val="1500"/>
              <a:buChar char="●"/>
            </a:pPr>
            <a:r>
              <a:rPr lang="en-US" sz="1500">
                <a:solidFill>
                  <a:srgbClr val="404040"/>
                </a:solidFill>
                <a:highlight>
                  <a:srgbClr val="FFFFFF"/>
                </a:highlight>
                <a:latin typeface="Arial"/>
                <a:ea typeface="Arial"/>
                <a:cs typeface="Arial"/>
                <a:sym typeface="Arial"/>
              </a:rPr>
              <a:t>Catboost – algorytm rosyjskiej firmy Yandex: </a:t>
            </a:r>
            <a:r>
              <a:rPr lang="en-US" sz="1500">
                <a:solidFill>
                  <a:srgbClr val="3498DB"/>
                </a:solidFill>
                <a:highlight>
                  <a:srgbClr val="FFFFFF"/>
                </a:highlight>
                <a:uFill>
                  <a:noFill/>
                </a:uFill>
                <a:latin typeface="Arial"/>
                <a:ea typeface="Arial"/>
                <a:cs typeface="Arial"/>
                <a:sym typeface="Arial"/>
                <a:hlinkClick r:id="rId5">
                  <a:extLst>
                    <a:ext uri="{A12FA001-AC4F-418D-AE19-62706E023703}">
                      <ahyp:hlinkClr val="tx"/>
                    </a:ext>
                  </a:extLst>
                </a:hlinkClick>
              </a:rPr>
              <a:t>https://catboost.ai/</a:t>
            </a:r>
            <a:endParaRPr sz="1500">
              <a:solidFill>
                <a:srgbClr val="3498DB"/>
              </a:solidFill>
              <a:highlight>
                <a:srgbClr val="FFFFFF"/>
              </a:highlight>
              <a:latin typeface="Arial"/>
              <a:ea typeface="Arial"/>
              <a:cs typeface="Arial"/>
              <a:sym typeface="Arial"/>
            </a:endParaRPr>
          </a:p>
          <a:p>
            <a:pPr indent="-209550" lvl="0" marL="285750" rtl="0" algn="l">
              <a:lnSpc>
                <a:spcPct val="90000"/>
              </a:lnSpc>
              <a:spcBef>
                <a:spcPts val="3500"/>
              </a:spcBef>
              <a:spcAft>
                <a:spcPts val="0"/>
              </a:spcAft>
              <a:buSzPts val="1200"/>
              <a:buFont typeface="Century Gothic"/>
              <a:buNone/>
            </a:pPr>
            <a:r>
              <a:t/>
            </a:r>
            <a:endParaRPr b="1" sz="1500">
              <a:solidFill>
                <a:srgbClr val="404040"/>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08ad72e624_0_126"/>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Główne parametry xgboost</a:t>
            </a:r>
            <a:endParaRPr/>
          </a:p>
        </p:txBody>
      </p:sp>
      <p:sp>
        <p:nvSpPr>
          <p:cNvPr id="408" name="Google Shape;408;g108ad72e624_0_126"/>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learning_rate / eta </a:t>
            </a:r>
            <a:r>
              <a:rPr lang="en-US">
                <a:solidFill>
                  <a:srgbClr val="404040"/>
                </a:solidFill>
                <a:highlight>
                  <a:srgbClr val="FFFFFF"/>
                </a:highlight>
                <a:latin typeface="Arial"/>
                <a:ea typeface="Arial"/>
                <a:cs typeface="Arial"/>
                <a:sym typeface="Arial"/>
              </a:rPr>
              <a:t>[default=0.3]: parametr mówiący po każdej wyliczonej iteracji jaki krok chcemy dać do przodu. Im większy krok tym szybciej zbliżamy się do celu, ale jeśli będzie zbyt duży to możemy nie dojść do najlepszego wyniku.</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max_depth </a:t>
            </a:r>
            <a:r>
              <a:rPr lang="en-US">
                <a:solidFill>
                  <a:srgbClr val="404040"/>
                </a:solidFill>
                <a:highlight>
                  <a:srgbClr val="FFFFFF"/>
                </a:highlight>
                <a:latin typeface="Arial"/>
                <a:ea typeface="Arial"/>
                <a:cs typeface="Arial"/>
                <a:sym typeface="Arial"/>
              </a:rPr>
              <a:t>[default=6]</a:t>
            </a:r>
            <a:r>
              <a:rPr b="1" lang="en-US">
                <a:solidFill>
                  <a:srgbClr val="404040"/>
                </a:solidFill>
                <a:highlight>
                  <a:srgbClr val="FFFFFF"/>
                </a:highlight>
                <a:latin typeface="Arial"/>
                <a:ea typeface="Arial"/>
                <a:cs typeface="Arial"/>
                <a:sym typeface="Arial"/>
              </a:rPr>
              <a:t>:</a:t>
            </a:r>
            <a:r>
              <a:rPr lang="en-US">
                <a:solidFill>
                  <a:srgbClr val="404040"/>
                </a:solidFill>
                <a:highlight>
                  <a:srgbClr val="FFFFFF"/>
                </a:highlight>
                <a:latin typeface="Arial"/>
                <a:ea typeface="Arial"/>
                <a:cs typeface="Arial"/>
                <a:sym typeface="Arial"/>
              </a:rPr>
              <a:t> maksymalna głębokość prostych drzew. Im głębsze drzewa tym model jest mocniejszy, ale trzeba uważać by nie przeuczyć modelu.</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n_estimators</a:t>
            </a:r>
            <a:r>
              <a:rPr lang="en-US">
                <a:solidFill>
                  <a:srgbClr val="404040"/>
                </a:solidFill>
                <a:highlight>
                  <a:srgbClr val="FFFFFF"/>
                </a:highlight>
                <a:latin typeface="Arial"/>
                <a:ea typeface="Arial"/>
                <a:cs typeface="Arial"/>
                <a:sym typeface="Arial"/>
              </a:rPr>
              <a:t> : liczba tych prostych drzewek, które chcemy zbudować.</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min_child_weight</a:t>
            </a:r>
            <a:r>
              <a:rPr lang="en-US">
                <a:solidFill>
                  <a:srgbClr val="404040"/>
                </a:solidFill>
                <a:highlight>
                  <a:srgbClr val="FFFFFF"/>
                </a:highlight>
                <a:latin typeface="Arial"/>
                <a:ea typeface="Arial"/>
                <a:cs typeface="Arial"/>
                <a:sym typeface="Arial"/>
              </a:rPr>
              <a:t>: mówi o minimalnej liczbie obserwacji w każdym liściu drzewa. Im większa waga tym model bardziej konserwatywny – potrzebujemy większej wagi by dokonać danego podziału.</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gamma </a:t>
            </a:r>
            <a:r>
              <a:rPr lang="en-US">
                <a:solidFill>
                  <a:srgbClr val="404040"/>
                </a:solidFill>
                <a:highlight>
                  <a:srgbClr val="FFFFFF"/>
                </a:highlight>
                <a:latin typeface="Arial"/>
                <a:ea typeface="Arial"/>
                <a:cs typeface="Arial"/>
                <a:sym typeface="Arial"/>
              </a:rPr>
              <a:t>[default=0]: odpowiada za zmniejszenie strat wymaganych do utworzenia kolejnego węzła liści. Im większa waga tym model jest bardziej konserwatywny.</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seed </a:t>
            </a:r>
            <a:r>
              <a:rPr lang="en-US">
                <a:solidFill>
                  <a:srgbClr val="404040"/>
                </a:solidFill>
                <a:highlight>
                  <a:srgbClr val="FFFFFF"/>
                </a:highlight>
                <a:latin typeface="Arial"/>
                <a:ea typeface="Arial"/>
                <a:cs typeface="Arial"/>
                <a:sym typeface="Arial"/>
              </a:rPr>
              <a:t> [default=0]: nasionko, które służy do generowania liczb losowych.</a:t>
            </a:r>
            <a:endParaRPr>
              <a:solidFill>
                <a:srgbClr val="404040"/>
              </a:solidFill>
              <a:highlight>
                <a:srgbClr val="FFFFFF"/>
              </a:highlight>
              <a:latin typeface="Arial"/>
              <a:ea typeface="Arial"/>
              <a:cs typeface="Arial"/>
              <a:sym typeface="Arial"/>
            </a:endParaRPr>
          </a:p>
          <a:p>
            <a:pPr indent="-209550" lvl="0" marL="285750" rtl="0" algn="l">
              <a:lnSpc>
                <a:spcPct val="90000"/>
              </a:lnSpc>
              <a:spcBef>
                <a:spcPts val="3500"/>
              </a:spcBef>
              <a:spcAft>
                <a:spcPts val="0"/>
              </a:spcAft>
              <a:buSzPts val="1200"/>
              <a:buFont typeface="Century Gothic"/>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08ad72e624_0_158"/>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Jak radzić sobie z przeuczeniem?</a:t>
            </a:r>
            <a:endParaRPr/>
          </a:p>
        </p:txBody>
      </p:sp>
      <p:sp>
        <p:nvSpPr>
          <p:cNvPr id="414" name="Google Shape;414;g108ad72e624_0_158"/>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subsample </a:t>
            </a:r>
            <a:r>
              <a:rPr lang="en-US">
                <a:solidFill>
                  <a:srgbClr val="404040"/>
                </a:solidFill>
                <a:highlight>
                  <a:srgbClr val="FFFFFF"/>
                </a:highlight>
                <a:latin typeface="Arial"/>
                <a:ea typeface="Arial"/>
                <a:cs typeface="Arial"/>
                <a:sym typeface="Arial"/>
              </a:rPr>
              <a:t>[default=1]: Informacja jaki procent obserwacji chcemy brać do budowy prostego drzewka</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colsample_bytree</a:t>
            </a:r>
            <a:r>
              <a:rPr lang="en-US">
                <a:solidFill>
                  <a:srgbClr val="404040"/>
                </a:solidFill>
                <a:highlight>
                  <a:srgbClr val="FFFFFF"/>
                </a:highlight>
                <a:latin typeface="Arial"/>
                <a:ea typeface="Arial"/>
                <a:cs typeface="Arial"/>
                <a:sym typeface="Arial"/>
              </a:rPr>
              <a:t> [default=1]: Informacja jaki procent charakterystyk chcemy brać do budowy prostego drzewka</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colsample_bylevel</a:t>
            </a:r>
            <a:r>
              <a:rPr lang="en-US">
                <a:solidFill>
                  <a:srgbClr val="404040"/>
                </a:solidFill>
                <a:highlight>
                  <a:srgbClr val="FFFFFF"/>
                </a:highlight>
                <a:latin typeface="Arial"/>
                <a:ea typeface="Arial"/>
                <a:cs typeface="Arial"/>
                <a:sym typeface="Arial"/>
              </a:rPr>
              <a:t> [default=1]: Informacja jaki procent charakterystyk chcemy losować do budowy prostego drzewka po każdym kolejnym podziale danych (split)</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max_delta_step </a:t>
            </a:r>
            <a:r>
              <a:rPr lang="en-US">
                <a:solidFill>
                  <a:srgbClr val="404040"/>
                </a:solidFill>
                <a:highlight>
                  <a:srgbClr val="FFFFFF"/>
                </a:highlight>
                <a:latin typeface="Arial"/>
                <a:ea typeface="Arial"/>
                <a:cs typeface="Arial"/>
                <a:sym typeface="Arial"/>
              </a:rPr>
              <a:t>[default=0]: Maksymalny krok delta pozwalający na wyjście z każdego liścia. Wartość 0 oznacza brak ograniczeń. Jeśli jest ustawiona na wartość dodatnią, może pomóc w uczynieniu kroku aktualizacji bardziej konserwatywnym. Zwykle ten parametr nie jest potrzebny, ale może pomóc w regresji logistycznej, gdy klasa jest wyjątkowo niezrównoważona. Ustawienie wartości 1-10 może pomóc w kontrolowaniu aktualizacji.</a:t>
            </a:r>
            <a:endParaRPr>
              <a:solidFill>
                <a:srgbClr val="404040"/>
              </a:solidFill>
              <a:highlight>
                <a:srgbClr val="FFFFFF"/>
              </a:highlight>
              <a:latin typeface="Arial"/>
              <a:ea typeface="Arial"/>
              <a:cs typeface="Arial"/>
              <a:sym typeface="Arial"/>
            </a:endParaRPr>
          </a:p>
          <a:p>
            <a:pPr indent="0" lvl="0" marL="457200" rtl="0" algn="l">
              <a:lnSpc>
                <a:spcPct val="115000"/>
              </a:lnSpc>
              <a:spcBef>
                <a:spcPts val="3500"/>
              </a:spcBef>
              <a:spcAft>
                <a:spcPts val="0"/>
              </a:spcAft>
              <a:buSzPts val="1200"/>
              <a:buNone/>
            </a:pPr>
            <a:r>
              <a:t/>
            </a:r>
            <a:endParaRPr>
              <a:solidFill>
                <a:srgbClr val="404040"/>
              </a:solidFill>
              <a:highlight>
                <a:srgbClr val="FFFFFF"/>
              </a:highlight>
              <a:latin typeface="Arial"/>
              <a:ea typeface="Arial"/>
              <a:cs typeface="Arial"/>
              <a:sym typeface="Arial"/>
            </a:endParaRPr>
          </a:p>
          <a:p>
            <a:pPr indent="-209550" lvl="0" marL="285750" rtl="0" algn="l">
              <a:lnSpc>
                <a:spcPct val="90000"/>
              </a:lnSpc>
              <a:spcBef>
                <a:spcPts val="3500"/>
              </a:spcBef>
              <a:spcAft>
                <a:spcPts val="0"/>
              </a:spcAft>
              <a:buSzPts val="1200"/>
              <a:buFont typeface="Century Gothic"/>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8ad72e624_0_164"/>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Regularyzacje</a:t>
            </a:r>
            <a:endParaRPr/>
          </a:p>
        </p:txBody>
      </p:sp>
      <p:sp>
        <p:nvSpPr>
          <p:cNvPr id="420" name="Google Shape;420;g108ad72e624_0_164"/>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200"/>
              <a:buNone/>
            </a:pPr>
            <a:r>
              <a:rPr b="1" lang="en-US">
                <a:solidFill>
                  <a:srgbClr val="404040"/>
                </a:solidFill>
                <a:highlight>
                  <a:srgbClr val="FFFFFF"/>
                </a:highlight>
                <a:latin typeface="Arial"/>
                <a:ea typeface="Arial"/>
                <a:cs typeface="Arial"/>
                <a:sym typeface="Arial"/>
              </a:rPr>
              <a:t>Regularyzacje </a:t>
            </a:r>
            <a:r>
              <a:rPr lang="en-US">
                <a:solidFill>
                  <a:srgbClr val="404040"/>
                </a:solidFill>
                <a:highlight>
                  <a:srgbClr val="FFFFFF"/>
                </a:highlight>
                <a:latin typeface="Arial"/>
                <a:ea typeface="Arial"/>
                <a:cs typeface="Arial"/>
                <a:sym typeface="Arial"/>
              </a:rPr>
              <a:t>(również pomagają w walce z overfittingiem czyli przeuczeniem).</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180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alpha </a:t>
            </a:r>
            <a:r>
              <a:rPr lang="en-US">
                <a:solidFill>
                  <a:srgbClr val="404040"/>
                </a:solidFill>
                <a:highlight>
                  <a:srgbClr val="FFFFFF"/>
                </a:highlight>
                <a:latin typeface="Arial"/>
                <a:ea typeface="Arial"/>
                <a:cs typeface="Arial"/>
                <a:sym typeface="Arial"/>
              </a:rPr>
              <a:t>[default=0]: odpowiada za parametr alfa przy regularyzacji L1 (</a:t>
            </a:r>
            <a:r>
              <a:rPr lang="en-US">
                <a:solidFill>
                  <a:srgbClr val="3498DB"/>
                </a:solidFill>
                <a:highlight>
                  <a:srgbClr val="FFFFFF"/>
                </a:highlight>
                <a:uFill>
                  <a:noFill/>
                </a:uFill>
                <a:latin typeface="Arial"/>
                <a:ea typeface="Arial"/>
                <a:cs typeface="Arial"/>
                <a:sym typeface="Arial"/>
                <a:hlinkClick r:id="rId3">
                  <a:extLst>
                    <a:ext uri="{A12FA001-AC4F-418D-AE19-62706E023703}">
                      <ahyp:hlinkClr val="tx"/>
                    </a:ext>
                  </a:extLst>
                </a:hlinkClick>
              </a:rPr>
              <a:t>Lasso</a:t>
            </a:r>
            <a:r>
              <a:rPr lang="en-US">
                <a:solidFill>
                  <a:srgbClr val="404040"/>
                </a:solidFill>
                <a:highlight>
                  <a:srgbClr val="FFFFFF"/>
                </a:highlight>
                <a:latin typeface="Arial"/>
                <a:ea typeface="Arial"/>
                <a:cs typeface="Arial"/>
                <a:sym typeface="Arial"/>
              </a:rPr>
              <a:t>). Im większa waga tym model jest bardziej konserwatywny.</a:t>
            </a:r>
            <a:endParaRPr>
              <a:solidFill>
                <a:srgbClr val="404040"/>
              </a:solidFill>
              <a:highlight>
                <a:srgbClr val="FFFFFF"/>
              </a:highlight>
              <a:latin typeface="Arial"/>
              <a:ea typeface="Arial"/>
              <a:cs typeface="Arial"/>
              <a:sym typeface="Arial"/>
            </a:endParaRPr>
          </a:p>
          <a:p>
            <a:pPr indent="0" lvl="0" marL="0" rtl="0" algn="l">
              <a:lnSpc>
                <a:spcPct val="115000"/>
              </a:lnSpc>
              <a:spcBef>
                <a:spcPts val="3500"/>
              </a:spcBef>
              <a:spcAft>
                <a:spcPts val="0"/>
              </a:spcAft>
              <a:buSzPts val="1200"/>
              <a:buNone/>
            </a:pPr>
            <a:r>
              <a:rPr lang="en-US">
                <a:solidFill>
                  <a:srgbClr val="404040"/>
                </a:solidFill>
                <a:highlight>
                  <a:srgbClr val="FFFFFF"/>
                </a:highlight>
                <a:latin typeface="Arial"/>
                <a:ea typeface="Arial"/>
                <a:cs typeface="Arial"/>
                <a:sym typeface="Arial"/>
              </a:rPr>
              <a:t>Można myśleć, że im większa alpha tym mniej charakterystyk jest branych pod uwagę i wyłapywane są bardziej istotne. Stopniowo odrzuca współliniowe atrybuty i pozostawia zbiór najbardziej istotnych.</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180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lambda </a:t>
            </a:r>
            <a:r>
              <a:rPr lang="en-US">
                <a:solidFill>
                  <a:srgbClr val="404040"/>
                </a:solidFill>
                <a:highlight>
                  <a:srgbClr val="FFFFFF"/>
                </a:highlight>
                <a:latin typeface="Arial"/>
                <a:ea typeface="Arial"/>
                <a:cs typeface="Arial"/>
                <a:sym typeface="Arial"/>
              </a:rPr>
              <a:t>[default=1]: odpowiada za parametr lambda przy regularyzacji L2 (</a:t>
            </a:r>
            <a:r>
              <a:rPr lang="en-US">
                <a:solidFill>
                  <a:srgbClr val="3498DB"/>
                </a:solidFill>
                <a:highlight>
                  <a:srgbClr val="FFFFFF"/>
                </a:highlight>
                <a:uFill>
                  <a:noFill/>
                </a:uFill>
                <a:latin typeface="Arial"/>
                <a:ea typeface="Arial"/>
                <a:cs typeface="Arial"/>
                <a:sym typeface="Arial"/>
                <a:hlinkClick r:id="rId4">
                  <a:extLst>
                    <a:ext uri="{A12FA001-AC4F-418D-AE19-62706E023703}">
                      <ahyp:hlinkClr val="tx"/>
                    </a:ext>
                  </a:extLst>
                </a:hlinkClick>
              </a:rPr>
              <a:t>Ridge regression</a:t>
            </a:r>
            <a:r>
              <a:rPr lang="en-US">
                <a:solidFill>
                  <a:srgbClr val="404040"/>
                </a:solidFill>
                <a:highlight>
                  <a:srgbClr val="FFFFFF"/>
                </a:highlight>
                <a:latin typeface="Arial"/>
                <a:ea typeface="Arial"/>
                <a:cs typeface="Arial"/>
                <a:sym typeface="Arial"/>
              </a:rPr>
              <a:t>).  Im większa waga tym model jest bardziej konserwatywny.</a:t>
            </a:r>
            <a:endParaRPr>
              <a:solidFill>
                <a:srgbClr val="404040"/>
              </a:solidFill>
              <a:highlight>
                <a:srgbClr val="FFFFFF"/>
              </a:highlight>
              <a:latin typeface="Arial"/>
              <a:ea typeface="Arial"/>
              <a:cs typeface="Arial"/>
              <a:sym typeface="Arial"/>
            </a:endParaRPr>
          </a:p>
          <a:p>
            <a:pPr indent="-209550" lvl="0" marL="285750" rtl="0" algn="l">
              <a:lnSpc>
                <a:spcPct val="90000"/>
              </a:lnSpc>
              <a:spcBef>
                <a:spcPts val="3500"/>
              </a:spcBef>
              <a:spcAft>
                <a:spcPts val="0"/>
              </a:spcAft>
              <a:buSzPts val="1200"/>
              <a:buFont typeface="Century Gothic"/>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08ad72e624_0_170"/>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Pozostałe parametry</a:t>
            </a:r>
            <a:endParaRPr/>
          </a:p>
        </p:txBody>
      </p:sp>
      <p:sp>
        <p:nvSpPr>
          <p:cNvPr id="426" name="Google Shape;426;g108ad72e624_0_170"/>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200"/>
              <a:buNone/>
            </a:pPr>
            <a:r>
              <a:rPr lang="en-US">
                <a:solidFill>
                  <a:srgbClr val="404040"/>
                </a:solidFill>
                <a:highlight>
                  <a:srgbClr val="FFFFFF"/>
                </a:highlight>
                <a:latin typeface="Arial"/>
                <a:ea typeface="Arial"/>
                <a:cs typeface="Arial"/>
                <a:sym typeface="Arial"/>
              </a:rPr>
              <a:t>W razie potrzeby istnieje możliwość zdefiniowania własnych metryk sukcesu lub użycia wbudowanych.</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180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objective: </a:t>
            </a:r>
            <a:r>
              <a:rPr lang="en-US">
                <a:solidFill>
                  <a:srgbClr val="404040"/>
                </a:solidFill>
                <a:highlight>
                  <a:srgbClr val="FFFFFF"/>
                </a:highlight>
                <a:latin typeface="Arial"/>
                <a:ea typeface="Arial"/>
                <a:cs typeface="Arial"/>
                <a:sym typeface="Arial"/>
              </a:rPr>
              <a:t>możliwość ustawienia rodzaju regresji do wyliczeń algotymów dla XGBoosta. Domyślnie ustawiona jest regresja liniowa.</a:t>
            </a:r>
            <a:endParaRPr>
              <a:solidFill>
                <a:srgbClr val="404040"/>
              </a:solidFill>
              <a:highlight>
                <a:srgbClr val="FFFFFF"/>
              </a:highlight>
              <a:latin typeface="Arial"/>
              <a:ea typeface="Arial"/>
              <a:cs typeface="Arial"/>
              <a:sym typeface="Arial"/>
            </a:endParaRPr>
          </a:p>
          <a:p>
            <a:pPr indent="-304800" lvl="0" marL="673100" rtl="0" algn="l">
              <a:lnSpc>
                <a:spcPct val="115000"/>
              </a:lnSpc>
              <a:spcBef>
                <a:spcPts val="0"/>
              </a:spcBef>
              <a:spcAft>
                <a:spcPts val="0"/>
              </a:spcAft>
              <a:buClr>
                <a:srgbClr val="404040"/>
              </a:buClr>
              <a:buSzPts val="1200"/>
              <a:buChar char="●"/>
            </a:pPr>
            <a:r>
              <a:rPr b="1" lang="en-US">
                <a:solidFill>
                  <a:srgbClr val="404040"/>
                </a:solidFill>
                <a:highlight>
                  <a:srgbClr val="FFFFFF"/>
                </a:highlight>
                <a:latin typeface="Arial"/>
                <a:ea typeface="Arial"/>
                <a:cs typeface="Arial"/>
                <a:sym typeface="Arial"/>
              </a:rPr>
              <a:t>tree_method</a:t>
            </a:r>
            <a:r>
              <a:rPr lang="en-US">
                <a:solidFill>
                  <a:srgbClr val="404040"/>
                </a:solidFill>
                <a:highlight>
                  <a:srgbClr val="FFFFFF"/>
                </a:highlight>
                <a:latin typeface="Arial"/>
                <a:ea typeface="Arial"/>
                <a:cs typeface="Arial"/>
                <a:sym typeface="Arial"/>
              </a:rPr>
              <a:t>: po wybraniu </a:t>
            </a:r>
            <a:r>
              <a:rPr b="1" lang="en-US">
                <a:solidFill>
                  <a:srgbClr val="404040"/>
                </a:solidFill>
                <a:highlight>
                  <a:srgbClr val="FFFFFF"/>
                </a:highlight>
                <a:latin typeface="Arial"/>
                <a:ea typeface="Arial"/>
                <a:cs typeface="Arial"/>
                <a:sym typeface="Arial"/>
              </a:rPr>
              <a:t>gpu_hist</a:t>
            </a:r>
            <a:r>
              <a:rPr lang="en-US">
                <a:solidFill>
                  <a:srgbClr val="404040"/>
                </a:solidFill>
                <a:highlight>
                  <a:srgbClr val="FFFFFF"/>
                </a:highlight>
                <a:latin typeface="Arial"/>
                <a:ea typeface="Arial"/>
                <a:cs typeface="Arial"/>
                <a:sym typeface="Arial"/>
              </a:rPr>
              <a:t> wykorzystujemy pełną moc kart graficznych i znacznie przyśpieszamy wyliczenia. Ostatnio podczas modelu liczenia ma moim laptopie trwało to jedynie 30 minut a na komputerach dostosowanych do obliczeń z kartami trwało zaledwie kilkanaście sekund.</a:t>
            </a:r>
            <a:endParaRPr>
              <a:solidFill>
                <a:srgbClr val="404040"/>
              </a:solidFill>
              <a:highlight>
                <a:srgbClr val="FFFFFF"/>
              </a:highlight>
              <a:latin typeface="Arial"/>
              <a:ea typeface="Arial"/>
              <a:cs typeface="Arial"/>
              <a:sym typeface="Arial"/>
            </a:endParaRPr>
          </a:p>
          <a:p>
            <a:pPr indent="-209550" lvl="0" marL="285750" rtl="0" algn="l">
              <a:lnSpc>
                <a:spcPct val="90000"/>
              </a:lnSpc>
              <a:spcBef>
                <a:spcPts val="3500"/>
              </a:spcBef>
              <a:spcAft>
                <a:spcPts val="0"/>
              </a:spcAft>
              <a:buSzPts val="1200"/>
              <a:buFont typeface="Century Gothic"/>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08ad72e624_0_176"/>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Grid search CV</a:t>
            </a:r>
            <a:endParaRPr/>
          </a:p>
        </p:txBody>
      </p:sp>
      <p:sp>
        <p:nvSpPr>
          <p:cNvPr id="432" name="Google Shape;432;g108ad72e624_0_176"/>
          <p:cNvSpPr txBox="1"/>
          <p:nvPr>
            <p:ph idx="1" type="body"/>
          </p:nvPr>
        </p:nvSpPr>
        <p:spPr>
          <a:xfrm>
            <a:off x="629850" y="1157925"/>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Grid Search to metoda, w której próbujemy wszystkich możliwych kombinacji zestawu hiperparametrów. </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Każda kombinacja hiperparametrów reprezentuje model uczenia maszynowego. W związku z tym N kombinacji reprezentuje N modeli uczenia maszynowego. Poprzez wyszukiwanie w siatce identyfikujemy model, który wykazuje najlepszą wydajność. To sprawia, że ​​wyszukiwanie w siatce jest dość kosztowne nie tylko pod względem złożoności czasowej, ale także złożoności przestrzennej.</a:t>
            </a:r>
            <a:endParaRPr sz="1800">
              <a:solidFill>
                <a:srgbClr val="4E4E4E"/>
              </a:solidFill>
              <a:highlight>
                <a:srgbClr val="FFFFFF"/>
              </a:highlight>
              <a:latin typeface="Arial"/>
              <a:ea typeface="Arial"/>
              <a:cs typeface="Arial"/>
              <a:sym typeface="Arial"/>
            </a:endParaRPr>
          </a:p>
          <a:p>
            <a:pPr indent="-209550" lvl="0" marL="28575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1114916283_3_2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Randomized Search</a:t>
            </a:r>
            <a:endParaRPr/>
          </a:p>
        </p:txBody>
      </p:sp>
      <p:sp>
        <p:nvSpPr>
          <p:cNvPr id="438" name="Google Shape;438;g11114916283_3_21"/>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Z drugiej strony Random Search to metoda, w której próbujemy losowo wybranej kombinacji hiperparametrów. Jest to zwykle dość tanie obliczeniowo i daje nam wystarczająco przyzwoite kombinacje Hyperparameter, które zapewniają pożądany poziom wydajności.</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Innymi słowy, losowe wyszukiwanie może dość szybko wybrać losowe kombinacje kary i C ze wszystkich możliwości (jak pokazano powyżej) i przetestować tylko te wybrane kombinacje.</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Jedyny problem z wyszukiwaniem losowym polega na tym, że nie mówi nam, w jaki sposób wybiera kombinacje hiperparametrów. Proces jest całkowicie losowy i nie ma możliwości sprawdzenia, czy istnieje lepsza kombinacja. Nie ma sposobu, aby zawęzić przestrzeń poszukiwań, ponieważ tak naprawdę nie jesteśmy świadomi, gdzie możemy znaleźć lepsze wartości.</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1114916283_3_32"/>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Bayesian Search</a:t>
            </a:r>
            <a:endParaRPr/>
          </a:p>
        </p:txBody>
      </p:sp>
      <p:sp>
        <p:nvSpPr>
          <p:cNvPr id="444" name="Google Shape;444;g11114916283_3_32"/>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Z drugiej strony, Bayesian Search rozwiązuje powyższy problem. Jest to kolejna dobrze znana metoda optymalizacji hiperparametrów. Technika, jak sama nazwa wskazuje, działa na regule Bayesa. </a:t>
            </a:r>
            <a:endParaRPr sz="1800">
              <a:solidFill>
                <a:srgbClr val="4E4E4E"/>
              </a:solidFill>
              <a:highlight>
                <a:srgbClr val="FFFFFF"/>
              </a:highlight>
              <a:latin typeface="Arial"/>
              <a:ea typeface="Arial"/>
              <a:cs typeface="Arial"/>
              <a:sym typeface="Arial"/>
            </a:endParaRPr>
          </a:p>
          <a:p>
            <a:pPr indent="0" lvl="0" marL="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Twierdzenie Bayesa zasadniczo mówi, że rozkład prawdopodobieństwa a posteriori jest wprost proporcjonalny do podanych mu a priori (rozkład prawdopodobieństwa a priori) i funkcji wiarygodności.</a:t>
            </a:r>
            <a:endParaRPr sz="1800">
              <a:solidFill>
                <a:srgbClr val="4E4E4E"/>
              </a:solidFill>
              <a:highlight>
                <a:srgbClr val="FFFFFF"/>
              </a:highlight>
              <a:latin typeface="Arial"/>
              <a:ea typeface="Arial"/>
              <a:cs typeface="Arial"/>
              <a:sym typeface="Arial"/>
            </a:endParaRPr>
          </a:p>
          <a:p>
            <a:pPr indent="0" lvl="0" marL="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W ten sposób optymalizacja bayesowska lub wyszukiwanie bayesowskie uwzględnia wcześniej znaną wiedzę (a priori) i przeszukuje tylko te kombinacje hiperparametrów, które według niego zwiększą wydajność modelu.</a:t>
            </a:r>
            <a:endParaRPr sz="1800">
              <a:solidFill>
                <a:srgbClr val="4E4E4E"/>
              </a:solidFill>
              <a:highlight>
                <a:srgbClr val="FFFFFF"/>
              </a:highlight>
              <a:latin typeface="Arial"/>
              <a:ea typeface="Arial"/>
              <a:cs typeface="Arial"/>
              <a:sym typeface="Arial"/>
            </a:endParaRPr>
          </a:p>
          <a:p>
            <a:pPr indent="0" lvl="0" marL="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a:p>
            <a:pPr indent="0" lvl="0" marL="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1114916283_3_4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Braki w danych</a:t>
            </a:r>
            <a:endParaRPr/>
          </a:p>
        </p:txBody>
      </p:sp>
      <p:sp>
        <p:nvSpPr>
          <p:cNvPr id="450" name="Google Shape;450;g11114916283_3_41"/>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pic>
        <p:nvPicPr>
          <p:cNvPr id="451" name="Google Shape;451;g11114916283_3_41"/>
          <p:cNvPicPr preferRelativeResize="0"/>
          <p:nvPr/>
        </p:nvPicPr>
        <p:blipFill rotWithShape="1">
          <a:blip r:embed="rId3">
            <a:alphaModFix/>
          </a:blip>
          <a:srcRect b="0" l="0" r="0" t="0"/>
          <a:stretch/>
        </p:blipFill>
        <p:spPr>
          <a:xfrm>
            <a:off x="510287" y="871201"/>
            <a:ext cx="7316474" cy="410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546030" y="385780"/>
            <a:ext cx="6396900" cy="54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Macierz pomyłek - przykład</a:t>
            </a:r>
            <a:endParaRPr/>
          </a:p>
        </p:txBody>
      </p:sp>
      <p:sp>
        <p:nvSpPr>
          <p:cNvPr id="228" name="Google Shape;228;p33"/>
          <p:cNvSpPr txBox="1"/>
          <p:nvPr>
            <p:ph idx="1" type="body"/>
          </p:nvPr>
        </p:nvSpPr>
        <p:spPr>
          <a:xfrm>
            <a:off x="546030" y="1201050"/>
            <a:ext cx="7453200" cy="2741400"/>
          </a:xfrm>
          <a:prstGeom prst="rect">
            <a:avLst/>
          </a:prstGeom>
          <a:noFill/>
          <a:ln>
            <a:noFill/>
          </a:ln>
        </p:spPr>
        <p:txBody>
          <a:bodyPr anchorCtr="0" anchor="t" bIns="45700" lIns="91425" spcFirstLastPara="1" rIns="91425" wrap="square" tIns="45700">
            <a:normAutofit/>
          </a:bodyPr>
          <a:lstStyle/>
          <a:p>
            <a:pPr indent="-285750" lvl="0" marL="285750" rtl="0" algn="l">
              <a:lnSpc>
                <a:spcPct val="115000"/>
              </a:lnSpc>
              <a:spcBef>
                <a:spcPts val="0"/>
              </a:spcBef>
              <a:spcAft>
                <a:spcPts val="0"/>
              </a:spcAft>
              <a:buSzPts val="2000"/>
              <a:buChar char="•"/>
            </a:pPr>
            <a:r>
              <a:rPr lang="en-US" sz="1200"/>
              <a:t>Załóżmy że mamy 13 zdjęć, 8 przedstawia kota (klasa 1), 5 przedstawia psa (klasa 0)</a:t>
            </a:r>
            <a:endParaRPr/>
          </a:p>
          <a:p>
            <a:pPr indent="-285750" lvl="0" marL="285750" rtl="0" algn="l">
              <a:lnSpc>
                <a:spcPct val="115000"/>
              </a:lnSpc>
              <a:spcBef>
                <a:spcPts val="0"/>
              </a:spcBef>
              <a:spcAft>
                <a:spcPts val="0"/>
              </a:spcAft>
              <a:buSzPts val="2000"/>
              <a:buChar char="•"/>
            </a:pPr>
            <a:r>
              <a:rPr lang="en-US" sz="1200"/>
              <a:t>Są one ułożone w następującej sekwencji: [1,1,1,1,1,1,1,1,0,0,0,0,0]</a:t>
            </a:r>
            <a:endParaRPr/>
          </a:p>
          <a:p>
            <a:pPr indent="-285750" lvl="0" marL="285750" rtl="0" algn="l">
              <a:lnSpc>
                <a:spcPct val="115000"/>
              </a:lnSpc>
              <a:spcBef>
                <a:spcPts val="0"/>
              </a:spcBef>
              <a:spcAft>
                <a:spcPts val="0"/>
              </a:spcAft>
              <a:buSzPts val="2000"/>
              <a:buChar char="•"/>
            </a:pPr>
            <a:r>
              <a:rPr lang="en-US" sz="1200"/>
              <a:t>Klasyfikator zwraca nam następujący wynik: [0,0,0,1,1,1,1,1,0,0,0,1,1]</a:t>
            </a:r>
            <a:endParaRPr/>
          </a:p>
          <a:p>
            <a:pPr indent="-285750" lvl="0" marL="285750" rtl="0" algn="l">
              <a:lnSpc>
                <a:spcPct val="115000"/>
              </a:lnSpc>
              <a:spcBef>
                <a:spcPts val="0"/>
              </a:spcBef>
              <a:spcAft>
                <a:spcPts val="0"/>
              </a:spcAft>
              <a:buSzPts val="2000"/>
              <a:buChar char="•"/>
            </a:pPr>
            <a:r>
              <a:rPr lang="en-US" sz="1200"/>
              <a:t>Na tej podstawie możemy stworzyć macierz pomyłek</a:t>
            </a:r>
            <a:endParaRPr/>
          </a:p>
          <a:p>
            <a:pPr indent="0" lvl="0" marL="0" rtl="0" algn="l">
              <a:lnSpc>
                <a:spcPct val="90000"/>
              </a:lnSpc>
              <a:spcBef>
                <a:spcPts val="750"/>
              </a:spcBef>
              <a:spcAft>
                <a:spcPts val="0"/>
              </a:spcAft>
              <a:buSzPts val="1200"/>
              <a:buNone/>
            </a:pPr>
            <a:r>
              <a:t/>
            </a:r>
            <a:endParaRPr/>
          </a:p>
        </p:txBody>
      </p:sp>
      <p:pic>
        <p:nvPicPr>
          <p:cNvPr id="229" name="Google Shape;229;p33"/>
          <p:cNvPicPr preferRelativeResize="0"/>
          <p:nvPr/>
        </p:nvPicPr>
        <p:blipFill rotWithShape="1">
          <a:blip r:embed="rId3">
            <a:alphaModFix/>
          </a:blip>
          <a:srcRect b="0" l="0" r="0" t="0"/>
          <a:stretch/>
        </p:blipFill>
        <p:spPr>
          <a:xfrm>
            <a:off x="346413" y="2974730"/>
            <a:ext cx="2533650" cy="1657350"/>
          </a:xfrm>
          <a:prstGeom prst="rect">
            <a:avLst/>
          </a:prstGeom>
          <a:noFill/>
          <a:ln>
            <a:noFill/>
          </a:ln>
        </p:spPr>
      </p:pic>
      <p:pic>
        <p:nvPicPr>
          <p:cNvPr id="230" name="Google Shape;230;p33"/>
          <p:cNvPicPr preferRelativeResize="0"/>
          <p:nvPr/>
        </p:nvPicPr>
        <p:blipFill rotWithShape="1">
          <a:blip r:embed="rId4">
            <a:alphaModFix/>
          </a:blip>
          <a:srcRect b="0" l="0" r="0" t="0"/>
          <a:stretch/>
        </p:blipFill>
        <p:spPr>
          <a:xfrm>
            <a:off x="4946631" y="3119420"/>
            <a:ext cx="2085975" cy="1638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11114916283_3_47"/>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Braki w danych</a:t>
            </a:r>
            <a:endParaRPr/>
          </a:p>
        </p:txBody>
      </p:sp>
      <p:sp>
        <p:nvSpPr>
          <p:cNvPr id="457" name="Google Shape;457;g11114916283_3_47"/>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pic>
        <p:nvPicPr>
          <p:cNvPr id="458" name="Google Shape;458;g11114916283_3_47"/>
          <p:cNvPicPr preferRelativeResize="0"/>
          <p:nvPr/>
        </p:nvPicPr>
        <p:blipFill rotWithShape="1">
          <a:blip r:embed="rId3">
            <a:alphaModFix/>
          </a:blip>
          <a:srcRect b="0" l="0" r="0" t="0"/>
          <a:stretch/>
        </p:blipFill>
        <p:spPr>
          <a:xfrm>
            <a:off x="0" y="868599"/>
            <a:ext cx="9143998" cy="39907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11114916283_3_54"/>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Imputacja mean, median, mode</a:t>
            </a:r>
            <a:endParaRPr/>
          </a:p>
        </p:txBody>
      </p:sp>
      <p:sp>
        <p:nvSpPr>
          <p:cNvPr id="464" name="Google Shape;464;g11114916283_3_54"/>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Wykorzystanie miar tendencji centralnej polega na zastąpieniu brakujących wartości średnią lub medianą dla zmiennych liczbowych oraz trybem dla zmiennych kategorialnych. Głównym ograniczeniem stosowania tej metody jest to, że prowadzi ona do obciążonych oszacowań wariancji i kowariancji. Błędy standardowe i statystyki testowe również mogą być odpowiednio niedoszacowane i przeszacowane. Ta technika imputacji działa dobrze, gdy wartości są całkowicie losowe. Scikit-learn zawiera funkcję imputowaną w postaci sklearn.preprocessing.Imputer(missing_values='NaN', strategy='mean', axis=0, verbose=0, copy=True). Strategia to strategia imputacji, a wartością domyślną jest „średnia” osi (0 dla kolumn i 1 dla wierszy). Inne strategie to „mediana” i „najczęstsza”. Innym interfejsem API, którego można użyć do tego imputacji, jest fancyimpute.SimpleFill().</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1114916283_3_6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Imputacja KNN</a:t>
            </a:r>
            <a:endParaRPr/>
          </a:p>
        </p:txBody>
      </p:sp>
      <p:sp>
        <p:nvSpPr>
          <p:cNvPr id="470" name="Google Shape;470;g11114916283_3_61"/>
          <p:cNvSpPr txBox="1"/>
          <p:nvPr>
            <p:ph idx="1" type="body"/>
          </p:nvPr>
        </p:nvSpPr>
        <p:spPr>
          <a:xfrm>
            <a:off x="441925" y="871200"/>
            <a:ext cx="7453200" cy="39855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2300"/>
              </a:spcBef>
              <a:spcAft>
                <a:spcPts val="0"/>
              </a:spcAft>
              <a:buSzPts val="1200"/>
              <a:buFont typeface="Century Gothic"/>
              <a:buNone/>
            </a:pPr>
            <a:r>
              <a:rPr lang="en-US" sz="1800">
                <a:solidFill>
                  <a:srgbClr val="4E4E4E"/>
                </a:solidFill>
                <a:highlight>
                  <a:srgbClr val="FFFFFF"/>
                </a:highlight>
                <a:latin typeface="Arial"/>
                <a:ea typeface="Arial"/>
                <a:cs typeface="Arial"/>
                <a:sym typeface="Arial"/>
              </a:rPr>
              <a:t>W przypadku imputacji k-Nearest Neighbor brakujące wartości są oparte na algorytmie kNN. Wartości te uzyskuje się za pomocą metod opartych na podobieństwach, które opierają się na metrykach odległości (odległość euklidesowa, podobieństwo Jaccarda, norma Minkowskiego itp.). Można ich używać do przewidywania atrybutów zarówno dyskretnych, jak i ciągłych. Główną wadą używania imputacji kNN jest to, że analizowanie dużych zbiorów danych staje się czasochłonne, ponieważ wyszukuje podobne instancje w całym zbiorze danych. fancyimpute.kNN(k=x).complete(macierz danych) może być użyty do imputacji kNN. Wybór prawidłowej wartości liczby sąsiadów (k) jest również ważnym czynnikiem, który należy wziąć pod uwagę przy używaniu imputacji kNN.</a:t>
            </a:r>
            <a:endParaRPr sz="1800">
              <a:solidFill>
                <a:srgbClr val="4E4E4E"/>
              </a:solidFill>
              <a:highlight>
                <a:srgbClr val="FFFFFF"/>
              </a:highlight>
              <a:latin typeface="Arial"/>
              <a:ea typeface="Arial"/>
              <a:cs typeface="Arial"/>
              <a:sym typeface="Arial"/>
            </a:endParaRPr>
          </a:p>
          <a:p>
            <a:pPr indent="0" lvl="0" marL="76200" rtl="0" algn="l">
              <a:lnSpc>
                <a:spcPct val="90000"/>
              </a:lnSpc>
              <a:spcBef>
                <a:spcPts val="2300"/>
              </a:spcBef>
              <a:spcAft>
                <a:spcPts val="0"/>
              </a:spcAft>
              <a:buSzPts val="1200"/>
              <a:buFont typeface="Century Gothic"/>
              <a:buNone/>
            </a:pPr>
            <a:r>
              <a:t/>
            </a:r>
            <a:endParaRPr sz="1800">
              <a:solidFill>
                <a:srgbClr val="4E4E4E"/>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1114916283_3_12"/>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None/>
            </a:pPr>
            <a:r>
              <a:rPr lang="en-US"/>
              <a:t>Selekcja atrybutów - dlaczego jest ważna?</a:t>
            </a:r>
            <a:endParaRPr/>
          </a:p>
        </p:txBody>
      </p:sp>
      <p:sp>
        <p:nvSpPr>
          <p:cNvPr id="476" name="Google Shape;476;g11114916283_3_12"/>
          <p:cNvSpPr txBox="1"/>
          <p:nvPr>
            <p:ph idx="1" type="body"/>
          </p:nvPr>
        </p:nvSpPr>
        <p:spPr>
          <a:xfrm>
            <a:off x="629850" y="1157925"/>
            <a:ext cx="7453200" cy="3985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200"/>
              <a:buNone/>
            </a:pPr>
            <a:r>
              <a:rPr b="1" lang="en-US" sz="1650">
                <a:solidFill>
                  <a:srgbClr val="4E4E4E"/>
                </a:solidFill>
                <a:highlight>
                  <a:srgbClr val="FFFFFF"/>
                </a:highlight>
                <a:latin typeface="Arial"/>
                <a:ea typeface="Arial"/>
                <a:cs typeface="Arial"/>
                <a:sym typeface="Arial"/>
              </a:rPr>
              <a:t>1. Przekleństwo wymiarowości – nadmiernego dopasowania (overfitting)</a:t>
            </a:r>
            <a:endParaRPr b="1" sz="1650">
              <a:solidFill>
                <a:srgbClr val="4E4E4E"/>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200"/>
              <a:buNone/>
            </a:pPr>
            <a:r>
              <a:t/>
            </a:r>
            <a:endParaRPr sz="1100">
              <a:solidFill>
                <a:srgbClr val="000000"/>
              </a:solidFill>
              <a:latin typeface="Arial"/>
              <a:ea typeface="Arial"/>
              <a:cs typeface="Arial"/>
              <a:sym typeface="Arial"/>
            </a:endParaRPr>
          </a:p>
          <a:p>
            <a:pPr indent="-209550" lvl="0" marL="285750" rtl="0" algn="l">
              <a:lnSpc>
                <a:spcPct val="90000"/>
              </a:lnSpc>
              <a:spcBef>
                <a:spcPts val="750"/>
              </a:spcBef>
              <a:spcAft>
                <a:spcPts val="0"/>
              </a:spcAft>
              <a:buSzPts val="1200"/>
              <a:buFont typeface="Century Gothic"/>
              <a:buNone/>
            </a:pPr>
            <a:r>
              <a:rPr lang="en-US" sz="1300">
                <a:solidFill>
                  <a:srgbClr val="4E4E4E"/>
                </a:solidFill>
                <a:highlight>
                  <a:srgbClr val="FFFFFF"/>
                </a:highlight>
                <a:latin typeface="Arial"/>
                <a:ea typeface="Arial"/>
                <a:cs typeface="Arial"/>
                <a:sym typeface="Arial"/>
              </a:rPr>
              <a:t>Jeśli będziemy mieć więcej danych w kolumnach niż wierszy, będziemy mogli idealnie dopasować nasze dane testowe, ale nie przełożymy tego dopasowania na nowe próbki. W ten sposób nie nauczymy się absolutnie niczego.</a:t>
            </a:r>
            <a:endParaRPr sz="1300">
              <a:solidFill>
                <a:srgbClr val="4E4E4E"/>
              </a:solidFill>
              <a:highlight>
                <a:srgbClr val="FFFFFF"/>
              </a:highlight>
              <a:latin typeface="Arial"/>
              <a:ea typeface="Arial"/>
              <a:cs typeface="Arial"/>
              <a:sym typeface="Arial"/>
            </a:endParaRPr>
          </a:p>
          <a:p>
            <a:pPr indent="-209550" lvl="0" marL="285750" rtl="0" algn="l">
              <a:lnSpc>
                <a:spcPct val="90000"/>
              </a:lnSpc>
              <a:spcBef>
                <a:spcPts val="750"/>
              </a:spcBef>
              <a:spcAft>
                <a:spcPts val="0"/>
              </a:spcAft>
              <a:buSzPts val="1200"/>
              <a:buFont typeface="Century Gothic"/>
              <a:buNone/>
            </a:pPr>
            <a:r>
              <a:t/>
            </a:r>
            <a:endParaRPr sz="1500">
              <a:solidFill>
                <a:srgbClr val="4E4E4E"/>
              </a:solidFill>
              <a:highlight>
                <a:srgbClr val="FFFFFF"/>
              </a:highlight>
              <a:latin typeface="Arial"/>
              <a:ea typeface="Arial"/>
              <a:cs typeface="Arial"/>
              <a:sym typeface="Arial"/>
            </a:endParaRPr>
          </a:p>
          <a:p>
            <a:pPr indent="0" lvl="0" marL="0" rtl="0" algn="l">
              <a:lnSpc>
                <a:spcPct val="110000"/>
              </a:lnSpc>
              <a:spcBef>
                <a:spcPts val="0"/>
              </a:spcBef>
              <a:spcAft>
                <a:spcPts val="0"/>
              </a:spcAft>
              <a:buSzPts val="1200"/>
              <a:buNone/>
            </a:pPr>
            <a:r>
              <a:rPr b="1" lang="en-US" sz="1650">
                <a:solidFill>
                  <a:srgbClr val="4E4E4E"/>
                </a:solidFill>
                <a:highlight>
                  <a:srgbClr val="FFFFFF"/>
                </a:highlight>
                <a:latin typeface="Arial"/>
                <a:ea typeface="Arial"/>
                <a:cs typeface="Arial"/>
                <a:sym typeface="Arial"/>
              </a:rPr>
              <a:t>2. Brzytwa Ockhama</a:t>
            </a:r>
            <a:endParaRPr b="1" sz="1650">
              <a:solidFill>
                <a:srgbClr val="4E4E4E"/>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200"/>
              <a:buNone/>
            </a:pPr>
            <a:r>
              <a:rPr lang="en-US" sz="1300">
                <a:solidFill>
                  <a:srgbClr val="4E4E4E"/>
                </a:solidFill>
                <a:highlight>
                  <a:srgbClr val="FFFFFF"/>
                </a:highlight>
                <a:latin typeface="Arial"/>
                <a:ea typeface="Arial"/>
                <a:cs typeface="Arial"/>
                <a:sym typeface="Arial"/>
              </a:rPr>
              <a:t>Chcemy, by nasze modele były proste i możliwe do wytłumaczenia. Tracimy możliwość wytłumaczenia czegoś w prosty sposób, gdy mamy za dużo danych.</a:t>
            </a:r>
            <a:endParaRPr sz="1300">
              <a:solidFill>
                <a:srgbClr val="4E4E4E"/>
              </a:solidFill>
              <a:highlight>
                <a:srgbClr val="FFFFFF"/>
              </a:highlight>
              <a:latin typeface="Arial"/>
              <a:ea typeface="Arial"/>
              <a:cs typeface="Arial"/>
              <a:sym typeface="Arial"/>
            </a:endParaRPr>
          </a:p>
          <a:p>
            <a:pPr indent="0" lvl="0" marL="0" rtl="0" algn="l">
              <a:lnSpc>
                <a:spcPct val="110000"/>
              </a:lnSpc>
              <a:spcBef>
                <a:spcPts val="2300"/>
              </a:spcBef>
              <a:spcAft>
                <a:spcPts val="0"/>
              </a:spcAft>
              <a:buSzPts val="1200"/>
              <a:buNone/>
            </a:pPr>
            <a:r>
              <a:rPr b="1" lang="en-US" sz="1650">
                <a:solidFill>
                  <a:srgbClr val="4E4E4E"/>
                </a:solidFill>
                <a:highlight>
                  <a:srgbClr val="FFFFFF"/>
                </a:highlight>
                <a:latin typeface="Arial"/>
                <a:ea typeface="Arial"/>
                <a:cs typeface="Arial"/>
                <a:sym typeface="Arial"/>
              </a:rPr>
              <a:t>3. Śmieci na wejściu – śmieci na wyjściu</a:t>
            </a:r>
            <a:endParaRPr b="1" sz="1650">
              <a:solidFill>
                <a:srgbClr val="4E4E4E"/>
              </a:solidFill>
              <a:highlight>
                <a:srgbClr val="FFFFFF"/>
              </a:highlight>
              <a:latin typeface="Arial"/>
              <a:ea typeface="Arial"/>
              <a:cs typeface="Arial"/>
              <a:sym typeface="Arial"/>
            </a:endParaRPr>
          </a:p>
          <a:p>
            <a:pPr indent="0" lvl="0" marL="0" rtl="0" algn="l">
              <a:lnSpc>
                <a:spcPct val="115000"/>
              </a:lnSpc>
              <a:spcBef>
                <a:spcPts val="800"/>
              </a:spcBef>
              <a:spcAft>
                <a:spcPts val="0"/>
              </a:spcAft>
              <a:buSzPts val="1200"/>
              <a:buNone/>
            </a:pPr>
            <a:r>
              <a:rPr lang="en-US" sz="1300">
                <a:solidFill>
                  <a:srgbClr val="4E4E4E"/>
                </a:solidFill>
                <a:highlight>
                  <a:srgbClr val="FFFFFF"/>
                </a:highlight>
                <a:latin typeface="Arial"/>
                <a:ea typeface="Arial"/>
                <a:cs typeface="Arial"/>
                <a:sym typeface="Arial"/>
              </a:rPr>
              <a:t>W większości przypadków będziemy mieć wiele atrybutów, które nie mają znaczenia. Na przykład zmienne Name lub ID. Niska jakość danych wejściowych spowoduje, że dane wyjściowe też będą niskiej jakości.</a:t>
            </a:r>
            <a:endParaRPr sz="1300">
              <a:solidFill>
                <a:srgbClr val="4E4E4E"/>
              </a:solidFill>
              <a:highlight>
                <a:srgbClr val="FFFFFF"/>
              </a:highlight>
              <a:latin typeface="Arial"/>
              <a:ea typeface="Arial"/>
              <a:cs typeface="Arial"/>
              <a:sym typeface="Arial"/>
            </a:endParaRPr>
          </a:p>
          <a:p>
            <a:pPr indent="-209550" lvl="0" marL="285750" rtl="0" algn="l">
              <a:lnSpc>
                <a:spcPct val="90000"/>
              </a:lnSpc>
              <a:spcBef>
                <a:spcPts val="2300"/>
              </a:spcBef>
              <a:spcAft>
                <a:spcPts val="0"/>
              </a:spcAft>
              <a:buSzPts val="1200"/>
              <a:buFont typeface="Century Gothic"/>
              <a:buNone/>
            </a:pPr>
            <a:r>
              <a:t/>
            </a:r>
            <a:endParaRPr sz="1500">
              <a:solidFill>
                <a:srgbClr val="4E4E4E"/>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08ad72e624_0_195"/>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Selekcja cech</a:t>
            </a:r>
            <a:endParaRPr/>
          </a:p>
        </p:txBody>
      </p:sp>
      <p:sp>
        <p:nvSpPr>
          <p:cNvPr id="482" name="Google Shape;482;g108ad72e624_0_195"/>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1100"/>
              </a:spcBef>
              <a:spcAft>
                <a:spcPts val="0"/>
              </a:spcAft>
              <a:buClr>
                <a:srgbClr val="4E4E4E"/>
              </a:buClr>
              <a:buSzPts val="1700"/>
              <a:buChar char="●"/>
            </a:pPr>
            <a:r>
              <a:rPr lang="en-US" sz="1700">
                <a:solidFill>
                  <a:srgbClr val="4E4E4E"/>
                </a:solidFill>
                <a:highlight>
                  <a:srgbClr val="FFFFFF"/>
                </a:highlight>
                <a:latin typeface="Arial"/>
                <a:ea typeface="Arial"/>
                <a:cs typeface="Arial"/>
                <a:sym typeface="Arial"/>
              </a:rPr>
              <a:t>Filtry: Określamy metryki i na ich podstawie filtrujemy atrybuty. Przykładem może być korelacja/chi-kwadrat.</a:t>
            </a:r>
            <a:endParaRPr sz="1700">
              <a:solidFill>
                <a:srgbClr val="4E4E4E"/>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4E4E4E"/>
              </a:buClr>
              <a:buSzPts val="1700"/>
              <a:buChar char="●"/>
            </a:pPr>
            <a:r>
              <a:rPr lang="en-US" sz="1700">
                <a:solidFill>
                  <a:srgbClr val="4E4E4E"/>
                </a:solidFill>
                <a:highlight>
                  <a:srgbClr val="FFFFFF"/>
                </a:highlight>
                <a:latin typeface="Arial"/>
                <a:ea typeface="Arial"/>
                <a:cs typeface="Arial"/>
                <a:sym typeface="Arial"/>
              </a:rPr>
              <a:t>Metody opakowane: Takie metody traktują selekcję atrybutów jak wyszukiwanie. Na przykład: Rekurencyjna eliminacja cech.</a:t>
            </a:r>
            <a:endParaRPr sz="1700">
              <a:solidFill>
                <a:srgbClr val="4E4E4E"/>
              </a:solidFill>
              <a:highlight>
                <a:srgbClr val="FFFFFF"/>
              </a:highlight>
              <a:latin typeface="Arial"/>
              <a:ea typeface="Arial"/>
              <a:cs typeface="Arial"/>
              <a:sym typeface="Arial"/>
            </a:endParaRPr>
          </a:p>
          <a:p>
            <a:pPr indent="-336550" lvl="0" marL="457200" rtl="0" algn="l">
              <a:lnSpc>
                <a:spcPct val="115000"/>
              </a:lnSpc>
              <a:spcBef>
                <a:spcPts val="0"/>
              </a:spcBef>
              <a:spcAft>
                <a:spcPts val="0"/>
              </a:spcAft>
              <a:buClr>
                <a:srgbClr val="4E4E4E"/>
              </a:buClr>
              <a:buSzPts val="1700"/>
              <a:buChar char="●"/>
            </a:pPr>
            <a:r>
              <a:rPr lang="en-US" sz="1700">
                <a:solidFill>
                  <a:srgbClr val="4E4E4E"/>
                </a:solidFill>
                <a:highlight>
                  <a:srgbClr val="FFFFFF"/>
                </a:highlight>
                <a:latin typeface="Arial"/>
                <a:ea typeface="Arial"/>
                <a:cs typeface="Arial"/>
                <a:sym typeface="Arial"/>
              </a:rPr>
              <a:t>Metody wbudowane: Metody wbudowane wykorzystują algorytmy, które mają wbudowane metody selekcji cech. Na przykład Lasso i RF mają własne metody, by to osiągnąć.</a:t>
            </a:r>
            <a:endParaRPr sz="1700">
              <a:solidFill>
                <a:srgbClr val="4E4E4E"/>
              </a:solidFill>
              <a:highlight>
                <a:srgbClr val="FFFFFF"/>
              </a:highlight>
              <a:latin typeface="Arial"/>
              <a:ea typeface="Arial"/>
              <a:cs typeface="Arial"/>
              <a:sym typeface="Arial"/>
            </a:endParaRPr>
          </a:p>
          <a:p>
            <a:pPr indent="0" lvl="0" marL="457200" rtl="0" algn="l">
              <a:lnSpc>
                <a:spcPct val="115000"/>
              </a:lnSpc>
              <a:spcBef>
                <a:spcPts val="800"/>
              </a:spcBef>
              <a:spcAft>
                <a:spcPts val="800"/>
              </a:spcAft>
              <a:buSzPts val="1200"/>
              <a:buNone/>
            </a:pPr>
            <a:r>
              <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108ad72e624_0_201"/>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Proste przetwarzanie danych</a:t>
            </a:r>
            <a:endParaRPr/>
          </a:p>
        </p:txBody>
      </p:sp>
      <p:sp>
        <p:nvSpPr>
          <p:cNvPr id="488" name="Google Shape;488;g108ad72e624_0_201"/>
          <p:cNvSpPr txBox="1"/>
          <p:nvPr>
            <p:ph idx="1" type="body"/>
          </p:nvPr>
        </p:nvSpPr>
        <p:spPr>
          <a:xfrm>
            <a:off x="629850" y="1157925"/>
            <a:ext cx="7453200" cy="32145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750"/>
              </a:spcBef>
              <a:spcAft>
                <a:spcPts val="0"/>
              </a:spcAft>
              <a:buClr>
                <a:srgbClr val="000000"/>
              </a:buClr>
              <a:buSzPts val="1800"/>
              <a:buAutoNum type="arabicPeriod"/>
            </a:pPr>
            <a:r>
              <a:rPr lang="en-US" sz="1800">
                <a:solidFill>
                  <a:srgbClr val="000000"/>
                </a:solidFill>
              </a:rPr>
              <a:t>Współczynnik korelacji liniowej Pearsona</a:t>
            </a:r>
            <a:endParaRPr sz="1800">
              <a:solidFill>
                <a:srgbClr val="000000"/>
              </a:solidFill>
            </a:endParaRPr>
          </a:p>
          <a:p>
            <a:pPr indent="-342900" lvl="0" marL="457200" rtl="0" algn="l">
              <a:lnSpc>
                <a:spcPct val="90000"/>
              </a:lnSpc>
              <a:spcBef>
                <a:spcPts val="0"/>
              </a:spcBef>
              <a:spcAft>
                <a:spcPts val="0"/>
              </a:spcAft>
              <a:buClr>
                <a:srgbClr val="000000"/>
              </a:buClr>
              <a:buSzPts val="1800"/>
              <a:buAutoNum type="arabicPeriod"/>
            </a:pPr>
            <a:r>
              <a:rPr lang="en-US" sz="1800">
                <a:solidFill>
                  <a:srgbClr val="000000"/>
                </a:solidFill>
              </a:rPr>
              <a:t>Statystyka Chi-kwadrat</a:t>
            </a:r>
            <a:endParaRPr sz="1800">
              <a:solidFill>
                <a:srgbClr val="000000"/>
              </a:solidFill>
            </a:endParaRPr>
          </a:p>
          <a:p>
            <a:pPr indent="-342900" lvl="0" marL="457200" rtl="0" algn="l">
              <a:lnSpc>
                <a:spcPct val="90000"/>
              </a:lnSpc>
              <a:spcBef>
                <a:spcPts val="0"/>
              </a:spcBef>
              <a:spcAft>
                <a:spcPts val="0"/>
              </a:spcAft>
              <a:buClr>
                <a:srgbClr val="000000"/>
              </a:buClr>
              <a:buSzPts val="1800"/>
              <a:buAutoNum type="arabicPeriod"/>
            </a:pPr>
            <a:r>
              <a:rPr lang="en-US" sz="1800">
                <a:solidFill>
                  <a:srgbClr val="000000"/>
                </a:solidFill>
              </a:rPr>
              <a:t>Rekurencyjna eliminacja cech (RFE)</a:t>
            </a:r>
            <a:endParaRPr sz="1800">
              <a:solidFill>
                <a:srgbClr val="000000"/>
              </a:solidFill>
            </a:endParaRPr>
          </a:p>
          <a:p>
            <a:pPr indent="-342900" lvl="0" marL="457200" rtl="0" algn="l">
              <a:lnSpc>
                <a:spcPct val="90000"/>
              </a:lnSpc>
              <a:spcBef>
                <a:spcPts val="0"/>
              </a:spcBef>
              <a:spcAft>
                <a:spcPts val="0"/>
              </a:spcAft>
              <a:buClr>
                <a:srgbClr val="000000"/>
              </a:buClr>
              <a:buSzPts val="1800"/>
              <a:buAutoNum type="arabicPeriod"/>
            </a:pPr>
            <a:r>
              <a:rPr lang="en-US" sz="1800">
                <a:solidFill>
                  <a:srgbClr val="000000"/>
                </a:solidFill>
              </a:rPr>
              <a:t>Lasso /ridge regression</a:t>
            </a:r>
            <a:endParaRPr sz="1800">
              <a:solidFill>
                <a:srgbClr val="000000"/>
              </a:solidFill>
            </a:endParaRPr>
          </a:p>
          <a:p>
            <a:pPr indent="-342900" lvl="0" marL="457200" rtl="0" algn="l">
              <a:lnSpc>
                <a:spcPct val="90000"/>
              </a:lnSpc>
              <a:spcBef>
                <a:spcPts val="0"/>
              </a:spcBef>
              <a:spcAft>
                <a:spcPts val="0"/>
              </a:spcAft>
              <a:buClr>
                <a:srgbClr val="000000"/>
              </a:buClr>
              <a:buSzPts val="1800"/>
              <a:buAutoNum type="arabicPeriod"/>
            </a:pPr>
            <a:r>
              <a:rPr lang="en-US" sz="1800">
                <a:solidFill>
                  <a:srgbClr val="000000"/>
                </a:solidFill>
              </a:rPr>
              <a:t>Select from model</a:t>
            </a:r>
            <a:endParaRPr sz="1800">
              <a:solidFill>
                <a:srgbClr val="000000"/>
              </a:solidFill>
            </a:endParaRPr>
          </a:p>
          <a:p>
            <a:pPr indent="-342900" lvl="0" marL="457200" rtl="0" algn="l">
              <a:lnSpc>
                <a:spcPct val="90000"/>
              </a:lnSpc>
              <a:spcBef>
                <a:spcPts val="0"/>
              </a:spcBef>
              <a:spcAft>
                <a:spcPts val="0"/>
              </a:spcAft>
              <a:buClr>
                <a:srgbClr val="000000"/>
              </a:buClr>
              <a:buSzPts val="1800"/>
              <a:buAutoNum type="arabicPeriod"/>
            </a:pPr>
            <a:r>
              <a:rPr lang="en-US" sz="1800">
                <a:solidFill>
                  <a:srgbClr val="000000"/>
                </a:solidFill>
              </a:rPr>
              <a:t>Kombinacja wszystkich powyższych (niepolecane przy dużych zbiorach danych</a:t>
            </a:r>
            <a:endParaRPr sz="1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08ad72e624_0_2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4276"/>
              <a:buNone/>
            </a:pPr>
            <a:r>
              <a:rPr lang="en-US"/>
              <a:t>Czym jest redukcja wymiarów?</a:t>
            </a:r>
            <a:endParaRPr/>
          </a:p>
        </p:txBody>
      </p:sp>
      <p:sp>
        <p:nvSpPr>
          <p:cNvPr id="494" name="Google Shape;494;g108ad72e624_0_2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US" sz="1600"/>
              <a:t>Redukcja wymiarów danych - jest to proces przetwarzania danych prowadzący do redukcji ich wymiarowości. </a:t>
            </a:r>
            <a:endParaRPr sz="1600"/>
          </a:p>
          <a:p>
            <a:pPr indent="0" lvl="0" marL="0" rtl="0" algn="l">
              <a:lnSpc>
                <a:spcPct val="90000"/>
              </a:lnSpc>
              <a:spcBef>
                <a:spcPts val="0"/>
              </a:spcBef>
              <a:spcAft>
                <a:spcPts val="0"/>
              </a:spcAft>
              <a:buSzPts val="1800"/>
              <a:buNone/>
            </a:pPr>
            <a:r>
              <a:rPr lang="en-US" sz="1600"/>
              <a:t>Dzieli się na: </a:t>
            </a:r>
            <a:endParaRPr sz="1600"/>
          </a:p>
          <a:p>
            <a:pPr indent="0" lvl="0" marL="0" rtl="0" algn="l">
              <a:lnSpc>
                <a:spcPct val="90000"/>
              </a:lnSpc>
              <a:spcBef>
                <a:spcPts val="0"/>
              </a:spcBef>
              <a:spcAft>
                <a:spcPts val="0"/>
              </a:spcAft>
              <a:buSzPts val="1800"/>
              <a:buNone/>
            </a:pPr>
            <a:r>
              <a:rPr lang="en-US" sz="1600"/>
              <a:t>• Feature selection - w którym to staramy się wyłuskać z danych tylko te istotne informacje pomocne w rozwiązaniu danego problemu </a:t>
            </a:r>
            <a:endParaRPr sz="1600"/>
          </a:p>
          <a:p>
            <a:pPr indent="0" lvl="0" marL="0" rtl="0" algn="l">
              <a:lnSpc>
                <a:spcPct val="90000"/>
              </a:lnSpc>
              <a:spcBef>
                <a:spcPts val="0"/>
              </a:spcBef>
              <a:spcAft>
                <a:spcPts val="0"/>
              </a:spcAft>
              <a:buSzPts val="1800"/>
              <a:buNone/>
            </a:pPr>
            <a:r>
              <a:rPr lang="en-US" sz="1600"/>
              <a:t>• Feature extraction - polega na stworzeniu nowych featurów na podstawie tych obecnych i ich zapis w bardziej informatywnej i znaczącej formie. Np. Wydobywanie krawędzi z obrazu</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08ad72e624_0_2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4276"/>
              <a:buNone/>
            </a:pPr>
            <a:r>
              <a:rPr lang="en-US"/>
              <a:t>Czym jest klątwa wymiarowości i jak sobie z nią radzić? </a:t>
            </a:r>
            <a:endParaRPr/>
          </a:p>
        </p:txBody>
      </p:sp>
      <p:sp>
        <p:nvSpPr>
          <p:cNvPr id="500" name="Google Shape;500;g108ad72e624_0_211"/>
          <p:cNvSpPr txBox="1"/>
          <p:nvPr>
            <p:ph idx="1" type="body"/>
          </p:nvPr>
        </p:nvSpPr>
        <p:spPr>
          <a:xfrm>
            <a:off x="311700" y="1542825"/>
            <a:ext cx="8520600" cy="1626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US" sz="1800"/>
              <a:t>Klątwa wymiarowości - im więcej atrybutów, tym więcej danych uczących potrzeba do procesu klasyfikacji. Ponadto wzrasta zapotrzebowanie na moc obliczeniową. Gdy wymiarowość dąży do nieskończoności obiekty stają się coraz bardziej odległe od siebie, przez co spada jakość klasyfikacji. Rozwiązanie: redukcja wymiarów.</a:t>
            </a:r>
            <a:endParaRPr sz="1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08ad72e624_0_2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4276"/>
              <a:buNone/>
            </a:pPr>
            <a:r>
              <a:rPr lang="en-US"/>
              <a:t>Po co redukujemy wymiary? </a:t>
            </a:r>
            <a:endParaRPr/>
          </a:p>
        </p:txBody>
      </p:sp>
      <p:sp>
        <p:nvSpPr>
          <p:cNvPr id="506" name="Google Shape;506;g108ad72e624_0_216"/>
          <p:cNvSpPr txBox="1"/>
          <p:nvPr>
            <p:ph idx="1" type="body"/>
          </p:nvPr>
        </p:nvSpPr>
        <p:spPr>
          <a:xfrm>
            <a:off x="1367575" y="155352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US" sz="1700"/>
              <a:t>● większa efektywność obliczeniowa</a:t>
            </a:r>
            <a:endParaRPr sz="1700"/>
          </a:p>
          <a:p>
            <a:pPr indent="0" lvl="0" marL="0" rtl="0" algn="l">
              <a:lnSpc>
                <a:spcPct val="90000"/>
              </a:lnSpc>
              <a:spcBef>
                <a:spcPts val="0"/>
              </a:spcBef>
              <a:spcAft>
                <a:spcPts val="0"/>
              </a:spcAft>
              <a:buSzPts val="1800"/>
              <a:buNone/>
            </a:pPr>
            <a:r>
              <a:rPr lang="en-US" sz="1700"/>
              <a:t> ● mniej zajętego miejsca w pamięci </a:t>
            </a:r>
            <a:endParaRPr sz="1700"/>
          </a:p>
          <a:p>
            <a:pPr indent="0" lvl="0" marL="0" rtl="0" algn="l">
              <a:lnSpc>
                <a:spcPct val="90000"/>
              </a:lnSpc>
              <a:spcBef>
                <a:spcPts val="0"/>
              </a:spcBef>
              <a:spcAft>
                <a:spcPts val="0"/>
              </a:spcAft>
              <a:buSzPts val="1800"/>
              <a:buNone/>
            </a:pPr>
            <a:r>
              <a:rPr lang="en-US" sz="1700"/>
              <a:t>● eliminacja szumów i niepotrzebnych informacji </a:t>
            </a:r>
            <a:endParaRPr sz="1700"/>
          </a:p>
          <a:p>
            <a:pPr indent="0" lvl="0" marL="0" rtl="0" algn="l">
              <a:lnSpc>
                <a:spcPct val="90000"/>
              </a:lnSpc>
              <a:spcBef>
                <a:spcPts val="0"/>
              </a:spcBef>
              <a:spcAft>
                <a:spcPts val="0"/>
              </a:spcAft>
              <a:buSzPts val="1800"/>
              <a:buNone/>
            </a:pPr>
            <a:r>
              <a:rPr lang="en-US" sz="1700"/>
              <a:t>● mniejszy problem przy klasyfikacji, regresji itd. </a:t>
            </a:r>
            <a:endParaRPr sz="1700"/>
          </a:p>
          <a:p>
            <a:pPr indent="0" lvl="0" marL="0" rtl="0" algn="l">
              <a:lnSpc>
                <a:spcPct val="90000"/>
              </a:lnSpc>
              <a:spcBef>
                <a:spcPts val="0"/>
              </a:spcBef>
              <a:spcAft>
                <a:spcPts val="0"/>
              </a:spcAft>
              <a:buSzPts val="1800"/>
              <a:buNone/>
            </a:pPr>
            <a:r>
              <a:rPr lang="en-US" sz="1700"/>
              <a:t>● redukcja powielających się informacji</a:t>
            </a:r>
            <a:endParaRPr sz="17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0981ca9d86_0_27"/>
          <p:cNvSpPr txBox="1"/>
          <p:nvPr>
            <p:ph type="title"/>
          </p:nvPr>
        </p:nvSpPr>
        <p:spPr>
          <a:xfrm>
            <a:off x="629850" y="342900"/>
            <a:ext cx="5849100" cy="59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Proces tworzenia algorytmu</a:t>
            </a:r>
            <a:endParaRPr/>
          </a:p>
        </p:txBody>
      </p:sp>
      <p:sp>
        <p:nvSpPr>
          <p:cNvPr id="512" name="Google Shape;512;g10981ca9d86_0_27"/>
          <p:cNvSpPr txBox="1"/>
          <p:nvPr>
            <p:ph idx="1" type="body"/>
          </p:nvPr>
        </p:nvSpPr>
        <p:spPr>
          <a:xfrm>
            <a:off x="629850" y="999675"/>
            <a:ext cx="7738500" cy="3748800"/>
          </a:xfrm>
          <a:prstGeom prst="rect">
            <a:avLst/>
          </a:prstGeom>
          <a:noFill/>
          <a:ln>
            <a:noFill/>
          </a:ln>
        </p:spPr>
        <p:txBody>
          <a:bodyPr anchorCtr="0" anchor="t" bIns="45700" lIns="91425" spcFirstLastPara="1" rIns="91425" wrap="square" tIns="45700">
            <a:normAutofit lnSpcReduction="20000"/>
          </a:bodyPr>
          <a:lstStyle/>
          <a:p>
            <a:pPr indent="-317500" lvl="0" marL="457200" rtl="0" algn="l">
              <a:lnSpc>
                <a:spcPct val="115000"/>
              </a:lnSpc>
              <a:spcBef>
                <a:spcPts val="750"/>
              </a:spcBef>
              <a:spcAft>
                <a:spcPts val="0"/>
              </a:spcAft>
              <a:buClr>
                <a:srgbClr val="000000"/>
              </a:buClr>
              <a:buSzPts val="1400"/>
              <a:buAutoNum type="arabicPeriod"/>
            </a:pPr>
            <a:r>
              <a:rPr lang="en-US" sz="1400">
                <a:solidFill>
                  <a:srgbClr val="000000"/>
                </a:solidFill>
              </a:rPr>
              <a:t>Zrozumienie biznesu</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US" sz="1400">
                <a:solidFill>
                  <a:srgbClr val="000000"/>
                </a:solidFill>
              </a:rPr>
              <a:t>Zrozumienie danych</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US" sz="1400">
                <a:solidFill>
                  <a:srgbClr val="000000"/>
                </a:solidFill>
              </a:rPr>
              <a:t>Przetwarzanie i procesowanie danych:</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usuwanie duplikatów</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wartości odstających</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zajęcie się brakami w danych</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transformacja danych (transformacja wielomianowa, logarytmiczna, standard_scaler itp)</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problem niezrównoważonych klas</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i="1" lang="en-US" sz="1400">
                <a:solidFill>
                  <a:srgbClr val="000000"/>
                </a:solidFill>
              </a:rPr>
              <a:t>Selekcja cech (np. Select From Model)</a:t>
            </a:r>
            <a:endParaRPr i="1"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b="1" i="1" lang="en-US" sz="1400">
                <a:solidFill>
                  <a:srgbClr val="000000"/>
                </a:solidFill>
              </a:rPr>
              <a:t>Redukcja wymiarów</a:t>
            </a:r>
            <a:endParaRPr b="1" i="1"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US" sz="1400">
                <a:solidFill>
                  <a:srgbClr val="000000"/>
                </a:solidFill>
              </a:rPr>
              <a:t>Budowa algorytmu:</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wybranie najlepszego</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tuning (optymalizacja hiperparametrów)</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sprawdzenie czy algorytm się nie przeucza (CROSSWALIDACJA)</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US" sz="1400">
                <a:solidFill>
                  <a:srgbClr val="000000"/>
                </a:solidFill>
              </a:rPr>
              <a:t>Wdrożenie algorytmu</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lang="en-US" sz="1400">
                <a:solidFill>
                  <a:srgbClr val="000000"/>
                </a:solidFill>
              </a:rPr>
              <a:t>Zbieranie feedbacków z produkcji</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629850" y="342900"/>
            <a:ext cx="6396900" cy="792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Błąd I i II rodzaju</a:t>
            </a:r>
            <a:endParaRPr/>
          </a:p>
        </p:txBody>
      </p:sp>
      <p:sp>
        <p:nvSpPr>
          <p:cNvPr id="236" name="Google Shape;236;p34"/>
          <p:cNvSpPr txBox="1"/>
          <p:nvPr>
            <p:ph idx="1" type="body"/>
          </p:nvPr>
        </p:nvSpPr>
        <p:spPr>
          <a:xfrm>
            <a:off x="325050" y="1196710"/>
            <a:ext cx="7462500" cy="967500"/>
          </a:xfrm>
          <a:prstGeom prst="rect">
            <a:avLst/>
          </a:prstGeom>
          <a:noFill/>
          <a:ln>
            <a:noFill/>
          </a:ln>
        </p:spPr>
        <p:txBody>
          <a:bodyPr anchorCtr="0" anchor="t" bIns="45700" lIns="91425" spcFirstLastPara="1" rIns="91425" wrap="square" tIns="45700">
            <a:normAutofit/>
          </a:bodyPr>
          <a:lstStyle/>
          <a:p>
            <a:pPr indent="-285750" lvl="0" marL="285750" rtl="0" algn="l">
              <a:lnSpc>
                <a:spcPct val="115000"/>
              </a:lnSpc>
              <a:spcBef>
                <a:spcPts val="0"/>
              </a:spcBef>
              <a:spcAft>
                <a:spcPts val="0"/>
              </a:spcAft>
              <a:buClr>
                <a:srgbClr val="595959"/>
              </a:buClr>
              <a:buSzPts val="1900"/>
              <a:buFont typeface="Arial"/>
              <a:buChar char="•"/>
            </a:pPr>
            <a:r>
              <a:rPr lang="en-US" sz="1200"/>
              <a:t>błąd I rodzaju - odrzucamy hipotezę zerową gdy jest ona prawdziwa</a:t>
            </a:r>
            <a:endParaRPr/>
          </a:p>
          <a:p>
            <a:pPr indent="-285750" lvl="0" marL="285750" rtl="0" algn="l">
              <a:lnSpc>
                <a:spcPct val="115000"/>
              </a:lnSpc>
              <a:spcBef>
                <a:spcPts val="0"/>
              </a:spcBef>
              <a:spcAft>
                <a:spcPts val="0"/>
              </a:spcAft>
              <a:buSzPts val="1900"/>
              <a:buChar char="•"/>
            </a:pPr>
            <a:r>
              <a:rPr lang="en-US" sz="1200"/>
              <a:t>błąd II rodzaju - przyjmujemy nieprawdziwą hipotezę zerową</a:t>
            </a:r>
            <a:endParaRPr/>
          </a:p>
          <a:p>
            <a:pPr indent="0" lvl="0" marL="0" rtl="0" algn="l">
              <a:lnSpc>
                <a:spcPct val="90000"/>
              </a:lnSpc>
              <a:spcBef>
                <a:spcPts val="750"/>
              </a:spcBef>
              <a:spcAft>
                <a:spcPts val="0"/>
              </a:spcAft>
              <a:buSzPts val="1200"/>
              <a:buNone/>
            </a:pPr>
            <a:r>
              <a:t/>
            </a:r>
            <a:endParaRPr/>
          </a:p>
        </p:txBody>
      </p:sp>
      <p:pic>
        <p:nvPicPr>
          <p:cNvPr id="237" name="Google Shape;237;p34"/>
          <p:cNvPicPr preferRelativeResize="0"/>
          <p:nvPr/>
        </p:nvPicPr>
        <p:blipFill rotWithShape="1">
          <a:blip r:embed="rId3">
            <a:alphaModFix/>
          </a:blip>
          <a:srcRect b="0" l="0" r="0" t="0"/>
          <a:stretch/>
        </p:blipFill>
        <p:spPr>
          <a:xfrm>
            <a:off x="180035" y="2339340"/>
            <a:ext cx="3648265" cy="2660520"/>
          </a:xfrm>
          <a:prstGeom prst="rect">
            <a:avLst/>
          </a:prstGeom>
          <a:noFill/>
          <a:ln>
            <a:noFill/>
          </a:ln>
        </p:spPr>
      </p:pic>
      <p:pic>
        <p:nvPicPr>
          <p:cNvPr id="238" name="Google Shape;238;p34"/>
          <p:cNvPicPr preferRelativeResize="0"/>
          <p:nvPr/>
        </p:nvPicPr>
        <p:blipFill rotWithShape="1">
          <a:blip r:embed="rId4">
            <a:alphaModFix/>
          </a:blip>
          <a:srcRect b="0" l="0" r="0" t="0"/>
          <a:stretch/>
        </p:blipFill>
        <p:spPr>
          <a:xfrm>
            <a:off x="4572000" y="2157660"/>
            <a:ext cx="4355701" cy="2842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0981ca9d86_0_16"/>
          <p:cNvSpPr txBox="1"/>
          <p:nvPr>
            <p:ph type="title"/>
          </p:nvPr>
        </p:nvSpPr>
        <p:spPr>
          <a:xfrm>
            <a:off x="629850" y="342900"/>
            <a:ext cx="6396900" cy="52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Dodatkowe materiały</a:t>
            </a:r>
            <a:endParaRPr/>
          </a:p>
        </p:txBody>
      </p:sp>
      <p:sp>
        <p:nvSpPr>
          <p:cNvPr id="518" name="Google Shape;518;g10981ca9d86_0_16"/>
          <p:cNvSpPr txBox="1"/>
          <p:nvPr>
            <p:ph idx="1" type="body"/>
          </p:nvPr>
        </p:nvSpPr>
        <p:spPr>
          <a:xfrm>
            <a:off x="629850" y="1157925"/>
            <a:ext cx="7797600" cy="3825600"/>
          </a:xfrm>
          <a:prstGeom prst="rect">
            <a:avLst/>
          </a:prstGeom>
          <a:noFill/>
          <a:ln>
            <a:noFill/>
          </a:ln>
        </p:spPr>
        <p:txBody>
          <a:bodyPr anchorCtr="0" anchor="t" bIns="45700" lIns="91425" spcFirstLastPara="1" rIns="91425" wrap="square" tIns="45700">
            <a:noAutofit/>
          </a:bodyPr>
          <a:lstStyle/>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3">
                  <a:extLst>
                    <a:ext uri="{A12FA001-AC4F-418D-AE19-62706E023703}">
                      <ahyp:hlinkClr val="tx"/>
                    </a:ext>
                  </a:extLst>
                </a:hlinkClick>
              </a:rPr>
              <a:t>https://scikit-learn.org/stable/modules/ensemble.html</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4">
                  <a:extLst>
                    <a:ext uri="{A12FA001-AC4F-418D-AE19-62706E023703}">
                      <ahyp:hlinkClr val="tx"/>
                    </a:ext>
                  </a:extLst>
                </a:hlinkClick>
              </a:rPr>
              <a:t>https://scikit-learn.org/stable/modules/generated/sklearn.metrics.pairwise.pairwise_kernels.html</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5">
                  <a:extLst>
                    <a:ext uri="{A12FA001-AC4F-418D-AE19-62706E023703}">
                      <ahyp:hlinkClr val="tx"/>
                    </a:ext>
                  </a:extLst>
                </a:hlinkClick>
              </a:rPr>
              <a:t>https://xgboost.readthedocs.io/en/stable/</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6">
                  <a:extLst>
                    <a:ext uri="{A12FA001-AC4F-418D-AE19-62706E023703}">
                      <ahyp:hlinkClr val="tx"/>
                    </a:ext>
                  </a:extLst>
                </a:hlinkClick>
              </a:rPr>
              <a:t>http://hyperopt.github.io/hyperopt/</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7">
                  <a:extLst>
                    <a:ext uri="{A12FA001-AC4F-418D-AE19-62706E023703}">
                      <ahyp:hlinkClr val="tx"/>
                    </a:ext>
                  </a:extLst>
                </a:hlinkClick>
              </a:rPr>
              <a:t>https://www.kaggle.com/</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u="sng">
                <a:solidFill>
                  <a:srgbClr val="000000"/>
                </a:solidFill>
                <a:hlinkClick r:id="rId8">
                  <a:extLst>
                    <a:ext uri="{A12FA001-AC4F-418D-AE19-62706E023703}">
                      <ahyp:hlinkClr val="tx"/>
                    </a:ext>
                  </a:extLst>
                </a:hlinkClick>
              </a:rPr>
              <a:t>https://towardsdatascience.com/amazon-sagemaker-studio-lab-a-great-alternative-to-google-colab-7194de6ef69a</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rPr lang="en-US" sz="1100">
                <a:solidFill>
                  <a:srgbClr val="000000"/>
                </a:solidFill>
              </a:rPr>
              <a:t>https://towardsdatascience.com/connecting-google-colab-to-an-amazon-ec2-instance-b61be9f9cf30</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a:p>
            <a:pPr indent="-209550" lvl="0" marL="285750" rtl="0" algn="l">
              <a:lnSpc>
                <a:spcPct val="90000"/>
              </a:lnSpc>
              <a:spcBef>
                <a:spcPts val="750"/>
              </a:spcBef>
              <a:spcAft>
                <a:spcPts val="0"/>
              </a:spcAft>
              <a:buSzPts val="1200"/>
              <a:buFont typeface="Century Gothic"/>
              <a:buNone/>
            </a:pPr>
            <a:r>
              <a:t/>
            </a:r>
            <a:endParaRPr sz="11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401250" y="260510"/>
            <a:ext cx="6396900" cy="74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Accuracy (dokładność)</a:t>
            </a:r>
            <a:endParaRPr/>
          </a:p>
        </p:txBody>
      </p:sp>
      <p:sp>
        <p:nvSpPr>
          <p:cNvPr id="244" name="Google Shape;244;p35"/>
          <p:cNvSpPr txBox="1"/>
          <p:nvPr>
            <p:ph idx="1" type="body"/>
          </p:nvPr>
        </p:nvSpPr>
        <p:spPr>
          <a:xfrm>
            <a:off x="515550" y="1318630"/>
            <a:ext cx="7453200" cy="2741400"/>
          </a:xfrm>
          <a:prstGeom prst="rect">
            <a:avLst/>
          </a:prstGeom>
          <a:noFill/>
          <a:ln>
            <a:noFill/>
          </a:ln>
        </p:spPr>
        <p:txBody>
          <a:bodyPr anchorCtr="0" anchor="t" bIns="45700" lIns="91425" spcFirstLastPara="1" rIns="91425" wrap="square" tIns="45700">
            <a:normAutofit/>
          </a:bodyPr>
          <a:lstStyle/>
          <a:p>
            <a:pPr indent="-285750" lvl="0" marL="285750" rtl="0" algn="l">
              <a:lnSpc>
                <a:spcPct val="115000"/>
              </a:lnSpc>
              <a:spcBef>
                <a:spcPts val="0"/>
              </a:spcBef>
              <a:spcAft>
                <a:spcPts val="0"/>
              </a:spcAft>
              <a:buClr>
                <a:srgbClr val="595959"/>
              </a:buClr>
              <a:buSzPts val="2300"/>
              <a:buFont typeface="Arial"/>
              <a:buChar char="•"/>
            </a:pPr>
            <a:r>
              <a:rPr lang="en-US" sz="1200"/>
              <a:t>procent poprawnie zaklasyfikowanych przykładów</a:t>
            </a:r>
            <a:endParaRPr/>
          </a:p>
          <a:p>
            <a:pPr indent="-285750" lvl="0" marL="285750" rtl="0" algn="l">
              <a:lnSpc>
                <a:spcPct val="115000"/>
              </a:lnSpc>
              <a:spcBef>
                <a:spcPts val="1000"/>
              </a:spcBef>
              <a:spcAft>
                <a:spcPts val="0"/>
              </a:spcAft>
              <a:buClr>
                <a:srgbClr val="595959"/>
              </a:buClr>
              <a:buSzPts val="2300"/>
              <a:buFont typeface="Arial"/>
              <a:buChar char="•"/>
            </a:pPr>
            <a:r>
              <a:rPr lang="en-US" sz="1200"/>
              <a:t>1 oznacza, że wszystkie przykłady zostały zaklasyfikowane poprawnie</a:t>
            </a:r>
            <a:endParaRPr/>
          </a:p>
          <a:p>
            <a:pPr indent="-285750" lvl="0" marL="285750" rtl="0" algn="l">
              <a:lnSpc>
                <a:spcPct val="115000"/>
              </a:lnSpc>
              <a:spcBef>
                <a:spcPts val="1000"/>
              </a:spcBef>
              <a:spcAft>
                <a:spcPts val="0"/>
              </a:spcAft>
              <a:buClr>
                <a:srgbClr val="595959"/>
              </a:buClr>
              <a:buSzPts val="2300"/>
              <a:buFont typeface="Arial"/>
              <a:buChar char="•"/>
            </a:pPr>
            <a:r>
              <a:rPr lang="en-US" sz="1200"/>
              <a:t>źle radzi sobie przy niezbalansowanych danych! Na przykład, gdy mamy za zadanie sprawdzać, czy produkty z fabryki nie są wadliwe, a wadliwy jest tylko jeden produkt na sto - to gdy przyjmiemy, że model ma cały czas zwracać wartość POPRAWNE, to będzie miał on dokładność 99%, mimo ewidentnie złego działania</a:t>
            </a:r>
            <a:endParaRPr/>
          </a:p>
          <a:p>
            <a:pPr indent="0" lvl="0" marL="0" rtl="0" algn="l">
              <a:lnSpc>
                <a:spcPct val="90000"/>
              </a:lnSpc>
              <a:spcBef>
                <a:spcPts val="750"/>
              </a:spcBef>
              <a:spcAft>
                <a:spcPts val="0"/>
              </a:spcAft>
              <a:buSzPts val="1200"/>
              <a:buNone/>
            </a:pPr>
            <a:r>
              <a:t/>
            </a:r>
            <a:endParaRPr/>
          </a:p>
        </p:txBody>
      </p:sp>
      <p:pic>
        <p:nvPicPr>
          <p:cNvPr id="245" name="Google Shape;245;p35"/>
          <p:cNvPicPr preferRelativeResize="0"/>
          <p:nvPr/>
        </p:nvPicPr>
        <p:blipFill rotWithShape="1">
          <a:blip r:embed="rId3">
            <a:alphaModFix/>
          </a:blip>
          <a:srcRect b="0" l="0" r="0" t="0"/>
          <a:stretch/>
        </p:blipFill>
        <p:spPr>
          <a:xfrm>
            <a:off x="2509862" y="3407361"/>
            <a:ext cx="3886200" cy="87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149790" y="426720"/>
            <a:ext cx="6396900" cy="518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Recall (czułość)</a:t>
            </a:r>
            <a:endParaRPr/>
          </a:p>
        </p:txBody>
      </p:sp>
      <p:sp>
        <p:nvSpPr>
          <p:cNvPr id="251" name="Google Shape;251;p36"/>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595959"/>
              </a:buClr>
              <a:buSzPts val="2300"/>
              <a:buFont typeface="Arial"/>
              <a:buChar char="•"/>
            </a:pPr>
            <a:r>
              <a:rPr lang="en-US" sz="1200"/>
              <a:t>określa jaką część dodatnich wyników wykrył klasyfikator</a:t>
            </a:r>
            <a:endParaRPr/>
          </a:p>
          <a:p>
            <a:pPr indent="-285750" lvl="0" marL="285750" rtl="0" algn="l">
              <a:lnSpc>
                <a:spcPct val="90000"/>
              </a:lnSpc>
              <a:spcBef>
                <a:spcPts val="1000"/>
              </a:spcBef>
              <a:spcAft>
                <a:spcPts val="0"/>
              </a:spcAft>
              <a:buClr>
                <a:srgbClr val="595959"/>
              </a:buClr>
              <a:buSzPts val="2300"/>
              <a:buFont typeface="Arial"/>
              <a:buChar char="•"/>
            </a:pPr>
            <a:r>
              <a:rPr lang="en-US" sz="1200"/>
              <a:t>1 oznacza, że wykryto wszystkie pozytywne przykłady</a:t>
            </a:r>
            <a:endParaRPr/>
          </a:p>
          <a:p>
            <a:pPr indent="-285750" lvl="0" marL="285750" rtl="0" algn="l">
              <a:lnSpc>
                <a:spcPct val="90000"/>
              </a:lnSpc>
              <a:spcBef>
                <a:spcPts val="1000"/>
              </a:spcBef>
              <a:spcAft>
                <a:spcPts val="0"/>
              </a:spcAft>
              <a:buClr>
                <a:srgbClr val="595959"/>
              </a:buClr>
              <a:buSzPts val="2300"/>
              <a:buFont typeface="Arial"/>
              <a:buChar char="•"/>
            </a:pPr>
            <a:r>
              <a:rPr lang="en-US" sz="1200"/>
              <a:t>0 - nie wykryto żadnego</a:t>
            </a:r>
            <a:endParaRPr/>
          </a:p>
          <a:p>
            <a:pPr indent="-285750" lvl="0" marL="285750" rtl="0" algn="l">
              <a:lnSpc>
                <a:spcPct val="90000"/>
              </a:lnSpc>
              <a:spcBef>
                <a:spcPts val="1000"/>
              </a:spcBef>
              <a:spcAft>
                <a:spcPts val="0"/>
              </a:spcAft>
              <a:buSzPts val="2300"/>
              <a:buChar char="•"/>
            </a:pPr>
            <a:r>
              <a:rPr lang="en-US" sz="1200"/>
              <a:t>bardzo ważne w przypadku np. badań medycznych</a:t>
            </a:r>
            <a:endParaRPr/>
          </a:p>
          <a:p>
            <a:pPr indent="-285750" lvl="0" marL="285750" rtl="0" algn="l">
              <a:lnSpc>
                <a:spcPct val="90000"/>
              </a:lnSpc>
              <a:spcBef>
                <a:spcPts val="1000"/>
              </a:spcBef>
              <a:spcAft>
                <a:spcPts val="0"/>
              </a:spcAft>
              <a:buSzPts val="2300"/>
              <a:buChar char="•"/>
            </a:pPr>
            <a:r>
              <a:rPr lang="en-US" sz="1200"/>
              <a:t>powiązana ze swoistością, czyli stosunkiem wyników prawdziwie ujemnych do sumy prawdziwie ujemnych i fałszywie dodatnich</a:t>
            </a:r>
            <a:endParaRPr/>
          </a:p>
          <a:p>
            <a:pPr indent="-95250" lvl="0" marL="171450" rtl="0" algn="l">
              <a:lnSpc>
                <a:spcPct val="90000"/>
              </a:lnSpc>
              <a:spcBef>
                <a:spcPts val="750"/>
              </a:spcBef>
              <a:spcAft>
                <a:spcPts val="0"/>
              </a:spcAft>
              <a:buSzPts val="1200"/>
              <a:buFont typeface="Arial"/>
              <a:buNone/>
            </a:pPr>
            <a:r>
              <a:t/>
            </a:r>
            <a:endParaRPr/>
          </a:p>
        </p:txBody>
      </p:sp>
      <p:pic>
        <p:nvPicPr>
          <p:cNvPr id="252" name="Google Shape;252;p36"/>
          <p:cNvPicPr preferRelativeResize="0"/>
          <p:nvPr/>
        </p:nvPicPr>
        <p:blipFill rotWithShape="1">
          <a:blip r:embed="rId3">
            <a:alphaModFix/>
          </a:blip>
          <a:srcRect b="0" l="0" r="0" t="0"/>
          <a:stretch/>
        </p:blipFill>
        <p:spPr>
          <a:xfrm>
            <a:off x="2964180" y="3856786"/>
            <a:ext cx="2362200" cy="72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469830" y="535384"/>
            <a:ext cx="6396900" cy="601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Precision (precyzja)</a:t>
            </a:r>
            <a:endParaRPr/>
          </a:p>
        </p:txBody>
      </p:sp>
      <p:sp>
        <p:nvSpPr>
          <p:cNvPr id="258" name="Google Shape;258;p37"/>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595959"/>
              </a:buClr>
              <a:buSzPts val="2300"/>
              <a:buFont typeface="Arial"/>
              <a:buChar char="•"/>
            </a:pPr>
            <a:r>
              <a:rPr lang="en-US" sz="1200"/>
              <a:t>sprawdza pewność klasyfikatora dla przykładów pozytywnych</a:t>
            </a:r>
            <a:endParaRPr/>
          </a:p>
          <a:p>
            <a:pPr indent="-285750" lvl="0" marL="285750" rtl="0" algn="l">
              <a:lnSpc>
                <a:spcPct val="90000"/>
              </a:lnSpc>
              <a:spcBef>
                <a:spcPts val="1000"/>
              </a:spcBef>
              <a:spcAft>
                <a:spcPts val="0"/>
              </a:spcAft>
              <a:buClr>
                <a:srgbClr val="595959"/>
              </a:buClr>
              <a:buSzPts val="2300"/>
              <a:buFont typeface="Arial"/>
              <a:buChar char="•"/>
            </a:pPr>
            <a:r>
              <a:rPr lang="en-US" sz="1200"/>
              <a:t>im mniejsza precyzja tym więcej False Positives</a:t>
            </a:r>
            <a:endParaRPr sz="1200"/>
          </a:p>
          <a:p>
            <a:pPr indent="-285750" lvl="0" marL="285750" rtl="0" algn="l">
              <a:lnSpc>
                <a:spcPct val="90000"/>
              </a:lnSpc>
              <a:spcBef>
                <a:spcPts val="1000"/>
              </a:spcBef>
              <a:spcAft>
                <a:spcPts val="0"/>
              </a:spcAft>
              <a:buSzPts val="2300"/>
              <a:buChar char="•"/>
            </a:pPr>
            <a:r>
              <a:rPr lang="en-US" sz="1200"/>
              <a:t>istotna na przykład przy wykrywaniu naruszeń prawa</a:t>
            </a:r>
            <a:endParaRPr/>
          </a:p>
        </p:txBody>
      </p:sp>
      <p:pic>
        <p:nvPicPr>
          <p:cNvPr id="259" name="Google Shape;259;p37"/>
          <p:cNvPicPr preferRelativeResize="0"/>
          <p:nvPr/>
        </p:nvPicPr>
        <p:blipFill rotWithShape="1">
          <a:blip r:embed="rId3">
            <a:alphaModFix/>
          </a:blip>
          <a:srcRect b="0" l="0" r="0" t="0"/>
          <a:stretch/>
        </p:blipFill>
        <p:spPr>
          <a:xfrm>
            <a:off x="2413350" y="3282416"/>
            <a:ext cx="3886200" cy="72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469830" y="535384"/>
            <a:ext cx="6396900" cy="601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None/>
            </a:pPr>
            <a:r>
              <a:rPr lang="en-US"/>
              <a:t>F1-score</a:t>
            </a:r>
            <a:endParaRPr/>
          </a:p>
        </p:txBody>
      </p:sp>
      <p:sp>
        <p:nvSpPr>
          <p:cNvPr id="265" name="Google Shape;265;p38"/>
          <p:cNvSpPr txBox="1"/>
          <p:nvPr>
            <p:ph idx="1" type="body"/>
          </p:nvPr>
        </p:nvSpPr>
        <p:spPr>
          <a:xfrm>
            <a:off x="629850" y="1631050"/>
            <a:ext cx="7453200" cy="274140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595959"/>
              </a:buClr>
              <a:buSzPts val="2300"/>
              <a:buFont typeface="Arial"/>
              <a:buChar char="•"/>
            </a:pPr>
            <a:r>
              <a:rPr lang="en-US" sz="1200"/>
              <a:t>łączy precyzję i czułość - średnia harmoniczna</a:t>
            </a:r>
            <a:endParaRPr/>
          </a:p>
          <a:p>
            <a:pPr indent="-285750" lvl="0" marL="285750" rtl="0" algn="l">
              <a:lnSpc>
                <a:spcPct val="90000"/>
              </a:lnSpc>
              <a:spcBef>
                <a:spcPts val="1000"/>
              </a:spcBef>
              <a:spcAft>
                <a:spcPts val="0"/>
              </a:spcAft>
              <a:buClr>
                <a:srgbClr val="595959"/>
              </a:buClr>
              <a:buSzPts val="2300"/>
              <a:buFont typeface="Arial"/>
              <a:buChar char="•"/>
            </a:pPr>
            <a:r>
              <a:rPr lang="en-US" sz="1200"/>
              <a:t>ogólnie - im wyższy F1 Score tym lepszy model</a:t>
            </a:r>
            <a:endParaRPr/>
          </a:p>
        </p:txBody>
      </p:sp>
      <p:pic>
        <p:nvPicPr>
          <p:cNvPr id="266" name="Google Shape;266;p38"/>
          <p:cNvPicPr preferRelativeResize="0"/>
          <p:nvPr/>
        </p:nvPicPr>
        <p:blipFill rotWithShape="1">
          <a:blip r:embed="rId3">
            <a:alphaModFix/>
          </a:blip>
          <a:srcRect b="0" l="0" r="0" t="0"/>
          <a:stretch/>
        </p:blipFill>
        <p:spPr>
          <a:xfrm>
            <a:off x="3743325" y="2840355"/>
            <a:ext cx="2419350"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ges-prezentacja">
  <a:themeElements>
    <a:clrScheme name="Sagesa69ae9">
      <a:dk1>
        <a:srgbClr val="30323E"/>
      </a:dk1>
      <a:lt1>
        <a:srgbClr val="FFFFFF"/>
      </a:lt1>
      <a:dk2>
        <a:srgbClr val="3A265F"/>
      </a:dk2>
      <a:lt2>
        <a:srgbClr val="F5F3F3"/>
      </a:lt2>
      <a:accent1>
        <a:srgbClr val="41C0F0"/>
      </a:accent1>
      <a:accent2>
        <a:srgbClr val="FDABF6"/>
      </a:accent2>
      <a:accent3>
        <a:srgbClr val="A5A5A5"/>
      </a:accent3>
      <a:accent4>
        <a:srgbClr val="21CE8A"/>
      </a:accent4>
      <a:accent5>
        <a:srgbClr val="3839CB"/>
      </a:accent5>
      <a:accent6>
        <a:srgbClr val="22CE8B"/>
      </a:accent6>
      <a:hlink>
        <a:srgbClr val="41C0F0"/>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aksa">
  <a:themeElements>
    <a:clrScheme name="Paralaksa">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Michał Więtczak</dc:creator>
</cp:coreProperties>
</file>