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1" r:id="rId4"/>
    <p:sldId id="275" r:id="rId5"/>
    <p:sldId id="276" r:id="rId6"/>
    <p:sldId id="258" r:id="rId7"/>
    <p:sldId id="259" r:id="rId8"/>
    <p:sldId id="260" r:id="rId9"/>
    <p:sldId id="277" r:id="rId10"/>
    <p:sldId id="272" r:id="rId11"/>
    <p:sldId id="274" r:id="rId12"/>
    <p:sldId id="261" r:id="rId13"/>
    <p:sldId id="263" r:id="rId14"/>
    <p:sldId id="264" r:id="rId15"/>
    <p:sldId id="262" r:id="rId16"/>
    <p:sldId id="266" r:id="rId17"/>
    <p:sldId id="267" r:id="rId18"/>
    <p:sldId id="265" r:id="rId19"/>
    <p:sldId id="268" r:id="rId20"/>
    <p:sldId id="269" r:id="rId21"/>
    <p:sldId id="270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2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1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7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3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1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B4C03E6-AF66-4665-A4F6-FBD9D39C44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9767AFA-50EE-4A3F-8236-E4B32ACB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E08D-5364-40C0-A6A0-4667D46F6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068B3-53F2-4C1C-AA2D-22BF5A346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PG</a:t>
            </a:r>
          </a:p>
        </p:txBody>
      </p:sp>
    </p:spTree>
    <p:extLst>
      <p:ext uri="{BB962C8B-B14F-4D97-AF65-F5344CB8AC3E}">
        <p14:creationId xmlns:p14="http://schemas.microsoft.com/office/powerpoint/2010/main" val="32932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F2F7-223C-4855-8A45-18A76F5C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83F3D-F105-4207-875F-ECAA4315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85" y="1797055"/>
            <a:ext cx="7326993" cy="45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F2F7-223C-4855-8A45-18A76F5C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4B93-701C-4531-9889-96ABD46EE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1. Załaduj dane treningowe i testowe</a:t>
            </a:r>
          </a:p>
          <a:p>
            <a:r>
              <a:rPr lang="pl-PL" dirty="0"/>
              <a:t>2. Wybierz wartość K</a:t>
            </a:r>
          </a:p>
          <a:p>
            <a:r>
              <a:rPr lang="pl-PL" dirty="0"/>
              <a:t>3. Dla każdego punktu w zbiorze testowym:</a:t>
            </a:r>
          </a:p>
          <a:p>
            <a:r>
              <a:rPr lang="pl-PL" dirty="0"/>
              <a:t>       - znajdź odległość euklidesową z każdym punktem treningowym</a:t>
            </a:r>
          </a:p>
          <a:p>
            <a:r>
              <a:rPr lang="pl-PL" dirty="0"/>
              <a:t>       - utwórz z otrzymanych odległości listę i posortuj ją</a:t>
            </a:r>
          </a:p>
          <a:p>
            <a:r>
              <a:rPr lang="pl-PL" dirty="0"/>
              <a:t>       - wybierz pierwsze K punktów</a:t>
            </a:r>
          </a:p>
          <a:p>
            <a:r>
              <a:rPr lang="pl-PL" dirty="0"/>
              <a:t>       - przypisz punktowi klasę, której punkty stanowią większość we wcześniej wybranym zbiorze K punktów</a:t>
            </a:r>
          </a:p>
          <a:p>
            <a:r>
              <a:rPr lang="pl-PL" dirty="0"/>
              <a:t>4. Koniec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7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C8B8-3056-4C65-9D30-7FD2EE83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Teoria </a:t>
            </a:r>
            <a:r>
              <a:rPr lang="en-US" dirty="0" err="1"/>
              <a:t>Bayesa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41D77-6A52-475A-B716-9EE323C83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609990"/>
            <a:ext cx="10577777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0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C8B8-3056-4C65-9D30-7FD2EE83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Teoria </a:t>
            </a:r>
            <a:r>
              <a:rPr lang="en-US" dirty="0" err="1"/>
              <a:t>Bayesa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9826-EEDA-453E-B041-B94C33CD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Taśmy</a:t>
            </a:r>
            <a:r>
              <a:rPr lang="en-US" sz="2800" b="1" dirty="0"/>
              <a:t> </a:t>
            </a:r>
            <a:r>
              <a:rPr lang="en-US" sz="2800" b="1" dirty="0" err="1"/>
              <a:t>produkcyjna</a:t>
            </a:r>
            <a:r>
              <a:rPr lang="en-US" sz="2800" b="1" dirty="0"/>
              <a:t> z </a:t>
            </a:r>
            <a:r>
              <a:rPr lang="en-US" sz="2800" b="1" dirty="0" err="1"/>
              <a:t>telefonami</a:t>
            </a:r>
            <a:r>
              <a:rPr lang="en-US" sz="2800" b="1" dirty="0"/>
              <a:t> T1, T2</a:t>
            </a:r>
          </a:p>
          <a:p>
            <a:pPr marL="0" indent="0">
              <a:buNone/>
            </a:pPr>
            <a:r>
              <a:rPr lang="en-US" sz="2800" b="1" dirty="0" err="1"/>
              <a:t>Produkcja</a:t>
            </a:r>
            <a:r>
              <a:rPr lang="en-US" sz="2800" b="1" dirty="0"/>
              <a:t> T1 – 20 </a:t>
            </a:r>
            <a:r>
              <a:rPr lang="en-US" sz="2800" b="1" dirty="0" err="1"/>
              <a:t>tel</a:t>
            </a:r>
            <a:r>
              <a:rPr lang="en-US" sz="2800" b="1" dirty="0"/>
              <a:t>/h</a:t>
            </a:r>
          </a:p>
          <a:p>
            <a:pPr marL="0" indent="0">
              <a:buNone/>
            </a:pPr>
            <a:r>
              <a:rPr lang="en-US" sz="2800" b="1" dirty="0" err="1"/>
              <a:t>Produkcja</a:t>
            </a:r>
            <a:r>
              <a:rPr lang="en-US" sz="2800" b="1" dirty="0"/>
              <a:t> T2 – 30 </a:t>
            </a:r>
            <a:r>
              <a:rPr lang="en-US" sz="2800" b="1" dirty="0" err="1"/>
              <a:t>tel</a:t>
            </a:r>
            <a:r>
              <a:rPr lang="en-US" sz="2800" b="1" dirty="0"/>
              <a:t>/h</a:t>
            </a:r>
          </a:p>
          <a:p>
            <a:pPr marL="0" indent="0">
              <a:buNone/>
            </a:pPr>
            <a:r>
              <a:rPr lang="en-US" sz="2800" b="1" dirty="0" err="1"/>
              <a:t>Defekty</a:t>
            </a:r>
            <a:r>
              <a:rPr lang="en-US" sz="2800" b="1" dirty="0"/>
              <a:t> – 1% </a:t>
            </a:r>
            <a:r>
              <a:rPr lang="en-US" sz="2800" b="1" dirty="0" err="1"/>
              <a:t>wszystkich</a:t>
            </a:r>
            <a:r>
              <a:rPr lang="en-US" sz="2800" b="1" dirty="0"/>
              <a:t> </a:t>
            </a:r>
            <a:r>
              <a:rPr lang="en-US" sz="2800" b="1" dirty="0" err="1"/>
              <a:t>telefonów</a:t>
            </a:r>
            <a:r>
              <a:rPr lang="en-US" sz="2800" b="1" dirty="0"/>
              <a:t>, 50% z T1, 50% z T2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err="1"/>
              <a:t>Jakie</a:t>
            </a:r>
            <a:r>
              <a:rPr lang="en-US" sz="2800" b="1" dirty="0"/>
              <a:t> jest </a:t>
            </a:r>
            <a:r>
              <a:rPr lang="en-US" sz="2800" b="1" dirty="0" err="1"/>
              <a:t>prawdopodobieństwo</a:t>
            </a:r>
            <a:r>
              <a:rPr lang="en-US" sz="2800" b="1" dirty="0"/>
              <a:t> </a:t>
            </a:r>
            <a:r>
              <a:rPr lang="en-US" sz="2800" b="1" dirty="0" err="1"/>
              <a:t>wyprodukowania</a:t>
            </a:r>
            <a:r>
              <a:rPr lang="en-US" sz="2800" b="1" dirty="0"/>
              <a:t> </a:t>
            </a:r>
            <a:r>
              <a:rPr lang="en-US" sz="2800" b="1" dirty="0" err="1"/>
              <a:t>uszkodzonego</a:t>
            </a:r>
            <a:r>
              <a:rPr lang="en-US" sz="2800" b="1" dirty="0"/>
              <a:t> </a:t>
            </a:r>
            <a:r>
              <a:rPr lang="en-US" sz="2800" b="1" dirty="0" err="1"/>
              <a:t>telefonu</a:t>
            </a:r>
            <a:r>
              <a:rPr lang="en-US" sz="2800" b="1" dirty="0"/>
              <a:t> </a:t>
            </a:r>
            <a:r>
              <a:rPr lang="en-US" sz="2800" b="1" dirty="0" err="1"/>
              <a:t>na</a:t>
            </a:r>
            <a:r>
              <a:rPr lang="en-US" sz="2800" b="1" dirty="0"/>
              <a:t> </a:t>
            </a:r>
            <a:r>
              <a:rPr lang="en-US" sz="2800" b="1" dirty="0" err="1"/>
              <a:t>taśmie</a:t>
            </a:r>
            <a:r>
              <a:rPr lang="en-US" sz="2800" b="1" dirty="0"/>
              <a:t> T1?</a:t>
            </a:r>
          </a:p>
        </p:txBody>
      </p:sp>
    </p:spTree>
    <p:extLst>
      <p:ext uri="{BB962C8B-B14F-4D97-AF65-F5344CB8AC3E}">
        <p14:creationId xmlns:p14="http://schemas.microsoft.com/office/powerpoint/2010/main" val="119945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C8B8-3056-4C65-9D30-7FD2EE83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Teoria </a:t>
            </a:r>
            <a:r>
              <a:rPr lang="en-US" dirty="0" err="1"/>
              <a:t>Bayesa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9826-EEDA-453E-B041-B94C33CD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P(T1) = 20/50 = 0.4</a:t>
            </a:r>
          </a:p>
          <a:p>
            <a:pPr marL="0" indent="0">
              <a:buNone/>
            </a:pPr>
            <a:r>
              <a:rPr lang="en-US" sz="2800" b="1" dirty="0"/>
              <a:t>P(T2) = 30/50 = 0.6</a:t>
            </a:r>
          </a:p>
          <a:p>
            <a:pPr marL="0" indent="0">
              <a:buNone/>
            </a:pPr>
            <a:r>
              <a:rPr lang="en-US" sz="2800" b="1" dirty="0"/>
              <a:t>P(</a:t>
            </a:r>
            <a:r>
              <a:rPr lang="en-US" sz="2800" b="1" dirty="0" err="1"/>
              <a:t>defekt</a:t>
            </a:r>
            <a:r>
              <a:rPr lang="en-US" sz="2800" b="1" dirty="0"/>
              <a:t>) = 1% = 0.01</a:t>
            </a:r>
          </a:p>
          <a:p>
            <a:pPr marL="0" indent="0">
              <a:buNone/>
            </a:pPr>
            <a:r>
              <a:rPr lang="en-US" sz="2800" b="1" dirty="0"/>
              <a:t>P(T1|defekt) = 50% = 0.5</a:t>
            </a:r>
          </a:p>
          <a:p>
            <a:pPr marL="0" indent="0">
              <a:buNone/>
            </a:pPr>
            <a:r>
              <a:rPr lang="en-US" sz="2800" b="1" dirty="0"/>
              <a:t>P(T2|defekt) = 50% = 0.5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P(defekt|T1) = (P(T1|defekt)*P(</a:t>
            </a:r>
            <a:r>
              <a:rPr lang="en-US" sz="2800" b="1" dirty="0" err="1"/>
              <a:t>defekt</a:t>
            </a:r>
            <a:r>
              <a:rPr lang="en-US" sz="2800" b="1" dirty="0"/>
              <a:t>)) / P(T1)  =  (0.5*0.01) / 0.4 = 0.125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5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1020-777D-4E6F-80F8-ECF6AB09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C54FCA-2274-4A33-B914-4BC1381CE653}"/>
              </a:ext>
            </a:extLst>
          </p:cNvPr>
          <p:cNvCxnSpPr/>
          <p:nvPr/>
        </p:nvCxnSpPr>
        <p:spPr>
          <a:xfrm>
            <a:off x="3403600" y="5613400"/>
            <a:ext cx="607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548B5E-21C7-4A0D-B0A7-0FA87B775575}"/>
              </a:ext>
            </a:extLst>
          </p:cNvPr>
          <p:cNvCxnSpPr/>
          <p:nvPr/>
        </p:nvCxnSpPr>
        <p:spPr>
          <a:xfrm flipV="1">
            <a:off x="3898900" y="2157731"/>
            <a:ext cx="0" cy="3760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B94E68-11C2-493B-8B19-E6FF8D756B78}"/>
              </a:ext>
            </a:extLst>
          </p:cNvPr>
          <p:cNvSpPr txBox="1"/>
          <p:nvPr/>
        </p:nvSpPr>
        <p:spPr>
          <a:xfrm>
            <a:off x="8800618" y="591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D346E-73CE-4E39-AE1F-B09415E4387D}"/>
              </a:ext>
            </a:extLst>
          </p:cNvPr>
          <p:cNvSpPr txBox="1"/>
          <p:nvPr/>
        </p:nvSpPr>
        <p:spPr>
          <a:xfrm>
            <a:off x="2570331" y="2157731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PENSJA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903C43-8A7E-42FB-AF78-3D421ABA3903}"/>
              </a:ext>
            </a:extLst>
          </p:cNvPr>
          <p:cNvSpPr/>
          <p:nvPr/>
        </p:nvSpPr>
        <p:spPr>
          <a:xfrm>
            <a:off x="8541144" y="3343126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848991-4021-4AF8-979E-90F5F1183EF8}"/>
              </a:ext>
            </a:extLst>
          </p:cNvPr>
          <p:cNvSpPr/>
          <p:nvPr/>
        </p:nvSpPr>
        <p:spPr>
          <a:xfrm>
            <a:off x="7791271" y="3077209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311328-0E1E-4A77-9F22-A0AAA9CB868F}"/>
              </a:ext>
            </a:extLst>
          </p:cNvPr>
          <p:cNvSpPr/>
          <p:nvPr/>
        </p:nvSpPr>
        <p:spPr>
          <a:xfrm>
            <a:off x="8679908" y="2739816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CC982F-9423-4D23-B275-74052864D311}"/>
              </a:ext>
            </a:extLst>
          </p:cNvPr>
          <p:cNvSpPr/>
          <p:nvPr/>
        </p:nvSpPr>
        <p:spPr>
          <a:xfrm>
            <a:off x="7791271" y="26174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C4CA5-9E21-4163-9926-0AD6E5921881}"/>
              </a:ext>
            </a:extLst>
          </p:cNvPr>
          <p:cNvSpPr/>
          <p:nvPr/>
        </p:nvSpPr>
        <p:spPr>
          <a:xfrm>
            <a:off x="7806150" y="386942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3125AA-DC3C-4DFF-BBDE-278B3F3A2796}"/>
              </a:ext>
            </a:extLst>
          </p:cNvPr>
          <p:cNvSpPr/>
          <p:nvPr/>
        </p:nvSpPr>
        <p:spPr>
          <a:xfrm>
            <a:off x="5297883" y="4812271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047EED-A08A-4AEE-A5B3-52B6D77A4D56}"/>
              </a:ext>
            </a:extLst>
          </p:cNvPr>
          <p:cNvSpPr/>
          <p:nvPr/>
        </p:nvSpPr>
        <p:spPr>
          <a:xfrm>
            <a:off x="5297883" y="4144645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555BB2-D3FD-474D-94A0-DEA4C502EC63}"/>
              </a:ext>
            </a:extLst>
          </p:cNvPr>
          <p:cNvSpPr/>
          <p:nvPr/>
        </p:nvSpPr>
        <p:spPr>
          <a:xfrm>
            <a:off x="6048769" y="4730325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2FD7C8-97CF-4F45-B977-18C11EBA50F6}"/>
              </a:ext>
            </a:extLst>
          </p:cNvPr>
          <p:cNvSpPr/>
          <p:nvPr/>
        </p:nvSpPr>
        <p:spPr>
          <a:xfrm>
            <a:off x="6338570" y="4325774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8C7EFA-CA72-4C1B-B00E-5D9782B771CF}"/>
              </a:ext>
            </a:extLst>
          </p:cNvPr>
          <p:cNvSpPr/>
          <p:nvPr/>
        </p:nvSpPr>
        <p:spPr>
          <a:xfrm>
            <a:off x="6097980" y="3819600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157FA4-78A3-4D46-8E06-427CABFC6C57}"/>
              </a:ext>
            </a:extLst>
          </p:cNvPr>
          <p:cNvSpPr/>
          <p:nvPr/>
        </p:nvSpPr>
        <p:spPr>
          <a:xfrm>
            <a:off x="7083671" y="3500391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C9968-A7A8-4532-9C0F-C7E8D6A93494}"/>
              </a:ext>
            </a:extLst>
          </p:cNvPr>
          <p:cNvSpPr/>
          <p:nvPr/>
        </p:nvSpPr>
        <p:spPr>
          <a:xfrm>
            <a:off x="6505429" y="2957349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E5429B-3DA2-4D43-A681-571C1B60866C}"/>
              </a:ext>
            </a:extLst>
          </p:cNvPr>
          <p:cNvSpPr/>
          <p:nvPr/>
        </p:nvSpPr>
        <p:spPr>
          <a:xfrm>
            <a:off x="4783366" y="4478263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DFA81-FCB8-4236-8F4D-CF578E97EE94}"/>
              </a:ext>
            </a:extLst>
          </p:cNvPr>
          <p:cNvSpPr txBox="1"/>
          <p:nvPr/>
        </p:nvSpPr>
        <p:spPr>
          <a:xfrm>
            <a:off x="4131966" y="3442421"/>
            <a:ext cx="113313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Pracownik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E1175-1BBA-45C0-BBFA-6638EBD3903B}"/>
              </a:ext>
            </a:extLst>
          </p:cNvPr>
          <p:cNvSpPr txBox="1"/>
          <p:nvPr/>
        </p:nvSpPr>
        <p:spPr>
          <a:xfrm>
            <a:off x="6264933" y="2342397"/>
            <a:ext cx="9889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Dyrektor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832515-0023-4807-A45F-1CECF279E7AF}"/>
              </a:ext>
            </a:extLst>
          </p:cNvPr>
          <p:cNvSpPr/>
          <p:nvPr/>
        </p:nvSpPr>
        <p:spPr>
          <a:xfrm>
            <a:off x="6878635" y="4100860"/>
            <a:ext cx="200660" cy="2006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6F3-DB39-41C9-8C17-9B0A606D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A8B3-E381-4B93-B6CA-92F8290C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P(</a:t>
            </a:r>
            <a:r>
              <a:rPr lang="en-US" sz="2800" b="1" dirty="0" err="1"/>
              <a:t>Pracownik|X</a:t>
            </a:r>
            <a:r>
              <a:rPr lang="en-US" sz="2800" b="1" dirty="0"/>
              <a:t>) = P(</a:t>
            </a:r>
            <a:r>
              <a:rPr lang="en-US" sz="2800" b="1" dirty="0" err="1"/>
              <a:t>X|Pracownik</a:t>
            </a:r>
            <a:r>
              <a:rPr lang="en-US" sz="2800" b="1" dirty="0"/>
              <a:t>)*P(</a:t>
            </a:r>
            <a:r>
              <a:rPr lang="en-US" sz="2800" b="1" dirty="0" err="1"/>
              <a:t>Pracownik</a:t>
            </a:r>
            <a:r>
              <a:rPr lang="en-US" sz="2800" b="1" dirty="0"/>
              <a:t>)  /  P(X)</a:t>
            </a:r>
          </a:p>
          <a:p>
            <a:endParaRPr lang="en-US" sz="2800" b="1" dirty="0"/>
          </a:p>
          <a:p>
            <a:r>
              <a:rPr lang="en-US" sz="2800" b="1" dirty="0"/>
              <a:t>Vs</a:t>
            </a:r>
          </a:p>
          <a:p>
            <a:endParaRPr lang="en-US" sz="2800" b="1" dirty="0"/>
          </a:p>
          <a:p>
            <a:r>
              <a:rPr lang="en-US" sz="2800" b="1" dirty="0"/>
              <a:t>P(</a:t>
            </a:r>
            <a:r>
              <a:rPr lang="en-US" sz="2800" b="1" dirty="0" err="1"/>
              <a:t>Dyrektor|X</a:t>
            </a:r>
            <a:r>
              <a:rPr lang="en-US" sz="2800" b="1" dirty="0"/>
              <a:t>) = P(</a:t>
            </a:r>
            <a:r>
              <a:rPr lang="en-US" sz="2800" b="1" dirty="0" err="1"/>
              <a:t>X|Dyrektor</a:t>
            </a:r>
            <a:r>
              <a:rPr lang="en-US" sz="2800" b="1" dirty="0"/>
              <a:t>)*P(</a:t>
            </a:r>
            <a:r>
              <a:rPr lang="en-US" sz="2800" b="1" dirty="0" err="1"/>
              <a:t>Dyrektor</a:t>
            </a:r>
            <a:r>
              <a:rPr lang="en-US" sz="2800" b="1" dirty="0"/>
              <a:t>)  /  P(X)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75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13-213A-4AC4-A60D-9C1F70B9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7ABB-4AA5-4DDF-8B51-4CE78CE7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Pracownik</a:t>
            </a:r>
            <a:r>
              <a:rPr lang="en-US" sz="3200" b="1" dirty="0"/>
              <a:t>) = 6/13</a:t>
            </a:r>
          </a:p>
          <a:p>
            <a:r>
              <a:rPr lang="en-US" sz="3200" b="1" dirty="0"/>
              <a:t>P(</a:t>
            </a:r>
            <a:r>
              <a:rPr lang="en-US" sz="3200" b="1" dirty="0" err="1"/>
              <a:t>Dyrektor</a:t>
            </a:r>
            <a:r>
              <a:rPr lang="en-US" sz="3200" b="1" dirty="0"/>
              <a:t>) = 7/13</a:t>
            </a:r>
          </a:p>
        </p:txBody>
      </p:sp>
    </p:spTree>
    <p:extLst>
      <p:ext uri="{BB962C8B-B14F-4D97-AF65-F5344CB8AC3E}">
        <p14:creationId xmlns:p14="http://schemas.microsoft.com/office/powerpoint/2010/main" val="3875473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AD39593-D8A7-4C0D-863F-E111719B6ABA}"/>
              </a:ext>
            </a:extLst>
          </p:cNvPr>
          <p:cNvSpPr/>
          <p:nvPr/>
        </p:nvSpPr>
        <p:spPr>
          <a:xfrm>
            <a:off x="6027256" y="3265718"/>
            <a:ext cx="1849690" cy="184969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31020-777D-4E6F-80F8-ECF6AB09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– P(X)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C54FCA-2274-4A33-B914-4BC1381CE653}"/>
              </a:ext>
            </a:extLst>
          </p:cNvPr>
          <p:cNvCxnSpPr/>
          <p:nvPr/>
        </p:nvCxnSpPr>
        <p:spPr>
          <a:xfrm>
            <a:off x="3403600" y="5613400"/>
            <a:ext cx="607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548B5E-21C7-4A0D-B0A7-0FA87B775575}"/>
              </a:ext>
            </a:extLst>
          </p:cNvPr>
          <p:cNvCxnSpPr/>
          <p:nvPr/>
        </p:nvCxnSpPr>
        <p:spPr>
          <a:xfrm flipV="1">
            <a:off x="3898900" y="2157731"/>
            <a:ext cx="0" cy="3760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B94E68-11C2-493B-8B19-E6FF8D756B78}"/>
              </a:ext>
            </a:extLst>
          </p:cNvPr>
          <p:cNvSpPr txBox="1"/>
          <p:nvPr/>
        </p:nvSpPr>
        <p:spPr>
          <a:xfrm>
            <a:off x="8800618" y="591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D346E-73CE-4E39-AE1F-B09415E4387D}"/>
              </a:ext>
            </a:extLst>
          </p:cNvPr>
          <p:cNvSpPr txBox="1"/>
          <p:nvPr/>
        </p:nvSpPr>
        <p:spPr>
          <a:xfrm>
            <a:off x="2570331" y="2157731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PENSJA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903C43-8A7E-42FB-AF78-3D421ABA3903}"/>
              </a:ext>
            </a:extLst>
          </p:cNvPr>
          <p:cNvSpPr/>
          <p:nvPr/>
        </p:nvSpPr>
        <p:spPr>
          <a:xfrm>
            <a:off x="8541144" y="3343126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848991-4021-4AF8-979E-90F5F1183EF8}"/>
              </a:ext>
            </a:extLst>
          </p:cNvPr>
          <p:cNvSpPr/>
          <p:nvPr/>
        </p:nvSpPr>
        <p:spPr>
          <a:xfrm>
            <a:off x="7791271" y="3077209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311328-0E1E-4A77-9F22-A0AAA9CB868F}"/>
              </a:ext>
            </a:extLst>
          </p:cNvPr>
          <p:cNvSpPr/>
          <p:nvPr/>
        </p:nvSpPr>
        <p:spPr>
          <a:xfrm>
            <a:off x="8679908" y="2739816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CC982F-9423-4D23-B275-74052864D311}"/>
              </a:ext>
            </a:extLst>
          </p:cNvPr>
          <p:cNvSpPr/>
          <p:nvPr/>
        </p:nvSpPr>
        <p:spPr>
          <a:xfrm>
            <a:off x="7791271" y="26174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C4CA5-9E21-4163-9926-0AD6E5921881}"/>
              </a:ext>
            </a:extLst>
          </p:cNvPr>
          <p:cNvSpPr/>
          <p:nvPr/>
        </p:nvSpPr>
        <p:spPr>
          <a:xfrm>
            <a:off x="7806150" y="386942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3125AA-DC3C-4DFF-BBDE-278B3F3A2796}"/>
              </a:ext>
            </a:extLst>
          </p:cNvPr>
          <p:cNvSpPr/>
          <p:nvPr/>
        </p:nvSpPr>
        <p:spPr>
          <a:xfrm>
            <a:off x="5297883" y="4812271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047EED-A08A-4AEE-A5B3-52B6D77A4D56}"/>
              </a:ext>
            </a:extLst>
          </p:cNvPr>
          <p:cNvSpPr/>
          <p:nvPr/>
        </p:nvSpPr>
        <p:spPr>
          <a:xfrm>
            <a:off x="5297883" y="4144645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555BB2-D3FD-474D-94A0-DEA4C502EC63}"/>
              </a:ext>
            </a:extLst>
          </p:cNvPr>
          <p:cNvSpPr/>
          <p:nvPr/>
        </p:nvSpPr>
        <p:spPr>
          <a:xfrm>
            <a:off x="6048769" y="4730325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2FD7C8-97CF-4F45-B977-18C11EBA50F6}"/>
              </a:ext>
            </a:extLst>
          </p:cNvPr>
          <p:cNvSpPr/>
          <p:nvPr/>
        </p:nvSpPr>
        <p:spPr>
          <a:xfrm>
            <a:off x="6338570" y="4325774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8C7EFA-CA72-4C1B-B00E-5D9782B771CF}"/>
              </a:ext>
            </a:extLst>
          </p:cNvPr>
          <p:cNvSpPr/>
          <p:nvPr/>
        </p:nvSpPr>
        <p:spPr>
          <a:xfrm>
            <a:off x="6097980" y="3819600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157FA4-78A3-4D46-8E06-427CABFC6C57}"/>
              </a:ext>
            </a:extLst>
          </p:cNvPr>
          <p:cNvSpPr/>
          <p:nvPr/>
        </p:nvSpPr>
        <p:spPr>
          <a:xfrm>
            <a:off x="7083671" y="3500391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C9968-A7A8-4532-9C0F-C7E8D6A93494}"/>
              </a:ext>
            </a:extLst>
          </p:cNvPr>
          <p:cNvSpPr/>
          <p:nvPr/>
        </p:nvSpPr>
        <p:spPr>
          <a:xfrm>
            <a:off x="6505429" y="2957349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E5429B-3DA2-4D43-A681-571C1B60866C}"/>
              </a:ext>
            </a:extLst>
          </p:cNvPr>
          <p:cNvSpPr/>
          <p:nvPr/>
        </p:nvSpPr>
        <p:spPr>
          <a:xfrm>
            <a:off x="4783366" y="4478263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DFA81-FCB8-4236-8F4D-CF578E97EE94}"/>
              </a:ext>
            </a:extLst>
          </p:cNvPr>
          <p:cNvSpPr txBox="1"/>
          <p:nvPr/>
        </p:nvSpPr>
        <p:spPr>
          <a:xfrm>
            <a:off x="4131966" y="3442421"/>
            <a:ext cx="113313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Pracownik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E1175-1BBA-45C0-BBFA-6638EBD3903B}"/>
              </a:ext>
            </a:extLst>
          </p:cNvPr>
          <p:cNvSpPr txBox="1"/>
          <p:nvPr/>
        </p:nvSpPr>
        <p:spPr>
          <a:xfrm>
            <a:off x="6264933" y="2342397"/>
            <a:ext cx="9889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Dyrektor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832515-0023-4807-A45F-1CECF279E7AF}"/>
              </a:ext>
            </a:extLst>
          </p:cNvPr>
          <p:cNvSpPr/>
          <p:nvPr/>
        </p:nvSpPr>
        <p:spPr>
          <a:xfrm>
            <a:off x="6878635" y="4100860"/>
            <a:ext cx="200660" cy="2006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4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13-213A-4AC4-A60D-9C1F70B9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7ABB-4AA5-4DDF-8B51-4CE78CE7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Pracownik</a:t>
            </a:r>
            <a:r>
              <a:rPr lang="en-US" sz="3200" b="1" dirty="0"/>
              <a:t>) = 6/13</a:t>
            </a:r>
          </a:p>
          <a:p>
            <a:r>
              <a:rPr lang="en-US" sz="3200" b="1" dirty="0"/>
              <a:t>P(</a:t>
            </a:r>
            <a:r>
              <a:rPr lang="en-US" sz="3200" b="1" dirty="0" err="1"/>
              <a:t>Dyrektor</a:t>
            </a:r>
            <a:r>
              <a:rPr lang="en-US" sz="3200" b="1" dirty="0"/>
              <a:t>) = 7/13</a:t>
            </a:r>
          </a:p>
          <a:p>
            <a:r>
              <a:rPr lang="en-US" sz="3200" b="1" dirty="0"/>
              <a:t>P(X) = 3/13</a:t>
            </a:r>
          </a:p>
        </p:txBody>
      </p:sp>
    </p:spTree>
    <p:extLst>
      <p:ext uri="{BB962C8B-B14F-4D97-AF65-F5344CB8AC3E}">
        <p14:creationId xmlns:p14="http://schemas.microsoft.com/office/powerpoint/2010/main" val="224438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57CB-953B-43E8-8BC2-5913A8BB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Małe</a:t>
            </a:r>
            <a:r>
              <a:rPr lang="en-US" dirty="0"/>
              <a:t> </a:t>
            </a:r>
            <a:r>
              <a:rPr lang="en-US" dirty="0" err="1"/>
              <a:t>przypomnienie</a:t>
            </a:r>
            <a:r>
              <a:rPr lang="en-US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A2282B-3AB4-4844-8342-8C398CD642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6" y="2340744"/>
            <a:ext cx="4993719" cy="3767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5E27E-05FA-476A-BF78-889B35915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69" y="2340744"/>
            <a:ext cx="4069427" cy="3811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C1D30-C9D4-4D66-AA9A-149E6550533F}"/>
              </a:ext>
            </a:extLst>
          </p:cNvPr>
          <p:cNvSpPr txBox="1"/>
          <p:nvPr/>
        </p:nvSpPr>
        <p:spPr>
          <a:xfrm>
            <a:off x="1986741" y="1817524"/>
            <a:ext cx="832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REGRESSION                                                 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0186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AD39593-D8A7-4C0D-863F-E111719B6ABA}"/>
              </a:ext>
            </a:extLst>
          </p:cNvPr>
          <p:cNvSpPr/>
          <p:nvPr/>
        </p:nvSpPr>
        <p:spPr>
          <a:xfrm>
            <a:off x="6027256" y="3265718"/>
            <a:ext cx="1849690" cy="184969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31020-777D-4E6F-80F8-ECF6AB09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– </a:t>
            </a:r>
            <a:r>
              <a:rPr lang="en-US" b="1" dirty="0"/>
              <a:t>P(</a:t>
            </a:r>
            <a:r>
              <a:rPr lang="en-US" b="1" dirty="0" err="1"/>
              <a:t>X|Pracownik</a:t>
            </a:r>
            <a:r>
              <a:rPr lang="en-US" b="1" dirty="0"/>
              <a:t>)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C54FCA-2274-4A33-B914-4BC1381CE653}"/>
              </a:ext>
            </a:extLst>
          </p:cNvPr>
          <p:cNvCxnSpPr/>
          <p:nvPr/>
        </p:nvCxnSpPr>
        <p:spPr>
          <a:xfrm>
            <a:off x="3403600" y="5613400"/>
            <a:ext cx="607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548B5E-21C7-4A0D-B0A7-0FA87B775575}"/>
              </a:ext>
            </a:extLst>
          </p:cNvPr>
          <p:cNvCxnSpPr/>
          <p:nvPr/>
        </p:nvCxnSpPr>
        <p:spPr>
          <a:xfrm flipV="1">
            <a:off x="3898900" y="2157731"/>
            <a:ext cx="0" cy="3760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B94E68-11C2-493B-8B19-E6FF8D756B78}"/>
              </a:ext>
            </a:extLst>
          </p:cNvPr>
          <p:cNvSpPr txBox="1"/>
          <p:nvPr/>
        </p:nvSpPr>
        <p:spPr>
          <a:xfrm>
            <a:off x="8800618" y="591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D346E-73CE-4E39-AE1F-B09415E4387D}"/>
              </a:ext>
            </a:extLst>
          </p:cNvPr>
          <p:cNvSpPr txBox="1"/>
          <p:nvPr/>
        </p:nvSpPr>
        <p:spPr>
          <a:xfrm>
            <a:off x="2570331" y="2157731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PENSJA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903C43-8A7E-42FB-AF78-3D421ABA3903}"/>
              </a:ext>
            </a:extLst>
          </p:cNvPr>
          <p:cNvSpPr/>
          <p:nvPr/>
        </p:nvSpPr>
        <p:spPr>
          <a:xfrm>
            <a:off x="8541144" y="3343126"/>
            <a:ext cx="200660" cy="200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848991-4021-4AF8-979E-90F5F1183EF8}"/>
              </a:ext>
            </a:extLst>
          </p:cNvPr>
          <p:cNvSpPr/>
          <p:nvPr/>
        </p:nvSpPr>
        <p:spPr>
          <a:xfrm>
            <a:off x="7791271" y="3077209"/>
            <a:ext cx="200660" cy="200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311328-0E1E-4A77-9F22-A0AAA9CB868F}"/>
              </a:ext>
            </a:extLst>
          </p:cNvPr>
          <p:cNvSpPr/>
          <p:nvPr/>
        </p:nvSpPr>
        <p:spPr>
          <a:xfrm>
            <a:off x="8679908" y="2739816"/>
            <a:ext cx="200660" cy="200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CC982F-9423-4D23-B275-74052864D311}"/>
              </a:ext>
            </a:extLst>
          </p:cNvPr>
          <p:cNvSpPr/>
          <p:nvPr/>
        </p:nvSpPr>
        <p:spPr>
          <a:xfrm>
            <a:off x="7791271" y="2617470"/>
            <a:ext cx="200660" cy="200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C4CA5-9E21-4163-9926-0AD6E5921881}"/>
              </a:ext>
            </a:extLst>
          </p:cNvPr>
          <p:cNvSpPr/>
          <p:nvPr/>
        </p:nvSpPr>
        <p:spPr>
          <a:xfrm>
            <a:off x="7806150" y="3869420"/>
            <a:ext cx="200660" cy="200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3125AA-DC3C-4DFF-BBDE-278B3F3A2796}"/>
              </a:ext>
            </a:extLst>
          </p:cNvPr>
          <p:cNvSpPr/>
          <p:nvPr/>
        </p:nvSpPr>
        <p:spPr>
          <a:xfrm>
            <a:off x="5297883" y="4812271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047EED-A08A-4AEE-A5B3-52B6D77A4D56}"/>
              </a:ext>
            </a:extLst>
          </p:cNvPr>
          <p:cNvSpPr/>
          <p:nvPr/>
        </p:nvSpPr>
        <p:spPr>
          <a:xfrm>
            <a:off x="5297883" y="4144645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555BB2-D3FD-474D-94A0-DEA4C502EC63}"/>
              </a:ext>
            </a:extLst>
          </p:cNvPr>
          <p:cNvSpPr/>
          <p:nvPr/>
        </p:nvSpPr>
        <p:spPr>
          <a:xfrm>
            <a:off x="6048769" y="4730325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2FD7C8-97CF-4F45-B977-18C11EBA50F6}"/>
              </a:ext>
            </a:extLst>
          </p:cNvPr>
          <p:cNvSpPr/>
          <p:nvPr/>
        </p:nvSpPr>
        <p:spPr>
          <a:xfrm>
            <a:off x="6338570" y="4325774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8C7EFA-CA72-4C1B-B00E-5D9782B771CF}"/>
              </a:ext>
            </a:extLst>
          </p:cNvPr>
          <p:cNvSpPr/>
          <p:nvPr/>
        </p:nvSpPr>
        <p:spPr>
          <a:xfrm>
            <a:off x="6097980" y="3819600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157FA4-78A3-4D46-8E06-427CABFC6C57}"/>
              </a:ext>
            </a:extLst>
          </p:cNvPr>
          <p:cNvSpPr/>
          <p:nvPr/>
        </p:nvSpPr>
        <p:spPr>
          <a:xfrm>
            <a:off x="7083671" y="3500391"/>
            <a:ext cx="200660" cy="200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C9968-A7A8-4532-9C0F-C7E8D6A93494}"/>
              </a:ext>
            </a:extLst>
          </p:cNvPr>
          <p:cNvSpPr/>
          <p:nvPr/>
        </p:nvSpPr>
        <p:spPr>
          <a:xfrm>
            <a:off x="6505429" y="2957349"/>
            <a:ext cx="200660" cy="200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E5429B-3DA2-4D43-A681-571C1B60866C}"/>
              </a:ext>
            </a:extLst>
          </p:cNvPr>
          <p:cNvSpPr/>
          <p:nvPr/>
        </p:nvSpPr>
        <p:spPr>
          <a:xfrm>
            <a:off x="4783366" y="4478263"/>
            <a:ext cx="200660" cy="200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DFA81-FCB8-4236-8F4D-CF578E97EE94}"/>
              </a:ext>
            </a:extLst>
          </p:cNvPr>
          <p:cNvSpPr txBox="1"/>
          <p:nvPr/>
        </p:nvSpPr>
        <p:spPr>
          <a:xfrm>
            <a:off x="4131966" y="3442421"/>
            <a:ext cx="113313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Pracownik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E1175-1BBA-45C0-BBFA-6638EBD3903B}"/>
              </a:ext>
            </a:extLst>
          </p:cNvPr>
          <p:cNvSpPr txBox="1"/>
          <p:nvPr/>
        </p:nvSpPr>
        <p:spPr>
          <a:xfrm>
            <a:off x="6264933" y="2342397"/>
            <a:ext cx="9889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Dyrektor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832515-0023-4807-A45F-1CECF279E7AF}"/>
              </a:ext>
            </a:extLst>
          </p:cNvPr>
          <p:cNvSpPr/>
          <p:nvPr/>
        </p:nvSpPr>
        <p:spPr>
          <a:xfrm>
            <a:off x="6878635" y="4100860"/>
            <a:ext cx="200660" cy="2006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EE13-213A-4AC4-A60D-9C1F70B9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7ABB-4AA5-4DDF-8B51-4CE78CE7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Pracownik</a:t>
            </a:r>
            <a:r>
              <a:rPr lang="en-US" sz="3200" b="1" dirty="0"/>
              <a:t>) = 6/13</a:t>
            </a:r>
          </a:p>
          <a:p>
            <a:r>
              <a:rPr lang="en-US" sz="3200" b="1" dirty="0"/>
              <a:t>P(</a:t>
            </a:r>
            <a:r>
              <a:rPr lang="en-US" sz="3200" b="1" dirty="0" err="1"/>
              <a:t>Dyrektor</a:t>
            </a:r>
            <a:r>
              <a:rPr lang="en-US" sz="3200" b="1" dirty="0"/>
              <a:t>) = 7/13</a:t>
            </a:r>
          </a:p>
          <a:p>
            <a:r>
              <a:rPr lang="en-US" sz="3200" b="1" dirty="0"/>
              <a:t>P(X) = 3/13</a:t>
            </a:r>
          </a:p>
          <a:p>
            <a:r>
              <a:rPr lang="en-US" sz="3200" b="1" dirty="0"/>
              <a:t>P(</a:t>
            </a:r>
            <a:r>
              <a:rPr lang="en-US" sz="3200" b="1" dirty="0" err="1"/>
              <a:t>X|Pracownik</a:t>
            </a:r>
            <a:r>
              <a:rPr lang="en-US" sz="3200" b="1" dirty="0"/>
              <a:t>) = 2/6</a:t>
            </a:r>
          </a:p>
          <a:p>
            <a:endParaRPr lang="en-US" sz="3200" b="1" dirty="0"/>
          </a:p>
          <a:p>
            <a:r>
              <a:rPr lang="en-US" sz="3200" b="1" dirty="0"/>
              <a:t>P(</a:t>
            </a:r>
            <a:r>
              <a:rPr lang="en-US" sz="3200" b="1" dirty="0" err="1"/>
              <a:t>Pracownik|X</a:t>
            </a:r>
            <a:r>
              <a:rPr lang="en-US" sz="3200" b="1" dirty="0"/>
              <a:t>) = (2/6 * 6/13) /  (3/13) = 2/3</a:t>
            </a:r>
          </a:p>
          <a:p>
            <a:r>
              <a:rPr lang="en-US" sz="3200" b="1" dirty="0"/>
              <a:t>P(</a:t>
            </a:r>
            <a:r>
              <a:rPr lang="en-US" sz="3200" b="1" dirty="0" err="1"/>
              <a:t>Dyrektor|X</a:t>
            </a:r>
            <a:r>
              <a:rPr lang="en-US" sz="3200" b="1" dirty="0"/>
              <a:t>) = (1/6 * 7/13) /  (3/13) = 0.388…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9689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2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Ankieta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https://forms.gle/2xnqiohXZ22ufaDr8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49" y="811473"/>
            <a:ext cx="5328882" cy="532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4E5E-32C4-45CC-BD8B-B18396F4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94CE4-6E21-438B-9300-9EBEBBD91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102" y="2361483"/>
            <a:ext cx="6637795" cy="35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6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8EFBA-8FE8-4701-B87F-21BDA418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ROC, AUC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BACA1E-1A8F-4D77-B998-A79A22E6B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59" y="0"/>
            <a:ext cx="6826722" cy="6696442"/>
          </a:xfrm>
        </p:spPr>
      </p:pic>
    </p:spTree>
    <p:extLst>
      <p:ext uri="{BB962C8B-B14F-4D97-AF65-F5344CB8AC3E}">
        <p14:creationId xmlns:p14="http://schemas.microsoft.com/office/powerpoint/2010/main" val="195315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B231-B107-4AD7-94AA-D5C2836D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AUC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323BD-DA95-4358-BB14-D844B82D3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98" y="1775559"/>
            <a:ext cx="10078003" cy="4796330"/>
          </a:xfrm>
        </p:spPr>
      </p:pic>
    </p:spTree>
    <p:extLst>
      <p:ext uri="{BB962C8B-B14F-4D97-AF65-F5344CB8AC3E}">
        <p14:creationId xmlns:p14="http://schemas.microsoft.com/office/powerpoint/2010/main" val="318018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E732-33C0-430E-9288-8709C30A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Czemu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regresja</a:t>
            </a:r>
            <a:r>
              <a:rPr lang="en-US" dirty="0"/>
              <a:t> </a:t>
            </a:r>
            <a:r>
              <a:rPr lang="en-US" dirty="0" err="1"/>
              <a:t>liniowa</a:t>
            </a:r>
            <a:r>
              <a:rPr lang="en-US" dirty="0"/>
              <a:t>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C993B4-9E2E-4417-845B-90942575620B}"/>
              </a:ext>
            </a:extLst>
          </p:cNvPr>
          <p:cNvCxnSpPr/>
          <p:nvPr/>
        </p:nvCxnSpPr>
        <p:spPr>
          <a:xfrm>
            <a:off x="3403600" y="5613400"/>
            <a:ext cx="607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0A38ED-A5CD-4A11-8BA0-2B7AE7147AB3}"/>
              </a:ext>
            </a:extLst>
          </p:cNvPr>
          <p:cNvCxnSpPr/>
          <p:nvPr/>
        </p:nvCxnSpPr>
        <p:spPr>
          <a:xfrm flipV="1">
            <a:off x="3898900" y="2157731"/>
            <a:ext cx="0" cy="3760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B24CB9-1F7D-4061-A690-16F14DEC7BE6}"/>
              </a:ext>
            </a:extLst>
          </p:cNvPr>
          <p:cNvSpPr txBox="1"/>
          <p:nvPr/>
        </p:nvSpPr>
        <p:spPr>
          <a:xfrm>
            <a:off x="8800618" y="591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0CDB5-9026-4814-9E37-E188631B859F}"/>
              </a:ext>
            </a:extLst>
          </p:cNvPr>
          <p:cNvSpPr txBox="1"/>
          <p:nvPr/>
        </p:nvSpPr>
        <p:spPr>
          <a:xfrm>
            <a:off x="2570331" y="2157731"/>
            <a:ext cx="13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DOROSŁOŚĆ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8FBD8C-E508-48BD-94B1-64603C7C7A8C}"/>
              </a:ext>
            </a:extLst>
          </p:cNvPr>
          <p:cNvCxnSpPr/>
          <p:nvPr/>
        </p:nvCxnSpPr>
        <p:spPr>
          <a:xfrm>
            <a:off x="3733800" y="2717800"/>
            <a:ext cx="342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A8A493-BA6C-4558-8A7D-1276A61BDBF3}"/>
              </a:ext>
            </a:extLst>
          </p:cNvPr>
          <p:cNvCxnSpPr/>
          <p:nvPr/>
        </p:nvCxnSpPr>
        <p:spPr>
          <a:xfrm>
            <a:off x="3727450" y="5041900"/>
            <a:ext cx="342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829E29-7290-4610-BC86-B0FD4BA8189A}"/>
              </a:ext>
            </a:extLst>
          </p:cNvPr>
          <p:cNvSpPr txBox="1"/>
          <p:nvPr/>
        </p:nvSpPr>
        <p:spPr>
          <a:xfrm>
            <a:off x="3403600" y="2545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D1D44-8FC2-490E-98CD-BB9DB3BCBB9F}"/>
              </a:ext>
            </a:extLst>
          </p:cNvPr>
          <p:cNvSpPr txBox="1"/>
          <p:nvPr/>
        </p:nvSpPr>
        <p:spPr>
          <a:xfrm>
            <a:off x="3419415" y="4868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68C89D-F42C-4415-A967-8A24CF82F8A6}"/>
              </a:ext>
            </a:extLst>
          </p:cNvPr>
          <p:cNvSpPr/>
          <p:nvPr/>
        </p:nvSpPr>
        <p:spPr>
          <a:xfrm>
            <a:off x="9037079" y="26289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E8AA28-9895-463D-834B-4D22A95A1B86}"/>
              </a:ext>
            </a:extLst>
          </p:cNvPr>
          <p:cNvSpPr/>
          <p:nvPr/>
        </p:nvSpPr>
        <p:spPr>
          <a:xfrm>
            <a:off x="8263015" y="26289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ED268-36B1-4820-B373-F666CA6DA5FC}"/>
              </a:ext>
            </a:extLst>
          </p:cNvPr>
          <p:cNvSpPr/>
          <p:nvPr/>
        </p:nvSpPr>
        <p:spPr>
          <a:xfrm>
            <a:off x="8440814" y="26289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5988FF-CAC6-4AB1-BE4B-3C3556CE302E}"/>
              </a:ext>
            </a:extLst>
          </p:cNvPr>
          <p:cNvSpPr/>
          <p:nvPr/>
        </p:nvSpPr>
        <p:spPr>
          <a:xfrm>
            <a:off x="7791271" y="26174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8CF9A2-DA05-4B89-BE5C-8F26B7BAA171}"/>
              </a:ext>
            </a:extLst>
          </p:cNvPr>
          <p:cNvSpPr/>
          <p:nvPr/>
        </p:nvSpPr>
        <p:spPr>
          <a:xfrm>
            <a:off x="8501533" y="4941571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F2DF66-FFFA-435E-AD4E-AFAF6D3CBFF9}"/>
              </a:ext>
            </a:extLst>
          </p:cNvPr>
          <p:cNvSpPr/>
          <p:nvPr/>
        </p:nvSpPr>
        <p:spPr>
          <a:xfrm>
            <a:off x="4465320" y="49415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3A9D77-64CC-481E-B619-4DC1DCF73371}"/>
              </a:ext>
            </a:extLst>
          </p:cNvPr>
          <p:cNvSpPr/>
          <p:nvPr/>
        </p:nvSpPr>
        <p:spPr>
          <a:xfrm>
            <a:off x="4873505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AEC517-C688-4F29-87E5-01DEE1862693}"/>
              </a:ext>
            </a:extLst>
          </p:cNvPr>
          <p:cNvSpPr/>
          <p:nvPr/>
        </p:nvSpPr>
        <p:spPr>
          <a:xfrm>
            <a:off x="5384037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639778-75C7-442C-87EC-6490906563F1}"/>
              </a:ext>
            </a:extLst>
          </p:cNvPr>
          <p:cNvSpPr/>
          <p:nvPr/>
        </p:nvSpPr>
        <p:spPr>
          <a:xfrm>
            <a:off x="5911441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595981-2CD2-41F8-9FA4-C92DE6C10DAA}"/>
              </a:ext>
            </a:extLst>
          </p:cNvPr>
          <p:cNvSpPr/>
          <p:nvPr/>
        </p:nvSpPr>
        <p:spPr>
          <a:xfrm>
            <a:off x="6249429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01AA69-2F12-4461-9ED8-D2B36CFF9567}"/>
              </a:ext>
            </a:extLst>
          </p:cNvPr>
          <p:cNvSpPr/>
          <p:nvPr/>
        </p:nvSpPr>
        <p:spPr>
          <a:xfrm>
            <a:off x="7141728" y="26174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27ADE0-74BF-4A78-9957-AC543ABDEED3}"/>
              </a:ext>
            </a:extLst>
          </p:cNvPr>
          <p:cNvSpPr/>
          <p:nvPr/>
        </p:nvSpPr>
        <p:spPr>
          <a:xfrm>
            <a:off x="6219025" y="2638942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0513BD-12C9-48E8-B94D-A5DE28C6FA8A}"/>
              </a:ext>
            </a:extLst>
          </p:cNvPr>
          <p:cNvSpPr/>
          <p:nvPr/>
        </p:nvSpPr>
        <p:spPr>
          <a:xfrm>
            <a:off x="4217249" y="49415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E0AADB-DD5B-4910-8E6D-E251CA625A19}"/>
              </a:ext>
            </a:extLst>
          </p:cNvPr>
          <p:cNvCxnSpPr/>
          <p:nvPr/>
        </p:nvCxnSpPr>
        <p:spPr>
          <a:xfrm flipV="1">
            <a:off x="3570258" y="1328632"/>
            <a:ext cx="6821971" cy="4958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E732-33C0-430E-9288-8709C30A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inna</a:t>
            </a:r>
            <a:r>
              <a:rPr lang="en-US" dirty="0"/>
              <a:t> </a:t>
            </a:r>
            <a:r>
              <a:rPr lang="en-US" dirty="0" err="1"/>
              <a:t>niż</a:t>
            </a:r>
            <a:r>
              <a:rPr lang="en-US" dirty="0"/>
              <a:t> </a:t>
            </a:r>
            <a:r>
              <a:rPr lang="en-US" dirty="0" err="1"/>
              <a:t>liniowa</a:t>
            </a:r>
            <a:r>
              <a:rPr lang="en-US" dirty="0"/>
              <a:t>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C993B4-9E2E-4417-845B-90942575620B}"/>
              </a:ext>
            </a:extLst>
          </p:cNvPr>
          <p:cNvCxnSpPr/>
          <p:nvPr/>
        </p:nvCxnSpPr>
        <p:spPr>
          <a:xfrm>
            <a:off x="3403600" y="5613400"/>
            <a:ext cx="607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0A38ED-A5CD-4A11-8BA0-2B7AE7147AB3}"/>
              </a:ext>
            </a:extLst>
          </p:cNvPr>
          <p:cNvCxnSpPr/>
          <p:nvPr/>
        </p:nvCxnSpPr>
        <p:spPr>
          <a:xfrm flipV="1">
            <a:off x="3898900" y="2157731"/>
            <a:ext cx="0" cy="3760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B24CB9-1F7D-4061-A690-16F14DEC7BE6}"/>
              </a:ext>
            </a:extLst>
          </p:cNvPr>
          <p:cNvSpPr txBox="1"/>
          <p:nvPr/>
        </p:nvSpPr>
        <p:spPr>
          <a:xfrm>
            <a:off x="8800618" y="591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0CDB5-9026-4814-9E37-E188631B859F}"/>
              </a:ext>
            </a:extLst>
          </p:cNvPr>
          <p:cNvSpPr txBox="1"/>
          <p:nvPr/>
        </p:nvSpPr>
        <p:spPr>
          <a:xfrm>
            <a:off x="2570331" y="2157731"/>
            <a:ext cx="13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DOROSŁOŚĆ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8FBD8C-E508-48BD-94B1-64603C7C7A8C}"/>
              </a:ext>
            </a:extLst>
          </p:cNvPr>
          <p:cNvCxnSpPr/>
          <p:nvPr/>
        </p:nvCxnSpPr>
        <p:spPr>
          <a:xfrm>
            <a:off x="3733800" y="2717800"/>
            <a:ext cx="342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A8A493-BA6C-4558-8A7D-1276A61BDBF3}"/>
              </a:ext>
            </a:extLst>
          </p:cNvPr>
          <p:cNvCxnSpPr/>
          <p:nvPr/>
        </p:nvCxnSpPr>
        <p:spPr>
          <a:xfrm>
            <a:off x="3727450" y="5041900"/>
            <a:ext cx="342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829E29-7290-4610-BC86-B0FD4BA8189A}"/>
              </a:ext>
            </a:extLst>
          </p:cNvPr>
          <p:cNvSpPr txBox="1"/>
          <p:nvPr/>
        </p:nvSpPr>
        <p:spPr>
          <a:xfrm>
            <a:off x="3403600" y="2545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D1D44-8FC2-490E-98CD-BB9DB3BCBB9F}"/>
              </a:ext>
            </a:extLst>
          </p:cNvPr>
          <p:cNvSpPr txBox="1"/>
          <p:nvPr/>
        </p:nvSpPr>
        <p:spPr>
          <a:xfrm>
            <a:off x="3419415" y="4868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68C89D-F42C-4415-A967-8A24CF82F8A6}"/>
              </a:ext>
            </a:extLst>
          </p:cNvPr>
          <p:cNvSpPr/>
          <p:nvPr/>
        </p:nvSpPr>
        <p:spPr>
          <a:xfrm>
            <a:off x="9037079" y="26289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E8AA28-9895-463D-834B-4D22A95A1B86}"/>
              </a:ext>
            </a:extLst>
          </p:cNvPr>
          <p:cNvSpPr/>
          <p:nvPr/>
        </p:nvSpPr>
        <p:spPr>
          <a:xfrm>
            <a:off x="8263015" y="26289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ED268-36B1-4820-B373-F666CA6DA5FC}"/>
              </a:ext>
            </a:extLst>
          </p:cNvPr>
          <p:cNvSpPr/>
          <p:nvPr/>
        </p:nvSpPr>
        <p:spPr>
          <a:xfrm>
            <a:off x="8440814" y="26289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5988FF-CAC6-4AB1-BE4B-3C3556CE302E}"/>
              </a:ext>
            </a:extLst>
          </p:cNvPr>
          <p:cNvSpPr/>
          <p:nvPr/>
        </p:nvSpPr>
        <p:spPr>
          <a:xfrm>
            <a:off x="7791271" y="26174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8CF9A2-DA05-4B89-BE5C-8F26B7BAA171}"/>
              </a:ext>
            </a:extLst>
          </p:cNvPr>
          <p:cNvSpPr/>
          <p:nvPr/>
        </p:nvSpPr>
        <p:spPr>
          <a:xfrm>
            <a:off x="8501533" y="4941571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F2DF66-FFFA-435E-AD4E-AFAF6D3CBFF9}"/>
              </a:ext>
            </a:extLst>
          </p:cNvPr>
          <p:cNvSpPr/>
          <p:nvPr/>
        </p:nvSpPr>
        <p:spPr>
          <a:xfrm>
            <a:off x="4465320" y="49415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3A9D77-64CC-481E-B619-4DC1DCF73371}"/>
              </a:ext>
            </a:extLst>
          </p:cNvPr>
          <p:cNvSpPr/>
          <p:nvPr/>
        </p:nvSpPr>
        <p:spPr>
          <a:xfrm>
            <a:off x="4873505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AEC517-C688-4F29-87E5-01DEE1862693}"/>
              </a:ext>
            </a:extLst>
          </p:cNvPr>
          <p:cNvSpPr/>
          <p:nvPr/>
        </p:nvSpPr>
        <p:spPr>
          <a:xfrm>
            <a:off x="5384037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639778-75C7-442C-87EC-6490906563F1}"/>
              </a:ext>
            </a:extLst>
          </p:cNvPr>
          <p:cNvSpPr/>
          <p:nvPr/>
        </p:nvSpPr>
        <p:spPr>
          <a:xfrm>
            <a:off x="5911441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595981-2CD2-41F8-9FA4-C92DE6C10DAA}"/>
              </a:ext>
            </a:extLst>
          </p:cNvPr>
          <p:cNvSpPr/>
          <p:nvPr/>
        </p:nvSpPr>
        <p:spPr>
          <a:xfrm>
            <a:off x="6249429" y="495300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01AA69-2F12-4461-9ED8-D2B36CFF9567}"/>
              </a:ext>
            </a:extLst>
          </p:cNvPr>
          <p:cNvSpPr/>
          <p:nvPr/>
        </p:nvSpPr>
        <p:spPr>
          <a:xfrm>
            <a:off x="7141728" y="26174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27ADE0-74BF-4A78-9957-AC543ABDEED3}"/>
              </a:ext>
            </a:extLst>
          </p:cNvPr>
          <p:cNvSpPr/>
          <p:nvPr/>
        </p:nvSpPr>
        <p:spPr>
          <a:xfrm>
            <a:off x="6219025" y="2638942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0513BD-12C9-48E8-B94D-A5DE28C6FA8A}"/>
              </a:ext>
            </a:extLst>
          </p:cNvPr>
          <p:cNvSpPr/>
          <p:nvPr/>
        </p:nvSpPr>
        <p:spPr>
          <a:xfrm>
            <a:off x="4217249" y="4941570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B79BFE9-4C97-470D-ACBA-0A4DE9B91783}"/>
              </a:ext>
            </a:extLst>
          </p:cNvPr>
          <p:cNvSpPr/>
          <p:nvPr/>
        </p:nvSpPr>
        <p:spPr>
          <a:xfrm>
            <a:off x="3892038" y="2729229"/>
            <a:ext cx="5936343" cy="2312669"/>
          </a:xfrm>
          <a:custGeom>
            <a:avLst/>
            <a:gdLst>
              <a:gd name="connsiteX0" fmla="*/ 0 w 5936343"/>
              <a:gd name="connsiteY0" fmla="*/ 2660356 h 2660356"/>
              <a:gd name="connsiteX1" fmla="*/ 2336800 w 5936343"/>
              <a:gd name="connsiteY1" fmla="*/ 2253956 h 2660356"/>
              <a:gd name="connsiteX2" fmla="*/ 3294743 w 5936343"/>
              <a:gd name="connsiteY2" fmla="*/ 280013 h 2660356"/>
              <a:gd name="connsiteX3" fmla="*/ 5936343 w 5936343"/>
              <a:gd name="connsiteY3" fmla="*/ 18756 h 266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6343" h="2660356">
                <a:moveTo>
                  <a:pt x="0" y="2660356"/>
                </a:moveTo>
                <a:cubicBezTo>
                  <a:pt x="893838" y="2655518"/>
                  <a:pt x="1787676" y="2650680"/>
                  <a:pt x="2336800" y="2253956"/>
                </a:cubicBezTo>
                <a:cubicBezTo>
                  <a:pt x="2885924" y="1857232"/>
                  <a:pt x="2694819" y="652546"/>
                  <a:pt x="3294743" y="280013"/>
                </a:cubicBezTo>
                <a:cubicBezTo>
                  <a:pt x="3894667" y="-92520"/>
                  <a:pt x="5401734" y="11499"/>
                  <a:pt x="5936343" y="18756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3099-7FC6-4344-9E37-7B3CCAE8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Regresja</a:t>
            </a:r>
            <a:r>
              <a:rPr lang="en-US" dirty="0"/>
              <a:t> </a:t>
            </a:r>
            <a:r>
              <a:rPr lang="en-US" dirty="0" err="1"/>
              <a:t>logistyczna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700D9-4A90-4DC3-865F-985005579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5" y="1786591"/>
            <a:ext cx="9463315" cy="50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0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E732-33C0-430E-9288-8709C30A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inna</a:t>
            </a:r>
            <a:r>
              <a:rPr lang="en-US" dirty="0"/>
              <a:t> </a:t>
            </a:r>
            <a:r>
              <a:rPr lang="en-US" dirty="0" err="1"/>
              <a:t>niż</a:t>
            </a:r>
            <a:r>
              <a:rPr lang="en-US" dirty="0"/>
              <a:t> </a:t>
            </a:r>
            <a:r>
              <a:rPr lang="en-US" dirty="0" err="1"/>
              <a:t>liniowa</a:t>
            </a:r>
            <a:r>
              <a:rPr lang="en-US" dirty="0"/>
              <a:t>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C993B4-9E2E-4417-845B-90942575620B}"/>
              </a:ext>
            </a:extLst>
          </p:cNvPr>
          <p:cNvCxnSpPr/>
          <p:nvPr/>
        </p:nvCxnSpPr>
        <p:spPr>
          <a:xfrm>
            <a:off x="3403600" y="5613400"/>
            <a:ext cx="607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0A38ED-A5CD-4A11-8BA0-2B7AE7147AB3}"/>
              </a:ext>
            </a:extLst>
          </p:cNvPr>
          <p:cNvCxnSpPr/>
          <p:nvPr/>
        </p:nvCxnSpPr>
        <p:spPr>
          <a:xfrm flipV="1">
            <a:off x="3898900" y="2157731"/>
            <a:ext cx="0" cy="3760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B24CB9-1F7D-4061-A690-16F14DEC7BE6}"/>
              </a:ext>
            </a:extLst>
          </p:cNvPr>
          <p:cNvSpPr txBox="1"/>
          <p:nvPr/>
        </p:nvSpPr>
        <p:spPr>
          <a:xfrm>
            <a:off x="8800618" y="591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0CDB5-9026-4814-9E37-E188631B859F}"/>
              </a:ext>
            </a:extLst>
          </p:cNvPr>
          <p:cNvSpPr txBox="1"/>
          <p:nvPr/>
        </p:nvSpPr>
        <p:spPr>
          <a:xfrm>
            <a:off x="2570331" y="2157731"/>
            <a:ext cx="13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DOROSŁOŚĆ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8FBD8C-E508-48BD-94B1-64603C7C7A8C}"/>
              </a:ext>
            </a:extLst>
          </p:cNvPr>
          <p:cNvCxnSpPr/>
          <p:nvPr/>
        </p:nvCxnSpPr>
        <p:spPr>
          <a:xfrm>
            <a:off x="3733800" y="2717800"/>
            <a:ext cx="342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A8A493-BA6C-4558-8A7D-1276A61BDBF3}"/>
              </a:ext>
            </a:extLst>
          </p:cNvPr>
          <p:cNvCxnSpPr/>
          <p:nvPr/>
        </p:nvCxnSpPr>
        <p:spPr>
          <a:xfrm>
            <a:off x="3727450" y="5041900"/>
            <a:ext cx="342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829E29-7290-4610-BC86-B0FD4BA8189A}"/>
              </a:ext>
            </a:extLst>
          </p:cNvPr>
          <p:cNvSpPr txBox="1"/>
          <p:nvPr/>
        </p:nvSpPr>
        <p:spPr>
          <a:xfrm>
            <a:off x="3403600" y="2545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D1D44-8FC2-490E-98CD-BB9DB3BCBB9F}"/>
              </a:ext>
            </a:extLst>
          </p:cNvPr>
          <p:cNvSpPr txBox="1"/>
          <p:nvPr/>
        </p:nvSpPr>
        <p:spPr>
          <a:xfrm>
            <a:off x="3419415" y="4868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B79BFE9-4C97-470D-ACBA-0A4DE9B91783}"/>
              </a:ext>
            </a:extLst>
          </p:cNvPr>
          <p:cNvSpPr/>
          <p:nvPr/>
        </p:nvSpPr>
        <p:spPr>
          <a:xfrm>
            <a:off x="3892038" y="2729229"/>
            <a:ext cx="5936343" cy="2312669"/>
          </a:xfrm>
          <a:custGeom>
            <a:avLst/>
            <a:gdLst>
              <a:gd name="connsiteX0" fmla="*/ 0 w 5936343"/>
              <a:gd name="connsiteY0" fmla="*/ 2660356 h 2660356"/>
              <a:gd name="connsiteX1" fmla="*/ 2336800 w 5936343"/>
              <a:gd name="connsiteY1" fmla="*/ 2253956 h 2660356"/>
              <a:gd name="connsiteX2" fmla="*/ 3294743 w 5936343"/>
              <a:gd name="connsiteY2" fmla="*/ 280013 h 2660356"/>
              <a:gd name="connsiteX3" fmla="*/ 5936343 w 5936343"/>
              <a:gd name="connsiteY3" fmla="*/ 18756 h 266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6343" h="2660356">
                <a:moveTo>
                  <a:pt x="0" y="2660356"/>
                </a:moveTo>
                <a:cubicBezTo>
                  <a:pt x="893838" y="2655518"/>
                  <a:pt x="1787676" y="2650680"/>
                  <a:pt x="2336800" y="2253956"/>
                </a:cubicBezTo>
                <a:cubicBezTo>
                  <a:pt x="2885924" y="1857232"/>
                  <a:pt x="2694819" y="652546"/>
                  <a:pt x="3294743" y="280013"/>
                </a:cubicBezTo>
                <a:cubicBezTo>
                  <a:pt x="3894667" y="-92520"/>
                  <a:pt x="5401734" y="11499"/>
                  <a:pt x="5936343" y="18756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53701B-1A04-4CEB-988A-CADC1181A985}"/>
              </a:ext>
            </a:extLst>
          </p:cNvPr>
          <p:cNvCxnSpPr/>
          <p:nvPr/>
        </p:nvCxnSpPr>
        <p:spPr>
          <a:xfrm>
            <a:off x="2859314" y="3860800"/>
            <a:ext cx="8752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E8CF9A2-DA05-4B89-BE5C-8F26B7BAA171}"/>
              </a:ext>
            </a:extLst>
          </p:cNvPr>
          <p:cNvSpPr/>
          <p:nvPr/>
        </p:nvSpPr>
        <p:spPr>
          <a:xfrm>
            <a:off x="6249429" y="4481283"/>
            <a:ext cx="200660" cy="20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4573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 Learning I</Template>
  <TotalTime>97</TotalTime>
  <Words>338</Words>
  <Application>Microsoft Office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 Light</vt:lpstr>
      <vt:lpstr>Metropolitan</vt:lpstr>
      <vt:lpstr>Classification</vt:lpstr>
      <vt:lpstr>Małe przypomnienie…</vt:lpstr>
      <vt:lpstr>Confusion Matrix</vt:lpstr>
      <vt:lpstr>ROC, AUC</vt:lpstr>
      <vt:lpstr>ROC AUC</vt:lpstr>
      <vt:lpstr>Czemu nie regresja liniowa?</vt:lpstr>
      <vt:lpstr>A inna niż liniowa?</vt:lpstr>
      <vt:lpstr>Regresja logistyczna</vt:lpstr>
      <vt:lpstr>A inna niż liniowa?</vt:lpstr>
      <vt:lpstr>KNN algorithm</vt:lpstr>
      <vt:lpstr>KNN algorithm</vt:lpstr>
      <vt:lpstr>Teoria Bayesa</vt:lpstr>
      <vt:lpstr>Teoria Bayesa</vt:lpstr>
      <vt:lpstr>Teoria Bayesa</vt:lpstr>
      <vt:lpstr>Naïve Bayes</vt:lpstr>
      <vt:lpstr>Naïve Bayes</vt:lpstr>
      <vt:lpstr>Naïve Bayes</vt:lpstr>
      <vt:lpstr>Naïve Bayes – P(X)</vt:lpstr>
      <vt:lpstr>Naïve Bayes</vt:lpstr>
      <vt:lpstr>Naïve Bayes – P(X|Pracownik)</vt:lpstr>
      <vt:lpstr>Naïve Bayes</vt:lpstr>
      <vt:lpstr>Zadanie</vt:lpstr>
      <vt:lpstr>Ankieta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Zabor</dc:creator>
  <cp:lastModifiedBy>Szymon</cp:lastModifiedBy>
  <cp:revision>9</cp:revision>
  <dcterms:created xsi:type="dcterms:W3CDTF">2019-04-02T13:22:06Z</dcterms:created>
  <dcterms:modified xsi:type="dcterms:W3CDTF">2019-04-02T15:54:00Z</dcterms:modified>
</cp:coreProperties>
</file>