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59" r:id="rId9"/>
    <p:sldId id="272" r:id="rId10"/>
    <p:sldId id="260" r:id="rId11"/>
    <p:sldId id="261" r:id="rId12"/>
    <p:sldId id="273" r:id="rId13"/>
    <p:sldId id="274" r:id="rId14"/>
    <p:sldId id="262" r:id="rId15"/>
    <p:sldId id="263" r:id="rId16"/>
    <p:sldId id="264" r:id="rId17"/>
    <p:sldId id="276" r:id="rId18"/>
    <p:sldId id="277" r:id="rId19"/>
    <p:sldId id="275" r:id="rId20"/>
    <p:sldId id="278" r:id="rId21"/>
    <p:sldId id="279" r:id="rId22"/>
    <p:sldId id="265" r:id="rId23"/>
    <p:sldId id="280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6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9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B996802-A515-4A65-9F66-18CA798A32F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906A716-0BEB-4AA9-B4E2-D9BD62A6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PG</a:t>
            </a:r>
          </a:p>
        </p:txBody>
      </p:sp>
    </p:spTree>
    <p:extLst>
      <p:ext uri="{BB962C8B-B14F-4D97-AF65-F5344CB8AC3E}">
        <p14:creationId xmlns:p14="http://schemas.microsoft.com/office/powerpoint/2010/main" val="277164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23" y="2157731"/>
            <a:ext cx="7067027" cy="2994503"/>
          </a:xfrm>
        </p:spPr>
      </p:pic>
    </p:spTree>
    <p:extLst>
      <p:ext uri="{BB962C8B-B14F-4D97-AF65-F5344CB8AC3E}">
        <p14:creationId xmlns:p14="http://schemas.microsoft.com/office/powerpoint/2010/main" val="145196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6" y="2340744"/>
            <a:ext cx="4993719" cy="3767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69" y="2340744"/>
            <a:ext cx="4069427" cy="3811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6741" y="1817524"/>
            <a:ext cx="832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                                               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107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BA61-81F1-4D72-9FE7-E6F472D9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FC235-AE46-4FE7-95E4-A33CF67C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02" y="2419341"/>
            <a:ext cx="5022849" cy="3767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B24D-2FB7-4ED5-8956-3A170AD10458}"/>
              </a:ext>
            </a:extLst>
          </p:cNvPr>
          <p:cNvSpPr txBox="1"/>
          <p:nvPr/>
        </p:nvSpPr>
        <p:spPr>
          <a:xfrm>
            <a:off x="8160653" y="1954844"/>
            <a:ext cx="1990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A14E7-4A57-4391-AFBC-EA153EAD7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45" y="2742757"/>
            <a:ext cx="4349806" cy="28107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085F78-CAC3-4F2E-B256-E38AD37E245A}"/>
              </a:ext>
            </a:extLst>
          </p:cNvPr>
          <p:cNvSpPr/>
          <p:nvPr/>
        </p:nvSpPr>
        <p:spPr>
          <a:xfrm>
            <a:off x="1896928" y="6173801"/>
            <a:ext cx="380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http://shabal.in/visuals/kmeans/4.html</a:t>
            </a:r>
          </a:p>
        </p:txBody>
      </p:sp>
    </p:spTree>
    <p:extLst>
      <p:ext uri="{BB962C8B-B14F-4D97-AF65-F5344CB8AC3E}">
        <p14:creationId xmlns:p14="http://schemas.microsoft.com/office/powerpoint/2010/main" val="209977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CB6-9643-40BA-BE6E-A8E549CA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F679D-E2FF-4270-A176-ED68776A2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4" y="2011363"/>
            <a:ext cx="8005166" cy="3767137"/>
          </a:xfrm>
        </p:spPr>
      </p:pic>
    </p:spTree>
    <p:extLst>
      <p:ext uri="{BB962C8B-B14F-4D97-AF65-F5344CB8AC3E}">
        <p14:creationId xmlns:p14="http://schemas.microsoft.com/office/powerpoint/2010/main" val="231439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Jak</a:t>
            </a:r>
            <a:r>
              <a:rPr lang="en-US" dirty="0"/>
              <a:t> to </a:t>
            </a:r>
            <a:r>
              <a:rPr lang="en-US" dirty="0" err="1"/>
              <a:t>działa</a:t>
            </a:r>
            <a:r>
              <a:rPr lang="en-US" dirty="0"/>
              <a:t>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53A979-5FF2-4AFD-A3F0-BB693307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 Cost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1545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90A10-B7F0-44AE-9593-A4D1B7C1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13" y="2011363"/>
            <a:ext cx="7287248" cy="3767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C68C6-FCEC-4496-A124-59CE3EB1F7A3}"/>
              </a:ext>
            </a:extLst>
          </p:cNvPr>
          <p:cNvSpPr txBox="1"/>
          <p:nvPr/>
        </p:nvSpPr>
        <p:spPr>
          <a:xfrm>
            <a:off x="7684316" y="2600587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Cena </a:t>
            </a:r>
            <a:r>
              <a:rPr lang="en-US" dirty="0" err="1"/>
              <a:t>mieszkania</a:t>
            </a:r>
            <a:r>
              <a:rPr lang="en-US" dirty="0"/>
              <a:t> = b + a * </a:t>
            </a:r>
            <a:r>
              <a:rPr lang="en-US" dirty="0" err="1"/>
              <a:t>powierzchnia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0FA60D-012D-47FE-8E7F-C5E63DFB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36" y="2011363"/>
            <a:ext cx="6700402" cy="37671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95FD2-9028-4CEC-9B6F-243217FE8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10" y="1819964"/>
            <a:ext cx="6700402" cy="51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3FE-5E8A-4918-8094-757B213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A212-6D52-4883-8F5A-8A058C70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Trenowanie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z </a:t>
            </a:r>
            <a:r>
              <a:rPr lang="en-US" dirty="0" err="1"/>
              <a:t>użyciem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zmiennej</a:t>
            </a:r>
            <a:r>
              <a:rPr lang="en-US" dirty="0"/>
              <a:t> </a:t>
            </a:r>
            <a:r>
              <a:rPr lang="en-US" dirty="0" err="1"/>
              <a:t>zależnej</a:t>
            </a:r>
            <a:r>
              <a:rPr lang="en-US" dirty="0"/>
              <a:t> (dependent variable)</a:t>
            </a:r>
          </a:p>
          <a:p>
            <a:pPr marL="0" indent="0">
              <a:buNone/>
            </a:pPr>
            <a:r>
              <a:rPr lang="en-US" dirty="0"/>
              <a:t>Simple linear regression:</a:t>
            </a:r>
          </a:p>
          <a:p>
            <a:pPr marL="0" indent="0">
              <a:buNone/>
            </a:pPr>
            <a:r>
              <a:rPr lang="en-US" b="1" dirty="0"/>
              <a:t>	y = b0 + b1*x1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linear regression:</a:t>
            </a:r>
          </a:p>
          <a:p>
            <a:pPr marL="0" indent="0">
              <a:buNone/>
            </a:pPr>
            <a:r>
              <a:rPr lang="en-US" b="1" dirty="0"/>
              <a:t>	y = b0 + b1*x1 + b2*x2 + …. bn*</a:t>
            </a:r>
            <a:r>
              <a:rPr lang="en-US" b="1" dirty="0" err="1"/>
              <a:t>xn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przykładu</a:t>
            </a:r>
            <a:r>
              <a:rPr lang="en-US" dirty="0"/>
              <a:t> -&gt;    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mieszkania</a:t>
            </a:r>
            <a:r>
              <a:rPr lang="en-US" dirty="0"/>
              <a:t> = b0 + b1*</a:t>
            </a:r>
            <a:r>
              <a:rPr lang="en-US" dirty="0" err="1"/>
              <a:t>powierzchnia</a:t>
            </a:r>
            <a:r>
              <a:rPr lang="en-US" dirty="0"/>
              <a:t> + b2*</a:t>
            </a:r>
            <a:r>
              <a:rPr lang="en-US" dirty="0" err="1"/>
              <a:t>rok</a:t>
            </a:r>
            <a:r>
              <a:rPr lang="en-US" dirty="0"/>
              <a:t> </a:t>
            </a:r>
            <a:r>
              <a:rPr lang="en-US" dirty="0" err="1"/>
              <a:t>budowy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5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9AA7-BEAA-4DBB-814C-8325B55C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AADE-9B42-45A5-A5DE-3B189B62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58F109-32A5-429A-811D-40BB68A21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884789"/>
              </p:ext>
            </p:extLst>
          </p:nvPr>
        </p:nvGraphicFramePr>
        <p:xfrm>
          <a:off x="676275" y="2011363"/>
          <a:ext cx="2486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88">
                  <a:extLst>
                    <a:ext uri="{9D8B030D-6E8A-4147-A177-3AD203B41FA5}">
                      <a16:colId xmlns:a16="http://schemas.microsoft.com/office/drawing/2014/main" val="772885618"/>
                    </a:ext>
                  </a:extLst>
                </a:gridCol>
                <a:gridCol w="1243188">
                  <a:extLst>
                    <a:ext uri="{9D8B030D-6E8A-4147-A177-3AD203B41FA5}">
                      <a16:colId xmlns:a16="http://schemas.microsoft.com/office/drawing/2014/main" val="211781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5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2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5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965E00-9D44-4E40-B939-AA45F8DA9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64533"/>
              </p:ext>
            </p:extLst>
          </p:nvPr>
        </p:nvGraphicFramePr>
        <p:xfrm>
          <a:off x="4276549" y="1945640"/>
          <a:ext cx="3097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257631530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772885618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211781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5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2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534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DA5EB93-AB5C-44F1-B070-E75A89EE6331}"/>
              </a:ext>
            </a:extLst>
          </p:cNvPr>
          <p:cNvSpPr/>
          <p:nvPr/>
        </p:nvSpPr>
        <p:spPr>
          <a:xfrm>
            <a:off x="3162651" y="3403551"/>
            <a:ext cx="1113898" cy="40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0225-234A-4A96-9337-C7944522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08587-9413-4F9C-9EEA-03EBC8252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405616"/>
              </p:ext>
            </p:extLst>
          </p:nvPr>
        </p:nvGraphicFramePr>
        <p:xfrm>
          <a:off x="676275" y="2011363"/>
          <a:ext cx="2486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88">
                  <a:extLst>
                    <a:ext uri="{9D8B030D-6E8A-4147-A177-3AD203B41FA5}">
                      <a16:colId xmlns:a16="http://schemas.microsoft.com/office/drawing/2014/main" val="772885618"/>
                    </a:ext>
                  </a:extLst>
                </a:gridCol>
                <a:gridCol w="1243188">
                  <a:extLst>
                    <a:ext uri="{9D8B030D-6E8A-4147-A177-3AD203B41FA5}">
                      <a16:colId xmlns:a16="http://schemas.microsoft.com/office/drawing/2014/main" val="211781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5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2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53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922396-C349-4DE0-9409-6F4C27D17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4535"/>
              </p:ext>
            </p:extLst>
          </p:nvPr>
        </p:nvGraphicFramePr>
        <p:xfrm>
          <a:off x="4276549" y="1945640"/>
          <a:ext cx="3097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257631530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772885618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211781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5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2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534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66580DA-49D2-485A-8BD6-0D540D787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143049"/>
              </p:ext>
            </p:extLst>
          </p:nvPr>
        </p:nvGraphicFramePr>
        <p:xfrm>
          <a:off x="8537279" y="1945640"/>
          <a:ext cx="20649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257631530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211781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5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2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534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FBB8084-6BCB-4B9C-91C2-B8F851F4708B}"/>
              </a:ext>
            </a:extLst>
          </p:cNvPr>
          <p:cNvSpPr/>
          <p:nvPr/>
        </p:nvSpPr>
        <p:spPr>
          <a:xfrm>
            <a:off x="3162651" y="3403551"/>
            <a:ext cx="1113898" cy="40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33B5E28-50FD-4F97-9516-2873C31AB1A5}"/>
              </a:ext>
            </a:extLst>
          </p:cNvPr>
          <p:cNvSpPr/>
          <p:nvPr/>
        </p:nvSpPr>
        <p:spPr>
          <a:xfrm>
            <a:off x="7398652" y="3334758"/>
            <a:ext cx="1113898" cy="40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1D0479-A5E4-483F-8D1D-63038525DFB6}"/>
              </a:ext>
            </a:extLst>
          </p:cNvPr>
          <p:cNvSpPr/>
          <p:nvPr/>
        </p:nvSpPr>
        <p:spPr>
          <a:xfrm rot="16200000">
            <a:off x="5453468" y="5083841"/>
            <a:ext cx="743537" cy="40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342FD-ECD8-4DAB-879D-018D6E26DE6E}"/>
              </a:ext>
            </a:extLst>
          </p:cNvPr>
          <p:cNvSpPr txBox="1"/>
          <p:nvPr/>
        </p:nvSpPr>
        <p:spPr>
          <a:xfrm>
            <a:off x="2365695" y="5904721"/>
            <a:ext cx="699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Jeżeli</a:t>
            </a:r>
            <a:r>
              <a:rPr lang="en-US" b="1" dirty="0"/>
              <a:t> model </a:t>
            </a:r>
            <a:r>
              <a:rPr lang="en-US" b="1" dirty="0" err="1"/>
              <a:t>wygląda</a:t>
            </a:r>
            <a:r>
              <a:rPr lang="en-US" b="1" dirty="0"/>
              <a:t> </a:t>
            </a:r>
            <a:r>
              <a:rPr lang="en-US" b="1" dirty="0" err="1"/>
              <a:t>tak</a:t>
            </a:r>
            <a:r>
              <a:rPr lang="en-US" b="1" dirty="0"/>
              <a:t>: y = b0 + b1*d1 + b2*d2 , to </a:t>
            </a:r>
            <a:r>
              <a:rPr lang="en-US" b="1" dirty="0" err="1"/>
              <a:t>wtedy</a:t>
            </a:r>
            <a:r>
              <a:rPr lang="en-US" b="1" dirty="0"/>
              <a:t> b1 = (1 – b2)</a:t>
            </a:r>
          </a:p>
        </p:txBody>
      </p:sp>
    </p:spTree>
    <p:extLst>
      <p:ext uri="{BB962C8B-B14F-4D97-AF65-F5344CB8AC3E}">
        <p14:creationId xmlns:p14="http://schemas.microsoft.com/office/powerpoint/2010/main" val="416183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to jest Machine Learning?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“Machine learning is the science of getting computers to act without being explicitly programmed.”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F2F5-F2E4-43D4-A0E1-9B7D44DD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6061-62ED-493C-9018-89A598B3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Wybierz</a:t>
            </a:r>
            <a:r>
              <a:rPr lang="en-US" dirty="0"/>
              <a:t> </a:t>
            </a:r>
            <a:r>
              <a:rPr lang="en-US" dirty="0" err="1"/>
              <a:t>maksymalne</a:t>
            </a:r>
            <a:r>
              <a:rPr lang="en-US" dirty="0"/>
              <a:t> p-value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zmiennej</a:t>
            </a:r>
            <a:r>
              <a:rPr lang="en-US" dirty="0"/>
              <a:t> PM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Wytrenuj</a:t>
            </a:r>
            <a:r>
              <a:rPr lang="en-US" dirty="0"/>
              <a:t> model </a:t>
            </a:r>
            <a:r>
              <a:rPr lang="en-US" dirty="0" err="1"/>
              <a:t>używając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zmiennych</a:t>
            </a:r>
            <a:r>
              <a:rPr lang="en-US" dirty="0"/>
              <a:t> </a:t>
            </a:r>
            <a:r>
              <a:rPr lang="en-US" dirty="0" err="1"/>
              <a:t>zależnych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Znajdź</a:t>
            </a:r>
            <a:r>
              <a:rPr lang="en-US" dirty="0"/>
              <a:t> </a:t>
            </a:r>
            <a:r>
              <a:rPr lang="en-US" dirty="0" err="1"/>
              <a:t>predyktor</a:t>
            </a:r>
            <a:r>
              <a:rPr lang="en-US" dirty="0"/>
              <a:t> z </a:t>
            </a:r>
            <a:r>
              <a:rPr lang="en-US" dirty="0" err="1"/>
              <a:t>największym</a:t>
            </a:r>
            <a:r>
              <a:rPr lang="en-US" dirty="0"/>
              <a:t> p-value, </a:t>
            </a:r>
            <a:r>
              <a:rPr lang="en-US" dirty="0" err="1"/>
              <a:t>jeżeli</a:t>
            </a:r>
            <a:r>
              <a:rPr lang="en-US" dirty="0"/>
              <a:t> p &gt; PM </a:t>
            </a:r>
            <a:r>
              <a:rPr lang="en-US" dirty="0" err="1"/>
              <a:t>idź</a:t>
            </a:r>
            <a:r>
              <a:rPr lang="en-US" dirty="0"/>
              <a:t> do pkt 4, </a:t>
            </a:r>
            <a:r>
              <a:rPr lang="en-US" dirty="0" err="1"/>
              <a:t>inaczej</a:t>
            </a:r>
            <a:r>
              <a:rPr lang="en-US" dirty="0"/>
              <a:t> </a:t>
            </a:r>
            <a:r>
              <a:rPr lang="en-US" dirty="0" err="1"/>
              <a:t>finito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Usuń</a:t>
            </a:r>
            <a:r>
              <a:rPr lang="en-US" dirty="0"/>
              <a:t> </a:t>
            </a:r>
            <a:r>
              <a:rPr lang="en-US" dirty="0" err="1"/>
              <a:t>wcześniej</a:t>
            </a:r>
            <a:r>
              <a:rPr lang="en-US" dirty="0"/>
              <a:t> </a:t>
            </a:r>
            <a:r>
              <a:rPr lang="en-US" dirty="0" err="1"/>
              <a:t>wybrany</a:t>
            </a:r>
            <a:r>
              <a:rPr lang="en-US" dirty="0"/>
              <a:t> </a:t>
            </a:r>
            <a:r>
              <a:rPr lang="en-US" dirty="0" err="1"/>
              <a:t>predyktor</a:t>
            </a:r>
            <a:r>
              <a:rPr lang="en-US" dirty="0"/>
              <a:t> z </a:t>
            </a:r>
            <a:r>
              <a:rPr lang="en-US" dirty="0" err="1"/>
              <a:t>modelu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Wytrenuj</a:t>
            </a:r>
            <a:r>
              <a:rPr lang="en-US" dirty="0"/>
              <a:t> model z </a:t>
            </a:r>
            <a:r>
              <a:rPr lang="en-US" dirty="0" err="1"/>
              <a:t>pozostałymi</a:t>
            </a:r>
            <a:r>
              <a:rPr lang="en-US" dirty="0"/>
              <a:t> </a:t>
            </a:r>
            <a:r>
              <a:rPr lang="en-US" dirty="0" err="1"/>
              <a:t>zmiennymi</a:t>
            </a:r>
            <a:r>
              <a:rPr lang="en-US" dirty="0"/>
              <a:t> I </a:t>
            </a:r>
            <a:r>
              <a:rPr lang="en-US" dirty="0" err="1"/>
              <a:t>wróc</a:t>
            </a:r>
            <a:r>
              <a:rPr lang="en-US" dirty="0"/>
              <a:t> do pkt 3.</a:t>
            </a:r>
          </a:p>
        </p:txBody>
      </p:sp>
    </p:spTree>
    <p:extLst>
      <p:ext uri="{BB962C8B-B14F-4D97-AF65-F5344CB8AC3E}">
        <p14:creationId xmlns:p14="http://schemas.microsoft.com/office/powerpoint/2010/main" val="108299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6AAD-758F-48E3-AFCB-EC616177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sposoby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wybór</a:t>
            </a:r>
            <a:r>
              <a:rPr lang="en-US" dirty="0"/>
              <a:t> </a:t>
            </a:r>
            <a:r>
              <a:rPr lang="en-US" dirty="0" err="1"/>
              <a:t>zmiennych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5F5A-0E14-4486-A301-31EF27E4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Backward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Forward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Bidirectional Elimination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kombinacje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4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7DB89-12AD-4807-BA0C-01D10525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32794"/>
            <a:ext cx="10715625" cy="3724275"/>
          </a:xfrm>
        </p:spPr>
      </p:pic>
    </p:spTree>
    <p:extLst>
      <p:ext uri="{BB962C8B-B14F-4D97-AF65-F5344CB8AC3E}">
        <p14:creationId xmlns:p14="http://schemas.microsoft.com/office/powerpoint/2010/main" val="212067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0E285-B169-4E06-88C2-2CBCE585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35" y="2011363"/>
            <a:ext cx="5607405" cy="3767137"/>
          </a:xfrm>
        </p:spPr>
      </p:pic>
    </p:spTree>
    <p:extLst>
      <p:ext uri="{BB962C8B-B14F-4D97-AF65-F5344CB8AC3E}">
        <p14:creationId xmlns:p14="http://schemas.microsoft.com/office/powerpoint/2010/main" val="342290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74AA9-79A0-48ED-8BFA-7566116A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6" y="2157731"/>
            <a:ext cx="7925050" cy="4173547"/>
          </a:xfrm>
        </p:spPr>
      </p:pic>
    </p:spTree>
    <p:extLst>
      <p:ext uri="{BB962C8B-B14F-4D97-AF65-F5344CB8AC3E}">
        <p14:creationId xmlns:p14="http://schemas.microsoft.com/office/powerpoint/2010/main" val="316931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rodzaje</a:t>
            </a:r>
            <a:r>
              <a:rPr lang="en-US" dirty="0"/>
              <a:t> </a:t>
            </a:r>
            <a:r>
              <a:rPr lang="en-US" dirty="0" err="1"/>
              <a:t>regresji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Logistic Regression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Polynomial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Stepwise Regression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Ridge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Lasso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ElasticNet</a:t>
            </a:r>
            <a:r>
              <a:rPr lang="en-US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inaczej</a:t>
            </a:r>
            <a:r>
              <a:rPr lang="en-US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698" y="2713301"/>
            <a:ext cx="1795549" cy="7813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8097" y="2896181"/>
            <a:ext cx="1371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8096" y="3297962"/>
            <a:ext cx="1371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25247" y="3103999"/>
            <a:ext cx="1371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29701" y="4569777"/>
            <a:ext cx="1795549" cy="7813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58100" y="4752657"/>
            <a:ext cx="1371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58099" y="5154438"/>
            <a:ext cx="1371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25250" y="4960475"/>
            <a:ext cx="1371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2687" y="309823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389" y="496977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2600" y="4545640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82594" y="2711515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6849" y="477580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97442" y="29135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98015" y="2012619"/>
            <a:ext cx="228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Podejście</a:t>
            </a:r>
            <a:r>
              <a:rPr lang="en-US" sz="2000" b="1" dirty="0"/>
              <a:t> </a:t>
            </a:r>
            <a:r>
              <a:rPr lang="en-US" sz="2000" b="1" dirty="0" err="1"/>
              <a:t>tradycyjne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98015" y="3896477"/>
            <a:ext cx="194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74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ma </a:t>
            </a:r>
            <a:r>
              <a:rPr lang="en-US" dirty="0" err="1"/>
              <a:t>zastosowanie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5" y="2011680"/>
            <a:ext cx="7171376" cy="794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73" y="5125229"/>
            <a:ext cx="8205426" cy="927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1" y="3251228"/>
            <a:ext cx="5200650" cy="1428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67891" y="4098175"/>
            <a:ext cx="598516" cy="1330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6864" y="4259936"/>
            <a:ext cx="501535" cy="1374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459" y="1592936"/>
            <a:ext cx="2162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ma </a:t>
            </a:r>
            <a:r>
              <a:rPr lang="en-US" dirty="0" err="1"/>
              <a:t>zastosowanie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02" y="1912198"/>
            <a:ext cx="7569598" cy="3751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6891"/>
            <a:ext cx="4762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ma </a:t>
            </a:r>
            <a:r>
              <a:rPr lang="en-US" dirty="0" err="1"/>
              <a:t>zastosowanie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4" y="1888067"/>
            <a:ext cx="6626577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ma </a:t>
            </a:r>
            <a:r>
              <a:rPr lang="en-US" dirty="0" err="1"/>
              <a:t>zastosowanie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673358"/>
            <a:ext cx="7467124" cy="50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Deep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36" y="1994737"/>
            <a:ext cx="6650945" cy="3767137"/>
          </a:xfrm>
        </p:spPr>
      </p:pic>
    </p:spTree>
    <p:extLst>
      <p:ext uri="{BB962C8B-B14F-4D97-AF65-F5344CB8AC3E}">
        <p14:creationId xmlns:p14="http://schemas.microsoft.com/office/powerpoint/2010/main" val="215895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w </a:t>
            </a:r>
            <a:r>
              <a:rPr lang="en-US" dirty="0" err="1"/>
              <a:t>tym</a:t>
            </a:r>
            <a:r>
              <a:rPr lang="en-US" dirty="0"/>
              <a:t> data science?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16" y="1870046"/>
            <a:ext cx="5228400" cy="4649763"/>
          </a:xfrm>
        </p:spPr>
      </p:pic>
    </p:spTree>
    <p:extLst>
      <p:ext uri="{BB962C8B-B14F-4D97-AF65-F5344CB8AC3E}">
        <p14:creationId xmlns:p14="http://schemas.microsoft.com/office/powerpoint/2010/main" val="8998689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799</TotalTime>
  <Words>368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 Light</vt:lpstr>
      <vt:lpstr>Metropolitan</vt:lpstr>
      <vt:lpstr>Machine Learning I</vt:lpstr>
      <vt:lpstr>Co to jest Machine Learning? </vt:lpstr>
      <vt:lpstr>Może inaczej…</vt:lpstr>
      <vt:lpstr>Gdzie ma zastosowanie?</vt:lpstr>
      <vt:lpstr>Gdzie ma zastosowanie?</vt:lpstr>
      <vt:lpstr>Gdzie ma zastosowanie?</vt:lpstr>
      <vt:lpstr>Gdzie ma zastosowanie?</vt:lpstr>
      <vt:lpstr>AI vs ML vs Deep Learning</vt:lpstr>
      <vt:lpstr>Gdzie w tym data science?</vt:lpstr>
      <vt:lpstr>Supervised vs Unsupervised learning</vt:lpstr>
      <vt:lpstr>Supervised learning</vt:lpstr>
      <vt:lpstr>Unsupervised learning</vt:lpstr>
      <vt:lpstr>Reinforcement Learning</vt:lpstr>
      <vt:lpstr>Jak to działa?</vt:lpstr>
      <vt:lpstr>Simple linear regression</vt:lpstr>
      <vt:lpstr>Gradient Descent</vt:lpstr>
      <vt:lpstr>Multiple linear regression</vt:lpstr>
      <vt:lpstr>Dummy variable</vt:lpstr>
      <vt:lpstr>Dummy variable trap</vt:lpstr>
      <vt:lpstr>Backward selection</vt:lpstr>
      <vt:lpstr>Inne sposoby na wybór zmiennych</vt:lpstr>
      <vt:lpstr>Underfitting, overfitting</vt:lpstr>
      <vt:lpstr>Underfitting, overfitting</vt:lpstr>
      <vt:lpstr>Cross-validation</vt:lpstr>
      <vt:lpstr>Inne rodzaje regresji…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</dc:title>
  <dc:creator>Zabor</dc:creator>
  <cp:lastModifiedBy>Zabor</cp:lastModifiedBy>
  <cp:revision>18</cp:revision>
  <dcterms:created xsi:type="dcterms:W3CDTF">2019-03-26T00:15:50Z</dcterms:created>
  <dcterms:modified xsi:type="dcterms:W3CDTF">2019-03-26T15:50:19Z</dcterms:modified>
</cp:coreProperties>
</file>