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B535EC2-7787-43A2-886F-15B3727FD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83081-FDAD-4E10-81EB-2F3AD726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B561F-D43D-4D27-9AA1-4048914E708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53811-6981-44F0-921B-0DDA456F67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3F73F-C1A7-4537-810E-8AB4640C7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F0DE-4300-4F39-BF63-50342911B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2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A9CA-7E21-4616-A946-AD0BED16BEA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24E9-105A-4F33-B05B-2BB97A641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39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E5A4-FE59-411E-8F93-671997C395EB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1A2-FCA3-476A-BB0E-39F0233F3DF2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CFF3-65CD-4EE1-96CC-B687E8525DCF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B67-7583-4CEB-8C0A-81B68872C392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E861-F797-4B27-9685-E1B551C457D6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0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371-5F43-4EEF-B836-87041ACDEA02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6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63CD-A93B-4573-BDD0-C2F3CFD920B4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FC37-CF26-49AF-BA22-BD206781E36D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873-A515-44FA-9CFB-29E9E367BD17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6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7BBF-FC2C-4750-BA04-95BDC2233BF0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2877-C198-4799-8B3C-F9FC6145098C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392B29-B9A2-4C29-854E-6A1E3BB32CB5}" type="datetime1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2FC5-A54C-4376-AA5B-7A85C20B3E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069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714C-BF0E-4B8B-8608-ACFB8BD1B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212130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统计推断</a:t>
            </a:r>
            <a:r>
              <a:rPr lang="en-US" altLang="zh-CN" dirty="0"/>
              <a:t>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第一章：概率论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19A4D-3A9D-4281-887A-6BC1075E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4441472"/>
            <a:ext cx="5357600" cy="1160213"/>
          </a:xfrm>
        </p:spPr>
        <p:txBody>
          <a:bodyPr/>
          <a:lstStyle/>
          <a:p>
            <a:r>
              <a:rPr lang="en-US" altLang="zh-CN" dirty="0"/>
              <a:t>5.11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8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299D5F5-2184-421E-8496-DB08AFDEE5F1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1.2.2</a:t>
            </a:r>
            <a:r>
              <a:rPr lang="zh-CN" altLang="en-US" dirty="0"/>
              <a:t>概率演算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ECEB1-6616-4469-B912-884FE2FD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7" y="1409085"/>
            <a:ext cx="6067425" cy="1562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7AECD1-6CBB-4191-A26B-0DB0A8E60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7" y="3715518"/>
            <a:ext cx="6515100" cy="16097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776C13-0432-4D55-9DB5-FBC4954B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C1A14E-E145-4F08-9EB8-FC4BA08A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0858"/>
            <a:ext cx="9601200" cy="19240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75DDBA8-38CA-4CCF-9D0F-B17A55B15301}"/>
              </a:ext>
            </a:extLst>
          </p:cNvPr>
          <p:cNvCxnSpPr/>
          <p:nvPr/>
        </p:nvCxnSpPr>
        <p:spPr>
          <a:xfrm>
            <a:off x="1789471" y="3795252"/>
            <a:ext cx="119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9E09FAD-24E6-4A15-BFF6-12C5FE3F7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7" y="3376152"/>
            <a:ext cx="4667250" cy="8382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C2A21E-B4E7-4592-A3E8-5A874489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4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69710E-D639-4F7C-935A-11A2344424F6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1.2.3</a:t>
            </a:r>
            <a:r>
              <a:rPr lang="zh-CN" altLang="en-US" dirty="0"/>
              <a:t>计数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573CB-9951-4331-B2DA-6634F6F111C3}"/>
              </a:ext>
            </a:extLst>
          </p:cNvPr>
          <p:cNvSpPr txBox="1"/>
          <p:nvPr/>
        </p:nvSpPr>
        <p:spPr>
          <a:xfrm>
            <a:off x="2192594" y="1514475"/>
            <a:ext cx="837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构造有限样本空间上的概率赋值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3F353-5D1A-4AE1-AA1A-1513E32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4585"/>
            <a:ext cx="10134600" cy="114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C1CCEF-4F22-4F11-83A5-98978EF2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05" y="3800416"/>
            <a:ext cx="10096500" cy="13049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09F8EB-BC4F-400F-A97A-7350199F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BBB8BD-1234-46C1-85F7-469BAB3E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2024062"/>
            <a:ext cx="10163175" cy="28098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FED209-2D06-4C93-93BC-5D0144B3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731119-818E-4988-8D50-923E8B561A15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1.2.4</a:t>
            </a:r>
            <a:r>
              <a:rPr lang="zh-CN" altLang="en-US" dirty="0"/>
              <a:t>枚举结果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2F1A1-2AC6-4DFF-8E1B-6640161F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66" y="1366069"/>
            <a:ext cx="9324668" cy="29095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30C69B-DCEB-425A-B37A-0CA72ADD8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4610254"/>
            <a:ext cx="10163175" cy="16097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F2147B-3B87-4224-8B04-B1903767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57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7535C4-FF40-4D04-8044-03839C1F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710966"/>
            <a:ext cx="10039350" cy="29051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A0C0F2-24DF-4524-BBE4-3636428E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0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99F365-3892-4D81-A887-56F9A3D2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20" y="800100"/>
            <a:ext cx="10125075" cy="1600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BBD65F-BB8C-47CA-BE87-66F183715B23}"/>
              </a:ext>
            </a:extLst>
          </p:cNvPr>
          <p:cNvSpPr txBox="1"/>
          <p:nvPr/>
        </p:nvSpPr>
        <p:spPr>
          <a:xfrm>
            <a:off x="10017995" y="251958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  <a:r>
              <a:rPr lang="en-US" altLang="zh-CN" dirty="0"/>
              <a:t>4.75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F2E2EA-EC66-4416-832C-786ADCE0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4300998"/>
            <a:ext cx="9972675" cy="10287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E7D3F6-0221-4D4F-BFAD-A67BF833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10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7B4911-33BB-463B-8DBA-D2C091DF896C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1.3</a:t>
            </a:r>
            <a:r>
              <a:rPr lang="zh-CN" altLang="en-US" dirty="0"/>
              <a:t>条件概率与独立性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A5E14-688D-4F5F-937B-BE5944194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562100"/>
            <a:ext cx="10001250" cy="18669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73EC666-1459-451A-9622-DA216EA57F09}"/>
              </a:ext>
            </a:extLst>
          </p:cNvPr>
          <p:cNvSpPr/>
          <p:nvPr/>
        </p:nvSpPr>
        <p:spPr>
          <a:xfrm>
            <a:off x="1700981" y="3860697"/>
            <a:ext cx="806245" cy="40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56D398-F3B3-40D3-92BB-F0F85406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34" y="3860697"/>
            <a:ext cx="3686175" cy="4000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566F445-3CF5-4A6A-956D-0B0250ED4784}"/>
              </a:ext>
            </a:extLst>
          </p:cNvPr>
          <p:cNvSpPr/>
          <p:nvPr/>
        </p:nvSpPr>
        <p:spPr>
          <a:xfrm>
            <a:off x="1700980" y="4492419"/>
            <a:ext cx="806245" cy="40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B156B0-15D7-4C69-9A20-4BE5A9DC1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09" y="4459081"/>
            <a:ext cx="3619500" cy="46672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95853B50-B24E-4D03-B55C-89B253C78BE4}"/>
              </a:ext>
            </a:extLst>
          </p:cNvPr>
          <p:cNvSpPr/>
          <p:nvPr/>
        </p:nvSpPr>
        <p:spPr>
          <a:xfrm>
            <a:off x="1700979" y="5287753"/>
            <a:ext cx="806245" cy="40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7F31B8C-ADAD-4953-9348-23E7171EC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5149642"/>
            <a:ext cx="3181350" cy="67627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B5187BD7-FE2D-4CA1-B80A-CA9067E93FEA}"/>
              </a:ext>
            </a:extLst>
          </p:cNvPr>
          <p:cNvSpPr/>
          <p:nvPr/>
        </p:nvSpPr>
        <p:spPr>
          <a:xfrm>
            <a:off x="6187383" y="5287752"/>
            <a:ext cx="806245" cy="40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B155907-1747-4D97-B221-B2CFF2359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74" y="4892470"/>
            <a:ext cx="4200525" cy="11049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3E7467-13BF-41C3-AC0A-BF83EE3C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198B48-5900-4F7F-B491-BC75B0DB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661372"/>
            <a:ext cx="9915525" cy="30575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0665CAE-2159-460F-B2EF-40980FB0ECC0}"/>
              </a:ext>
            </a:extLst>
          </p:cNvPr>
          <p:cNvSpPr/>
          <p:nvPr/>
        </p:nvSpPr>
        <p:spPr>
          <a:xfrm>
            <a:off x="1553497" y="5014452"/>
            <a:ext cx="1150374" cy="89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0326B-10D7-4540-A590-C9760B4D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72" y="4278261"/>
            <a:ext cx="8144178" cy="191836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1F9624-0261-4471-A319-AF311C6F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6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85416B-C97E-40B9-A8BA-A63FBD8F2B33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1.4</a:t>
            </a:r>
            <a:r>
              <a:rPr lang="zh-CN" altLang="en-US" dirty="0"/>
              <a:t>随机变量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435D4-F803-4A27-AA27-708DAA83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21" y="1514475"/>
            <a:ext cx="9401175" cy="447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9033FD-7A6D-4D4D-93CE-088D20F72DD0}"/>
              </a:ext>
            </a:extLst>
          </p:cNvPr>
          <p:cNvSpPr txBox="1"/>
          <p:nvPr/>
        </p:nvSpPr>
        <p:spPr>
          <a:xfrm>
            <a:off x="1592826" y="2290916"/>
            <a:ext cx="25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概率函数：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0678EC-D964-4E5A-B829-4D68C1BBE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82" y="2905779"/>
            <a:ext cx="4533900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C55994-BCBF-4F1A-9D6E-A83685BF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043865"/>
            <a:ext cx="10134600" cy="11811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0B90518-9216-4590-AB7D-9FC41CD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6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C12C-1511-40F5-AF08-913C6FA0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739230"/>
            <a:ext cx="7958331" cy="1077229"/>
          </a:xfrm>
        </p:spPr>
        <p:txBody>
          <a:bodyPr/>
          <a:lstStyle/>
          <a:p>
            <a:pPr algn="l"/>
            <a:r>
              <a:rPr lang="en-US" altLang="zh-CN" dirty="0"/>
              <a:t>1.1</a:t>
            </a:r>
            <a:r>
              <a:rPr lang="zh-CN" altLang="en-US" dirty="0"/>
              <a:t>集合论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05A5F7-DE01-4B18-8EB9-A49448D82602}"/>
              </a:ext>
            </a:extLst>
          </p:cNvPr>
          <p:cNvSpPr txBox="1"/>
          <p:nvPr/>
        </p:nvSpPr>
        <p:spPr>
          <a:xfrm>
            <a:off x="2074606" y="1573161"/>
            <a:ext cx="78658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统计学研究的主要问题是通过试验推断总体，为了达到这一目的第一步就是确定全体可能出现的实验结果，即确定样本空间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定义</a:t>
            </a:r>
            <a:r>
              <a:rPr lang="en-US" altLang="zh-CN" sz="3200" dirty="0"/>
              <a:t>1.1.1</a:t>
            </a:r>
            <a:r>
              <a:rPr lang="zh-CN" altLang="en-US" sz="3200" dirty="0"/>
              <a:t>：称某次实验全体可能的结果所构成的集合</a:t>
            </a:r>
            <a:r>
              <a:rPr lang="en-US" altLang="zh-CN" sz="3200" dirty="0"/>
              <a:t>S</a:t>
            </a:r>
            <a:r>
              <a:rPr lang="zh-CN" altLang="en-US" sz="3200" dirty="0"/>
              <a:t>成为该实验的样本空间。</a:t>
            </a:r>
            <a:endParaRPr lang="en-US" altLang="zh-CN" sz="3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对样本空间进行分类：根据所含元素的个数。可数或者不可数</a:t>
            </a:r>
            <a:endParaRPr lang="en-US" altLang="zh-CN" sz="3200" dirty="0"/>
          </a:p>
          <a:p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5E6C8E-D2A2-4200-8631-DE5741A8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5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92A2546-1B60-4AA3-985C-4CD78A377CEA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1.5</a:t>
            </a:r>
            <a:r>
              <a:rPr lang="zh-CN" altLang="en-US" dirty="0"/>
              <a:t>分布函数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ED3C2-B37C-457A-940B-F6A2E8FB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08" y="956468"/>
            <a:ext cx="4276725" cy="409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7CA8F1-F346-4D0B-A164-5DDA35FC3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709608"/>
            <a:ext cx="6229350" cy="3562350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341C2AE-E92B-4B67-A88F-586BB3EE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04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B58458-D823-4B2B-89E1-DD57441F46AC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1.5</a:t>
            </a:r>
            <a:r>
              <a:rPr lang="zh-CN" altLang="en-US" dirty="0"/>
              <a:t>分布函数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2CA33-F8CB-4E63-B383-235AB1F6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435663"/>
            <a:ext cx="10039350" cy="2295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ABF551-BA9F-4E3B-9230-3DEF6EDB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6" y="4358813"/>
            <a:ext cx="10039350" cy="794282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82314-4317-46DA-83BF-CB0EF3E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05E4A4-E3A0-4F6E-A3AA-7FCE878E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412400"/>
            <a:ext cx="10010775" cy="7715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450F2C7-9F9E-47AA-9BA2-F2B5AAA59343}"/>
              </a:ext>
            </a:extLst>
          </p:cNvPr>
          <p:cNvSpPr/>
          <p:nvPr/>
        </p:nvSpPr>
        <p:spPr>
          <a:xfrm>
            <a:off x="1451728" y="3214540"/>
            <a:ext cx="782425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CC03E9-F683-4AB2-9220-B19E57FA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95" y="2910525"/>
            <a:ext cx="4095750" cy="1285875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21755-1C2D-4DCC-B811-B3EB2FF6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17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2A5A69-00C0-4F09-91B7-EAA16D279AAE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1.6</a:t>
            </a:r>
            <a:r>
              <a:rPr lang="zh-CN" altLang="en-US" dirty="0"/>
              <a:t>概率密度函数和概率质量函数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C3B212-F55A-4A51-B32E-D4D1546A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514475"/>
            <a:ext cx="9877425" cy="12001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580A499-F3EE-4E46-B550-6EB38142BDE0}"/>
              </a:ext>
            </a:extLst>
          </p:cNvPr>
          <p:cNvSpPr/>
          <p:nvPr/>
        </p:nvSpPr>
        <p:spPr>
          <a:xfrm>
            <a:off x="1348033" y="3138258"/>
            <a:ext cx="886120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5DB497-17D5-4480-9BE8-566BD5772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3143250"/>
            <a:ext cx="6343650" cy="571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6BE927-2230-43C5-9D4E-1A597998C9F3}"/>
              </a:ext>
            </a:extLst>
          </p:cNvPr>
          <p:cNvSpPr txBox="1"/>
          <p:nvPr/>
        </p:nvSpPr>
        <p:spPr>
          <a:xfrm>
            <a:off x="1348033" y="4157221"/>
            <a:ext cx="6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如何通过概率函数求累计分布函数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75CD87D-3A8F-4B5F-A32C-33551117E9D3}"/>
              </a:ext>
            </a:extLst>
          </p:cNvPr>
          <p:cNvSpPr/>
          <p:nvPr/>
        </p:nvSpPr>
        <p:spPr>
          <a:xfrm>
            <a:off x="1574275" y="4882534"/>
            <a:ext cx="659877" cy="35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700E5F9-3BD7-42DF-BB62-983420358AA4}"/>
              </a:ext>
            </a:extLst>
          </p:cNvPr>
          <p:cNvSpPr/>
          <p:nvPr/>
        </p:nvSpPr>
        <p:spPr>
          <a:xfrm>
            <a:off x="1574275" y="5882659"/>
            <a:ext cx="659877" cy="35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D77CA1-A3A6-4D28-B4BE-D18E0B58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1" y="4718457"/>
            <a:ext cx="4076700" cy="685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CEC9EC-4FF6-4315-BC55-F24816C3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1" y="5745162"/>
            <a:ext cx="4629150" cy="6096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7652A2E7-D0BA-4951-8041-D318138E27DB}"/>
              </a:ext>
            </a:extLst>
          </p:cNvPr>
          <p:cNvSpPr/>
          <p:nvPr/>
        </p:nvSpPr>
        <p:spPr>
          <a:xfrm>
            <a:off x="7126664" y="5882659"/>
            <a:ext cx="716437" cy="357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DC4EA97-04B1-4123-91BE-651B41E0B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20" y="5733378"/>
            <a:ext cx="2362200" cy="600075"/>
          </a:xfrm>
          <a:prstGeom prst="rect">
            <a:avLst/>
          </a:prstGeom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91E4A9-9663-4B52-9CB5-0DC43E4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4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09966E-0BE9-439A-92E9-A9150831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612840"/>
            <a:ext cx="9934575" cy="1352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B3D9FF-BB9D-488E-81C3-4A54167BA5F3}"/>
              </a:ext>
            </a:extLst>
          </p:cNvPr>
          <p:cNvSpPr txBox="1"/>
          <p:nvPr/>
        </p:nvSpPr>
        <p:spPr>
          <a:xfrm>
            <a:off x="1263191" y="2281287"/>
            <a:ext cx="9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满足什么条件一个函数才是概率密度函数或概率质量函数？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DFE964-9A9F-4E4C-A2BB-75BADB95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058849"/>
            <a:ext cx="9982200" cy="174307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D35BF95-B5AE-4D4E-930C-77B2066C7E9E}"/>
              </a:ext>
            </a:extLst>
          </p:cNvPr>
          <p:cNvSpPr/>
          <p:nvPr/>
        </p:nvSpPr>
        <p:spPr>
          <a:xfrm>
            <a:off x="1348033" y="5514681"/>
            <a:ext cx="820132" cy="47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07415F-C29C-4781-84A2-B3F961DE7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76" y="5402148"/>
            <a:ext cx="3171825" cy="62865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FE3F394-B059-43C4-9250-CFB9F3BA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7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4DDEB-A0B0-4281-8801-0437B994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2318" y="2937626"/>
            <a:ext cx="5372696" cy="982748"/>
          </a:xfrm>
        </p:spPr>
        <p:txBody>
          <a:bodyPr/>
          <a:lstStyle/>
          <a:p>
            <a:pPr algn="ctr"/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604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16CB05D-6DC6-4236-8E56-67837951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706437"/>
          </a:xfrm>
        </p:spPr>
        <p:txBody>
          <a:bodyPr/>
          <a:lstStyle/>
          <a:p>
            <a:pPr algn="l"/>
            <a:r>
              <a:rPr lang="en-US" altLang="zh-CN" dirty="0"/>
              <a:t>1.1</a:t>
            </a:r>
            <a:r>
              <a:rPr lang="zh-CN" altLang="en-US" dirty="0"/>
              <a:t>集合论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58CA9-C77A-4CAE-A9BC-718A7A4C8D28}"/>
              </a:ext>
            </a:extLst>
          </p:cNvPr>
          <p:cNvSpPr txBox="1"/>
          <p:nvPr/>
        </p:nvSpPr>
        <p:spPr>
          <a:xfrm>
            <a:off x="2143432" y="1514475"/>
            <a:ext cx="8042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定义</a:t>
            </a:r>
            <a:r>
              <a:rPr lang="en-US" altLang="zh-CN" sz="3200" dirty="0"/>
              <a:t>1.1.2 </a:t>
            </a:r>
            <a:r>
              <a:rPr lang="zh-CN" altLang="en-US" sz="3200" dirty="0"/>
              <a:t>样本空间的子集：一个事件是一次试验若干可能性所构成的集合，即</a:t>
            </a:r>
            <a:r>
              <a:rPr lang="en-US" altLang="zh-CN" sz="3200" dirty="0"/>
              <a:t>S</a:t>
            </a:r>
            <a:r>
              <a:rPr lang="zh-CN" altLang="en-US" sz="3200" dirty="0"/>
              <a:t>的一个子集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子集的关系</a:t>
            </a:r>
            <a:r>
              <a:rPr lang="en-US" altLang="zh-CN" sz="3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利用这两种关系定义初等集合运算：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交并补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空集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8D57F-B436-442B-AFB4-9F857900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91" y="3530411"/>
            <a:ext cx="3200400" cy="8858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96D06A-D153-4B0E-9658-EE9C571B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7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C91A13A-FEDC-4602-BA1E-76039C5D6A01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1.1</a:t>
            </a:r>
            <a:r>
              <a:rPr lang="zh-CN" altLang="en-US" dirty="0"/>
              <a:t>集合论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26D08E-1101-4A18-9F91-BEBBAE868F11}"/>
              </a:ext>
            </a:extLst>
          </p:cNvPr>
          <p:cNvSpPr txBox="1"/>
          <p:nvPr/>
        </p:nvSpPr>
        <p:spPr>
          <a:xfrm>
            <a:off x="2389239" y="1514475"/>
            <a:ext cx="8180336" cy="478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85E5B8-547E-479A-9E50-DF5541757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3" y="1514475"/>
            <a:ext cx="8078878" cy="400142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04C9D4-E93B-48EB-9FF8-70F5C5A0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25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F17152-D0DD-4874-942E-1F1B5A319F79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1.1</a:t>
            </a:r>
            <a:r>
              <a:rPr lang="zh-CN" altLang="en-US" dirty="0"/>
              <a:t>集合论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7F391-3F47-4DF7-9D1D-859595364DDA}"/>
              </a:ext>
            </a:extLst>
          </p:cNvPr>
          <p:cNvSpPr txBox="1"/>
          <p:nvPr/>
        </p:nvSpPr>
        <p:spPr>
          <a:xfrm>
            <a:off x="2290916" y="1514475"/>
            <a:ext cx="8406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集合的并、交运算可以推广到无穷集合族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同理在不可数的集合族定义并和交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E277A0-989F-4F6D-ACF2-C5045405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38" y="2068308"/>
            <a:ext cx="5047891" cy="12573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C6E363-BB70-456A-87E5-8BF5175C8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79" y="4246767"/>
            <a:ext cx="4895850" cy="10191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665E6-48A2-40FD-A0BC-4A0A92C0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E433F7-AAD4-4374-ADAE-EC0EAE2A2547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1.1</a:t>
            </a:r>
            <a:r>
              <a:rPr lang="zh-CN" altLang="en-US" dirty="0"/>
              <a:t>集合论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535F9-1C47-444B-A00B-771DD2E7C10B}"/>
              </a:ext>
            </a:extLst>
          </p:cNvPr>
          <p:cNvSpPr txBox="1"/>
          <p:nvPr/>
        </p:nvSpPr>
        <p:spPr>
          <a:xfrm>
            <a:off x="2192594" y="1514475"/>
            <a:ext cx="8485238" cy="190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定义</a:t>
            </a:r>
            <a:r>
              <a:rPr lang="en-US" altLang="zh-CN" sz="3200" dirty="0"/>
              <a:t>1.1.5 </a:t>
            </a:r>
            <a:r>
              <a:rPr lang="zh-CN" altLang="en-US" sz="3200" dirty="0"/>
              <a:t>两个事件不交或者互斥</a:t>
            </a:r>
            <a:endParaRPr lang="en-US" altLang="zh-CN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定义</a:t>
            </a:r>
            <a:r>
              <a:rPr lang="en-US" altLang="zh-CN" sz="3200" dirty="0"/>
              <a:t>1.1.6 </a:t>
            </a:r>
            <a:r>
              <a:rPr lang="zh-CN" altLang="en-US" sz="3200" dirty="0"/>
              <a:t>样本空间的划分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A6C499-B021-433D-8697-483E4C8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18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361-036C-4C8E-96DC-F3E46DC8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15" y="2517990"/>
            <a:ext cx="7956560" cy="1424746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1.2</a:t>
            </a:r>
            <a:r>
              <a:rPr lang="zh-CN" altLang="en-US" sz="5400" dirty="0"/>
              <a:t>概率论基础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C3E0FA-D794-4555-A83B-7D03290B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8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CD93AF-09D0-452F-8944-DCDE850B0D25}"/>
              </a:ext>
            </a:extLst>
          </p:cNvPr>
          <p:cNvSpPr txBox="1">
            <a:spLocks/>
          </p:cNvSpPr>
          <p:nvPr/>
        </p:nvSpPr>
        <p:spPr>
          <a:xfrm>
            <a:off x="2611438" y="808038"/>
            <a:ext cx="7958137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1.2.1</a:t>
            </a:r>
            <a:r>
              <a:rPr lang="zh-CN" altLang="en-US" dirty="0"/>
              <a:t>公理化基础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BF38EE-5B27-498A-ADF2-316B7773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44880"/>
            <a:ext cx="10382250" cy="2257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019E59-F613-4A61-B8C1-C0CE4CF35A6F}"/>
              </a:ext>
            </a:extLst>
          </p:cNvPr>
          <p:cNvSpPr txBox="1"/>
          <p:nvPr/>
        </p:nvSpPr>
        <p:spPr>
          <a:xfrm>
            <a:off x="1219200" y="3893574"/>
            <a:ext cx="96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如果</a:t>
            </a:r>
            <a:r>
              <a:rPr lang="en-US" altLang="zh-CN" sz="2800" dirty="0"/>
              <a:t>S</a:t>
            </a:r>
            <a:r>
              <a:rPr lang="zh-CN" altLang="en-US" sz="2800" dirty="0"/>
              <a:t>可数或者有限：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99D345-FF9D-43B3-B54E-EA15D9FC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7" y="4416794"/>
            <a:ext cx="4505325" cy="552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A8D53-048F-4A51-AB3B-AEE4516CF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4" y="5262716"/>
            <a:ext cx="6391275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A20242-0585-412E-A895-C71591542CB8}"/>
              </a:ext>
            </a:extLst>
          </p:cNvPr>
          <p:cNvSpPr txBox="1"/>
          <p:nvPr/>
        </p:nvSpPr>
        <p:spPr>
          <a:xfrm>
            <a:off x="1219200" y="5262716"/>
            <a:ext cx="250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A51C8B-ABBD-48C0-B03B-78B94597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8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A1EA0B-D679-4FDF-BD1A-B349BEA27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458736"/>
            <a:ext cx="10182225" cy="2381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EFABC-9872-497E-82CE-BC6E4F2B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3573411"/>
            <a:ext cx="10106025" cy="22479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8F7BCF-EFEA-4D7C-B669-57140ED9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6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581</TotalTime>
  <Words>255</Words>
  <Application>Microsoft Office PowerPoint</Application>
  <PresentationFormat>宽屏</PresentationFormat>
  <Paragraphs>67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Arial</vt:lpstr>
      <vt:lpstr>MS Shell Dlg 2</vt:lpstr>
      <vt:lpstr>Wingdings</vt:lpstr>
      <vt:lpstr>Wingdings 3</vt:lpstr>
      <vt:lpstr>麦迪逊</vt:lpstr>
      <vt:lpstr>《统计推断》  第一章：概率论</vt:lpstr>
      <vt:lpstr>1.1集合论</vt:lpstr>
      <vt:lpstr>1.1集合论</vt:lpstr>
      <vt:lpstr>PowerPoint 演示文稿</vt:lpstr>
      <vt:lpstr>PowerPoint 演示文稿</vt:lpstr>
      <vt:lpstr>PowerPoint 演示文稿</vt:lpstr>
      <vt:lpstr>1.2概率论基础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《统计推断》  第一章：概率论</dc:title>
  <dc:creator>zhao tong</dc:creator>
  <cp:lastModifiedBy>zhao tong</cp:lastModifiedBy>
  <cp:revision>33</cp:revision>
  <dcterms:created xsi:type="dcterms:W3CDTF">2021-05-10T06:57:32Z</dcterms:created>
  <dcterms:modified xsi:type="dcterms:W3CDTF">2021-05-11T08:06:54Z</dcterms:modified>
</cp:coreProperties>
</file>