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1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9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5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4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2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AC2D55-6362-4E3E-ACE5-5325502F79A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2223-F5C6-4298-9342-537BDCF28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80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FC8AE-4DE8-4C63-9328-9FCE993A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649" y="2586951"/>
            <a:ext cx="5518066" cy="2268559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统计推断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373793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17A5B31-FBD8-45A8-A9B5-04CDBE3213D0}"/>
              </a:ext>
            </a:extLst>
          </p:cNvPr>
          <p:cNvSpPr txBox="1">
            <a:spLocks/>
          </p:cNvSpPr>
          <p:nvPr/>
        </p:nvSpPr>
        <p:spPr>
          <a:xfrm>
            <a:off x="2611809" y="808056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3.3</a:t>
            </a:r>
            <a:r>
              <a:rPr lang="zh-CN" altLang="en-US" sz="3600" dirty="0"/>
              <a:t>连续分布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CC625B-BC9C-475B-97C5-C304697C5F8E}"/>
                  </a:ext>
                </a:extLst>
              </p:cNvPr>
              <p:cNvSpPr txBox="1"/>
              <p:nvPr/>
            </p:nvSpPr>
            <p:spPr>
              <a:xfrm>
                <a:off x="2347275" y="1597905"/>
                <a:ext cx="782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400" dirty="0"/>
                  <a:t>函数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CC625B-BC9C-475B-97C5-C304697C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75" y="1597905"/>
                <a:ext cx="7824247" cy="461665"/>
              </a:xfrm>
              <a:prstGeom prst="rect">
                <a:avLst/>
              </a:prstGeom>
              <a:blipFill>
                <a:blip r:embed="rId2"/>
                <a:stretch>
                  <a:fillRect l="-1012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5576367-0462-4CD7-BC23-90FA32E63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76" y="1519176"/>
            <a:ext cx="2905125" cy="619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49EF3D-7D11-4028-8FCB-BCA16C15E6C5}"/>
              </a:ext>
            </a:extLst>
          </p:cNvPr>
          <p:cNvSpPr txBox="1"/>
          <p:nvPr/>
        </p:nvSpPr>
        <p:spPr>
          <a:xfrm>
            <a:off x="2498103" y="2382788"/>
            <a:ext cx="2733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 </a:t>
            </a:r>
          </a:p>
          <a:p>
            <a:r>
              <a:rPr lang="en-US" altLang="zh-CN" b="1" dirty="0"/>
              <a:t> </a:t>
            </a: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65DCE6-BB4A-48D1-BC87-B2E994EAA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73" y="2388105"/>
            <a:ext cx="3324225" cy="4191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7836EC-5611-40E1-9BE4-F9CB8C96FEEF}"/>
              </a:ext>
            </a:extLst>
          </p:cNvPr>
          <p:cNvSpPr txBox="1"/>
          <p:nvPr/>
        </p:nvSpPr>
        <p:spPr>
          <a:xfrm>
            <a:off x="2498103" y="3214540"/>
            <a:ext cx="575035" cy="36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5B6BC4A-7141-4F6A-9152-F30B01D3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38" y="3202117"/>
            <a:ext cx="11144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D68834-BC80-495B-B4D2-4627F5ED8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36" y="3149763"/>
            <a:ext cx="1476375" cy="533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B77165-E80C-4CCF-849F-5A2E66152497}"/>
              </a:ext>
            </a:extLst>
          </p:cNvPr>
          <p:cNvSpPr txBox="1"/>
          <p:nvPr/>
        </p:nvSpPr>
        <p:spPr>
          <a:xfrm>
            <a:off x="2498103" y="3906335"/>
            <a:ext cx="28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0D78C2-A8BE-497F-A519-1268AF7E5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73" y="3868525"/>
            <a:ext cx="2085975" cy="419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293B50-84C2-4EC3-99B5-4B9B3D647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10" y="4514915"/>
            <a:ext cx="10163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932B4E-D87F-45B7-A602-08AC59613B76}"/>
              </a:ext>
            </a:extLst>
          </p:cNvPr>
          <p:cNvSpPr txBox="1"/>
          <p:nvPr/>
        </p:nvSpPr>
        <p:spPr>
          <a:xfrm>
            <a:off x="2432115" y="65117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伽马分布的特例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6801B0-9160-4401-AC89-B66511A9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72" y="1249542"/>
            <a:ext cx="4152900" cy="361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FF1F48-C534-4F81-A8CD-F86500EFB753}"/>
              </a:ext>
            </a:extLst>
          </p:cNvPr>
          <p:cNvSpPr txBox="1"/>
          <p:nvPr/>
        </p:nvSpPr>
        <p:spPr>
          <a:xfrm>
            <a:off x="2300140" y="1249542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A0876D-3E49-471B-9DD0-492CF900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13" y="1950153"/>
            <a:ext cx="5505450" cy="62865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90B1FA4-7465-4B4C-A5A5-3823EF109E7B}"/>
              </a:ext>
            </a:extLst>
          </p:cNvPr>
          <p:cNvSpPr/>
          <p:nvPr/>
        </p:nvSpPr>
        <p:spPr>
          <a:xfrm>
            <a:off x="2597084" y="2028808"/>
            <a:ext cx="740005" cy="47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02358A-9459-4E7F-BFE9-5CEEF0EC3307}"/>
              </a:ext>
            </a:extLst>
          </p:cNvPr>
          <p:cNvSpPr txBox="1"/>
          <p:nvPr/>
        </p:nvSpPr>
        <p:spPr>
          <a:xfrm>
            <a:off x="2253006" y="3096098"/>
            <a:ext cx="46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E95311-C3E0-4DAE-8FB3-7D7AB34DC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88" y="3113005"/>
            <a:ext cx="1000125" cy="352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CD71F7-7374-44E6-A94F-F15DC9E55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52" y="2917464"/>
            <a:ext cx="4000500" cy="74295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050F7CC4-C3D4-4938-8E4E-86B56F4A89CD}"/>
              </a:ext>
            </a:extLst>
          </p:cNvPr>
          <p:cNvSpPr/>
          <p:nvPr/>
        </p:nvSpPr>
        <p:spPr>
          <a:xfrm>
            <a:off x="3893270" y="2984527"/>
            <a:ext cx="1000125" cy="522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6563CE-3845-4219-AB39-72F9224FAF39}"/>
              </a:ext>
            </a:extLst>
          </p:cNvPr>
          <p:cNvSpPr txBox="1"/>
          <p:nvPr/>
        </p:nvSpPr>
        <p:spPr>
          <a:xfrm>
            <a:off x="9266548" y="3096099"/>
            <a:ext cx="240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指数概率密度函数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5B2E66-2305-469A-84B0-7FF2AF724A3F}"/>
              </a:ext>
            </a:extLst>
          </p:cNvPr>
          <p:cNvSpPr txBox="1"/>
          <p:nvPr/>
        </p:nvSpPr>
        <p:spPr>
          <a:xfrm>
            <a:off x="2300140" y="4091528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威布尔分布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265C408-1384-476B-94D4-7B048D4E4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06" y="4938365"/>
            <a:ext cx="6610350" cy="619125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D2C5C88-7F2F-4158-A642-C5515B03A1C4}"/>
              </a:ext>
            </a:extLst>
          </p:cNvPr>
          <p:cNvCxnSpPr/>
          <p:nvPr/>
        </p:nvCxnSpPr>
        <p:spPr>
          <a:xfrm rot="16200000" flipV="1">
            <a:off x="7392022" y="3762701"/>
            <a:ext cx="1665730" cy="1461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549A390D-CF62-4F6C-B739-670CB65FD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62" y="4120935"/>
            <a:ext cx="10858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7EA884-DF9E-4D89-86AF-127885305AB8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正态分布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91125F-C2AF-4D23-8B56-B0B2C9C2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52" y="585830"/>
            <a:ext cx="5972175" cy="600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921D19-9B40-4981-9385-6B2BE61166C5}"/>
              </a:ext>
            </a:extLst>
          </p:cNvPr>
          <p:cNvSpPr txBox="1"/>
          <p:nvPr/>
        </p:nvSpPr>
        <p:spPr>
          <a:xfrm>
            <a:off x="2384980" y="1646422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标准正态分布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04AA1C-B49A-4B4C-AEF7-DB6C8FFF6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77" y="2216155"/>
            <a:ext cx="8439150" cy="438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88F773-C7B8-4F7F-AA9B-3AE20DBCF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87" y="2836066"/>
            <a:ext cx="2524125" cy="742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4DC846-1A42-482C-B0EB-AAD0CBCE9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51" y="3732743"/>
            <a:ext cx="6131001" cy="29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69FF0B-BDED-4643-9878-ABD89E44E6D6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二项分布的正态近似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7399F2-EC5F-42F9-B421-364E4164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6" y="1193129"/>
            <a:ext cx="10039350" cy="3076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E857D9-FD3D-4110-A805-71FACD0A3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1" y="4457602"/>
            <a:ext cx="10067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306707-D7DC-42A8-9AE2-9CD95B5DF6AA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贝塔分布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E96821-5693-4386-90BC-A3A1CF65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05795"/>
            <a:ext cx="7543800" cy="619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296C8A-933C-481E-AE1B-34DD213EC46F}"/>
              </a:ext>
            </a:extLst>
          </p:cNvPr>
          <p:cNvSpPr txBox="1"/>
          <p:nvPr/>
        </p:nvSpPr>
        <p:spPr>
          <a:xfrm>
            <a:off x="2324100" y="2144960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573840-67CC-48F5-8EA4-E29AD4A8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59" y="2009081"/>
            <a:ext cx="5743575" cy="733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669CED-5E7C-4460-86F9-79A4A2619EE7}"/>
              </a:ext>
            </a:extLst>
          </p:cNvPr>
          <p:cNvSpPr txBox="1"/>
          <p:nvPr/>
        </p:nvSpPr>
        <p:spPr>
          <a:xfrm>
            <a:off x="2324099" y="3018610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贝塔函数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2C4884-6346-4EDF-B81C-A1A7E1002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3018610"/>
            <a:ext cx="3629025" cy="4762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F93DAF8-387A-4145-9E0E-B0ECC6E5A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36" y="3634886"/>
            <a:ext cx="26574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9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5A57B-B395-47BA-A90C-B449AC4199E3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贝塔分布的图像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58BFC8-8E69-4D7C-BAC6-CE510A9D9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54464"/>
            <a:ext cx="65532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6F10D7-306D-4911-A1C9-766275DF1569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柯西分布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01D164-4FB6-44AF-8970-BAE23B62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180332"/>
            <a:ext cx="7515225" cy="59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FA3A17-C646-499D-A991-7F4ED70DC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4" y="2125548"/>
            <a:ext cx="7029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8C74D9-9AA8-496F-A785-47736DA8DF9C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对数正态分布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4EB127-1C89-405F-B267-46C623F2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47" y="704671"/>
            <a:ext cx="1838325" cy="41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102A0E-05E8-48CE-81E7-4D8FD5B9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04" y="1418243"/>
            <a:ext cx="8305800" cy="552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83AA3A-13CB-40AF-8DA0-06093991ED73}"/>
              </a:ext>
            </a:extLst>
          </p:cNvPr>
          <p:cNvSpPr txBox="1"/>
          <p:nvPr/>
        </p:nvSpPr>
        <p:spPr>
          <a:xfrm>
            <a:off x="2384981" y="2144960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6D9D49-B0A2-4A71-A9ED-4083E77C1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36" y="2780892"/>
            <a:ext cx="1457325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392E8A-C97F-4EC9-BC30-922473EB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84" y="2828435"/>
            <a:ext cx="3305175" cy="4191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0CCA38-CE5E-4B6B-9702-C6C69F0344B7}"/>
              </a:ext>
            </a:extLst>
          </p:cNvPr>
          <p:cNvSpPr txBox="1"/>
          <p:nvPr/>
        </p:nvSpPr>
        <p:spPr>
          <a:xfrm>
            <a:off x="2144204" y="3379633"/>
            <a:ext cx="7824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对数正态分布：</a:t>
            </a:r>
            <a:endParaRPr lang="en-US" altLang="zh-CN" sz="2400" dirty="0"/>
          </a:p>
          <a:p>
            <a:pPr indent="457200"/>
            <a:r>
              <a:rPr lang="zh-CN" altLang="en-US" sz="2000" dirty="0"/>
              <a:t>指数分布做关于原点的反射、然后平移</a:t>
            </a:r>
            <a:r>
              <a:rPr lang="en-US" altLang="zh-CN" sz="2000" dirty="0"/>
              <a:t>µ</a:t>
            </a:r>
            <a:r>
              <a:rPr lang="zh-CN" altLang="en-US" sz="2000" dirty="0"/>
              <a:t>个单位，即得双指数分布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33E9FA-FE29-4164-913E-C2F9E5B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4463921"/>
            <a:ext cx="8096250" cy="5619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B53A09-8050-4D79-8A3D-D3466E46D28E}"/>
              </a:ext>
            </a:extLst>
          </p:cNvPr>
          <p:cNvSpPr txBox="1"/>
          <p:nvPr/>
        </p:nvSpPr>
        <p:spPr>
          <a:xfrm>
            <a:off x="2047875" y="5439695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E905FF4-63B6-45A1-943E-9A4B03048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8" y="5475266"/>
            <a:ext cx="35528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413B38F-4167-4D40-AA39-2D268FB1EDD6}"/>
              </a:ext>
            </a:extLst>
          </p:cNvPr>
          <p:cNvSpPr txBox="1">
            <a:spLocks/>
          </p:cNvSpPr>
          <p:nvPr/>
        </p:nvSpPr>
        <p:spPr>
          <a:xfrm>
            <a:off x="2611809" y="808056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3.4</a:t>
            </a:r>
            <a:r>
              <a:rPr lang="zh-CN" altLang="en-US" sz="3600" dirty="0"/>
              <a:t>指数族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E4899E-4D9E-46C0-9205-FAFCD829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73" y="1649691"/>
            <a:ext cx="497205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0F5872-B01D-49D1-AF2A-BA2B46BB9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3" y="2491326"/>
            <a:ext cx="10039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4779C0A-A12E-4222-9DCA-8E36580B613D}"/>
              </a:ext>
            </a:extLst>
          </p:cNvPr>
          <p:cNvSpPr txBox="1">
            <a:spLocks/>
          </p:cNvSpPr>
          <p:nvPr/>
        </p:nvSpPr>
        <p:spPr>
          <a:xfrm>
            <a:off x="2514105" y="421557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3.4</a:t>
            </a:r>
            <a:r>
              <a:rPr lang="zh-CN" altLang="en-US" sz="3600" dirty="0"/>
              <a:t>指数族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3B60D-270F-4384-A4E1-2E774BB9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29780"/>
            <a:ext cx="10134600" cy="2295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788776-3A07-4475-B92F-0CAE603E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41" y="3429000"/>
            <a:ext cx="74771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76BE3-C0A0-46A1-83A3-19921351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6956398" cy="84163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3.2</a:t>
            </a:r>
            <a:r>
              <a:rPr lang="zh-CN" altLang="en-US" sz="3600" dirty="0"/>
              <a:t>离散分布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82379D-96BE-49E5-B2C9-07DF724289F3}"/>
              </a:ext>
            </a:extLst>
          </p:cNvPr>
          <p:cNvSpPr txBox="1"/>
          <p:nvPr/>
        </p:nvSpPr>
        <p:spPr>
          <a:xfrm>
            <a:off x="2309567" y="1418858"/>
            <a:ext cx="834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离散均匀分布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D8A880-9E58-4DFD-9348-F42518A21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92" y="1925300"/>
            <a:ext cx="5153025" cy="695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84142A-66BC-431F-AD7C-2FE9EE8B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93" y="2665402"/>
            <a:ext cx="5374593" cy="39972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919DF0-C7CD-4318-A84D-88E229274543}"/>
              </a:ext>
            </a:extLst>
          </p:cNvPr>
          <p:cNvSpPr txBox="1"/>
          <p:nvPr/>
        </p:nvSpPr>
        <p:spPr>
          <a:xfrm>
            <a:off x="2432115" y="2752627"/>
            <a:ext cx="227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均值与方差</a:t>
            </a:r>
          </a:p>
        </p:txBody>
      </p:sp>
    </p:spTree>
    <p:extLst>
      <p:ext uri="{BB962C8B-B14F-4D97-AF65-F5344CB8AC3E}">
        <p14:creationId xmlns:p14="http://schemas.microsoft.com/office/powerpoint/2010/main" val="217344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CF8F10-43C0-4D6D-BE49-CA9C985EA1BD}"/>
              </a:ext>
            </a:extLst>
          </p:cNvPr>
          <p:cNvSpPr txBox="1">
            <a:spLocks/>
          </p:cNvSpPr>
          <p:nvPr/>
        </p:nvSpPr>
        <p:spPr>
          <a:xfrm>
            <a:off x="2514105" y="421557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3.4</a:t>
            </a:r>
            <a:r>
              <a:rPr lang="zh-CN" altLang="en-US" sz="3600" dirty="0"/>
              <a:t>指数族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3E53B2-7D04-49F9-B0FD-02EF964D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971282"/>
            <a:ext cx="100107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3591AB-AC18-4013-8AB4-2B6E1C5F0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69" y="524953"/>
            <a:ext cx="512445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145252-916A-437A-BBE7-7043F27F9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41" y="1483593"/>
            <a:ext cx="7977882" cy="411593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136B830-BAB9-4734-9B0D-A4B364E84019}"/>
              </a:ext>
            </a:extLst>
          </p:cNvPr>
          <p:cNvSpPr/>
          <p:nvPr/>
        </p:nvSpPr>
        <p:spPr>
          <a:xfrm>
            <a:off x="697583" y="5909526"/>
            <a:ext cx="876693" cy="53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BEE266-DFD4-4F9D-909B-EB7A93B5E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41" y="5825765"/>
            <a:ext cx="6067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862FC1-AF13-4D5E-A2B6-570F74AC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453518"/>
            <a:ext cx="10277475" cy="2085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74EEAB-2861-4D44-AA11-E4B980481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2871100"/>
            <a:ext cx="104489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EBC42-4258-4BB6-BF9C-C4E91A04C6A3}"/>
              </a:ext>
            </a:extLst>
          </p:cNvPr>
          <p:cNvSpPr txBox="1">
            <a:spLocks/>
          </p:cNvSpPr>
          <p:nvPr/>
        </p:nvSpPr>
        <p:spPr>
          <a:xfrm>
            <a:off x="2514105" y="647800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3.5</a:t>
            </a:r>
            <a:r>
              <a:rPr lang="zh-CN" altLang="en-US" sz="3600" dirty="0"/>
              <a:t>位置与尺度族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F4AE7-6742-451A-8573-76EFBF912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257447"/>
            <a:ext cx="9639300" cy="15716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050F-8A09-461A-A6A4-1F3709B84A6A}"/>
              </a:ext>
            </a:extLst>
          </p:cNvPr>
          <p:cNvSpPr txBox="1"/>
          <p:nvPr/>
        </p:nvSpPr>
        <p:spPr>
          <a:xfrm>
            <a:off x="1800519" y="2967335"/>
            <a:ext cx="203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位置族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504DAC-F63C-4C06-9F37-D54C41B75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5" y="3429000"/>
            <a:ext cx="10372725" cy="800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3DBE51-BCE3-4923-8E39-67785D586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5" y="4340650"/>
            <a:ext cx="10077450" cy="2362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29A84B-9CD6-471E-A711-0CA387FD7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13" y="3429000"/>
            <a:ext cx="6153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F8B3D5-7AB1-4AC1-A6A9-EF32F6C0CB5E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尺度族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656D5F-2630-4364-9D05-265895B8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7138"/>
            <a:ext cx="10058400" cy="1162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79C1E8-ACD0-4FC7-9A24-AF7232F96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2379188"/>
            <a:ext cx="7343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2831E9-40F4-4058-ACA4-6E8E66F35A11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位置</a:t>
            </a:r>
            <a:r>
              <a:rPr lang="en-US" altLang="zh-CN" sz="2400" dirty="0"/>
              <a:t>-</a:t>
            </a:r>
            <a:r>
              <a:rPr lang="zh-CN" altLang="en-US" sz="2400" dirty="0"/>
              <a:t>尺度族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9D159-13A5-4C9F-9EBE-270D9004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16701"/>
            <a:ext cx="10248900" cy="1581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5D8C98-A762-459D-829C-517D2C6C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996904"/>
            <a:ext cx="10144125" cy="1257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72BBE5-7A56-43FE-A6EB-F31C0FEEB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4687871"/>
            <a:ext cx="10163175" cy="838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7F1D89-65C2-4F6D-918C-920AC2DF2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5526071"/>
            <a:ext cx="7829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A13836-D206-4475-AF6C-82A9A093EC33}"/>
              </a:ext>
            </a:extLst>
          </p:cNvPr>
          <p:cNvSpPr txBox="1"/>
          <p:nvPr/>
        </p:nvSpPr>
        <p:spPr>
          <a:xfrm>
            <a:off x="2384981" y="65503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位置</a:t>
            </a:r>
            <a:r>
              <a:rPr lang="en-US" altLang="zh-CN" sz="2400" dirty="0"/>
              <a:t>-</a:t>
            </a:r>
            <a:r>
              <a:rPr lang="zh-CN" altLang="en-US" sz="2400" dirty="0"/>
              <a:t>尺度族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77EAE2-4ABC-4D47-AF4A-5CA2B71D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335414"/>
            <a:ext cx="8020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6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64832F-DBAD-42D2-9793-AD500B4B1968}"/>
              </a:ext>
            </a:extLst>
          </p:cNvPr>
          <p:cNvSpPr txBox="1">
            <a:spLocks/>
          </p:cNvSpPr>
          <p:nvPr/>
        </p:nvSpPr>
        <p:spPr>
          <a:xfrm>
            <a:off x="2504678" y="723215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3.6</a:t>
            </a:r>
            <a:r>
              <a:rPr lang="zh-CN" altLang="en-US" sz="3600" dirty="0"/>
              <a:t>不等式与恒等式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169F6-5BF8-4106-9BF5-BD4EC7611BB4}"/>
              </a:ext>
            </a:extLst>
          </p:cNvPr>
          <p:cNvSpPr txBox="1"/>
          <p:nvPr/>
        </p:nvSpPr>
        <p:spPr>
          <a:xfrm>
            <a:off x="2183876" y="1334017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3.6.1</a:t>
            </a:r>
            <a:r>
              <a:rPr lang="zh-CN" altLang="en-US" sz="2400" dirty="0"/>
              <a:t>概率不等式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BE89D6-3868-4A61-BFDA-85E45F10D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52" y="1798331"/>
            <a:ext cx="8289648" cy="12321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2BE996-8BAB-4E11-9558-EC095C0C5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613" y="2972536"/>
            <a:ext cx="6286527" cy="38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BCE42D-454F-46E9-B31C-9718236242C8}"/>
              </a:ext>
            </a:extLst>
          </p:cNvPr>
          <p:cNvSpPr txBox="1"/>
          <p:nvPr/>
        </p:nvSpPr>
        <p:spPr>
          <a:xfrm>
            <a:off x="2372412" y="730702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3.6.2</a:t>
            </a:r>
            <a:r>
              <a:rPr lang="zh-CN" altLang="en-US" sz="2400" dirty="0"/>
              <a:t>恒等式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1ADA2E-3CB3-4227-8F62-35CF6790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192367"/>
            <a:ext cx="10106025" cy="1238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93289C-2CE5-46FA-AD7C-931FB8AFB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2658919"/>
            <a:ext cx="9601200" cy="466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711C6B-5A27-4F12-96A8-106B0782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3125644"/>
            <a:ext cx="7315200" cy="800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C62AEF-6504-4B83-B511-9AECC63EA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3925744"/>
            <a:ext cx="8793728" cy="27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00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3D82B-0297-4A88-B840-9D3B5C9A3771}"/>
              </a:ext>
            </a:extLst>
          </p:cNvPr>
          <p:cNvSpPr txBox="1"/>
          <p:nvPr/>
        </p:nvSpPr>
        <p:spPr>
          <a:xfrm>
            <a:off x="2372412" y="730702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3.6.2</a:t>
            </a:r>
            <a:r>
              <a:rPr lang="zh-CN" altLang="en-US" sz="2400" dirty="0"/>
              <a:t>恒等式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AEB562-D39B-434D-B16D-ECACB372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272324"/>
            <a:ext cx="9477375" cy="1428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C239A6-5A91-42BE-8FD9-6BA1C4FDE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6" y="2966301"/>
            <a:ext cx="10144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514D66A-B3E1-476E-A15A-13FE838C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6956398" cy="84163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3.2</a:t>
            </a:r>
            <a:r>
              <a:rPr lang="zh-CN" altLang="en-US" sz="3600" dirty="0"/>
              <a:t>离散分布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2B9510-AA17-4CDA-B711-490CC4B0FA8F}"/>
              </a:ext>
            </a:extLst>
          </p:cNvPr>
          <p:cNvSpPr txBox="1"/>
          <p:nvPr/>
        </p:nvSpPr>
        <p:spPr>
          <a:xfrm>
            <a:off x="2356701" y="1480008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超几何分布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C0FE46-7A51-4DF9-BE61-300309A2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77" y="1404594"/>
            <a:ext cx="5801119" cy="130142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4166533C-EB87-42F6-8750-F1537892A5B3}"/>
              </a:ext>
            </a:extLst>
          </p:cNvPr>
          <p:cNvSpPr/>
          <p:nvPr/>
        </p:nvSpPr>
        <p:spPr>
          <a:xfrm>
            <a:off x="2611809" y="2780907"/>
            <a:ext cx="89496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273CB8-304F-4582-9899-74B039B7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39" y="2830764"/>
            <a:ext cx="3343275" cy="3619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61610A-9312-4914-9850-072010F6191E}"/>
              </a:ext>
            </a:extLst>
          </p:cNvPr>
          <p:cNvSpPr txBox="1"/>
          <p:nvPr/>
        </p:nvSpPr>
        <p:spPr>
          <a:xfrm>
            <a:off x="2526384" y="3582186"/>
            <a:ext cx="20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6F7765-68D3-4B14-9B35-36059EBAB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4" y="3623736"/>
            <a:ext cx="6067425" cy="1514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8330DF-0D9B-4A48-A704-DCC9C5013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9" y="5098764"/>
            <a:ext cx="2286000" cy="1476375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5D581C5E-19C4-4534-A1BE-B26DB7E8216D}"/>
              </a:ext>
            </a:extLst>
          </p:cNvPr>
          <p:cNvSpPr/>
          <p:nvPr/>
        </p:nvSpPr>
        <p:spPr>
          <a:xfrm>
            <a:off x="3949831" y="5618375"/>
            <a:ext cx="552546" cy="53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D3272B5-4B6D-4752-8CE5-C33D403AF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77" y="5377992"/>
            <a:ext cx="6713987" cy="11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0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5FB659E-152F-46E8-8B0D-DE2B29464ECF}"/>
              </a:ext>
            </a:extLst>
          </p:cNvPr>
          <p:cNvSpPr txBox="1">
            <a:spLocks/>
          </p:cNvSpPr>
          <p:nvPr/>
        </p:nvSpPr>
        <p:spPr>
          <a:xfrm>
            <a:off x="2504678" y="723215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3.8</a:t>
            </a:r>
            <a:r>
              <a:rPr lang="zh-CN" altLang="en-US" sz="3600" dirty="0"/>
              <a:t>杂录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B151F1-A439-4B07-92D5-1C2666CE7DD5}"/>
              </a:ext>
            </a:extLst>
          </p:cNvPr>
          <p:cNvSpPr txBox="1"/>
          <p:nvPr/>
        </p:nvSpPr>
        <p:spPr>
          <a:xfrm>
            <a:off x="2183876" y="1334017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3.8.1Poisson</a:t>
            </a:r>
            <a:r>
              <a:rPr lang="zh-CN" altLang="en-US" sz="2400" dirty="0"/>
              <a:t>假设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62386C-F1CF-44D9-A71C-E953322B2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1792121"/>
            <a:ext cx="10077450" cy="1228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DF8A6B-DAFB-46B7-9C36-54A2798F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3020846"/>
            <a:ext cx="9991725" cy="2781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3F463-C346-4C9F-84DB-66D2C657E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5727143"/>
            <a:ext cx="6993217" cy="11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256D4F-AA72-41C3-BE0F-C85A35003394}"/>
              </a:ext>
            </a:extLst>
          </p:cNvPr>
          <p:cNvSpPr txBox="1"/>
          <p:nvPr/>
        </p:nvSpPr>
        <p:spPr>
          <a:xfrm>
            <a:off x="2183876" y="872103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3.8.2 </a:t>
            </a:r>
            <a:r>
              <a:rPr lang="zh-CN" altLang="en-US" sz="2400" dirty="0"/>
              <a:t>切比雪夫不等式及其改进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45FBFA-8619-43E2-B6A0-A279FF59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1333768"/>
            <a:ext cx="3771900" cy="552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7E716C-BBCB-46A0-B4FE-DD130B404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1886218"/>
            <a:ext cx="8772525" cy="1685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878BD3-EE35-40E7-BC33-F6F5B8DBB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3718803"/>
            <a:ext cx="8444228" cy="28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75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0449E4-1C30-4124-B826-27995899191D}"/>
              </a:ext>
            </a:extLst>
          </p:cNvPr>
          <p:cNvSpPr txBox="1"/>
          <p:nvPr/>
        </p:nvSpPr>
        <p:spPr>
          <a:xfrm>
            <a:off x="2183876" y="872103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3.8.2 </a:t>
            </a:r>
            <a:r>
              <a:rPr lang="zh-CN" altLang="en-US" sz="2400" dirty="0"/>
              <a:t>切比雪夫不等式及其改进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6F00A5-56FD-4622-8482-0378EA11F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6" y="1333768"/>
            <a:ext cx="10106025" cy="2266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FCB017-AF63-4DBC-B9F4-6A63B4C7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6" y="3978454"/>
            <a:ext cx="102012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D5C626-06F3-4659-97A3-EF51EC5ED9F6}"/>
              </a:ext>
            </a:extLst>
          </p:cNvPr>
          <p:cNvSpPr txBox="1"/>
          <p:nvPr/>
        </p:nvSpPr>
        <p:spPr>
          <a:xfrm>
            <a:off x="2183876" y="872103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3.8.3 </a:t>
            </a:r>
            <a:r>
              <a:rPr lang="zh-CN" altLang="en-US" sz="2400" dirty="0"/>
              <a:t>再谈指数族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C02480-7691-4385-8FFB-4551B58D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4" y="1333768"/>
            <a:ext cx="7677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9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786D17-9F96-4AA6-BCF5-228AAE4F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6956398" cy="84163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3.2</a:t>
            </a:r>
            <a:r>
              <a:rPr lang="zh-CN" altLang="en-US" sz="3600" dirty="0"/>
              <a:t>离散分布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FA9972-C5A8-4E6B-9F78-1E9EBCD1EA2B}"/>
              </a:ext>
            </a:extLst>
          </p:cNvPr>
          <p:cNvSpPr txBox="1"/>
          <p:nvPr/>
        </p:nvSpPr>
        <p:spPr>
          <a:xfrm>
            <a:off x="2356701" y="1480008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二项分布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745B02-FB1F-427D-9A0B-1BEAAEFE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58" y="1480008"/>
            <a:ext cx="3924300" cy="866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7ABF15-7B86-453A-A3EE-802F4D1C0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88" y="2515194"/>
            <a:ext cx="4405558" cy="68598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F99B9E5-2136-4C53-8995-6EE15BCBF4FF}"/>
              </a:ext>
            </a:extLst>
          </p:cNvPr>
          <p:cNvSpPr/>
          <p:nvPr/>
        </p:nvSpPr>
        <p:spPr>
          <a:xfrm>
            <a:off x="2705493" y="2613625"/>
            <a:ext cx="61274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DF5687-128C-4D98-9001-0FB50ED3754E}"/>
              </a:ext>
            </a:extLst>
          </p:cNvPr>
          <p:cNvSpPr txBox="1"/>
          <p:nvPr/>
        </p:nvSpPr>
        <p:spPr>
          <a:xfrm>
            <a:off x="2356700" y="3276150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</a:t>
            </a:r>
            <a:r>
              <a:rPr lang="zh-CN" altLang="en-US" sz="2400" dirty="0"/>
              <a:t>重伯努利分布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D87375-EB35-4DAB-A8A1-6E4DC4A1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70" y="3718907"/>
            <a:ext cx="6543675" cy="571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AE32209-D271-4D86-9062-745791FAEF83}"/>
              </a:ext>
            </a:extLst>
          </p:cNvPr>
          <p:cNvSpPr txBox="1"/>
          <p:nvPr/>
        </p:nvSpPr>
        <p:spPr>
          <a:xfrm>
            <a:off x="2356700" y="4409767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二项式定理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3CDE25A-71EB-4E7B-952C-F3A1AC6B2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9" y="4990792"/>
            <a:ext cx="31337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04922A-300E-4BC1-BDF4-1ADFCA2A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3" y="1360648"/>
            <a:ext cx="4029075" cy="58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556419-498E-46AD-9F63-ACF5FFBB6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63" y="2151960"/>
            <a:ext cx="3162300" cy="4219575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1B3F5A7-B2A1-4103-B3B5-7ECDC47E8DB8}"/>
              </a:ext>
            </a:extLst>
          </p:cNvPr>
          <p:cNvSpPr txBox="1">
            <a:spLocks/>
          </p:cNvSpPr>
          <p:nvPr/>
        </p:nvSpPr>
        <p:spPr>
          <a:xfrm>
            <a:off x="2611809" y="808056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3.2</a:t>
            </a:r>
            <a:r>
              <a:rPr lang="zh-CN" altLang="en-US" sz="3600" dirty="0"/>
              <a:t>离散分布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02B388-A269-4B33-8BC3-D7A262C10910}"/>
              </a:ext>
            </a:extLst>
          </p:cNvPr>
          <p:cNvSpPr txBox="1"/>
          <p:nvPr/>
        </p:nvSpPr>
        <p:spPr>
          <a:xfrm>
            <a:off x="2356701" y="1480008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Poisson</a:t>
            </a:r>
            <a:r>
              <a:rPr lang="zh-CN" altLang="en-US" sz="2400" dirty="0"/>
              <a:t>分布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D22B84-919C-4F23-B7E0-0720AFCEF5D7}"/>
              </a:ext>
            </a:extLst>
          </p:cNvPr>
          <p:cNvSpPr txBox="1"/>
          <p:nvPr/>
        </p:nvSpPr>
        <p:spPr>
          <a:xfrm>
            <a:off x="2356701" y="2151960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</p:spTree>
    <p:extLst>
      <p:ext uri="{BB962C8B-B14F-4D97-AF65-F5344CB8AC3E}">
        <p14:creationId xmlns:p14="http://schemas.microsoft.com/office/powerpoint/2010/main" val="2208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5D3108A-9F4A-4519-A258-D1FD405A9DDB}"/>
              </a:ext>
            </a:extLst>
          </p:cNvPr>
          <p:cNvSpPr txBox="1">
            <a:spLocks/>
          </p:cNvSpPr>
          <p:nvPr/>
        </p:nvSpPr>
        <p:spPr>
          <a:xfrm>
            <a:off x="2611809" y="808056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3.2</a:t>
            </a:r>
            <a:r>
              <a:rPr lang="zh-CN" altLang="en-US" sz="3600" dirty="0"/>
              <a:t>离散分布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DA868-CF8D-4806-91D5-F0143B30938E}"/>
              </a:ext>
            </a:extLst>
          </p:cNvPr>
          <p:cNvSpPr txBox="1"/>
          <p:nvPr/>
        </p:nvSpPr>
        <p:spPr>
          <a:xfrm>
            <a:off x="2356701" y="1480008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Poisson</a:t>
            </a:r>
            <a:r>
              <a:rPr lang="zh-CN" altLang="en-US" sz="2400" dirty="0"/>
              <a:t>分布的二项近似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8DCDA-CBA4-4D2E-9DB3-EA44A3B5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80" y="3156113"/>
            <a:ext cx="1266825" cy="361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E11C4F-ECD6-4DF5-9EB1-0560203E8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62" y="3063711"/>
            <a:ext cx="4486275" cy="676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21F113-31DD-4C26-B3ED-1E5FDF263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0" y="2258772"/>
            <a:ext cx="4943475" cy="58102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1338A2AF-1501-46CE-9C3A-7814DBF30EC2}"/>
              </a:ext>
            </a:extLst>
          </p:cNvPr>
          <p:cNvSpPr/>
          <p:nvPr/>
        </p:nvSpPr>
        <p:spPr>
          <a:xfrm>
            <a:off x="1555423" y="3063711"/>
            <a:ext cx="609157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59DE28-1A96-4578-B930-5C290462A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65" y="3961835"/>
            <a:ext cx="3286125" cy="51435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02FEE997-05A7-4E4F-A023-FEED484D240F}"/>
              </a:ext>
            </a:extLst>
          </p:cNvPr>
          <p:cNvSpPr/>
          <p:nvPr/>
        </p:nvSpPr>
        <p:spPr>
          <a:xfrm>
            <a:off x="1555422" y="3931198"/>
            <a:ext cx="609157" cy="54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29C955-F547-4EF9-835E-A77E59E78989}"/>
              </a:ext>
            </a:extLst>
          </p:cNvPr>
          <p:cNvSpPr txBox="1"/>
          <p:nvPr/>
        </p:nvSpPr>
        <p:spPr>
          <a:xfrm>
            <a:off x="2502570" y="4703975"/>
            <a:ext cx="68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CC9F1A7-8522-4EA7-A1FB-015BF568E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8" y="4763926"/>
            <a:ext cx="2505075" cy="381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D7285EC-C1CB-4BED-8873-FEF627C0C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0" y="5435708"/>
            <a:ext cx="5200650" cy="5810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74EC618-A4BB-4A3B-8ED4-0E2522B0EB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20" y="5550007"/>
            <a:ext cx="2105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4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CE02655-6FA6-4D4D-9FEA-B6ED1D49EB87}"/>
              </a:ext>
            </a:extLst>
          </p:cNvPr>
          <p:cNvSpPr txBox="1">
            <a:spLocks/>
          </p:cNvSpPr>
          <p:nvPr/>
        </p:nvSpPr>
        <p:spPr>
          <a:xfrm>
            <a:off x="2611809" y="808056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3.2</a:t>
            </a:r>
            <a:r>
              <a:rPr lang="zh-CN" altLang="en-US" sz="3600" dirty="0"/>
              <a:t>离散分布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78A088-4490-4AD5-912C-450175F8BD28}"/>
              </a:ext>
            </a:extLst>
          </p:cNvPr>
          <p:cNvSpPr txBox="1"/>
          <p:nvPr/>
        </p:nvSpPr>
        <p:spPr>
          <a:xfrm>
            <a:off x="2356701" y="1480008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负二项分布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5D11CC-739D-448C-B008-1193E592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4" y="1505932"/>
            <a:ext cx="6619875" cy="628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6E779B-7698-4390-ACEC-2ADD2BED0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20" y="2613625"/>
            <a:ext cx="5638800" cy="6953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17AEFFB-9F50-4A48-A6FD-D66DE59E6854}"/>
              </a:ext>
            </a:extLst>
          </p:cNvPr>
          <p:cNvSpPr/>
          <p:nvPr/>
        </p:nvSpPr>
        <p:spPr>
          <a:xfrm>
            <a:off x="2611809" y="2730454"/>
            <a:ext cx="8666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8F2401-7A9A-4717-AD15-0483799DDD88}"/>
              </a:ext>
            </a:extLst>
          </p:cNvPr>
          <p:cNvSpPr txBox="1"/>
          <p:nvPr/>
        </p:nvSpPr>
        <p:spPr>
          <a:xfrm>
            <a:off x="2356701" y="3330452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6B603F-F8AC-4BED-BC3D-53968593C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89" y="3856998"/>
            <a:ext cx="1781175" cy="723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0004F1-B924-4CB2-9F7A-4B07437D7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07" y="4947255"/>
            <a:ext cx="2105025" cy="809625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EEBBF476-9383-4C7E-9E04-0016917031A5}"/>
              </a:ext>
            </a:extLst>
          </p:cNvPr>
          <p:cNvSpPr/>
          <p:nvPr/>
        </p:nvSpPr>
        <p:spPr>
          <a:xfrm>
            <a:off x="5269583" y="4336330"/>
            <a:ext cx="1545996" cy="84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E1E44BF-36D2-41F3-B2BD-62435CB36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04" y="4059660"/>
            <a:ext cx="1781175" cy="2323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887D54F-8DFE-44EA-B524-BC79377CF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11" y="4244263"/>
            <a:ext cx="2133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954F5A7-EDA0-4BF6-9AAB-53AB2CD78EC3}"/>
              </a:ext>
            </a:extLst>
          </p:cNvPr>
          <p:cNvSpPr txBox="1">
            <a:spLocks/>
          </p:cNvSpPr>
          <p:nvPr/>
        </p:nvSpPr>
        <p:spPr>
          <a:xfrm>
            <a:off x="2611809" y="808056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3.2</a:t>
            </a:r>
            <a:r>
              <a:rPr lang="zh-CN" altLang="en-US" sz="3600" dirty="0"/>
              <a:t>离散分布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A4DD92-6438-4245-966D-6418F73A1572}"/>
              </a:ext>
            </a:extLst>
          </p:cNvPr>
          <p:cNvSpPr txBox="1"/>
          <p:nvPr/>
        </p:nvSpPr>
        <p:spPr>
          <a:xfrm>
            <a:off x="2356701" y="1480008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几何分布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8E4013-F53E-496F-ABEB-C40659CE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17" y="1568136"/>
            <a:ext cx="4972050" cy="342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EDE9D6-B192-4081-9101-A9F36B01DE89}"/>
              </a:ext>
            </a:extLst>
          </p:cNvPr>
          <p:cNvSpPr txBox="1"/>
          <p:nvPr/>
        </p:nvSpPr>
        <p:spPr>
          <a:xfrm>
            <a:off x="2356700" y="2164777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1ED239-EE1C-43F3-A48C-6A9481973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00" y="2090809"/>
            <a:ext cx="5029200" cy="609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86E070-F905-4773-8EC4-62731A63A4B6}"/>
              </a:ext>
            </a:extLst>
          </p:cNvPr>
          <p:cNvSpPr txBox="1"/>
          <p:nvPr/>
        </p:nvSpPr>
        <p:spPr>
          <a:xfrm>
            <a:off x="2356699" y="284954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无记忆性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715B14-6276-401D-B291-9EABF7FEA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42" y="2904165"/>
            <a:ext cx="38100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7D3E32-3CD7-4AB2-A94A-432C61AA8593}"/>
              </a:ext>
            </a:extLst>
          </p:cNvPr>
          <p:cNvSpPr txBox="1">
            <a:spLocks/>
          </p:cNvSpPr>
          <p:nvPr/>
        </p:nvSpPr>
        <p:spPr>
          <a:xfrm>
            <a:off x="2611809" y="808056"/>
            <a:ext cx="6956398" cy="841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3.3</a:t>
            </a:r>
            <a:r>
              <a:rPr lang="zh-CN" altLang="en-US" sz="3600" dirty="0"/>
              <a:t>连续分布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3713AE-7B5B-44C7-8BAB-5DEDBA4EF970}"/>
              </a:ext>
            </a:extLst>
          </p:cNvPr>
          <p:cNvSpPr txBox="1"/>
          <p:nvPr/>
        </p:nvSpPr>
        <p:spPr>
          <a:xfrm>
            <a:off x="2356701" y="1710839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均匀分布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7408F5-8FAF-423C-BB4A-36303FDE4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20" y="1374935"/>
            <a:ext cx="3686175" cy="1133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9731A7-87FC-43BE-9475-C69970A0CF88}"/>
              </a:ext>
            </a:extLst>
          </p:cNvPr>
          <p:cNvSpPr txBox="1"/>
          <p:nvPr/>
        </p:nvSpPr>
        <p:spPr>
          <a:xfrm>
            <a:off x="2356701" y="3281700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DDA232-5A08-450E-9005-807F59F30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07" y="2569558"/>
            <a:ext cx="5210175" cy="1885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0C3564-012F-4A3F-AA1B-4325B96FF975}"/>
              </a:ext>
            </a:extLst>
          </p:cNvPr>
          <p:cNvSpPr txBox="1"/>
          <p:nvPr/>
        </p:nvSpPr>
        <p:spPr>
          <a:xfrm>
            <a:off x="2356700" y="4723556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伽马分布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9706C1-A267-498A-BC7D-61031DF77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20" y="4625777"/>
            <a:ext cx="7124700" cy="6572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BE906D-6F27-4C8F-87AC-63734BA46203}"/>
              </a:ext>
            </a:extLst>
          </p:cNvPr>
          <p:cNvSpPr txBox="1"/>
          <p:nvPr/>
        </p:nvSpPr>
        <p:spPr>
          <a:xfrm>
            <a:off x="2356699" y="5703747"/>
            <a:ext cx="782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期望与方差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A4DFB0-E87A-45D5-8D24-CF7B2E6640F3}"/>
              </a:ext>
            </a:extLst>
          </p:cNvPr>
          <p:cNvSpPr txBox="1"/>
          <p:nvPr/>
        </p:nvSpPr>
        <p:spPr>
          <a:xfrm>
            <a:off x="4854804" y="5787184"/>
            <a:ext cx="483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EX=</a:t>
            </a:r>
            <a:r>
              <a:rPr lang="el-GR" altLang="zh-CN" dirty="0">
                <a:ea typeface="宋体" panose="02010600030101010101" pitchFamily="2" charset="-122"/>
              </a:rPr>
              <a:t>αβ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2F2D248-E257-40B1-9A0B-E47953DAD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07" y="5787184"/>
            <a:ext cx="1609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18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601</TotalTime>
  <Words>192</Words>
  <Application>Microsoft Office PowerPoint</Application>
  <PresentationFormat>宽屏</PresentationFormat>
  <Paragraphs>71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MS Shell Dlg 2</vt:lpstr>
      <vt:lpstr>Wingdings</vt:lpstr>
      <vt:lpstr>Wingdings 3</vt:lpstr>
      <vt:lpstr>麦迪逊</vt:lpstr>
      <vt:lpstr>《统计推断》 第三章</vt:lpstr>
      <vt:lpstr>3.2离散分布</vt:lpstr>
      <vt:lpstr>3.2离散分布</vt:lpstr>
      <vt:lpstr>3.2离散分布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《统计推断》 第三章</dc:title>
  <dc:creator>zhao tong</dc:creator>
  <cp:lastModifiedBy>zhao tong</cp:lastModifiedBy>
  <cp:revision>53</cp:revision>
  <dcterms:created xsi:type="dcterms:W3CDTF">2021-05-16T10:10:28Z</dcterms:created>
  <dcterms:modified xsi:type="dcterms:W3CDTF">2021-05-17T07:40:06Z</dcterms:modified>
</cp:coreProperties>
</file>