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9" r:id="rId8"/>
    <p:sldId id="275" r:id="rId9"/>
    <p:sldId id="276" r:id="rId10"/>
    <p:sldId id="270" r:id="rId11"/>
    <p:sldId id="273" r:id="rId12"/>
    <p:sldId id="271" r:id="rId13"/>
    <p:sldId id="278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0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5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6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2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9E76-56F3-4DE0-85DE-5114193DAC8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5644-E36A-4FE8-AE19-57B9A522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4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惩罚回归函数方法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性质初探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04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27" y="1323218"/>
            <a:ext cx="6329792" cy="388117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38" y="5204388"/>
            <a:ext cx="5548568" cy="15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00" y="1825625"/>
            <a:ext cx="8392999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053244" y="1404851"/>
                <a:ext cx="4929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role of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SCAD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244" y="1404851"/>
                <a:ext cx="4929447" cy="369332"/>
              </a:xfrm>
              <a:prstGeom prst="rect">
                <a:avLst/>
              </a:prstGeom>
              <a:blipFill>
                <a:blip r:embed="rId3"/>
                <a:stretch>
                  <a:fillRect l="-1114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78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765" y="1792374"/>
            <a:ext cx="7403560" cy="4351338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9" y="1360112"/>
            <a:ext cx="2632404" cy="2865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3" y="4225767"/>
            <a:ext cx="2855075" cy="23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2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32869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Lasso</a:t>
                </a:r>
                <a:r>
                  <a:rPr lang="zh-CN" altLang="en-US" dirty="0" smtClean="0"/>
                  <a:t>：惩罚函数是凸函数，计算速度快，但是估计有偏且不满足</a:t>
                </a:r>
                <a:r>
                  <a:rPr lang="en-US" altLang="zh-CN" dirty="0" smtClean="0"/>
                  <a:t>Oracle</a:t>
                </a:r>
                <a:r>
                  <a:rPr lang="zh-CN" altLang="en-US" dirty="0" smtClean="0"/>
                  <a:t>性质。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SCAD</a:t>
                </a:r>
                <a:r>
                  <a:rPr lang="zh-CN" altLang="en-US" dirty="0" smtClean="0"/>
                  <a:t>：可以理解为</a:t>
                </a:r>
                <a:r>
                  <a:rPr lang="en-US" altLang="zh-CN" dirty="0" smtClean="0"/>
                  <a:t>Lasso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的结合，</a:t>
                </a:r>
                <a:r>
                  <a:rPr lang="zh-CN" altLang="en-US" dirty="0"/>
                  <a:t>惩罚函数</a:t>
                </a:r>
                <a:r>
                  <a:rPr lang="zh-CN" altLang="en-US" dirty="0" smtClean="0"/>
                  <a:t>是凹函数，在一定的算法下可获得具备</a:t>
                </a:r>
                <a:r>
                  <a:rPr lang="en-US" altLang="zh-CN" dirty="0" smtClean="0"/>
                  <a:t>Oracle</a:t>
                </a:r>
                <a:r>
                  <a:rPr lang="zh-CN" altLang="en-US" dirty="0" smtClean="0"/>
                  <a:t>性质的唯一局部最优解。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32869" cy="4351338"/>
              </a:xfrm>
              <a:blipFill>
                <a:blip r:embed="rId2"/>
                <a:stretch>
                  <a:fillRect l="-95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69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Jianqing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Jinchi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Lv. "A selective overview of variable selection in high dimensional feature space." 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Sinica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20.1 (2010): 101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Jianqing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Li. "Variable selection via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nonconcave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penalized likelihood and its oracle properties."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statistical Association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96.456 (2001): 1348-1360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Antoniadis,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Anestis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Jianqing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Fan. "Regularization of wavelet approximations."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Statistical Association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96.455 (2001): 939-967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-Hui, and Jian Huang. "The sparsity and bias of the lasso selection in high-dimensional linear regression."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Annals of Statistics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36.4 (2008): 1567-1594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Jianqing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Jinchi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Lv. "Sure independence screening for ultrahigh dimensional feature space."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(Statistical Methodology)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70.5 (2008): 849-911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Zhao, Peng, and Bin Yu. "On model selection consistency of Lasso."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Journal of Machine Learning Research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7 (2006): 2541-2563.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9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降维方法介绍</a:t>
            </a:r>
            <a:endParaRPr lang="en-US" altLang="zh-CN" dirty="0" smtClean="0"/>
          </a:p>
          <a:p>
            <a:r>
              <a:rPr lang="zh-CN" altLang="en-US" dirty="0" smtClean="0"/>
              <a:t>惩罚回归函数</a:t>
            </a:r>
            <a:endParaRPr lang="en-US" altLang="zh-CN" dirty="0" smtClean="0"/>
          </a:p>
          <a:p>
            <a:r>
              <a:rPr lang="zh-CN" altLang="en-US" dirty="0"/>
              <a:t>估计量</a:t>
            </a:r>
            <a:r>
              <a:rPr lang="zh-CN" altLang="en-US" dirty="0" smtClean="0"/>
              <a:t>性质</a:t>
            </a:r>
            <a:endParaRPr lang="en-US" altLang="zh-CN" dirty="0" smtClean="0"/>
          </a:p>
          <a:p>
            <a:r>
              <a:rPr lang="en-US" altLang="zh-CN" dirty="0" smtClean="0"/>
              <a:t>SCAD</a:t>
            </a:r>
          </a:p>
          <a:p>
            <a:r>
              <a:rPr lang="zh-CN" altLang="en-US" dirty="0"/>
              <a:t>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44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</a:t>
            </a:r>
            <a:r>
              <a:rPr lang="zh-CN" altLang="en-US" dirty="0" smtClean="0"/>
              <a:t>维方法介绍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6242"/>
                <a:ext cx="10515600" cy="509887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Subset selection</a:t>
                </a:r>
              </a:p>
              <a:p>
                <a:pPr lvl="1"/>
                <a:r>
                  <a:rPr lang="en-US" altLang="zh-CN" dirty="0" smtClean="0"/>
                  <a:t>Best </a:t>
                </a:r>
                <a:r>
                  <a:rPr lang="en-US" altLang="zh-CN" dirty="0" smtClean="0"/>
                  <a:t>subset selection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Forward selection</a:t>
                </a:r>
              </a:p>
              <a:p>
                <a:pPr lvl="1"/>
                <a:r>
                  <a:rPr lang="en-US" altLang="zh-CN" dirty="0" smtClean="0"/>
                  <a:t>Backward elimination</a:t>
                </a:r>
              </a:p>
              <a:p>
                <a:pPr lvl="1"/>
                <a:r>
                  <a:rPr lang="en-US" altLang="zh-CN" dirty="0" smtClean="0"/>
                  <a:t>Stepwise regression</a:t>
                </a:r>
              </a:p>
              <a:p>
                <a:pPr lvl="1"/>
                <a:r>
                  <a:rPr lang="zh-CN" altLang="en-US" dirty="0" smtClean="0"/>
                  <a:t>缺点：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很大时，计算量太大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变量选择是个离散过程，不能保证估计的稳定性，参数估计对样本变化十分敏感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 smtClean="0"/>
                  <a:t>Penalized regression</a:t>
                </a:r>
              </a:p>
              <a:p>
                <a:pPr lvl="1"/>
                <a:r>
                  <a:rPr lang="en-US" altLang="zh-CN" dirty="0" smtClean="0"/>
                  <a:t>LASSO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L1 norm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Elastic net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L1 norm + L2 norm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Bridge regression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Ridge regression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L2 norm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Others methods</a:t>
                </a:r>
                <a:r>
                  <a:rPr lang="zh-CN" altLang="en-US" dirty="0" smtClean="0"/>
                  <a:t>：</a:t>
                </a:r>
                <a:r>
                  <a:rPr lang="en-US" altLang="zh-CN" dirty="0" err="1" smtClean="0"/>
                  <a:t>pca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partial least squares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6242"/>
                <a:ext cx="10515600" cy="5098877"/>
              </a:xfrm>
              <a:blipFill>
                <a:blip r:embed="rId2"/>
                <a:stretch>
                  <a:fillRect l="-928" t="-3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69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惩罚回归函数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q=0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Best subset selection; q=1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lasso</a:t>
                </a:r>
              </a:p>
              <a:p>
                <a:r>
                  <a:rPr lang="en-US" altLang="zh-CN" dirty="0" smtClean="0"/>
                  <a:t>0&lt;q&lt;2,   </a:t>
                </a:r>
                <a:r>
                  <a:rPr lang="en-US" altLang="zh-CN" dirty="0" smtClean="0"/>
                  <a:t>bridge </a:t>
                </a:r>
                <a:r>
                  <a:rPr lang="en-US" altLang="zh-CN" dirty="0" smtClean="0"/>
                  <a:t>regression </a:t>
                </a:r>
              </a:p>
              <a:p>
                <a:r>
                  <a:rPr lang="en-US" altLang="zh-CN" dirty="0" smtClean="0"/>
                  <a:t>q&gt;1</a:t>
                </a:r>
                <a:r>
                  <a:rPr lang="en-US" altLang="zh-CN" dirty="0" smtClean="0"/>
                  <a:t>,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 smtClean="0"/>
                  <a:t>凸函数</a:t>
                </a:r>
                <a:r>
                  <a:rPr lang="zh-CN" altLang="en-US" dirty="0" smtClean="0"/>
                  <a:t>，模型估计不会存在稀疏</a:t>
                </a:r>
                <a:r>
                  <a:rPr lang="zh-CN" altLang="en-US" dirty="0" smtClean="0"/>
                  <a:t>解，如，</a:t>
                </a:r>
                <a:r>
                  <a:rPr lang="en-US" altLang="zh-CN" dirty="0" smtClean="0"/>
                  <a:t>q=2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ridge </a:t>
                </a:r>
                <a:r>
                  <a:rPr lang="en-US" altLang="zh-CN" dirty="0" smtClean="0"/>
                  <a:t>regression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72" y="2105547"/>
            <a:ext cx="41814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估计量性质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 good </a:t>
            </a:r>
            <a:r>
              <a:rPr lang="en-US" altLang="zh-CN" dirty="0" err="1" smtClean="0"/>
              <a:t>pls</a:t>
            </a:r>
            <a:r>
              <a:rPr lang="en-US" altLang="zh-CN" dirty="0" smtClean="0"/>
              <a:t> estimator should have 3 properties as below: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97774" y="4280244"/>
                <a:ext cx="10623666" cy="1252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Fan</a:t>
                </a:r>
                <a:r>
                  <a:rPr lang="zh-CN" altLang="en-US" dirty="0" smtClean="0"/>
                  <a:t>等</a:t>
                </a:r>
                <a:r>
                  <a:rPr lang="zh-CN" altLang="en-US" dirty="0" smtClean="0"/>
                  <a:t>人研究</a:t>
                </a:r>
                <a:r>
                  <a:rPr lang="zh-CN" altLang="en-US" dirty="0" smtClean="0"/>
                  <a:t>证明，要满足（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）和（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）条件，只能是凹函数（</a:t>
                </a:r>
                <a:r>
                  <a:rPr lang="en-US" altLang="zh-CN" dirty="0" smtClean="0"/>
                  <a:t>folded-concave</a:t>
                </a:r>
                <a:r>
                  <a:rPr lang="zh-CN" altLang="en-US" dirty="0" smtClean="0"/>
                  <a:t>），而</a:t>
                </a:r>
                <a:r>
                  <a:rPr lang="en-US" altLang="zh-CN" dirty="0" smtClean="0"/>
                  <a:t>lasso</a:t>
                </a:r>
                <a:r>
                  <a:rPr lang="zh-CN" altLang="en-US" dirty="0" smtClean="0"/>
                  <a:t>虽满足条件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，有奇点存在，但是由于其是凸函数，不满足性质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满足</m:t>
                    </m:r>
                  </m:oMath>
                </a14:m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）和（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），不满足（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总结，</a:t>
                </a:r>
                <a:r>
                  <a:rPr lang="en-US" altLang="zh-CN" dirty="0" smtClean="0"/>
                  <a:t>q&gt;1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是凸函数，不满足（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），</a:t>
                </a:r>
                <a:r>
                  <a:rPr lang="en-US" altLang="zh-CN" dirty="0" smtClean="0"/>
                  <a:t>q=1</a:t>
                </a:r>
                <a:r>
                  <a:rPr lang="zh-CN" altLang="en-US" dirty="0" smtClean="0"/>
                  <a:t>，不满足（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），</a:t>
                </a:r>
                <a:r>
                  <a:rPr lang="en-US" altLang="zh-CN" dirty="0" smtClean="0"/>
                  <a:t> 0&lt;q&lt;1</a:t>
                </a:r>
                <a:r>
                  <a:rPr lang="zh-CN" altLang="en-US" dirty="0" smtClean="0"/>
                  <a:t>，不满足（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）。</a:t>
                </a:r>
                <a:endParaRPr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4" y="4280244"/>
                <a:ext cx="10623666" cy="1252522"/>
              </a:xfrm>
              <a:prstGeom prst="rect">
                <a:avLst/>
              </a:prstGeom>
              <a:blipFill>
                <a:blip r:embed="rId2"/>
                <a:stretch>
                  <a:fillRect l="-459" t="-2427" r="-1205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" y="2547499"/>
            <a:ext cx="5960226" cy="10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4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估计量性质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5" y="1444042"/>
            <a:ext cx="4747365" cy="5168018"/>
          </a:xfrm>
        </p:spPr>
      </p:pic>
      <p:sp>
        <p:nvSpPr>
          <p:cNvPr id="6" name="文本框 5"/>
          <p:cNvSpPr txBox="1"/>
          <p:nvPr/>
        </p:nvSpPr>
        <p:spPr>
          <a:xfrm>
            <a:off x="5827221" y="4891300"/>
            <a:ext cx="5750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从左图可以看出，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对较大的参数惩罚力度更大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不仅</a:t>
            </a:r>
            <a:r>
              <a:rPr lang="zh-CN" altLang="en-US" dirty="0"/>
              <a:t>对噪声</a:t>
            </a:r>
            <a:r>
              <a:rPr lang="zh-CN" altLang="en-US" dirty="0" smtClean="0"/>
              <a:t>变量对应</a:t>
            </a:r>
            <a:r>
              <a:rPr lang="zh-CN" altLang="en-US" dirty="0"/>
              <a:t>的回归系数进行压缩，而且对目标变量对应</a:t>
            </a:r>
            <a:r>
              <a:rPr lang="zh-CN" altLang="en-US" dirty="0" smtClean="0"/>
              <a:t>的回归系数</a:t>
            </a:r>
            <a:r>
              <a:rPr lang="zh-CN" altLang="en-US" dirty="0"/>
              <a:t>也进行压缩，即它对全部变量对应的</a:t>
            </a:r>
            <a:r>
              <a:rPr lang="zh-CN" altLang="en-US" dirty="0" smtClean="0"/>
              <a:t>回归系数</a:t>
            </a:r>
            <a:r>
              <a:rPr lang="zh-CN" altLang="en-US" dirty="0"/>
              <a:t>向量都进行</a:t>
            </a:r>
            <a:r>
              <a:rPr lang="zh-CN" altLang="en-US" dirty="0" smtClean="0"/>
              <a:t>压缩。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4142"/>
            <a:ext cx="4895850" cy="54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951911" y="3327330"/>
                <a:ext cx="5750471" cy="1066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从上式可以看出，</a:t>
                </a:r>
                <a:r>
                  <a:rPr lang="en-US" altLang="zh-CN" dirty="0" smtClean="0"/>
                  <a:t>lasso</a:t>
                </a:r>
                <a:r>
                  <a:rPr lang="zh-CN" altLang="en-US" dirty="0" smtClean="0"/>
                  <a:t>估计量不可能是无偏，除非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快速接近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。从上式，容易看出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lasso</a:t>
                </a:r>
                <a:r>
                  <a:rPr lang="zh-CN" altLang="en-US" dirty="0" smtClean="0"/>
                  <a:t>估计为</a:t>
                </a:r>
                <a:r>
                  <a:rPr lang="en-US" altLang="zh-CN" dirty="0" smtClean="0"/>
                  <a:t>root-n consistent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11" y="3327330"/>
                <a:ext cx="5750471" cy="1066382"/>
              </a:xfrm>
              <a:prstGeom prst="rect">
                <a:avLst/>
              </a:prstGeom>
              <a:blipFill>
                <a:blip r:embed="rId4"/>
                <a:stretch>
                  <a:fillRect l="-847" t="-3429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44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估计量性质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Model selection </a:t>
            </a:r>
            <a:r>
              <a:rPr lang="en-US" altLang="zh-CN" dirty="0" smtClean="0"/>
              <a:t>consistency </a:t>
            </a:r>
            <a:endParaRPr lang="zh-CN" altLang="en-US" sz="1900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irrepresentable</a:t>
            </a:r>
            <a:r>
              <a:rPr lang="en-US" altLang="zh-CN" dirty="0" smtClean="0"/>
              <a:t> condition</a:t>
            </a:r>
          </a:p>
          <a:p>
            <a:pPr marL="457200" lvl="1" indent="0">
              <a:buNone/>
            </a:pPr>
            <a:r>
              <a:rPr lang="en-US" altLang="zh-CN" dirty="0" smtClean="0"/>
              <a:t>Lasso</a:t>
            </a:r>
            <a:r>
              <a:rPr lang="zh-CN" altLang="en-US" dirty="0" smtClean="0"/>
              <a:t>要想满足模型</a:t>
            </a:r>
            <a:r>
              <a:rPr lang="zh-CN" altLang="en-US" b="1" dirty="0" smtClean="0"/>
              <a:t>选择的一致性</a:t>
            </a:r>
            <a:r>
              <a:rPr lang="zh-CN" altLang="en-US" dirty="0" smtClean="0"/>
              <a:t>（即正确筛选出重要变量），且还要确保参数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(+/-)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正确性，需要</a:t>
            </a:r>
            <a:r>
              <a:rPr lang="zh-CN" altLang="en-US" dirty="0" smtClean="0"/>
              <a:t>满足</a:t>
            </a:r>
            <a:r>
              <a:rPr lang="zh-CN" altLang="en-US" dirty="0" smtClean="0"/>
              <a:t>“不可表示”条件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Sparse </a:t>
            </a:r>
            <a:r>
              <a:rPr lang="en-US" altLang="zh-CN" dirty="0" err="1" smtClean="0"/>
              <a:t>Riesz</a:t>
            </a:r>
            <a:r>
              <a:rPr lang="en-US" altLang="zh-CN" dirty="0" smtClean="0"/>
              <a:t> condition</a:t>
            </a:r>
          </a:p>
          <a:p>
            <a:pPr lvl="1"/>
            <a:r>
              <a:rPr lang="en-US" altLang="zh-CN" dirty="0" smtClean="0"/>
              <a:t>Restricted eigenvalue condition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40" y="3940062"/>
            <a:ext cx="3296110" cy="390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4729" y="4593400"/>
            <a:ext cx="904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不重要变量数（</a:t>
            </a:r>
            <a:r>
              <a:rPr lang="en-US" altLang="zh-CN" dirty="0" smtClean="0"/>
              <a:t>X2</a:t>
            </a:r>
            <a:r>
              <a:rPr lang="zh-CN" altLang="en-US" dirty="0" smtClean="0"/>
              <a:t>，参数系数为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r>
              <a:rPr lang="zh-CN" altLang="en-US" dirty="0" smtClean="0"/>
              <a:t>越多，这个条件就越难满足，</a:t>
            </a:r>
            <a:r>
              <a:rPr lang="zh-CN" altLang="en-US" dirty="0" smtClean="0"/>
              <a:t>所以在高维情况下这个</a:t>
            </a:r>
            <a:r>
              <a:rPr lang="zh-CN" altLang="en-US" dirty="0" smtClean="0"/>
              <a:t>条件基本很难满足</a:t>
            </a:r>
            <a:r>
              <a:rPr lang="zh-CN" altLang="en-US" dirty="0" smtClean="0"/>
              <a:t>。在存在较多</a:t>
            </a:r>
            <a:r>
              <a:rPr lang="zh-CN" altLang="en-US" dirty="0" smtClean="0"/>
              <a:t>相关性较强的变量也会导致变量选择的不一致性。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09" y="2220651"/>
            <a:ext cx="3499486" cy="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估计量性质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711" y="145267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Oracle property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71" y="1850522"/>
            <a:ext cx="9135079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00" y="4225422"/>
            <a:ext cx="8173591" cy="12003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6017" y="5425740"/>
            <a:ext cx="997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zh-CN" altLang="en-US" dirty="0"/>
              <a:t>一些参数未知的情况下，以概率</a:t>
            </a:r>
            <a:r>
              <a:rPr lang="en-US" altLang="zh-CN" dirty="0"/>
              <a:t>1</a:t>
            </a:r>
            <a:r>
              <a:rPr lang="zh-CN" altLang="en-US" dirty="0"/>
              <a:t>选出正确的模型。即，模型选择的相合性。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zh-CN" altLang="en-US" dirty="0"/>
              <a:t>选择出的模型下，对应的非零系数的估计，与真实模型下的</a:t>
            </a:r>
            <a:r>
              <a:rPr lang="en-US" altLang="zh-CN" dirty="0"/>
              <a:t>LSE</a:t>
            </a:r>
            <a:r>
              <a:rPr lang="zh-CN" altLang="en-US" dirty="0"/>
              <a:t>具有相同的最优收敛速度。即，参数估计渐进正态性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17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估计量性质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Lasso</a:t>
                </a:r>
                <a:r>
                  <a:rPr lang="zh-CN" altLang="en-US" dirty="0" smtClean="0"/>
                  <a:t>是否满足</a:t>
                </a:r>
                <a:r>
                  <a:rPr lang="en-US" altLang="zh-CN" dirty="0" smtClean="0"/>
                  <a:t>Oracle</a:t>
                </a:r>
                <a:r>
                  <a:rPr lang="zh-CN" altLang="en-US" dirty="0" smtClean="0"/>
                  <a:t>性质？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Oracle</a:t>
                </a:r>
                <a:r>
                  <a:rPr lang="zh-CN" altLang="en-US" dirty="0" smtClean="0"/>
                  <a:t>性质中需要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 smtClean="0"/>
                  <a:t>前提假设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而正如前面所述</a:t>
                </a:r>
                <a:r>
                  <a:rPr lang="en-US" altLang="zh-CN" dirty="0"/>
                  <a:t>lasso</a:t>
                </a:r>
                <a:r>
                  <a:rPr lang="zh-CN" altLang="en-US" dirty="0" smtClean="0"/>
                  <a:t>估计要想达到</a:t>
                </a:r>
                <a:r>
                  <a:rPr lang="en-US" altLang="zh-CN" dirty="0" smtClean="0"/>
                  <a:t>root-n consistent</a:t>
                </a:r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，显然</a:t>
                </a:r>
                <a:r>
                  <a:rPr lang="en-US" altLang="zh-CN" dirty="0" smtClean="0"/>
                  <a:t>lasso</a:t>
                </a:r>
                <a:r>
                  <a:rPr lang="zh-CN" altLang="en-US" dirty="0" smtClean="0"/>
                  <a:t>不满足</a:t>
                </a:r>
                <a:r>
                  <a:rPr lang="en-US" altLang="zh-CN" dirty="0" smtClean="0"/>
                  <a:t>Oracle</a:t>
                </a:r>
                <a:r>
                  <a:rPr lang="zh-CN" altLang="en-US" dirty="0" smtClean="0"/>
                  <a:t>性质。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什么估计量能满足</a:t>
                </a:r>
                <a:r>
                  <a:rPr lang="en-US" altLang="zh-CN" dirty="0" smtClean="0"/>
                  <a:t>Oracle</a:t>
                </a:r>
                <a:r>
                  <a:rPr lang="zh-CN" altLang="en-US" dirty="0" smtClean="0"/>
                  <a:t>性质？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err="1" smtClean="0"/>
                  <a:t>SCAD,MCP,adaptive</a:t>
                </a:r>
                <a:r>
                  <a:rPr lang="en-US" altLang="zh-CN" dirty="0" smtClean="0"/>
                  <a:t> lasso</a:t>
                </a:r>
                <a:r>
                  <a:rPr lang="zh-CN" altLang="en-US" dirty="0" smtClean="0"/>
                  <a:t>等估计量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4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11503</TotalTime>
  <Words>458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Times New Roman</vt:lpstr>
      <vt:lpstr>Office 主题​​</vt:lpstr>
      <vt:lpstr>惩罚回归函数方法 性质初探</vt:lpstr>
      <vt:lpstr>目录</vt:lpstr>
      <vt:lpstr>降维方法介绍</vt:lpstr>
      <vt:lpstr>惩罚回归函数</vt:lpstr>
      <vt:lpstr>估计量性质</vt:lpstr>
      <vt:lpstr>估计量性质</vt:lpstr>
      <vt:lpstr>估计量性质</vt:lpstr>
      <vt:lpstr>估计量性质</vt:lpstr>
      <vt:lpstr>估计量性质</vt:lpstr>
      <vt:lpstr>SCAD</vt:lpstr>
      <vt:lpstr>SCAD</vt:lpstr>
      <vt:lpstr>SCAD</vt:lpstr>
      <vt:lpstr>结论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Lasso等变量选择方法 性质探析</dc:title>
  <dc:creator>lu</dc:creator>
  <cp:lastModifiedBy>lu</cp:lastModifiedBy>
  <cp:revision>92</cp:revision>
  <dcterms:created xsi:type="dcterms:W3CDTF">2021-05-11T02:39:39Z</dcterms:created>
  <dcterms:modified xsi:type="dcterms:W3CDTF">2021-05-19T02:37:09Z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3fbd29e43bec43b0a4464a945b30b5ad">
    <vt:lpwstr>CWMyvBWnUPhlLNoS8270Dg1f2PM8Mf3649yr6M7Ot66wlJBdu9q7Tr/XtIhMbcMmwyjciCw+TtKvvw15WEBM8oKog==</vt:lpwstr>
  </property>
</Properties>
</file>