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482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1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5257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6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6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37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E05174-648D-49E3-A48A-54D6265CB8F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28DDEC-5E09-4B94-813D-715DEDFDC8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29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D2CAD-6FD2-4471-B565-91C0AE1F8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07309"/>
            <a:ext cx="8361229" cy="2098226"/>
          </a:xfrm>
        </p:spPr>
        <p:txBody>
          <a:bodyPr/>
          <a:lstStyle/>
          <a:p>
            <a:r>
              <a:rPr lang="en-US" altLang="zh-CN" sz="4800" dirty="0"/>
              <a:t>Regression Shrinkage and Selection via the Lasso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455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96D1F19-4762-43BA-BE01-4402BE9E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2.5</a:t>
            </a:r>
            <a:r>
              <a:rPr lang="zh-CN" altLang="en-US" dirty="0"/>
              <a:t> 标准误差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D83530-E512-4FE8-85DE-93DE6B892DC4}"/>
              </a:ext>
            </a:extLst>
          </p:cNvPr>
          <p:cNvSpPr txBox="1"/>
          <p:nvPr/>
        </p:nvSpPr>
        <p:spPr>
          <a:xfrm>
            <a:off x="1500326" y="1393794"/>
            <a:ext cx="986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在套索估计值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52F09-E8D3-4424-8A20-F2ED30B03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26" y="1472226"/>
            <a:ext cx="276225" cy="3048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C9A87E1-9600-4A4D-856A-D2880D1B713E}"/>
              </a:ext>
            </a:extLst>
          </p:cNvPr>
          <p:cNvSpPr/>
          <p:nvPr/>
        </p:nvSpPr>
        <p:spPr>
          <a:xfrm>
            <a:off x="4208756" y="1521052"/>
            <a:ext cx="276225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C9B6DB-8669-48FB-B193-5367E0309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08" y="1342310"/>
            <a:ext cx="2600325" cy="4095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070124-E010-46A5-8E13-9B939CD67ADD}"/>
              </a:ext>
            </a:extLst>
          </p:cNvPr>
          <p:cNvSpPr txBox="1"/>
          <p:nvPr/>
        </p:nvSpPr>
        <p:spPr>
          <a:xfrm>
            <a:off x="1500326" y="1976810"/>
            <a:ext cx="986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估计的协方差矩阵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8C913D-DAB8-4073-8B17-C1B76238C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56" y="2373852"/>
            <a:ext cx="4029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7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E00389-6CB6-45F4-9ADE-11C36AD6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前列腺癌数据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A491DC-7AE5-4CED-B4DB-17AEE3EB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07" y="1288004"/>
            <a:ext cx="8043893" cy="54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D43FD1B-FC13-4334-A616-59234E54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前列腺癌数据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893BBC-1F72-4357-9B7A-D7F2013E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39" y="1261354"/>
            <a:ext cx="6650716" cy="28724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99061A-3640-47F9-B3AB-A7D24797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94" y="4160432"/>
            <a:ext cx="6844006" cy="27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FA9793-3075-4D8F-BB15-4013852C7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6" y="2267181"/>
            <a:ext cx="8315325" cy="244792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9DA934D-2208-4570-8A3D-3B9A59E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前列腺癌数据</a:t>
            </a:r>
          </a:p>
        </p:txBody>
      </p:sp>
    </p:spTree>
    <p:extLst>
      <p:ext uri="{BB962C8B-B14F-4D97-AF65-F5344CB8AC3E}">
        <p14:creationId xmlns:p14="http://schemas.microsoft.com/office/powerpoint/2010/main" val="351294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20406D-F4DC-48E0-8F13-34C5F925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4. T</a:t>
            </a:r>
            <a:r>
              <a:rPr lang="zh-CN" altLang="en-US" dirty="0"/>
              <a:t>的预测误差和估计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457C1-FD56-48C4-A55A-B4595F763203}"/>
              </a:ext>
            </a:extLst>
          </p:cNvPr>
          <p:cNvSpPr txBox="1"/>
          <p:nvPr/>
        </p:nvSpPr>
        <p:spPr>
          <a:xfrm>
            <a:off x="1535837" y="1288004"/>
            <a:ext cx="9286043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在这一部分中，我们描述了三种估计套索参数</a:t>
            </a:r>
            <a:r>
              <a:rPr lang="en-US" altLang="zh-CN" dirty="0"/>
              <a:t>t</a:t>
            </a:r>
            <a:r>
              <a:rPr lang="zh-CN" altLang="en-US" dirty="0"/>
              <a:t>的方法：交叉验证法、广义交叉验证法和风险分析无偏估计法。严格地说，前两种方法适用于“</a:t>
            </a:r>
            <a:r>
              <a:rPr lang="en-US" altLang="zh-CN" dirty="0"/>
              <a:t>X-</a:t>
            </a:r>
            <a:r>
              <a:rPr lang="zh-CN" altLang="en-US" dirty="0"/>
              <a:t>随机”的情况，其中假设观测值</a:t>
            </a:r>
            <a:r>
              <a:rPr lang="en-US" altLang="zh-CN" dirty="0"/>
              <a:t>(X</a:t>
            </a:r>
            <a:r>
              <a:rPr lang="zh-CN" altLang="en-US" dirty="0"/>
              <a:t>，</a:t>
            </a:r>
            <a:r>
              <a:rPr lang="en-US" altLang="zh-CN" dirty="0"/>
              <a:t>Y)</a:t>
            </a:r>
            <a:r>
              <a:rPr lang="zh-CN" altLang="en-US" dirty="0"/>
              <a:t>来自某种未知分布，而第三种方法适用于</a:t>
            </a:r>
            <a:r>
              <a:rPr lang="en-US" altLang="zh-CN" dirty="0"/>
              <a:t>X-</a:t>
            </a:r>
            <a:r>
              <a:rPr lang="zh-CN" altLang="en-US" dirty="0"/>
              <a:t>固定的情况。然而，在实际问题中，这两种情况往往没有明确的区别，我们可能会简单地选择最方便的方法。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13A6C8-E1EC-4681-9A7E-B297737A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47" y="2984230"/>
            <a:ext cx="1752600" cy="4667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B5B0AE-FC17-4730-B69E-864A1BB88E6C}"/>
              </a:ext>
            </a:extLst>
          </p:cNvPr>
          <p:cNvSpPr txBox="1"/>
          <p:nvPr/>
        </p:nvSpPr>
        <p:spPr>
          <a:xfrm>
            <a:off x="1624614" y="3630967"/>
            <a:ext cx="5442011" cy="1467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均方误差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预测误差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54016D-8C8D-479A-9E0D-5BB62665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2" y="3772639"/>
            <a:ext cx="2733675" cy="581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E38895-329F-4347-9D09-B5C252266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4542014"/>
            <a:ext cx="3248025" cy="6191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C2C3DD-ADB1-4476-8803-67029E1EACE9}"/>
              </a:ext>
            </a:extLst>
          </p:cNvPr>
          <p:cNvSpPr txBox="1"/>
          <p:nvPr/>
        </p:nvSpPr>
        <p:spPr>
          <a:xfrm>
            <a:off x="1624614" y="5240028"/>
            <a:ext cx="1003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对于本文所考虑的线性模型</a:t>
            </a:r>
            <a:r>
              <a:rPr lang="en-US" altLang="zh-CN" sz="2400" dirty="0"/>
              <a:t>Q(X)=XP</a:t>
            </a:r>
            <a:r>
              <a:rPr lang="zh-CN" altLang="en-US" sz="2400" dirty="0"/>
              <a:t>，均方误差具有简单的形式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51E152-7328-433C-9A8B-2F52D63A4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15" y="5294647"/>
            <a:ext cx="1200150" cy="35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8F42B4-BABE-445B-B125-5FCB9B815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42" y="4735203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7E5440-6CB1-4747-99BA-D54AD1F68B98}"/>
              </a:ext>
            </a:extLst>
          </p:cNvPr>
          <p:cNvSpPr txBox="1"/>
          <p:nvPr/>
        </p:nvSpPr>
        <p:spPr>
          <a:xfrm>
            <a:off x="1154096" y="381740"/>
            <a:ext cx="10049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估计</a:t>
            </a:r>
            <a:r>
              <a:rPr lang="en-US" altLang="zh-CN" sz="3200" dirty="0"/>
              <a:t>t</a:t>
            </a:r>
            <a:r>
              <a:rPr lang="zh-CN" altLang="en-US" sz="3200" dirty="0"/>
              <a:t>的第二种方法（广义交叉验证）可以从套索估计的线性近似导出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AB15EA-BF07-4507-83B3-D00A9C8A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70" y="1043882"/>
            <a:ext cx="5248275" cy="400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5916D2-BF27-482F-9E05-DEFCD50E6561}"/>
              </a:ext>
            </a:extLst>
          </p:cNvPr>
          <p:cNvSpPr txBox="1"/>
          <p:nvPr/>
        </p:nvSpPr>
        <p:spPr>
          <a:xfrm>
            <a:off x="1589796" y="1732260"/>
            <a:ext cx="736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得岭回归估计量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80429A-6C42-4802-91A2-35DEC37D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22" y="1644004"/>
            <a:ext cx="3028950" cy="6381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A887C3-369E-4C69-9220-AD92462B9249}"/>
              </a:ext>
            </a:extLst>
          </p:cNvPr>
          <p:cNvSpPr txBox="1"/>
          <p:nvPr/>
        </p:nvSpPr>
        <p:spPr>
          <a:xfrm>
            <a:off x="1589796" y="2370532"/>
            <a:ext cx="81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所以，约束上式拟合估计量中的有效参数的数目可以近似为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C396FE-382C-4F43-80D7-4C2B1D616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22" y="2809875"/>
            <a:ext cx="3914775" cy="61912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D020DF4D-2533-491E-990C-FAE8261FC83B}"/>
              </a:ext>
            </a:extLst>
          </p:cNvPr>
          <p:cNvSpPr/>
          <p:nvPr/>
        </p:nvSpPr>
        <p:spPr>
          <a:xfrm>
            <a:off x="1509204" y="3657600"/>
            <a:ext cx="932155" cy="71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7E7D1F-6348-436F-A4D1-A8ECB5E4FD8B}"/>
              </a:ext>
            </a:extLst>
          </p:cNvPr>
          <p:cNvSpPr txBox="1"/>
          <p:nvPr/>
        </p:nvSpPr>
        <p:spPr>
          <a:xfrm>
            <a:off x="2539013" y="3764132"/>
            <a:ext cx="355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广义交叉验证型统计量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2763E26-049A-4E57-BFF8-54D5FAB47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22" y="3499664"/>
            <a:ext cx="34956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448E77-5040-457D-B889-7A26D4465F7C}"/>
              </a:ext>
            </a:extLst>
          </p:cNvPr>
          <p:cNvSpPr txBox="1"/>
          <p:nvPr/>
        </p:nvSpPr>
        <p:spPr>
          <a:xfrm>
            <a:off x="1233996" y="346229"/>
            <a:ext cx="10342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风险分析无偏估计法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基于</a:t>
            </a:r>
            <a:r>
              <a:rPr lang="en-US" altLang="zh-CN" sz="2800" dirty="0"/>
              <a:t>Stein</a:t>
            </a:r>
            <a:r>
              <a:rPr lang="zh-CN" altLang="en-US" sz="2800" dirty="0"/>
              <a:t>的风险无偏估计的第三种方法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700E12-8E3C-4180-A5DC-9741CF67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51" y="1300336"/>
            <a:ext cx="5743575" cy="86677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D24B4BDD-97A6-48D2-A183-F186F01E243B}"/>
              </a:ext>
            </a:extLst>
          </p:cNvPr>
          <p:cNvSpPr/>
          <p:nvPr/>
        </p:nvSpPr>
        <p:spPr>
          <a:xfrm>
            <a:off x="1420427" y="2467992"/>
            <a:ext cx="2113024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999075-022A-47A5-BDD5-8AB59C8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7" y="2048892"/>
            <a:ext cx="2105025" cy="419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4E30E4-D5D3-4C74-A473-8AD8BA63C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6" y="3038475"/>
            <a:ext cx="2943225" cy="390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4656CE-C7A7-4750-B8A0-E137A98C4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43" y="2259124"/>
            <a:ext cx="6867525" cy="990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C4DF77-48CD-4346-B253-4C42BB0E8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30" y="3553507"/>
            <a:ext cx="3533775" cy="533400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45DAB3AA-A39D-44FB-9978-F8424686835D}"/>
              </a:ext>
            </a:extLst>
          </p:cNvPr>
          <p:cNvSpPr/>
          <p:nvPr/>
        </p:nvSpPr>
        <p:spPr>
          <a:xfrm>
            <a:off x="2966159" y="4138970"/>
            <a:ext cx="1118586" cy="994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AB0193F-2DD4-4C1B-BBAE-BBFF23B0E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79" y="4264645"/>
            <a:ext cx="2505075" cy="7429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8F2A84F-5ECD-4CD4-9232-059ECC7A6ED9}"/>
              </a:ext>
            </a:extLst>
          </p:cNvPr>
          <p:cNvSpPr txBox="1"/>
          <p:nvPr/>
        </p:nvSpPr>
        <p:spPr>
          <a:xfrm>
            <a:off x="1420427" y="5311007"/>
            <a:ext cx="9587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最后，请注意，与基于交叉验证的估计相比，</a:t>
            </a:r>
            <a:r>
              <a:rPr lang="en-US" altLang="zh-CN" sz="2000" dirty="0"/>
              <a:t>Stein</a:t>
            </a:r>
            <a:r>
              <a:rPr lang="zh-CN" altLang="en-US" sz="2000" dirty="0"/>
              <a:t>方法具有显著的计算优势。在我们的实验中，我们对</a:t>
            </a:r>
            <a:r>
              <a:rPr lang="en-US" altLang="zh-CN" sz="2000" dirty="0"/>
              <a:t>15</a:t>
            </a:r>
            <a:r>
              <a:rPr lang="zh-CN" altLang="en-US" sz="2000" dirty="0"/>
              <a:t>个套索参数</a:t>
            </a:r>
            <a:r>
              <a:rPr lang="en-US" altLang="zh-CN" sz="2000" dirty="0"/>
              <a:t>t</a:t>
            </a:r>
            <a:r>
              <a:rPr lang="zh-CN" altLang="en-US" sz="2000" dirty="0"/>
              <a:t>的网格进行了优化，并使用了五次交叉验证。因此，交叉验证方法需要应用第</a:t>
            </a:r>
            <a:r>
              <a:rPr lang="en-US" altLang="zh-CN" sz="2000" dirty="0"/>
              <a:t>6</a:t>
            </a:r>
            <a:r>
              <a:rPr lang="zh-CN" altLang="en-US" sz="2000" dirty="0"/>
              <a:t>节的模型最优化程序</a:t>
            </a:r>
            <a:r>
              <a:rPr lang="en-US" altLang="zh-CN" sz="2000" dirty="0"/>
              <a:t>75</a:t>
            </a:r>
            <a:r>
              <a:rPr lang="zh-CN" altLang="en-US" sz="2000" dirty="0"/>
              <a:t>次，而</a:t>
            </a:r>
            <a:r>
              <a:rPr lang="en-US" altLang="zh-CN" sz="2000" dirty="0"/>
              <a:t>Stein</a:t>
            </a:r>
            <a:r>
              <a:rPr lang="zh-CN" altLang="en-US" sz="2000" dirty="0"/>
              <a:t>方法只需要一次。广义交叉验证法的要求介于两者之间，要求每个网格点应用一次优化程序。</a:t>
            </a:r>
          </a:p>
        </p:txBody>
      </p:sp>
    </p:spTree>
    <p:extLst>
      <p:ext uri="{BB962C8B-B14F-4D97-AF65-F5344CB8AC3E}">
        <p14:creationId xmlns:p14="http://schemas.microsoft.com/office/powerpoint/2010/main" val="30779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5C4EB95-7DC9-45CA-8D85-18800C5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贝叶斯估计的套索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40D530-A717-4593-A3C0-F73C8C439442}"/>
              </a:ext>
            </a:extLst>
          </p:cNvPr>
          <p:cNvSpPr txBox="1"/>
          <p:nvPr/>
        </p:nvSpPr>
        <p:spPr>
          <a:xfrm>
            <a:off x="1402672" y="1281781"/>
            <a:ext cx="928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独立双指数先验下的贝叶斯后验模型的套索估计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260DF9-45E5-4980-B5B9-2C2DC16D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86" y="1094082"/>
            <a:ext cx="2971800" cy="885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4C7763-A5F0-4287-BACB-55A8D5EF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43" y="2167606"/>
            <a:ext cx="83439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113760-7D3A-4D84-B907-E08389B3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求套索解的算法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5518C3-37DA-4975-B8B8-2B958D64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6" y="1752600"/>
            <a:ext cx="81248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0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C35E69-6A74-4894-8D3A-F32A5EA3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7.  </a:t>
            </a:r>
            <a:r>
              <a:rPr lang="zh-CN" altLang="en-US" dirty="0"/>
              <a:t>模拟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A96A6D-2863-4232-823E-DC9CA0E654C3}"/>
              </a:ext>
            </a:extLst>
          </p:cNvPr>
          <p:cNvSpPr txBox="1"/>
          <p:nvPr/>
        </p:nvSpPr>
        <p:spPr>
          <a:xfrm>
            <a:off x="1295399" y="1296140"/>
            <a:ext cx="730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7.1 </a:t>
            </a:r>
            <a:r>
              <a:rPr lang="zh-CN" altLang="en-US" sz="3200" dirty="0"/>
              <a:t>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A9338A-8381-4F08-84B8-35E4BEEA4C39}"/>
              </a:ext>
            </a:extLst>
          </p:cNvPr>
          <p:cNvSpPr txBox="1"/>
          <p:nvPr/>
        </p:nvSpPr>
        <p:spPr>
          <a:xfrm>
            <a:off x="1295399" y="1914393"/>
            <a:ext cx="10031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在下面的例子中，我们将完全最小二乘估计与套索、非负</a:t>
            </a:r>
            <a:r>
              <a:rPr lang="en-US" altLang="zh-CN" sz="2000" dirty="0"/>
              <a:t>Garotte</a:t>
            </a:r>
            <a:r>
              <a:rPr lang="zh-CN" altLang="en-US" sz="2000" dirty="0"/>
              <a:t>、最佳子集选择和岭回归进行比较。我们使用五次交叉验证来估计每种情况下的正则化参数。为了选择最佳子集，我们使用了</a:t>
            </a:r>
            <a:r>
              <a:rPr lang="en-US" altLang="zh-CN" sz="2000" dirty="0"/>
              <a:t>S</a:t>
            </a:r>
            <a:r>
              <a:rPr lang="zh-CN" altLang="en-US" sz="2000" dirty="0"/>
              <a:t>语言中的“</a:t>
            </a:r>
            <a:r>
              <a:rPr lang="en-US" altLang="zh-CN" sz="2000" dirty="0"/>
              <a:t>LEAPS”</a:t>
            </a:r>
            <a:r>
              <a:rPr lang="zh-CN" altLang="en-US" sz="2000" dirty="0"/>
              <a:t>过程，通过五次交叉验证来估计最佳子集大小。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1D9DD8-141B-4F72-A21E-25015662F110}"/>
              </a:ext>
            </a:extLst>
          </p:cNvPr>
          <p:cNvSpPr txBox="1"/>
          <p:nvPr/>
        </p:nvSpPr>
        <p:spPr>
          <a:xfrm>
            <a:off x="1295399" y="3271310"/>
            <a:ext cx="9623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交叉验证过程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首先为原始数据集找到每个大小的最佳子集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zh-CN" altLang="en-US" sz="2000" dirty="0"/>
              <a:t>表示全部训练集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                       </a:t>
            </a:r>
            <a:r>
              <a:rPr lang="zh-CN" altLang="en-US" sz="2000" dirty="0"/>
              <a:t>交叉验证训练集和测试集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6BADDA-2591-489B-A383-325F21D5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72" y="4236313"/>
            <a:ext cx="1495425" cy="342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0D7DCD-45D6-4BB4-86AD-CC65DEB8D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1" y="4835852"/>
            <a:ext cx="2447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5A2F5-50EB-4AE1-9791-BDC0F889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/>
              <a:t>摘要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850A5C-BE8C-4EFB-8E4C-0A8951FC19E1}"/>
              </a:ext>
            </a:extLst>
          </p:cNvPr>
          <p:cNvSpPr txBox="1"/>
          <p:nvPr/>
        </p:nvSpPr>
        <p:spPr>
          <a:xfrm>
            <a:off x="1489435" y="1872988"/>
            <a:ext cx="981330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套索使系数绝对值之和小于常数的残差平方和最小化。由于这种约束的性质，它往往会产生一些恰好为</a:t>
            </a:r>
            <a:r>
              <a:rPr lang="en-US" altLang="zh-CN" sz="2800" dirty="0"/>
              <a:t>0</a:t>
            </a:r>
            <a:r>
              <a:rPr lang="zh-CN" altLang="en-US" sz="2800" dirty="0"/>
              <a:t>的系数，因此会给出可解释的模型。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我们的模拟研究表明，套索具有子集选择和岭回归的一些有利性质。它产生了子集选择等可解释的模型，并表现出岭回归的稳定性。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套索思想是相当普遍的，可以应用于各种统计模型：对广义回归模型和基于树的模型的扩展进行了简要描述。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416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396664-4C9D-4910-BE47-38BA76E2586C}"/>
              </a:ext>
            </a:extLst>
          </p:cNvPr>
          <p:cNvSpPr txBox="1"/>
          <p:nvPr/>
        </p:nvSpPr>
        <p:spPr>
          <a:xfrm>
            <a:off x="1171111" y="381741"/>
            <a:ext cx="730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7.2 </a:t>
            </a:r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781BBF-FA2D-4382-B030-9E4D5609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53" y="966516"/>
            <a:ext cx="7467600" cy="3076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B518A-076E-40C6-9C7F-9918C1DF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7981"/>
            <a:ext cx="3905250" cy="2581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69FC3F-D39B-450A-8CFD-F9E2A521E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99" y="4197981"/>
            <a:ext cx="3790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3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62711C-C439-49B0-B6B1-AB4F27F2837E}"/>
              </a:ext>
            </a:extLst>
          </p:cNvPr>
          <p:cNvSpPr txBox="1"/>
          <p:nvPr/>
        </p:nvSpPr>
        <p:spPr>
          <a:xfrm>
            <a:off x="1171111" y="196002"/>
            <a:ext cx="730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7.3 </a:t>
            </a:r>
            <a:r>
              <a:rPr lang="zh-CN" altLang="en-US" sz="3200" dirty="0"/>
              <a:t>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70EF3C-F8DC-4320-B165-B6039711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72" y="674126"/>
            <a:ext cx="6719656" cy="2759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78B762-C0EE-4A5B-A8BA-AB73AF55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7" y="302651"/>
            <a:ext cx="2333625" cy="371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217B3F-5213-4DD8-9D18-66916899ED4D}"/>
              </a:ext>
            </a:extLst>
          </p:cNvPr>
          <p:cNvSpPr txBox="1"/>
          <p:nvPr/>
        </p:nvSpPr>
        <p:spPr>
          <a:xfrm>
            <a:off x="1226227" y="3429000"/>
            <a:ext cx="730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7.4 </a:t>
            </a:r>
            <a:r>
              <a:rPr lang="zh-CN" altLang="en-US" sz="3200" dirty="0"/>
              <a:t>例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D66E3E-359B-442B-96F6-251F32A4F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1" y="3578734"/>
            <a:ext cx="3457575" cy="333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DF2543-7697-4746-8178-445C063DF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98" y="3912109"/>
            <a:ext cx="7020203" cy="28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1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E3342B-55E9-46FA-8DA7-940763D76C12}"/>
              </a:ext>
            </a:extLst>
          </p:cNvPr>
          <p:cNvSpPr txBox="1"/>
          <p:nvPr/>
        </p:nvSpPr>
        <p:spPr>
          <a:xfrm>
            <a:off x="1146328" y="348448"/>
            <a:ext cx="730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7.5 </a:t>
            </a: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5E73B5-3246-49C0-A589-20C8EBE54D57}"/>
              </a:ext>
            </a:extLst>
          </p:cNvPr>
          <p:cNvSpPr txBox="1"/>
          <p:nvPr/>
        </p:nvSpPr>
        <p:spPr>
          <a:xfrm>
            <a:off x="1384917" y="1065320"/>
            <a:ext cx="10182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我们模拟了</a:t>
            </a:r>
            <a:r>
              <a:rPr lang="en-US" altLang="zh-CN" sz="2000" dirty="0"/>
              <a:t>50</a:t>
            </a:r>
            <a:r>
              <a:rPr lang="zh-CN" altLang="en-US" sz="2000" dirty="0"/>
              <a:t>个数据集，每个数据集有</a:t>
            </a:r>
            <a:r>
              <a:rPr lang="en-US" altLang="zh-CN" sz="2000" dirty="0"/>
              <a:t>100</a:t>
            </a:r>
            <a:r>
              <a:rPr lang="zh-CN" altLang="en-US" sz="2000" dirty="0"/>
              <a:t>个观测值和</a:t>
            </a:r>
            <a:r>
              <a:rPr lang="en-US" altLang="zh-CN" sz="2000" dirty="0"/>
              <a:t>40</a:t>
            </a:r>
            <a:r>
              <a:rPr lang="zh-CN" altLang="en-US" sz="2000" dirty="0"/>
              <a:t>个变量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定义预测因子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系数向量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定义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3A362B-057A-432C-B041-18291686F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76" y="1419263"/>
            <a:ext cx="1285875" cy="266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B0A97C-BADD-49E3-A755-8589B0917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06" y="1685963"/>
            <a:ext cx="5572125" cy="323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2DC017-2C5B-46E8-B92B-57735B60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06" y="2053867"/>
            <a:ext cx="1504950" cy="2952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17EEC9-0579-47F5-B0EB-78BF1D976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62540"/>
            <a:ext cx="746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9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69CA940-C6FF-4637-AEAB-624139A2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02" y="278724"/>
            <a:ext cx="9601200" cy="1485900"/>
          </a:xfrm>
        </p:spPr>
        <p:txBody>
          <a:bodyPr/>
          <a:lstStyle/>
          <a:p>
            <a:r>
              <a:rPr lang="en-US" altLang="zh-CN" sz="3600" dirty="0"/>
              <a:t>8.  </a:t>
            </a:r>
            <a:r>
              <a:rPr lang="zh-CN" altLang="en-US" sz="3600" dirty="0"/>
              <a:t>广义回归模型的应用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9BA48-C1C3-41F6-A984-00F6D2AC323C}"/>
              </a:ext>
            </a:extLst>
          </p:cNvPr>
          <p:cNvSpPr txBox="1"/>
          <p:nvPr/>
        </p:nvSpPr>
        <p:spPr>
          <a:xfrm>
            <a:off x="1055702" y="809185"/>
            <a:ext cx="730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8.1  Logistic</a:t>
            </a:r>
            <a:r>
              <a:rPr lang="zh-CN" altLang="en-US" sz="3200" dirty="0"/>
              <a:t>回归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7B943-9C59-4272-826A-74B3FD394018}"/>
              </a:ext>
            </a:extLst>
          </p:cNvPr>
          <p:cNvSpPr txBox="1"/>
          <p:nvPr/>
        </p:nvSpPr>
        <p:spPr>
          <a:xfrm>
            <a:off x="1055702" y="1395292"/>
            <a:ext cx="878963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线性</a:t>
            </a:r>
            <a:r>
              <a:rPr lang="en-US" altLang="zh-CN" sz="2000" dirty="0"/>
              <a:t>Logistic</a:t>
            </a:r>
            <a:r>
              <a:rPr lang="zh-CN" altLang="en-US" sz="2000" dirty="0"/>
              <a:t>拟合模型为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</a:t>
            </a:r>
            <a:r>
              <a:rPr lang="en-US" altLang="zh-CN" sz="2000" dirty="0"/>
              <a:t>Akaike</a:t>
            </a:r>
            <a:r>
              <a:rPr lang="zh-CN" altLang="en-US" sz="2000" dirty="0"/>
              <a:t>的信息准则，向后逐级删除，去掉了</a:t>
            </a:r>
            <a:r>
              <a:rPr lang="en-US" altLang="zh-CN" sz="2000" dirty="0"/>
              <a:t>x2</a:t>
            </a:r>
            <a:r>
              <a:rPr lang="zh-CN" altLang="en-US" sz="2000" dirty="0"/>
              <a:t>项，生成了模型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套索                 得模型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69DB14-FFC8-4EC2-AE86-B8697348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25" y="1432077"/>
            <a:ext cx="611505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669942-9C9D-4856-B297-18881953B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15" y="2392129"/>
            <a:ext cx="5076825" cy="428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05FC5A-152C-4BB1-8D23-19C1CD70C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30" y="2881192"/>
            <a:ext cx="885825" cy="342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82AA1E-DDB6-4DF7-9AE4-9AD8237E2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25" y="3208206"/>
            <a:ext cx="4448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3C5331A-7A17-4CB8-A5B0-19653E2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78" y="420765"/>
            <a:ext cx="9601200" cy="1485900"/>
          </a:xfrm>
        </p:spPr>
        <p:txBody>
          <a:bodyPr/>
          <a:lstStyle/>
          <a:p>
            <a:r>
              <a:rPr lang="en-US" altLang="zh-CN" sz="3600" dirty="0"/>
              <a:t>9. </a:t>
            </a:r>
            <a:r>
              <a:rPr lang="zh-CN" altLang="en-US" sz="3600" dirty="0"/>
              <a:t>若干进一步的延展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045BEE-E6CE-4692-A49C-18747D15685B}"/>
              </a:ext>
            </a:extLst>
          </p:cNvPr>
          <p:cNvSpPr txBox="1"/>
          <p:nvPr/>
        </p:nvSpPr>
        <p:spPr>
          <a:xfrm>
            <a:off x="1224378" y="1003917"/>
            <a:ext cx="10440139" cy="22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基于树的模型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MARS</a:t>
            </a:r>
            <a:r>
              <a:rPr lang="zh-CN" altLang="en-US" sz="2400" dirty="0"/>
              <a:t>方法：</a:t>
            </a:r>
            <a:r>
              <a:rPr lang="en-US" altLang="zh-CN" sz="2400" dirty="0"/>
              <a:t>MARS</a:t>
            </a:r>
            <a:r>
              <a:rPr lang="zh-CN" altLang="en-US" sz="2400" dirty="0"/>
              <a:t>方法是一种自适应过程，它通过各个回归变量的分段线性基函数的乘积和来构建回归曲面。</a:t>
            </a:r>
            <a:r>
              <a:rPr lang="en-US" altLang="zh-CN" sz="2400" dirty="0"/>
              <a:t>MARS</a:t>
            </a:r>
            <a:r>
              <a:rPr lang="zh-CN" altLang="en-US" sz="2400" dirty="0"/>
              <a:t>算法建立了一个模型，该模型通常包括表示主效应和高阶相互作用的基函数。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277F90-9FCF-4628-95A7-524EFA520E55}"/>
              </a:ext>
            </a:extLst>
          </p:cNvPr>
          <p:cNvSpPr txBox="1">
            <a:spLocks/>
          </p:cNvSpPr>
          <p:nvPr/>
        </p:nvSpPr>
        <p:spPr>
          <a:xfrm>
            <a:off x="1224378" y="360186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10. </a:t>
            </a:r>
            <a:r>
              <a:rPr lang="zh-CN" altLang="en-US" sz="3600"/>
              <a:t>关于软阈值的结果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4A795C-7EE9-4DF2-94E6-4A1ABD2ECE9E}"/>
              </a:ext>
            </a:extLst>
          </p:cNvPr>
          <p:cNvSpPr txBox="1"/>
          <p:nvPr/>
        </p:nvSpPr>
        <p:spPr>
          <a:xfrm>
            <a:off x="1486271" y="4344814"/>
            <a:ext cx="9481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考虑正交设计                   ，套索估计                                          称为软阈值估计器                                  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6CEC71-E1AA-418B-AF70-0008CC9F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24" y="4387706"/>
            <a:ext cx="962025" cy="31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50B553-A07F-46F3-8CB8-3FABE7DE4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78" y="4259118"/>
            <a:ext cx="2466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B37939CC-8361-4649-9283-56E738DF24B3}"/>
              </a:ext>
            </a:extLst>
          </p:cNvPr>
          <p:cNvSpPr txBox="1">
            <a:spLocks/>
          </p:cNvSpPr>
          <p:nvPr/>
        </p:nvSpPr>
        <p:spPr>
          <a:xfrm>
            <a:off x="1233255" y="3792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11. </a:t>
            </a:r>
            <a:r>
              <a:rPr lang="zh-CN" altLang="en-US" sz="3600" dirty="0"/>
              <a:t>讨论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37128B-D72C-46AC-A0C1-C56B330CD886}"/>
              </a:ext>
            </a:extLst>
          </p:cNvPr>
          <p:cNvSpPr txBox="1"/>
          <p:nvPr/>
        </p:nvSpPr>
        <p:spPr>
          <a:xfrm>
            <a:off x="1470732" y="1122220"/>
            <a:ext cx="9126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本文针对回归和广义回归问题，提出了一种新的收缩和选择方法</a:t>
            </a:r>
            <a:r>
              <a:rPr lang="en-US" altLang="zh-CN" sz="2400" dirty="0"/>
              <a:t>(</a:t>
            </a:r>
            <a:r>
              <a:rPr lang="zh-CN" altLang="en-US" sz="2400" dirty="0"/>
              <a:t>套索</a:t>
            </a:r>
            <a:r>
              <a:rPr lang="en-US" altLang="zh-CN" sz="2400" dirty="0"/>
              <a:t>)</a:t>
            </a:r>
            <a:r>
              <a:rPr lang="zh-CN" altLang="en-US" sz="2400" dirty="0"/>
              <a:t>。套索不关注子集，而是定义了一个连续的收缩操作，该操作可以产生恰好为</a:t>
            </a:r>
            <a:r>
              <a:rPr lang="en-US" altLang="zh-CN" sz="2400" dirty="0"/>
              <a:t>0</a:t>
            </a:r>
            <a:r>
              <a:rPr lang="zh-CN" altLang="en-US" sz="2400" dirty="0"/>
              <a:t>的系数。我们在本文中提出了一些证据，表明套索是子集选择和岭回归的一个有价值的竞争者。我们在三个不同的场景中检查了这些方法的相对优点：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(A)</a:t>
            </a:r>
            <a:r>
              <a:rPr lang="zh-CN" altLang="en-US" sz="2400" dirty="0"/>
              <a:t>小数量的大效应</a:t>
            </a:r>
            <a:r>
              <a:rPr lang="en-US" altLang="zh-CN" sz="2400" dirty="0"/>
              <a:t>--</a:t>
            </a:r>
            <a:r>
              <a:rPr lang="zh-CN" altLang="en-US" sz="2400" dirty="0"/>
              <a:t>子集选择在这里做得最好，套索不太好，岭回归做得很差；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(B)</a:t>
            </a:r>
            <a:r>
              <a:rPr lang="zh-CN" altLang="en-US" sz="2400" dirty="0"/>
              <a:t>小到中等数量的效应</a:t>
            </a:r>
            <a:r>
              <a:rPr lang="en-US" altLang="zh-CN" sz="2400" dirty="0"/>
              <a:t>-</a:t>
            </a:r>
            <a:r>
              <a:rPr lang="zh-CN" altLang="en-US" sz="2400" dirty="0"/>
              <a:t>套索做得最好，然后是岭回归，然后是子集选择；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(C)</a:t>
            </a:r>
            <a:r>
              <a:rPr lang="zh-CN" altLang="en-US" sz="2400" dirty="0"/>
              <a:t>大数量的小效应</a:t>
            </a:r>
            <a:r>
              <a:rPr lang="en-US" altLang="zh-CN" sz="2400" dirty="0"/>
              <a:t>-</a:t>
            </a:r>
            <a:r>
              <a:rPr lang="zh-CN" altLang="en-US" sz="2400" dirty="0"/>
              <a:t>岭回归做得最好，其次是套索，然后是子集选择。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布雷曼的</a:t>
            </a:r>
            <a:r>
              <a:rPr lang="en-US" altLang="zh-CN" sz="2400" dirty="0"/>
              <a:t>garotte</a:t>
            </a:r>
            <a:r>
              <a:rPr lang="zh-CN" altLang="en-US" sz="2400" dirty="0"/>
              <a:t>模型在第一种情况下比套索好一点，在后两种情况下略差一些。这些结果说明了预测的准确性。与岭回归相比，子集选择、套索和加罗特模型在产生可解释的子模型方面具有进一步的优势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603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645AD0-DBB3-4FA7-80BC-0F4FC5CDE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409825"/>
            <a:ext cx="8153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B671A-53E3-42AC-BABA-9CF9CA5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2B5406-618D-4CB0-9A1F-74428068611B}"/>
              </a:ext>
            </a:extLst>
          </p:cNvPr>
          <p:cNvSpPr txBox="1"/>
          <p:nvPr/>
        </p:nvSpPr>
        <p:spPr>
          <a:xfrm>
            <a:off x="1569334" y="1837478"/>
            <a:ext cx="9813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OLS</a:t>
            </a:r>
            <a:r>
              <a:rPr lang="zh-CN" altLang="en-US" sz="2800" dirty="0"/>
              <a:t>缺陷：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预测精度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解释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改进</a:t>
            </a:r>
            <a:r>
              <a:rPr lang="en-US" altLang="zh-CN" sz="2800" dirty="0"/>
              <a:t>OLS</a:t>
            </a:r>
            <a:r>
              <a:rPr lang="zh-CN" altLang="en-US" sz="2800" dirty="0"/>
              <a:t>的方法：子集选择</a:t>
            </a:r>
            <a:r>
              <a:rPr lang="zh-CN" altLang="en-US" sz="2800"/>
              <a:t>，岭回归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我们提出了一种新的技术，称为套索，用于“最小绝对收缩和选择算子”。它缩小了一些系数，并将另一些系数设置为</a:t>
            </a:r>
            <a:r>
              <a:rPr lang="en-US" altLang="zh-CN" sz="2800" dirty="0"/>
              <a:t>0</a:t>
            </a:r>
            <a:r>
              <a:rPr lang="zh-CN" altLang="en-US" sz="2800" dirty="0"/>
              <a:t>，从而试图保留子集选择和岭回归的优点。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769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FFC1F5-76B3-4FBE-A5A8-410DCA5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定义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CDC00E-423D-4C34-9D25-811B7956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428750"/>
            <a:ext cx="8086725" cy="1209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7D11AB-3EED-4ED0-9082-03702E9B2D61}"/>
              </a:ext>
            </a:extLst>
          </p:cNvPr>
          <p:cNvSpPr txBox="1"/>
          <p:nvPr/>
        </p:nvSpPr>
        <p:spPr>
          <a:xfrm>
            <a:off x="1740023" y="2840854"/>
            <a:ext cx="327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非负加洛特最小化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D9E54D-FEDF-4840-A526-8C448EA01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3429000"/>
            <a:ext cx="6296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149313-0995-4E64-A343-346679EB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正交设计案例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D7C18-E607-42F3-B655-A578F3BB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1377703"/>
            <a:ext cx="2638425" cy="628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0EC0EE-3BC4-41A4-B32C-216E5892689E}"/>
              </a:ext>
            </a:extLst>
          </p:cNvPr>
          <p:cNvSpPr txBox="1"/>
          <p:nvPr/>
        </p:nvSpPr>
        <p:spPr>
          <a:xfrm>
            <a:off x="1713390" y="224605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岭回归最小化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981628-9560-4EB1-A027-9F580AAE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12" y="2952750"/>
            <a:ext cx="3390900" cy="9525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604F3961-25B7-4283-B9A1-635D9838F8B9}"/>
              </a:ext>
            </a:extLst>
          </p:cNvPr>
          <p:cNvSpPr/>
          <p:nvPr/>
        </p:nvSpPr>
        <p:spPr>
          <a:xfrm>
            <a:off x="5734975" y="3266983"/>
            <a:ext cx="497149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44C3E9-EB3A-48C1-B5EA-CE0A45E83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87" y="3057525"/>
            <a:ext cx="4991100" cy="742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E7F940-67F7-43C6-B3F6-8C6E026D8D66}"/>
              </a:ext>
            </a:extLst>
          </p:cNvPr>
          <p:cNvSpPr txBox="1"/>
          <p:nvPr/>
        </p:nvSpPr>
        <p:spPr>
          <a:xfrm>
            <a:off x="1713389" y="4227170"/>
            <a:ext cx="354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岭回归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0086BC-F53B-48A7-BB7C-D61342065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01" y="4082856"/>
            <a:ext cx="1104900" cy="800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D6FE428-3545-44B1-B728-6C13452D095A}"/>
              </a:ext>
            </a:extLst>
          </p:cNvPr>
          <p:cNvSpPr txBox="1"/>
          <p:nvPr/>
        </p:nvSpPr>
        <p:spPr>
          <a:xfrm>
            <a:off x="1713388" y="5288879"/>
            <a:ext cx="354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Garotte</a:t>
            </a:r>
            <a:r>
              <a:rPr lang="zh-CN" altLang="en-US" sz="2800" dirty="0"/>
              <a:t>估计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764AAE6-79CC-4C95-8D8F-E15283B19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11" y="509805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FEA5CA-7B6E-4D38-B92A-BE33D9C3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套索的几何形状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DAEDCD-2AEF-4CEE-B897-1C60BE88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8" y="1222531"/>
            <a:ext cx="8442484" cy="55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1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40EAB0-9D35-4FCF-B4A9-6BA50532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套索的几何形状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1CE523-C6A4-434F-BA67-263E45360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87" y="1284163"/>
            <a:ext cx="7818583" cy="48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BEFB2EC-0371-43E5-8532-5D423BBF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套索的几何形状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788BE-534B-469F-AC1F-0131EDE8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98" y="1627341"/>
            <a:ext cx="86677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74A533-BFC9-4B66-AEF3-84CBC2E6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45054"/>
            <a:ext cx="9601200" cy="1485900"/>
          </a:xfrm>
        </p:spPr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双预测情形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6B36A5-DCA5-4691-AD79-48FA3B38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383531"/>
            <a:ext cx="1714500" cy="6762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E7F05CC-DB4A-4060-B991-068F8B85B1F6}"/>
              </a:ext>
            </a:extLst>
          </p:cNvPr>
          <p:cNvSpPr/>
          <p:nvPr/>
        </p:nvSpPr>
        <p:spPr>
          <a:xfrm>
            <a:off x="3373515" y="1571348"/>
            <a:ext cx="443883" cy="45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C52C81-70C5-45FC-96BC-6A47ECE5A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65" y="1288004"/>
            <a:ext cx="2571750" cy="1666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252FA0-306B-499B-96F5-0736E07CF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9" y="2998247"/>
            <a:ext cx="8134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2773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602</TotalTime>
  <Words>1004</Words>
  <Application>Microsoft Office PowerPoint</Application>
  <PresentationFormat>宽屏</PresentationFormat>
  <Paragraphs>75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Arial</vt:lpstr>
      <vt:lpstr>Franklin Gothic Book</vt:lpstr>
      <vt:lpstr>剪切</vt:lpstr>
      <vt:lpstr>Regression Shrinkage and Selection via the Lasso</vt:lpstr>
      <vt:lpstr>摘要</vt:lpstr>
      <vt:lpstr>1. 引言</vt:lpstr>
      <vt:lpstr>2.1定义</vt:lpstr>
      <vt:lpstr>2.2 正交设计案例</vt:lpstr>
      <vt:lpstr>2.3 套索的几何形状</vt:lpstr>
      <vt:lpstr>2.3 套索的几何形状</vt:lpstr>
      <vt:lpstr>2.3 套索的几何形状</vt:lpstr>
      <vt:lpstr>2.4 双预测情形</vt:lpstr>
      <vt:lpstr>2.5 标准误差</vt:lpstr>
      <vt:lpstr>3. 示例-前列腺癌数据</vt:lpstr>
      <vt:lpstr>3. 示例-前列腺癌数据</vt:lpstr>
      <vt:lpstr>3. 示例-前列腺癌数据</vt:lpstr>
      <vt:lpstr>4. T的预测误差和估计</vt:lpstr>
      <vt:lpstr>PowerPoint 演示文稿</vt:lpstr>
      <vt:lpstr>PowerPoint 演示文稿</vt:lpstr>
      <vt:lpstr>5. 贝叶斯估计的套索</vt:lpstr>
      <vt:lpstr>6. 求套索解的算法</vt:lpstr>
      <vt:lpstr>7.  模拟</vt:lpstr>
      <vt:lpstr>PowerPoint 演示文稿</vt:lpstr>
      <vt:lpstr>PowerPoint 演示文稿</vt:lpstr>
      <vt:lpstr>PowerPoint 演示文稿</vt:lpstr>
      <vt:lpstr>8.  广义回归模型的应用 </vt:lpstr>
      <vt:lpstr>9. 若干进一步的延展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Shrinkage and Selection via the Lasso</dc:title>
  <dc:creator>zhao tong</dc:creator>
  <cp:lastModifiedBy>zhao tong</cp:lastModifiedBy>
  <cp:revision>41</cp:revision>
  <dcterms:created xsi:type="dcterms:W3CDTF">2021-05-21T06:53:48Z</dcterms:created>
  <dcterms:modified xsi:type="dcterms:W3CDTF">2021-05-22T12:19:17Z</dcterms:modified>
</cp:coreProperties>
</file>