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73" r:id="rId4"/>
    <p:sldId id="266" r:id="rId5"/>
    <p:sldId id="272" r:id="rId6"/>
    <p:sldId id="271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613DC4E-9FF9-4A84-8380-F67918933CE4}">
          <p14:sldIdLst>
            <p14:sldId id="256"/>
            <p14:sldId id="269"/>
            <p14:sldId id="273"/>
            <p14:sldId id="266"/>
            <p14:sldId id="272"/>
            <p14:sldId id="27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20EA-4746-4796-A922-450D776D8F2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CBA14-7C03-4212-B77C-364C8A1E3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05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CBA14-7C03-4212-B77C-364C8A1E3A7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53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23A4-3A37-4D8C-B062-EF3F15C816E5}" type="datetime1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22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84FB-6E95-4839-A157-5FA367FFB434}" type="datetime1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5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D147-8548-4D1B-A848-32C94BC88854}" type="datetime1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0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0582-2C8A-4344-A854-72D393744FDF}" type="datetime1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03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E531-3F17-4980-BE80-B9B2B9EDDFA1}" type="datetime1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54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271F-CCED-4261-8617-C970B1D53FB3}" type="datetime1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FA4A-F59C-40BC-AC3C-DC4254FE161A}" type="datetime1">
              <a:rPr lang="ru-RU" smtClean="0"/>
              <a:t>07.11.2021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3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AD95-37AA-4E76-BF6F-07507B99703A}" type="datetime1">
              <a:rPr lang="ru-RU" smtClean="0"/>
              <a:t>07.11.2021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32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9F0-0DA5-4523-A4C4-44E4B128B3B5}" type="datetime1">
              <a:rPr lang="ru-RU" smtClean="0"/>
              <a:t>07.11.2021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27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9A77-3852-453A-B884-24BE103108B2}" type="datetime1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4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D5A2-0CD6-4155-B9A0-0195448CF9BD}" type="datetime1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82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3099-0AE1-49C2-BD0E-C21680A1C032}" type="datetime1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44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96699"/>
            <a:ext cx="11954632" cy="2387600"/>
          </a:xfrm>
        </p:spPr>
        <p:txBody>
          <a:bodyPr>
            <a:noAutofit/>
          </a:bodyPr>
          <a:lstStyle/>
          <a:p>
            <a:r>
              <a:rPr lang="de-DE" sz="4000" dirty="0" smtClean="0"/>
              <a:t/>
            </a:r>
            <a:br>
              <a:rPr lang="de-DE" sz="4000" dirty="0" smtClean="0"/>
            </a:br>
            <a:r>
              <a:rPr lang="ru-RU" sz="4000" dirty="0" err="1"/>
              <a:t>Проектування</a:t>
            </a:r>
            <a:r>
              <a:rPr lang="ru-RU" sz="4000" dirty="0"/>
              <a:t> </a:t>
            </a:r>
            <a:r>
              <a:rPr lang="de-DE" sz="4000" dirty="0"/>
              <a:t>UML-</a:t>
            </a:r>
            <a:r>
              <a:rPr lang="ru-RU" sz="4000" dirty="0" err="1"/>
              <a:t>діаграми</a:t>
            </a:r>
            <a:r>
              <a:rPr lang="ru-RU" sz="4000" dirty="0"/>
              <a:t> </a:t>
            </a:r>
            <a:r>
              <a:rPr lang="ru-RU" sz="4000" dirty="0" err="1"/>
              <a:t>програмних</a:t>
            </a:r>
            <a:r>
              <a:rPr lang="ru-RU" sz="4000" dirty="0"/>
              <a:t> </a:t>
            </a:r>
            <a:r>
              <a:rPr lang="ru-RU" sz="4000" dirty="0" err="1" smtClean="0"/>
              <a:t>класів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 smtClean="0"/>
              <a:t>Покупка </a:t>
            </a:r>
            <a:r>
              <a:rPr lang="uk-UA" sz="4000" dirty="0" smtClean="0"/>
              <a:t>ігрових ресурсів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10633" y="4466705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uk-UA" dirty="0" smtClean="0"/>
              <a:t>Команда:</a:t>
            </a:r>
            <a:br>
              <a:rPr lang="uk-UA" dirty="0" smtClean="0"/>
            </a:br>
            <a:r>
              <a:rPr lang="uk-UA" dirty="0" smtClean="0"/>
              <a:t>студенти групи АІ-194</a:t>
            </a:r>
            <a:br>
              <a:rPr lang="uk-UA" dirty="0" smtClean="0"/>
            </a:br>
            <a:r>
              <a:rPr lang="uk-UA" dirty="0" smtClean="0"/>
              <a:t>Мельниченко Владислава</a:t>
            </a:r>
            <a:br>
              <a:rPr lang="uk-UA" dirty="0" smtClean="0"/>
            </a:br>
            <a:r>
              <a:rPr lang="uk-UA" dirty="0" smtClean="0"/>
              <a:t>Шинкаренко Андрій</a:t>
            </a:r>
            <a:br>
              <a:rPr lang="uk-UA" dirty="0" smtClean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48595" y="16562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800" smtClean="0"/>
              <a:t>НУОП</a:t>
            </a:r>
            <a:endParaRPr lang="ru-RU" sz="2800" dirty="0" smtClean="0"/>
          </a:p>
          <a:p>
            <a:pPr algn="ctr"/>
            <a:r>
              <a:rPr lang="ru-RU" sz="2800" dirty="0" err="1" smtClean="0"/>
              <a:t>Інститут</a:t>
            </a:r>
            <a:r>
              <a:rPr lang="ru-RU" sz="2800" dirty="0" smtClean="0"/>
              <a:t> </a:t>
            </a:r>
            <a:r>
              <a:rPr lang="ru-RU" sz="2800" dirty="0" err="1" smtClean="0"/>
              <a:t>комп’ютерних</a:t>
            </a:r>
            <a:r>
              <a:rPr lang="ru-RU" sz="2800" dirty="0" smtClean="0"/>
              <a:t> систем</a:t>
            </a:r>
          </a:p>
          <a:p>
            <a:pPr algn="ctr"/>
            <a:r>
              <a:rPr lang="ru-RU" sz="2800" dirty="0" smtClean="0"/>
              <a:t>Кафедра </a:t>
            </a:r>
            <a:r>
              <a:rPr lang="ru-RU" sz="2800" dirty="0" err="1" smtClean="0"/>
              <a:t>інформаційних</a:t>
            </a:r>
            <a:r>
              <a:rPr lang="ru-RU" sz="2800" dirty="0" smtClean="0"/>
              <a:t> систем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16967" y="5695040"/>
            <a:ext cx="2665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Одеса - 2021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FD83-C842-426D-A033-DC9D6A164363}" type="slidenum">
              <a:rPr lang="ru-RU" sz="4000" smtClean="0"/>
              <a:t>1</a:t>
            </a:fld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307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263" y="0"/>
            <a:ext cx="11911474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1. </a:t>
            </a:r>
            <a:r>
              <a:rPr lang="ru-RU" sz="4000" dirty="0" err="1" smtClean="0"/>
              <a:t>Багаторівнева</a:t>
            </a:r>
            <a:r>
              <a:rPr lang="ru-RU" sz="4000" dirty="0" smtClean="0"/>
              <a:t> </a:t>
            </a:r>
            <a:r>
              <a:rPr lang="ru-RU" sz="4000" dirty="0" err="1"/>
              <a:t>класифікація</a:t>
            </a:r>
            <a:r>
              <a:rPr lang="ru-RU" sz="4000" dirty="0"/>
              <a:t> </a:t>
            </a:r>
            <a:r>
              <a:rPr lang="ru-RU" sz="4000" dirty="0" err="1"/>
              <a:t>функціональних</a:t>
            </a:r>
            <a:r>
              <a:rPr lang="ru-RU" sz="4000" dirty="0"/>
              <a:t> </a:t>
            </a:r>
            <a:r>
              <a:rPr lang="ru-RU" sz="4000" dirty="0" err="1" smtClean="0"/>
              <a:t>вимог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2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308176"/>
              </p:ext>
            </p:extLst>
          </p:nvPr>
        </p:nvGraphicFramePr>
        <p:xfrm>
          <a:off x="140263" y="1153280"/>
          <a:ext cx="11911474" cy="4343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7659"/>
                <a:gridCol w="9883815"/>
              </a:tblGrid>
              <a:tr h="1987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Ідентифікатор функції(назва)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39" marR="251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Назва функції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39" marR="25139" marT="0" marB="0" anchor="ctr"/>
                </a:tc>
              </a:tr>
              <a:tr h="180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FR1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39" marR="251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</a:rPr>
                        <a:t>Авторизація користувача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39" marR="25139" marT="0" marB="0"/>
                </a:tc>
              </a:tr>
              <a:tr h="198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FR1</a:t>
                      </a:r>
                      <a:r>
                        <a:rPr lang="uk-UA" sz="1600" dirty="0">
                          <a:effectLst/>
                        </a:rPr>
                        <a:t>.1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39" marR="251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Створення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запиту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параметрів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авторизації</a:t>
                      </a:r>
                      <a:r>
                        <a:rPr lang="ru-RU" sz="1600" dirty="0">
                          <a:effectLst/>
                        </a:rPr>
                        <a:t> (адреса </a:t>
                      </a:r>
                      <a:r>
                        <a:rPr lang="ru-RU" sz="1600" dirty="0" err="1">
                          <a:effectLst/>
                        </a:rPr>
                        <a:t>ел.пошти</a:t>
                      </a:r>
                      <a:r>
                        <a:rPr lang="ru-RU" sz="1600" dirty="0">
                          <a:effectLst/>
                        </a:rPr>
                        <a:t> та пароль)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39" marR="25139" marT="0" marB="0"/>
                </a:tc>
              </a:tr>
              <a:tr h="198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FR1</a:t>
                      </a:r>
                      <a:r>
                        <a:rPr lang="uk-UA" sz="1600" dirty="0">
                          <a:effectLst/>
                        </a:rPr>
                        <a:t>.2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39" marR="251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Передача </a:t>
                      </a:r>
                      <a:r>
                        <a:rPr lang="ru-RU" sz="1600" dirty="0" err="1">
                          <a:effectLst/>
                        </a:rPr>
                        <a:t>від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користувача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його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параметрів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авторизації</a:t>
                      </a:r>
                      <a:r>
                        <a:rPr lang="ru-RU" sz="1600" dirty="0">
                          <a:effectLst/>
                        </a:rPr>
                        <a:t> (адреса </a:t>
                      </a:r>
                      <a:r>
                        <a:rPr lang="ru-RU" sz="1600" dirty="0" err="1">
                          <a:effectLst/>
                        </a:rPr>
                        <a:t>ел.пошти</a:t>
                      </a:r>
                      <a:r>
                        <a:rPr lang="ru-RU" sz="1600" dirty="0">
                          <a:effectLst/>
                        </a:rPr>
                        <a:t> та пароль)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39" marR="25139" marT="0" marB="0"/>
                </a:tc>
              </a:tr>
              <a:tr h="198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FR1</a:t>
                      </a:r>
                      <a:r>
                        <a:rPr lang="uk-UA" sz="1600" dirty="0">
                          <a:effectLst/>
                        </a:rPr>
                        <a:t>.3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39" marR="251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Надання авторизованому користувачу доступ до повного функціоналу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39" marR="25139" marT="0" marB="0"/>
                </a:tc>
              </a:tr>
              <a:tr h="180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FR</a:t>
                      </a:r>
                      <a:r>
                        <a:rPr lang="uk-UA" sz="1600" b="1" dirty="0">
                          <a:effectLst/>
                        </a:rPr>
                        <a:t>2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39" marR="251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</a:rPr>
                        <a:t>Редагування профілю користувача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39" marR="25139" marT="0" marB="0"/>
                </a:tc>
              </a:tr>
              <a:tr h="298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FR</a:t>
                      </a:r>
                      <a:r>
                        <a:rPr lang="uk-UA" sz="1600">
                          <a:effectLst/>
                        </a:rPr>
                        <a:t>2.1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39" marR="251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Створення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запиту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параметрів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персональної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інформації</a:t>
                      </a:r>
                      <a:r>
                        <a:rPr lang="ru-RU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effectLst/>
                        </a:rPr>
                        <a:t>ім'я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інформація</a:t>
                      </a:r>
                      <a:r>
                        <a:rPr lang="ru-RU" sz="1600" dirty="0">
                          <a:effectLst/>
                        </a:rPr>
                        <a:t> про себе (короткий текст 250 </a:t>
                      </a:r>
                      <a:r>
                        <a:rPr lang="ru-RU" sz="1600" dirty="0" err="1">
                          <a:effectLst/>
                        </a:rPr>
                        <a:t>символів</a:t>
                      </a:r>
                      <a:r>
                        <a:rPr lang="ru-RU" sz="1600" dirty="0">
                          <a:effectLst/>
                        </a:rPr>
                        <a:t>), пароль, адреса </a:t>
                      </a:r>
                      <a:r>
                        <a:rPr lang="ru-RU" sz="1600" dirty="0" err="1">
                          <a:effectLst/>
                        </a:rPr>
                        <a:t>ел.пошти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39" marR="25139" marT="0" marB="0"/>
                </a:tc>
              </a:tr>
              <a:tr h="180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FR</a:t>
                      </a:r>
                      <a:r>
                        <a:rPr lang="uk-UA" sz="1600">
                          <a:effectLst/>
                        </a:rPr>
                        <a:t>2.2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39" marR="251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Передача </a:t>
                      </a:r>
                      <a:r>
                        <a:rPr lang="ru-RU" sz="1600" dirty="0" err="1">
                          <a:effectLst/>
                        </a:rPr>
                        <a:t>від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користувача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його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нових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параметрів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39" marR="25139" marT="0" marB="0"/>
                </a:tc>
              </a:tr>
              <a:tr h="180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FR</a:t>
                      </a:r>
                      <a:r>
                        <a:rPr lang="uk-UA" sz="1600" dirty="0">
                          <a:effectLst/>
                        </a:rPr>
                        <a:t>2.3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39" marR="251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Оновлення і збереження нових персональних даних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39" marR="25139" marT="0" marB="0"/>
                </a:tc>
              </a:tr>
              <a:tr h="180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Пошук </a:t>
                      </a:r>
                      <a:r>
                        <a:rPr lang="uk-UA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нового курсу(гість)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FR3.1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Програмний продукт запропоновує користувачеві почати пошук.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8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FR3.2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Користувач</a:t>
                      </a: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передає</a:t>
                      </a: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необхідні</a:t>
                      </a: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для </a:t>
                      </a: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нього</a:t>
                      </a: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критерії(</a:t>
                      </a:r>
                      <a:r>
                        <a:rPr lang="uk-UA" dirty="0"/>
                        <a:t>жанр, назва</a:t>
                      </a:r>
                      <a:r>
                        <a:rPr lang="uk-UA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і </a:t>
                      </a: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запускає</a:t>
                      </a: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функцію</a:t>
                      </a: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пошуку</a:t>
                      </a: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по курсам та файлам.</a:t>
                      </a:r>
                    </a:p>
                  </a:txBody>
                  <a:tcPr marL="68580" marR="68580" marT="0" marB="0"/>
                </a:tc>
              </a:tr>
              <a:tr h="180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FR3.3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Програма</a:t>
                      </a: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робить</a:t>
                      </a: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обробку</a:t>
                      </a: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по </a:t>
                      </a:r>
                      <a:r>
                        <a:rPr lang="uk-UA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критеріям</a:t>
                      </a: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та </a:t>
                      </a: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видає</a:t>
                      </a: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результат, </a:t>
                      </a: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якого</a:t>
                      </a: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чекає</a:t>
                      </a: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користувач</a:t>
                      </a: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41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3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686168"/>
              </p:ext>
            </p:extLst>
          </p:nvPr>
        </p:nvGraphicFramePr>
        <p:xfrm>
          <a:off x="148244" y="1193858"/>
          <a:ext cx="11911474" cy="41089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7659"/>
                <a:gridCol w="9883815"/>
              </a:tblGrid>
              <a:tr h="180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Ідентифікатор функції(назва)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39" marR="251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Назва функції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39" marR="25139" marT="0" marB="0" anchor="ctr"/>
                </a:tc>
              </a:tr>
              <a:tr h="180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Оплата нового курсу(авторизований користувач)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0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FR4.1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Користувач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знаходить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необхідний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для </a:t>
                      </a:r>
                      <a:r>
                        <a:rPr lang="ru-RU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нього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курс через </a:t>
                      </a:r>
                      <a:r>
                        <a:rPr lang="ru-RU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пошук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використовуючи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фільтри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і </a:t>
                      </a:r>
                      <a:r>
                        <a:rPr lang="ru-RU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обирає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варіант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покупки курсу.</a:t>
                      </a:r>
                    </a:p>
                  </a:txBody>
                  <a:tcPr marL="68580" marR="68580" marT="0" marB="0"/>
                </a:tc>
              </a:tr>
              <a:tr h="198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FR4.2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Програма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запитує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у </a:t>
                      </a:r>
                      <a:r>
                        <a:rPr lang="ru-RU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користувача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номер </a:t>
                      </a:r>
                      <a:r>
                        <a:rPr lang="ru-RU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картки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та </a:t>
                      </a:r>
                      <a:r>
                        <a:rPr lang="ru-RU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власні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дані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для </a:t>
                      </a:r>
                      <a:r>
                        <a:rPr lang="ru-RU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підтвердження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замовлення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  <a:tr h="180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FR4.3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Програма отримує необхідну суму і надає користувачу можливість зайти до інформації цього курсу та </a:t>
                      </a:r>
                      <a:r>
                        <a:rPr lang="uk-UA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під’єднує</a:t>
                      </a:r>
                      <a:r>
                        <a:rPr lang="uk-UA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користувача до онлайн групи курсу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0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Листування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0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FR5.1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Листування з продавцями та іншими користувачами.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0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FR5.2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Передача файлів та </a:t>
                      </a:r>
                      <a:r>
                        <a:rPr lang="uk-UA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медіафайлів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0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Залишити відгук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8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FR6.1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Залишення відгуків від користувачів про даний програмний </a:t>
                      </a:r>
                      <a:r>
                        <a:rPr lang="uk-UA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продукт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або</a:t>
                      </a:r>
                      <a:r>
                        <a:rPr lang="uk-UA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викладача</a:t>
                      </a:r>
                      <a:r>
                        <a:rPr lang="uk-UA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8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FR6.2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Вставлення фотографій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45947" y="205859"/>
            <a:ext cx="115522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2. UML-</a:t>
            </a:r>
            <a:r>
              <a:rPr lang="ru-RU" sz="3600" dirty="0" err="1" smtClean="0"/>
              <a:t>діаграма</a:t>
            </a:r>
            <a:r>
              <a:rPr lang="ru-RU" sz="3600" dirty="0" smtClean="0"/>
              <a:t> </a:t>
            </a:r>
            <a:r>
              <a:rPr lang="ru-RU" sz="3600" dirty="0" err="1" smtClean="0"/>
              <a:t>концептуальних</a:t>
            </a:r>
            <a:r>
              <a:rPr lang="ru-RU" sz="3600" dirty="0" smtClean="0"/>
              <a:t> </a:t>
            </a:r>
            <a:r>
              <a:rPr lang="ru-RU" sz="3600" dirty="0" err="1"/>
              <a:t>класів</a:t>
            </a:r>
            <a:r>
              <a:rPr lang="ru-RU" sz="3600" dirty="0"/>
              <a:t>.</a:t>
            </a:r>
          </a:p>
          <a:p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53" y="880707"/>
            <a:ext cx="6401693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7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Методи</a:t>
            </a:r>
            <a:r>
              <a:rPr lang="ru-RU" dirty="0" smtClean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857144"/>
              </p:ext>
            </p:extLst>
          </p:nvPr>
        </p:nvGraphicFramePr>
        <p:xfrm>
          <a:off x="838200" y="1825625"/>
          <a:ext cx="10515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618"/>
                <a:gridCol w="3133898"/>
                <a:gridCol w="1662546"/>
                <a:gridCol w="406353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Ідентифікатор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функції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Назва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функції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Назва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класу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Назва</a:t>
                      </a:r>
                      <a:r>
                        <a:rPr lang="ru-RU" dirty="0" smtClean="0"/>
                        <a:t> методу </a:t>
                      </a:r>
                      <a:r>
                        <a:rPr lang="ru-RU" dirty="0" err="1" smtClean="0"/>
                        <a:t>класу</a:t>
                      </a:r>
                      <a:r>
                        <a:rPr lang="ru-RU" dirty="0" smtClean="0"/>
                        <a:t> з параметрами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</a:rPr>
                        <a:t>FR1</a:t>
                      </a:r>
                      <a:endParaRPr lang="ru-RU" sz="16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1" dirty="0" smtClean="0">
                          <a:effectLst/>
                        </a:rPr>
                        <a:t>Авторизація користувача</a:t>
                      </a:r>
                      <a:endParaRPr lang="ru-RU" sz="16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AuthUser</a:t>
                      </a:r>
                      <a:r>
                        <a:rPr lang="en-US" dirty="0" smtClean="0"/>
                        <a:t>(email:</a:t>
                      </a:r>
                      <a:r>
                        <a:rPr lang="en-US" baseline="0" dirty="0" smtClean="0"/>
                        <a:t> string, password: string)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FR2</a:t>
                      </a:r>
                      <a:endParaRPr lang="ru-RU" b="1" dirty="0"/>
                    </a:p>
                  </a:txBody>
                  <a:tcPr marL="25139" marR="25139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uk-UA" b="1" dirty="0" smtClean="0"/>
                        <a:t>Редагуванню</a:t>
                      </a:r>
                      <a:r>
                        <a:rPr lang="uk-UA" b="1" baseline="0" dirty="0" smtClean="0"/>
                        <a:t> профілю користувача</a:t>
                      </a:r>
                      <a:endParaRPr lang="ru-RU" dirty="0"/>
                    </a:p>
                  </a:txBody>
                  <a:tcPr marL="25139" marR="25139" marT="0" marB="0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EditUser</a:t>
                      </a:r>
                      <a:r>
                        <a:rPr lang="en-US" dirty="0" smtClean="0"/>
                        <a:t>(name: string, surname: string, photo:</a:t>
                      </a:r>
                      <a:r>
                        <a:rPr lang="en-US" baseline="0" dirty="0" smtClean="0"/>
                        <a:t> string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b="1" dirty="0" smtClean="0"/>
                        <a:t> </a:t>
                      </a:r>
                      <a:r>
                        <a:rPr lang="de-DE" b="1" dirty="0" smtClean="0"/>
                        <a:t>FR3</a:t>
                      </a:r>
                      <a:endParaRPr lang="ru-RU" b="1" dirty="0"/>
                    </a:p>
                  </a:txBody>
                  <a:tcPr marL="25139" marR="25139" marT="0" marB="0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</a:t>
                      </a:r>
                      <a:r>
                        <a:rPr lang="uk-UA" sz="18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Пошук нового курсу</a:t>
                      </a:r>
                      <a:endParaRPr lang="ru-RU" dirty="0"/>
                    </a:p>
                  </a:txBody>
                  <a:tcPr marL="25139" marR="25139" marT="0" marB="0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Course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Search(game: string,</a:t>
                      </a:r>
                      <a:r>
                        <a:rPr lang="en-US" baseline="0" dirty="0" smtClean="0"/>
                        <a:t> name: string, role: </a:t>
                      </a:r>
                      <a:r>
                        <a:rPr lang="en-US" baseline="0" dirty="0" err="1" smtClean="0"/>
                        <a:t>enum</a:t>
                      </a:r>
                      <a:r>
                        <a:rPr lang="en-US" baseline="0" dirty="0" smtClean="0"/>
                        <a:t>, cost: float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baseline="0" dirty="0" smtClean="0"/>
                        <a:t> FR4</a:t>
                      </a:r>
                      <a:endParaRPr lang="ru-RU" b="1" dirty="0"/>
                    </a:p>
                  </a:txBody>
                  <a:tcPr marL="25139" marR="25139" marT="0" marB="0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</a:t>
                      </a:r>
                      <a:r>
                        <a:rPr lang="uk-UA" sz="18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Оплата нового</a:t>
                      </a:r>
                      <a:r>
                        <a:rPr lang="de-DE" sz="18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8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курсу</a:t>
                      </a:r>
                      <a:endParaRPr lang="ru-RU" dirty="0"/>
                    </a:p>
                  </a:txBody>
                  <a:tcPr marL="25139" marR="25139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Payment(number: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, date: </a:t>
                      </a:r>
                      <a:r>
                        <a:rPr lang="en-US" baseline="0" dirty="0" err="1" smtClean="0"/>
                        <a:t>datetime</a:t>
                      </a:r>
                      <a:r>
                        <a:rPr lang="en-US" baseline="0" dirty="0" smtClean="0"/>
                        <a:t>, code: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keyholder</a:t>
                      </a:r>
                      <a:r>
                        <a:rPr lang="en-US" baseline="0" dirty="0" smtClean="0"/>
                        <a:t>: string, course: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 FR5</a:t>
                      </a:r>
                      <a:endParaRPr lang="ru-RU" b="1" dirty="0"/>
                    </a:p>
                  </a:txBody>
                  <a:tcPr marL="25139" marR="25139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8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Листування</a:t>
                      </a:r>
                      <a:endParaRPr lang="ru-RU" sz="18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39" marR="25139" marT="0" marB="0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Message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Messager</a:t>
                      </a:r>
                      <a:r>
                        <a:rPr lang="en-US" dirty="0" smtClean="0"/>
                        <a:t>(sender: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receiver: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message:</a:t>
                      </a:r>
                      <a:r>
                        <a:rPr lang="en-US" baseline="0" dirty="0" smtClean="0"/>
                        <a:t> string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 FR6</a:t>
                      </a:r>
                      <a:endParaRPr lang="ru-RU" b="1" dirty="0"/>
                    </a:p>
                  </a:txBody>
                  <a:tcPr marL="25139" marR="25139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8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Залишити відгук</a:t>
                      </a:r>
                      <a:endParaRPr lang="ru-RU" sz="18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39" marR="25139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Review(input:</a:t>
                      </a:r>
                      <a:r>
                        <a:rPr lang="en-US" baseline="0" dirty="0" smtClean="0"/>
                        <a:t> string, rank: </a:t>
                      </a:r>
                      <a:r>
                        <a:rPr lang="en-US" baseline="0" dirty="0" err="1" smtClean="0"/>
                        <a:t>enum</a:t>
                      </a:r>
                      <a:r>
                        <a:rPr lang="en-US" baseline="0" dirty="0" smtClean="0"/>
                        <a:t>, title: string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43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45947" y="205859"/>
            <a:ext cx="115522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3. UML-</a:t>
            </a:r>
            <a:r>
              <a:rPr lang="ru-RU" sz="3600" dirty="0" err="1" smtClean="0"/>
              <a:t>діаграма</a:t>
            </a:r>
            <a:r>
              <a:rPr lang="ru-RU" sz="3600" dirty="0" smtClean="0"/>
              <a:t> </a:t>
            </a:r>
            <a:r>
              <a:rPr lang="ru-RU" sz="3600" dirty="0" err="1" smtClean="0"/>
              <a:t>програмних</a:t>
            </a:r>
            <a:r>
              <a:rPr lang="ru-RU" sz="3600" dirty="0" smtClean="0"/>
              <a:t> </a:t>
            </a:r>
            <a:r>
              <a:rPr lang="ru-RU" sz="3600" dirty="0" err="1" smtClean="0"/>
              <a:t>класів</a:t>
            </a:r>
            <a:r>
              <a:rPr lang="ru-RU" sz="3600" dirty="0"/>
              <a:t>.</a:t>
            </a:r>
          </a:p>
          <a:p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37" y="922299"/>
            <a:ext cx="11310851" cy="53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3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0" y="353695"/>
            <a:ext cx="9456420" cy="5730875"/>
          </a:xfrm>
        </p:spPr>
        <p:txBody>
          <a:bodyPr>
            <a:noAutofit/>
          </a:bodyPr>
          <a:lstStyle/>
          <a:p>
            <a:r>
              <a:rPr lang="uk-UA" sz="9600" dirty="0" smtClean="0"/>
              <a:t>Дякуємо за увагу!</a:t>
            </a:r>
            <a:endParaRPr lang="ru-RU" sz="9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z="4000" smtClean="0"/>
              <a:t>7</a:t>
            </a:fld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3816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401</Words>
  <Application>Microsoft Office PowerPoint</Application>
  <PresentationFormat>Широкоэкранный</PresentationFormat>
  <Paragraphs>97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 Проектування UML-діаграми програмних класів   Покупка ігрових ресурсів</vt:lpstr>
      <vt:lpstr>1. Багаторівнева класифікація функціональних вимог</vt:lpstr>
      <vt:lpstr>Презентация PowerPoint</vt:lpstr>
      <vt:lpstr>Презентация PowerPoint</vt:lpstr>
      <vt:lpstr>Методи програмних класів</vt:lpstr>
      <vt:lpstr>Презентация PowerPoint</vt:lpstr>
      <vt:lpstr>Дякуємо за увагу!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Андрій Шинкаренко</dc:creator>
  <cp:lastModifiedBy>Андрій Шинкаренко</cp:lastModifiedBy>
  <cp:revision>64</cp:revision>
  <dcterms:created xsi:type="dcterms:W3CDTF">2021-09-12T10:27:40Z</dcterms:created>
  <dcterms:modified xsi:type="dcterms:W3CDTF">2021-11-07T23:25:53Z</dcterms:modified>
</cp:coreProperties>
</file>