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72" r:id="rId5"/>
    <p:sldId id="273" r:id="rId6"/>
    <p:sldId id="274" r:id="rId7"/>
    <p:sldId id="275" r:id="rId8"/>
    <p:sldId id="276" r:id="rId9"/>
    <p:sldId id="259" r:id="rId10"/>
    <p:sldId id="260" r:id="rId11"/>
    <p:sldId id="277" r:id="rId12"/>
    <p:sldId id="261" r:id="rId13"/>
    <p:sldId id="262" r:id="rId14"/>
    <p:sldId id="270" r:id="rId15"/>
    <p:sldId id="278" r:id="rId16"/>
    <p:sldId id="279" r:id="rId17"/>
    <p:sldId id="265"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21"/>
    <p:restoredTop sz="96405"/>
  </p:normalViewPr>
  <p:slideViewPr>
    <p:cSldViewPr snapToGrid="0" snapToObjects="1">
      <p:cViewPr varScale="1">
        <p:scale>
          <a:sx n="167" d="100"/>
          <a:sy n="167"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6/16/21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6/16/21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6/16/21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6/16/21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6/16/21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68C5-8379-144D-B985-DFCAA430BF5F}"/>
              </a:ext>
            </a:extLst>
          </p:cNvPr>
          <p:cNvSpPr>
            <a:spLocks noGrp="1"/>
          </p:cNvSpPr>
          <p:nvPr>
            <p:ph type="ctrTitle"/>
          </p:nvPr>
        </p:nvSpPr>
        <p:spPr/>
        <p:txBody>
          <a:bodyPr/>
          <a:lstStyle/>
          <a:p>
            <a:r>
              <a:rPr lang="en-VN" dirty="0"/>
              <a:t>JSX trong REACTJS</a:t>
            </a:r>
          </a:p>
        </p:txBody>
      </p:sp>
      <p:sp>
        <p:nvSpPr>
          <p:cNvPr id="3" name="Subtitle 2">
            <a:extLst>
              <a:ext uri="{FF2B5EF4-FFF2-40B4-BE49-F238E27FC236}">
                <a16:creationId xmlns:a16="http://schemas.microsoft.com/office/drawing/2014/main" id="{91F11358-C7F6-4143-A2C6-449969FF4E91}"/>
              </a:ext>
            </a:extLst>
          </p:cNvPr>
          <p:cNvSpPr>
            <a:spLocks noGrp="1"/>
          </p:cNvSpPr>
          <p:nvPr>
            <p:ph type="subTitle" idx="1"/>
          </p:nvPr>
        </p:nvSpPr>
        <p:spPr/>
        <p:txBody>
          <a:bodyPr/>
          <a:lstStyle/>
          <a:p>
            <a:r>
              <a:rPr lang="en-VN" dirty="0"/>
              <a:t>Nguyễn Thành Luân - NIIT</a:t>
            </a:r>
          </a:p>
        </p:txBody>
      </p:sp>
    </p:spTree>
    <p:extLst>
      <p:ext uri="{BB962C8B-B14F-4D97-AF65-F5344CB8AC3E}">
        <p14:creationId xmlns:p14="http://schemas.microsoft.com/office/powerpoint/2010/main" val="30442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0AD5-AAA7-9A43-BC66-711E681B2E31}"/>
              </a:ext>
            </a:extLst>
          </p:cNvPr>
          <p:cNvSpPr>
            <a:spLocks noGrp="1"/>
          </p:cNvSpPr>
          <p:nvPr>
            <p:ph type="title"/>
          </p:nvPr>
        </p:nvSpPr>
        <p:spPr/>
        <p:txBody>
          <a:bodyPr>
            <a:normAutofit/>
          </a:bodyPr>
          <a:lstStyle/>
          <a:p>
            <a:r>
              <a:rPr lang="en-VN" dirty="0"/>
              <a:t>Thêm style từ external file</a:t>
            </a:r>
          </a:p>
        </p:txBody>
      </p:sp>
      <p:pic>
        <p:nvPicPr>
          <p:cNvPr id="7" name="Picture 6">
            <a:extLst>
              <a:ext uri="{FF2B5EF4-FFF2-40B4-BE49-F238E27FC236}">
                <a16:creationId xmlns:a16="http://schemas.microsoft.com/office/drawing/2014/main" id="{F675FED8-B73C-374C-8B31-1928AF08804F}"/>
              </a:ext>
            </a:extLst>
          </p:cNvPr>
          <p:cNvPicPr>
            <a:picLocks noChangeAspect="1"/>
          </p:cNvPicPr>
          <p:nvPr/>
        </p:nvPicPr>
        <p:blipFill>
          <a:blip r:embed="rId2"/>
          <a:stretch>
            <a:fillRect/>
          </a:stretch>
        </p:blipFill>
        <p:spPr>
          <a:xfrm>
            <a:off x="1187876" y="1786082"/>
            <a:ext cx="4483100" cy="3479800"/>
          </a:xfrm>
          <a:prstGeom prst="rect">
            <a:avLst/>
          </a:prstGeom>
        </p:spPr>
      </p:pic>
      <p:pic>
        <p:nvPicPr>
          <p:cNvPr id="8" name="Picture 7">
            <a:extLst>
              <a:ext uri="{FF2B5EF4-FFF2-40B4-BE49-F238E27FC236}">
                <a16:creationId xmlns:a16="http://schemas.microsoft.com/office/drawing/2014/main" id="{D92C739B-66B6-8947-9E44-8C4AFF48A4E2}"/>
              </a:ext>
            </a:extLst>
          </p:cNvPr>
          <p:cNvPicPr>
            <a:picLocks noChangeAspect="1"/>
          </p:cNvPicPr>
          <p:nvPr/>
        </p:nvPicPr>
        <p:blipFill>
          <a:blip r:embed="rId3"/>
          <a:stretch>
            <a:fillRect/>
          </a:stretch>
        </p:blipFill>
        <p:spPr>
          <a:xfrm>
            <a:off x="5792052" y="1786082"/>
            <a:ext cx="5090995" cy="3479800"/>
          </a:xfrm>
          <a:prstGeom prst="rect">
            <a:avLst/>
          </a:prstGeom>
        </p:spPr>
      </p:pic>
      <p:pic>
        <p:nvPicPr>
          <p:cNvPr id="9" name="Picture 8">
            <a:extLst>
              <a:ext uri="{FF2B5EF4-FFF2-40B4-BE49-F238E27FC236}">
                <a16:creationId xmlns:a16="http://schemas.microsoft.com/office/drawing/2014/main" id="{D531D9B6-A574-604D-9C0A-DA7053E87BA5}"/>
              </a:ext>
            </a:extLst>
          </p:cNvPr>
          <p:cNvPicPr>
            <a:picLocks noChangeAspect="1"/>
          </p:cNvPicPr>
          <p:nvPr/>
        </p:nvPicPr>
        <p:blipFill>
          <a:blip r:embed="rId4"/>
          <a:stretch>
            <a:fillRect/>
          </a:stretch>
        </p:blipFill>
        <p:spPr>
          <a:xfrm>
            <a:off x="1187876" y="5402695"/>
            <a:ext cx="9695171" cy="569591"/>
          </a:xfrm>
          <a:prstGeom prst="rect">
            <a:avLst/>
          </a:prstGeom>
        </p:spPr>
      </p:pic>
    </p:spTree>
    <p:extLst>
      <p:ext uri="{BB962C8B-B14F-4D97-AF65-F5344CB8AC3E}">
        <p14:creationId xmlns:p14="http://schemas.microsoft.com/office/powerpoint/2010/main" val="101252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EE28-55AB-BC42-94D3-3F8E5CD9DDB5}"/>
              </a:ext>
            </a:extLst>
          </p:cNvPr>
          <p:cNvSpPr>
            <a:spLocks noGrp="1"/>
          </p:cNvSpPr>
          <p:nvPr>
            <p:ph type="title"/>
          </p:nvPr>
        </p:nvSpPr>
        <p:spPr/>
        <p:txBody>
          <a:bodyPr/>
          <a:lstStyle/>
          <a:p>
            <a:r>
              <a:rPr lang="en-VN" dirty="0"/>
              <a:t>Thêm inline style</a:t>
            </a:r>
          </a:p>
        </p:txBody>
      </p:sp>
      <p:pic>
        <p:nvPicPr>
          <p:cNvPr id="7" name="Picture 6">
            <a:extLst>
              <a:ext uri="{FF2B5EF4-FFF2-40B4-BE49-F238E27FC236}">
                <a16:creationId xmlns:a16="http://schemas.microsoft.com/office/drawing/2014/main" id="{A978E816-B6DF-234F-833A-67FF895DBD60}"/>
              </a:ext>
            </a:extLst>
          </p:cNvPr>
          <p:cNvPicPr>
            <a:picLocks noChangeAspect="1"/>
          </p:cNvPicPr>
          <p:nvPr/>
        </p:nvPicPr>
        <p:blipFill>
          <a:blip r:embed="rId2"/>
          <a:stretch>
            <a:fillRect/>
          </a:stretch>
        </p:blipFill>
        <p:spPr>
          <a:xfrm>
            <a:off x="1227282" y="1999006"/>
            <a:ext cx="5395222" cy="3625939"/>
          </a:xfrm>
          <a:prstGeom prst="rect">
            <a:avLst/>
          </a:prstGeom>
        </p:spPr>
      </p:pic>
      <p:pic>
        <p:nvPicPr>
          <p:cNvPr id="8" name="Picture 7">
            <a:extLst>
              <a:ext uri="{FF2B5EF4-FFF2-40B4-BE49-F238E27FC236}">
                <a16:creationId xmlns:a16="http://schemas.microsoft.com/office/drawing/2014/main" id="{57F9B5E6-6038-6541-95F3-BE4DD1DDCC34}"/>
              </a:ext>
            </a:extLst>
          </p:cNvPr>
          <p:cNvPicPr>
            <a:picLocks noChangeAspect="1"/>
          </p:cNvPicPr>
          <p:nvPr/>
        </p:nvPicPr>
        <p:blipFill>
          <a:blip r:embed="rId3"/>
          <a:stretch>
            <a:fillRect/>
          </a:stretch>
        </p:blipFill>
        <p:spPr>
          <a:xfrm>
            <a:off x="6782986" y="1999006"/>
            <a:ext cx="5212124" cy="2236441"/>
          </a:xfrm>
          <a:prstGeom prst="rect">
            <a:avLst/>
          </a:prstGeom>
        </p:spPr>
      </p:pic>
    </p:spTree>
    <p:extLst>
      <p:ext uri="{BB962C8B-B14F-4D97-AF65-F5344CB8AC3E}">
        <p14:creationId xmlns:p14="http://schemas.microsoft.com/office/powerpoint/2010/main" val="48609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6C57-8056-5143-9F66-E2B1602E110E}"/>
              </a:ext>
            </a:extLst>
          </p:cNvPr>
          <p:cNvSpPr>
            <a:spLocks noGrp="1"/>
          </p:cNvSpPr>
          <p:nvPr>
            <p:ph type="title"/>
          </p:nvPr>
        </p:nvSpPr>
        <p:spPr/>
        <p:txBody>
          <a:bodyPr/>
          <a:lstStyle/>
          <a:p>
            <a:r>
              <a:rPr lang="en-VN" dirty="0"/>
              <a:t>Thêm inline style</a:t>
            </a:r>
          </a:p>
        </p:txBody>
      </p:sp>
      <p:sp>
        <p:nvSpPr>
          <p:cNvPr id="3" name="Content Placeholder 2">
            <a:extLst>
              <a:ext uri="{FF2B5EF4-FFF2-40B4-BE49-F238E27FC236}">
                <a16:creationId xmlns:a16="http://schemas.microsoft.com/office/drawing/2014/main" id="{A6BE5231-1A64-C547-8AE6-5840DCA2AE18}"/>
              </a:ext>
            </a:extLst>
          </p:cNvPr>
          <p:cNvSpPr>
            <a:spLocks noGrp="1"/>
          </p:cNvSpPr>
          <p:nvPr>
            <p:ph idx="1"/>
          </p:nvPr>
        </p:nvSpPr>
        <p:spPr/>
        <p:txBody>
          <a:bodyPr/>
          <a:lstStyle/>
          <a:p>
            <a:r>
              <a:rPr lang="en-US" dirty="0" err="1"/>
              <a:t>Ngoài</a:t>
            </a:r>
            <a:r>
              <a:rPr lang="en-US" dirty="0"/>
              <a:t> </a:t>
            </a:r>
            <a:r>
              <a:rPr lang="en-US" dirty="0" err="1"/>
              <a:t>việc</a:t>
            </a:r>
            <a:r>
              <a:rPr lang="en-US" dirty="0"/>
              <a:t> </a:t>
            </a:r>
            <a:r>
              <a:rPr lang="en-US" dirty="0" err="1"/>
              <a:t>tạo</a:t>
            </a:r>
            <a:r>
              <a:rPr lang="en-US" dirty="0"/>
              <a:t> </a:t>
            </a:r>
            <a:r>
              <a:rPr lang="en-US" dirty="0" err="1"/>
              <a:t>một</a:t>
            </a:r>
            <a:r>
              <a:rPr lang="en-US" dirty="0"/>
              <a:t> </a:t>
            </a:r>
            <a:r>
              <a:rPr lang="en-US" dirty="0" err="1"/>
              <a:t>đối</a:t>
            </a:r>
            <a:r>
              <a:rPr lang="en-US" dirty="0"/>
              <a:t> </a:t>
            </a:r>
            <a:r>
              <a:rPr lang="en-US" dirty="0" err="1"/>
              <a:t>tượng</a:t>
            </a:r>
            <a:r>
              <a:rPr lang="en-US" dirty="0"/>
              <a:t> style, </a:t>
            </a:r>
            <a:r>
              <a:rPr lang="en-US" dirty="0" err="1"/>
              <a:t>bạn</a:t>
            </a:r>
            <a:r>
              <a:rPr lang="en-US" dirty="0"/>
              <a:t> </a:t>
            </a:r>
            <a:r>
              <a:rPr lang="en-US" dirty="0" err="1"/>
              <a:t>có</a:t>
            </a:r>
            <a:r>
              <a:rPr lang="en-US" dirty="0"/>
              <a:t> </a:t>
            </a:r>
            <a:r>
              <a:rPr lang="en-US" dirty="0" err="1"/>
              <a:t>thể</a:t>
            </a:r>
            <a:r>
              <a:rPr lang="en-US" dirty="0"/>
              <a:t> </a:t>
            </a:r>
            <a:r>
              <a:rPr lang="en-US" dirty="0" err="1"/>
              <a:t>viết</a:t>
            </a:r>
            <a:r>
              <a:rPr lang="en-US" dirty="0"/>
              <a:t> </a:t>
            </a:r>
            <a:r>
              <a:rPr lang="en-US" dirty="0" err="1"/>
              <a:t>trực</a:t>
            </a:r>
            <a:r>
              <a:rPr lang="en-US" dirty="0"/>
              <a:t> </a:t>
            </a:r>
            <a:r>
              <a:rPr lang="en-US" dirty="0" err="1"/>
              <a:t>tiếp</a:t>
            </a:r>
            <a:r>
              <a:rPr lang="en-US" dirty="0"/>
              <a:t> </a:t>
            </a:r>
            <a:r>
              <a:rPr lang="en-US" dirty="0" err="1"/>
              <a:t>đối</a:t>
            </a:r>
            <a:r>
              <a:rPr lang="en-US" dirty="0"/>
              <a:t> </a:t>
            </a:r>
            <a:r>
              <a:rPr lang="en-US" dirty="0" err="1"/>
              <a:t>tượng</a:t>
            </a:r>
            <a:r>
              <a:rPr lang="en-US" dirty="0"/>
              <a:t> </a:t>
            </a:r>
            <a:r>
              <a:rPr lang="en-US" dirty="0" err="1"/>
              <a:t>vào</a:t>
            </a:r>
            <a:r>
              <a:rPr lang="en-US" dirty="0"/>
              <a:t> </a:t>
            </a:r>
            <a:r>
              <a:rPr lang="en-US" dirty="0" err="1"/>
              <a:t>trong</a:t>
            </a:r>
            <a:r>
              <a:rPr lang="en-US" dirty="0"/>
              <a:t> </a:t>
            </a:r>
            <a:r>
              <a:rPr lang="en-US" dirty="0" err="1"/>
              <a:t>thuộc</a:t>
            </a:r>
            <a:r>
              <a:rPr lang="en-US" dirty="0"/>
              <a:t> </a:t>
            </a:r>
            <a:r>
              <a:rPr lang="en-US" dirty="0" err="1"/>
              <a:t>tính</a:t>
            </a:r>
            <a:r>
              <a:rPr lang="en-US" dirty="0"/>
              <a:t> style </a:t>
            </a:r>
            <a:r>
              <a:rPr lang="en-US" dirty="0" err="1"/>
              <a:t>như</a:t>
            </a:r>
            <a:r>
              <a:rPr lang="en-US" dirty="0"/>
              <a:t> </a:t>
            </a:r>
            <a:r>
              <a:rPr lang="en-US" dirty="0" err="1"/>
              <a:t>sau</a:t>
            </a:r>
            <a:r>
              <a:rPr lang="en-US" dirty="0"/>
              <a:t> </a:t>
            </a:r>
          </a:p>
          <a:p>
            <a:endParaRPr lang="en-US" dirty="0"/>
          </a:p>
        </p:txBody>
      </p:sp>
      <p:pic>
        <p:nvPicPr>
          <p:cNvPr id="4" name="Picture 3">
            <a:extLst>
              <a:ext uri="{FF2B5EF4-FFF2-40B4-BE49-F238E27FC236}">
                <a16:creationId xmlns:a16="http://schemas.microsoft.com/office/drawing/2014/main" id="{DE6B653B-E0D3-2846-9B86-D3BC5E3D16E8}"/>
              </a:ext>
            </a:extLst>
          </p:cNvPr>
          <p:cNvPicPr>
            <a:picLocks noChangeAspect="1"/>
          </p:cNvPicPr>
          <p:nvPr/>
        </p:nvPicPr>
        <p:blipFill>
          <a:blip r:embed="rId2"/>
          <a:stretch>
            <a:fillRect/>
          </a:stretch>
        </p:blipFill>
        <p:spPr>
          <a:xfrm>
            <a:off x="1291936" y="2768600"/>
            <a:ext cx="5843155" cy="3689208"/>
          </a:xfrm>
          <a:prstGeom prst="rect">
            <a:avLst/>
          </a:prstGeom>
        </p:spPr>
      </p:pic>
    </p:spTree>
    <p:extLst>
      <p:ext uri="{BB962C8B-B14F-4D97-AF65-F5344CB8AC3E}">
        <p14:creationId xmlns:p14="http://schemas.microsoft.com/office/powerpoint/2010/main" val="266045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2CB4-0928-CF4D-B21C-909827CF34A1}"/>
              </a:ext>
            </a:extLst>
          </p:cNvPr>
          <p:cNvSpPr>
            <a:spLocks noGrp="1"/>
          </p:cNvSpPr>
          <p:nvPr>
            <p:ph type="title"/>
          </p:nvPr>
        </p:nvSpPr>
        <p:spPr/>
        <p:txBody>
          <a:bodyPr/>
          <a:lstStyle/>
          <a:p>
            <a:r>
              <a:rPr lang="en-VN" dirty="0"/>
              <a:t>Thêm sự kiện vào JSX</a:t>
            </a:r>
          </a:p>
        </p:txBody>
      </p:sp>
      <p:sp>
        <p:nvSpPr>
          <p:cNvPr id="5" name="Content Placeholder 4">
            <a:extLst>
              <a:ext uri="{FF2B5EF4-FFF2-40B4-BE49-F238E27FC236}">
                <a16:creationId xmlns:a16="http://schemas.microsoft.com/office/drawing/2014/main" id="{15C64E1A-1792-B841-B5A8-EB455B96C838}"/>
              </a:ext>
            </a:extLst>
          </p:cNvPr>
          <p:cNvSpPr>
            <a:spLocks noGrp="1"/>
          </p:cNvSpPr>
          <p:nvPr>
            <p:ph idx="1"/>
          </p:nvPr>
        </p:nvSpPr>
        <p:spPr/>
        <p:txBody>
          <a:bodyPr/>
          <a:lstStyle/>
          <a:p>
            <a:r>
              <a:rPr lang="en-US" dirty="0"/>
              <a:t>C</a:t>
            </a:r>
            <a:r>
              <a:rPr lang="en-VN" dirty="0"/>
              <a:t>ác sự kiện trong JSX đều là wrapper của các sự kiện trong HTML, tuy nhiên các sự kiện này được viết lại dưới dạng camelCase </a:t>
            </a:r>
          </a:p>
          <a:p>
            <a:r>
              <a:rPr lang="en-VN" dirty="0"/>
              <a:t>Ví dụ trong HTML sự kiện click sẽ được viết như sau </a:t>
            </a:r>
          </a:p>
          <a:p>
            <a:pPr marL="0" indent="0">
              <a:buNone/>
            </a:pPr>
            <a:r>
              <a:rPr lang="en-VN" dirty="0"/>
              <a:t>  </a:t>
            </a:r>
          </a:p>
          <a:p>
            <a:pPr marL="0" indent="0">
              <a:buNone/>
            </a:pPr>
            <a:r>
              <a:rPr lang="en-VN" dirty="0"/>
              <a:t>    thì trong JSX sẽ được viết như sau </a:t>
            </a:r>
          </a:p>
          <a:p>
            <a:pPr marL="0" indent="0">
              <a:buNone/>
            </a:pPr>
            <a:r>
              <a:rPr lang="en-VN" dirty="0"/>
              <a:t>   </a:t>
            </a:r>
          </a:p>
        </p:txBody>
      </p:sp>
      <p:pic>
        <p:nvPicPr>
          <p:cNvPr id="6" name="Picture 5">
            <a:extLst>
              <a:ext uri="{FF2B5EF4-FFF2-40B4-BE49-F238E27FC236}">
                <a16:creationId xmlns:a16="http://schemas.microsoft.com/office/drawing/2014/main" id="{047E98A5-B692-124E-82AB-4F732916B9F8}"/>
              </a:ext>
            </a:extLst>
          </p:cNvPr>
          <p:cNvPicPr>
            <a:picLocks noChangeAspect="1"/>
          </p:cNvPicPr>
          <p:nvPr/>
        </p:nvPicPr>
        <p:blipFill>
          <a:blip r:embed="rId2"/>
          <a:stretch>
            <a:fillRect/>
          </a:stretch>
        </p:blipFill>
        <p:spPr>
          <a:xfrm>
            <a:off x="1384877" y="3187700"/>
            <a:ext cx="5016500" cy="241300"/>
          </a:xfrm>
          <a:prstGeom prst="rect">
            <a:avLst/>
          </a:prstGeom>
        </p:spPr>
      </p:pic>
      <p:pic>
        <p:nvPicPr>
          <p:cNvPr id="7" name="Picture 6">
            <a:extLst>
              <a:ext uri="{FF2B5EF4-FFF2-40B4-BE49-F238E27FC236}">
                <a16:creationId xmlns:a16="http://schemas.microsoft.com/office/drawing/2014/main" id="{57E5A54A-FAE8-3C4F-8383-3E33CA036E9A}"/>
              </a:ext>
            </a:extLst>
          </p:cNvPr>
          <p:cNvPicPr>
            <a:picLocks noChangeAspect="1"/>
          </p:cNvPicPr>
          <p:nvPr/>
        </p:nvPicPr>
        <p:blipFill>
          <a:blip r:embed="rId3"/>
          <a:stretch>
            <a:fillRect/>
          </a:stretch>
        </p:blipFill>
        <p:spPr>
          <a:xfrm>
            <a:off x="1384877" y="3903980"/>
            <a:ext cx="5575300" cy="330200"/>
          </a:xfrm>
          <a:prstGeom prst="rect">
            <a:avLst/>
          </a:prstGeom>
        </p:spPr>
      </p:pic>
    </p:spTree>
    <p:extLst>
      <p:ext uri="{BB962C8B-B14F-4D97-AF65-F5344CB8AC3E}">
        <p14:creationId xmlns:p14="http://schemas.microsoft.com/office/powerpoint/2010/main" val="125800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7C1C-4E26-C540-9173-3CBB597C7901}"/>
              </a:ext>
            </a:extLst>
          </p:cNvPr>
          <p:cNvSpPr>
            <a:spLocks noGrp="1"/>
          </p:cNvSpPr>
          <p:nvPr>
            <p:ph type="title"/>
          </p:nvPr>
        </p:nvSpPr>
        <p:spPr/>
        <p:txBody>
          <a:bodyPr/>
          <a:lstStyle/>
          <a:p>
            <a:r>
              <a:rPr lang="en-VN" dirty="0"/>
              <a:t>Cú pháp điều kiện</a:t>
            </a:r>
          </a:p>
        </p:txBody>
      </p:sp>
      <p:sp>
        <p:nvSpPr>
          <p:cNvPr id="3" name="Content Placeholder 2">
            <a:extLst>
              <a:ext uri="{FF2B5EF4-FFF2-40B4-BE49-F238E27FC236}">
                <a16:creationId xmlns:a16="http://schemas.microsoft.com/office/drawing/2014/main" id="{45ACA321-7A66-914B-8A65-0057512346E0}"/>
              </a:ext>
            </a:extLst>
          </p:cNvPr>
          <p:cNvSpPr>
            <a:spLocks noGrp="1"/>
          </p:cNvSpPr>
          <p:nvPr>
            <p:ph idx="1"/>
          </p:nvPr>
        </p:nvSpPr>
        <p:spPr/>
        <p:txBody>
          <a:bodyPr/>
          <a:lstStyle/>
          <a:p>
            <a:r>
              <a:rPr lang="en-VN" dirty="0"/>
              <a:t>JSX hỗ trợ hai cú pháp điều kiện tương đương với câu lệnh if và if-else</a:t>
            </a:r>
          </a:p>
          <a:p>
            <a:r>
              <a:rPr lang="en-US" dirty="0"/>
              <a:t>C</a:t>
            </a:r>
            <a:r>
              <a:rPr lang="en-VN" dirty="0"/>
              <a:t>ú pháp điều kiện trong JSX cho phép bạn tạo ra giao diện dựa theo một điều kiện true/false nào đó</a:t>
            </a:r>
          </a:p>
        </p:txBody>
      </p:sp>
    </p:spTree>
    <p:extLst>
      <p:ext uri="{BB962C8B-B14F-4D97-AF65-F5344CB8AC3E}">
        <p14:creationId xmlns:p14="http://schemas.microsoft.com/office/powerpoint/2010/main" val="411554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222F-BACA-A246-B722-D7DE8E1CF400}"/>
              </a:ext>
            </a:extLst>
          </p:cNvPr>
          <p:cNvSpPr>
            <a:spLocks noGrp="1"/>
          </p:cNvSpPr>
          <p:nvPr>
            <p:ph type="title"/>
          </p:nvPr>
        </p:nvSpPr>
        <p:spPr/>
        <p:txBody>
          <a:bodyPr>
            <a:normAutofit fontScale="90000"/>
          </a:bodyPr>
          <a:lstStyle/>
          <a:p>
            <a:r>
              <a:rPr lang="en-VN" dirty="0"/>
              <a:t>Cú pháp tạo giao diện theo điều kiện if</a:t>
            </a:r>
          </a:p>
        </p:txBody>
      </p:sp>
      <p:pic>
        <p:nvPicPr>
          <p:cNvPr id="4" name="Content Placeholder 3">
            <a:extLst>
              <a:ext uri="{FF2B5EF4-FFF2-40B4-BE49-F238E27FC236}">
                <a16:creationId xmlns:a16="http://schemas.microsoft.com/office/drawing/2014/main" id="{3F329FB5-E55B-414F-BE8C-EB270483F95B}"/>
              </a:ext>
            </a:extLst>
          </p:cNvPr>
          <p:cNvPicPr>
            <a:picLocks noGrp="1" noChangeAspect="1"/>
          </p:cNvPicPr>
          <p:nvPr>
            <p:ph idx="1"/>
          </p:nvPr>
        </p:nvPicPr>
        <p:blipFill>
          <a:blip r:embed="rId2"/>
          <a:stretch>
            <a:fillRect/>
          </a:stretch>
        </p:blipFill>
        <p:spPr>
          <a:xfrm>
            <a:off x="1199331" y="2280905"/>
            <a:ext cx="5575300" cy="2692400"/>
          </a:xfrm>
          <a:prstGeom prst="rect">
            <a:avLst/>
          </a:prstGeom>
        </p:spPr>
      </p:pic>
      <p:pic>
        <p:nvPicPr>
          <p:cNvPr id="5" name="Picture 4">
            <a:extLst>
              <a:ext uri="{FF2B5EF4-FFF2-40B4-BE49-F238E27FC236}">
                <a16:creationId xmlns:a16="http://schemas.microsoft.com/office/drawing/2014/main" id="{2E03A06A-4583-944E-8F5C-CB98179B6380}"/>
              </a:ext>
            </a:extLst>
          </p:cNvPr>
          <p:cNvPicPr>
            <a:picLocks noChangeAspect="1"/>
          </p:cNvPicPr>
          <p:nvPr/>
        </p:nvPicPr>
        <p:blipFill>
          <a:blip r:embed="rId3"/>
          <a:stretch>
            <a:fillRect/>
          </a:stretch>
        </p:blipFill>
        <p:spPr>
          <a:xfrm>
            <a:off x="7103396" y="2280905"/>
            <a:ext cx="4445000" cy="1384300"/>
          </a:xfrm>
          <a:prstGeom prst="rect">
            <a:avLst/>
          </a:prstGeom>
        </p:spPr>
      </p:pic>
    </p:spTree>
    <p:extLst>
      <p:ext uri="{BB962C8B-B14F-4D97-AF65-F5344CB8AC3E}">
        <p14:creationId xmlns:p14="http://schemas.microsoft.com/office/powerpoint/2010/main" val="9379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77E3-BDCF-1F4F-B303-B7D1C36A0E87}"/>
              </a:ext>
            </a:extLst>
          </p:cNvPr>
          <p:cNvSpPr>
            <a:spLocks noGrp="1"/>
          </p:cNvSpPr>
          <p:nvPr>
            <p:ph type="title"/>
          </p:nvPr>
        </p:nvSpPr>
        <p:spPr/>
        <p:txBody>
          <a:bodyPr>
            <a:normAutofit fontScale="90000"/>
          </a:bodyPr>
          <a:lstStyle/>
          <a:p>
            <a:r>
              <a:rPr lang="en-VN" dirty="0"/>
              <a:t>Cú pháp tạo giao diện theo điều kiện if-else</a:t>
            </a:r>
          </a:p>
        </p:txBody>
      </p:sp>
      <p:sp>
        <p:nvSpPr>
          <p:cNvPr id="3" name="Content Placeholder 2">
            <a:extLst>
              <a:ext uri="{FF2B5EF4-FFF2-40B4-BE49-F238E27FC236}">
                <a16:creationId xmlns:a16="http://schemas.microsoft.com/office/drawing/2014/main" id="{F6AEE3EA-58E6-0945-A396-24207700EE3E}"/>
              </a:ext>
            </a:extLst>
          </p:cNvPr>
          <p:cNvSpPr>
            <a:spLocks noGrp="1"/>
          </p:cNvSpPr>
          <p:nvPr>
            <p:ph idx="1"/>
          </p:nvPr>
        </p:nvSpPr>
        <p:spPr/>
        <p:txBody>
          <a:bodyPr/>
          <a:lstStyle/>
          <a:p>
            <a:r>
              <a:rPr lang="en-VN" dirty="0"/>
              <a:t>Cú pháp này giống với toán tử ba ngôi trong JS</a:t>
            </a:r>
          </a:p>
          <a:p>
            <a:endParaRPr lang="en-VN" dirty="0"/>
          </a:p>
        </p:txBody>
      </p:sp>
      <p:pic>
        <p:nvPicPr>
          <p:cNvPr id="4" name="Picture 3">
            <a:extLst>
              <a:ext uri="{FF2B5EF4-FFF2-40B4-BE49-F238E27FC236}">
                <a16:creationId xmlns:a16="http://schemas.microsoft.com/office/drawing/2014/main" id="{E3C0FFA5-1CF8-EE4E-9932-AC268C98A889}"/>
              </a:ext>
            </a:extLst>
          </p:cNvPr>
          <p:cNvPicPr>
            <a:picLocks noChangeAspect="1"/>
          </p:cNvPicPr>
          <p:nvPr/>
        </p:nvPicPr>
        <p:blipFill>
          <a:blip r:embed="rId2"/>
          <a:stretch>
            <a:fillRect/>
          </a:stretch>
        </p:blipFill>
        <p:spPr>
          <a:xfrm>
            <a:off x="1170039" y="2690761"/>
            <a:ext cx="5892800" cy="3098800"/>
          </a:xfrm>
          <a:prstGeom prst="rect">
            <a:avLst/>
          </a:prstGeom>
        </p:spPr>
      </p:pic>
      <p:pic>
        <p:nvPicPr>
          <p:cNvPr id="5" name="Picture 4">
            <a:extLst>
              <a:ext uri="{FF2B5EF4-FFF2-40B4-BE49-F238E27FC236}">
                <a16:creationId xmlns:a16="http://schemas.microsoft.com/office/drawing/2014/main" id="{4A3758B4-5106-9B42-8609-93806B213E32}"/>
              </a:ext>
            </a:extLst>
          </p:cNvPr>
          <p:cNvPicPr>
            <a:picLocks noChangeAspect="1"/>
          </p:cNvPicPr>
          <p:nvPr/>
        </p:nvPicPr>
        <p:blipFill>
          <a:blip r:embed="rId3"/>
          <a:stretch>
            <a:fillRect/>
          </a:stretch>
        </p:blipFill>
        <p:spPr>
          <a:xfrm>
            <a:off x="7166078" y="2690761"/>
            <a:ext cx="4646904" cy="2597355"/>
          </a:xfrm>
          <a:prstGeom prst="rect">
            <a:avLst/>
          </a:prstGeom>
        </p:spPr>
      </p:pic>
    </p:spTree>
    <p:extLst>
      <p:ext uri="{BB962C8B-B14F-4D97-AF65-F5344CB8AC3E}">
        <p14:creationId xmlns:p14="http://schemas.microsoft.com/office/powerpoint/2010/main" val="115958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13FF-B34A-9A4B-9BE8-D5BAA51BB20B}"/>
              </a:ext>
            </a:extLst>
          </p:cNvPr>
          <p:cNvSpPr>
            <a:spLocks noGrp="1"/>
          </p:cNvSpPr>
          <p:nvPr>
            <p:ph type="title"/>
          </p:nvPr>
        </p:nvSpPr>
        <p:spPr/>
        <p:txBody>
          <a:bodyPr/>
          <a:lstStyle/>
          <a:p>
            <a:r>
              <a:rPr lang="en-VN" dirty="0"/>
              <a:t>Cú pháp lặp trong JSX</a:t>
            </a:r>
          </a:p>
        </p:txBody>
      </p:sp>
      <p:sp>
        <p:nvSpPr>
          <p:cNvPr id="3" name="Content Placeholder 2">
            <a:extLst>
              <a:ext uri="{FF2B5EF4-FFF2-40B4-BE49-F238E27FC236}">
                <a16:creationId xmlns:a16="http://schemas.microsoft.com/office/drawing/2014/main" id="{6CB13978-4221-C942-947C-1ECBBDF28587}"/>
              </a:ext>
            </a:extLst>
          </p:cNvPr>
          <p:cNvSpPr>
            <a:spLocks noGrp="1"/>
          </p:cNvSpPr>
          <p:nvPr>
            <p:ph idx="1"/>
          </p:nvPr>
        </p:nvSpPr>
        <p:spPr/>
        <p:txBody>
          <a:bodyPr/>
          <a:lstStyle/>
          <a:p>
            <a:r>
              <a:rPr lang="en-VN" dirty="0"/>
              <a:t>JSX cho phép render list từ một dữ liệu tuyển tập  </a:t>
            </a:r>
          </a:p>
          <a:p>
            <a:r>
              <a:rPr lang="en-VN" dirty="0"/>
              <a:t>Ví dụ</a:t>
            </a:r>
          </a:p>
          <a:p>
            <a:endParaRPr lang="en-VN" dirty="0"/>
          </a:p>
        </p:txBody>
      </p:sp>
      <p:pic>
        <p:nvPicPr>
          <p:cNvPr id="4" name="Picture 3">
            <a:extLst>
              <a:ext uri="{FF2B5EF4-FFF2-40B4-BE49-F238E27FC236}">
                <a16:creationId xmlns:a16="http://schemas.microsoft.com/office/drawing/2014/main" id="{48270C93-1D45-834C-8DCD-50A1EB21F4BB}"/>
              </a:ext>
            </a:extLst>
          </p:cNvPr>
          <p:cNvPicPr>
            <a:picLocks noChangeAspect="1"/>
          </p:cNvPicPr>
          <p:nvPr/>
        </p:nvPicPr>
        <p:blipFill>
          <a:blip r:embed="rId2"/>
          <a:stretch>
            <a:fillRect/>
          </a:stretch>
        </p:blipFill>
        <p:spPr>
          <a:xfrm>
            <a:off x="1178847" y="2925096"/>
            <a:ext cx="6235700" cy="1981200"/>
          </a:xfrm>
          <a:prstGeom prst="rect">
            <a:avLst/>
          </a:prstGeom>
        </p:spPr>
      </p:pic>
      <p:pic>
        <p:nvPicPr>
          <p:cNvPr id="5" name="Picture 4">
            <a:extLst>
              <a:ext uri="{FF2B5EF4-FFF2-40B4-BE49-F238E27FC236}">
                <a16:creationId xmlns:a16="http://schemas.microsoft.com/office/drawing/2014/main" id="{928B89F9-D838-B744-BD65-D754568F7149}"/>
              </a:ext>
            </a:extLst>
          </p:cNvPr>
          <p:cNvPicPr>
            <a:picLocks noChangeAspect="1"/>
          </p:cNvPicPr>
          <p:nvPr/>
        </p:nvPicPr>
        <p:blipFill>
          <a:blip r:embed="rId3"/>
          <a:stretch>
            <a:fillRect/>
          </a:stretch>
        </p:blipFill>
        <p:spPr>
          <a:xfrm>
            <a:off x="1178847" y="5031631"/>
            <a:ext cx="3643876" cy="1553128"/>
          </a:xfrm>
          <a:prstGeom prst="rect">
            <a:avLst/>
          </a:prstGeom>
        </p:spPr>
      </p:pic>
    </p:spTree>
    <p:extLst>
      <p:ext uri="{BB962C8B-B14F-4D97-AF65-F5344CB8AC3E}">
        <p14:creationId xmlns:p14="http://schemas.microsoft.com/office/powerpoint/2010/main" val="269848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72A0-B262-A148-BFBD-CA15DC9B4566}"/>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5EEBC0DA-7952-344B-A0C3-B9E70E87AAF3}"/>
              </a:ext>
            </a:extLst>
          </p:cNvPr>
          <p:cNvSpPr>
            <a:spLocks noGrp="1"/>
          </p:cNvSpPr>
          <p:nvPr>
            <p:ph idx="1"/>
          </p:nvPr>
        </p:nvSpPr>
        <p:spPr/>
        <p:txBody>
          <a:bodyPr/>
          <a:lstStyle/>
          <a:p>
            <a:r>
              <a:rPr lang="en-VN" dirty="0"/>
              <a:t>JSX là gì ?</a:t>
            </a:r>
          </a:p>
          <a:p>
            <a:r>
              <a:rPr lang="en-VN" dirty="0"/>
              <a:t>Cú pháp JSX cơ bản </a:t>
            </a:r>
          </a:p>
          <a:p>
            <a:r>
              <a:rPr lang="en-VN" dirty="0"/>
              <a:t>Thêm Style vào JSX</a:t>
            </a:r>
          </a:p>
          <a:p>
            <a:r>
              <a:rPr lang="en-VN" dirty="0"/>
              <a:t>Thêm sự kiện vào JSX</a:t>
            </a:r>
          </a:p>
          <a:p>
            <a:r>
              <a:rPr lang="en-VN" dirty="0"/>
              <a:t>Cú pháp điều kiện trong JSX</a:t>
            </a:r>
          </a:p>
          <a:p>
            <a:r>
              <a:rPr lang="en-VN"/>
              <a:t>Cú pháp lặp trong JSX </a:t>
            </a:r>
            <a:endParaRPr lang="en-VN" dirty="0"/>
          </a:p>
        </p:txBody>
      </p:sp>
    </p:spTree>
    <p:extLst>
      <p:ext uri="{BB962C8B-B14F-4D97-AF65-F5344CB8AC3E}">
        <p14:creationId xmlns:p14="http://schemas.microsoft.com/office/powerpoint/2010/main" val="182034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035C-7C26-0F48-9B6A-AA3C743AB073}"/>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96FB7BB4-3649-D04C-AF90-3AA8609D51F0}"/>
              </a:ext>
            </a:extLst>
          </p:cNvPr>
          <p:cNvSpPr>
            <a:spLocks noGrp="1"/>
          </p:cNvSpPr>
          <p:nvPr>
            <p:ph idx="1"/>
          </p:nvPr>
        </p:nvSpPr>
        <p:spPr/>
        <p:txBody>
          <a:bodyPr/>
          <a:lstStyle/>
          <a:p>
            <a:r>
              <a:rPr lang="en-VN" dirty="0"/>
              <a:t>JSX là gì ?</a:t>
            </a:r>
          </a:p>
          <a:p>
            <a:r>
              <a:rPr lang="en-VN" dirty="0"/>
              <a:t>Cú pháp JSX cơ bản </a:t>
            </a:r>
          </a:p>
          <a:p>
            <a:r>
              <a:rPr lang="en-VN" dirty="0"/>
              <a:t>Thêm Style vào JSX</a:t>
            </a:r>
          </a:p>
          <a:p>
            <a:r>
              <a:rPr lang="en-VN" dirty="0"/>
              <a:t>Thêm sự kiện vào JSX</a:t>
            </a:r>
          </a:p>
          <a:p>
            <a:r>
              <a:rPr lang="en-VN" dirty="0"/>
              <a:t>Cú pháp điều kiện trong JSX</a:t>
            </a:r>
          </a:p>
          <a:p>
            <a:r>
              <a:rPr lang="en-VN" dirty="0"/>
              <a:t>Cú pháp lặp trong JSX </a:t>
            </a:r>
          </a:p>
          <a:p>
            <a:endParaRPr lang="en-VN" dirty="0"/>
          </a:p>
        </p:txBody>
      </p:sp>
    </p:spTree>
    <p:extLst>
      <p:ext uri="{BB962C8B-B14F-4D97-AF65-F5344CB8AC3E}">
        <p14:creationId xmlns:p14="http://schemas.microsoft.com/office/powerpoint/2010/main" val="19341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E374-9DFA-A249-ACC0-54C4BF305411}"/>
              </a:ext>
            </a:extLst>
          </p:cNvPr>
          <p:cNvSpPr>
            <a:spLocks noGrp="1"/>
          </p:cNvSpPr>
          <p:nvPr>
            <p:ph type="title"/>
          </p:nvPr>
        </p:nvSpPr>
        <p:spPr/>
        <p:txBody>
          <a:bodyPr/>
          <a:lstStyle/>
          <a:p>
            <a:r>
              <a:rPr lang="en-VN" dirty="0"/>
              <a:t>JSX là gì ?</a:t>
            </a:r>
          </a:p>
        </p:txBody>
      </p:sp>
      <p:sp>
        <p:nvSpPr>
          <p:cNvPr id="3" name="Content Placeholder 2">
            <a:extLst>
              <a:ext uri="{FF2B5EF4-FFF2-40B4-BE49-F238E27FC236}">
                <a16:creationId xmlns:a16="http://schemas.microsoft.com/office/drawing/2014/main" id="{F8146FBF-90B7-AC45-9372-E05C6C28A7B7}"/>
              </a:ext>
            </a:extLst>
          </p:cNvPr>
          <p:cNvSpPr>
            <a:spLocks noGrp="1"/>
          </p:cNvSpPr>
          <p:nvPr>
            <p:ph idx="1"/>
          </p:nvPr>
        </p:nvSpPr>
        <p:spPr/>
        <p:txBody>
          <a:bodyPr/>
          <a:lstStyle/>
          <a:p>
            <a:r>
              <a:rPr lang="en-VN" dirty="0"/>
              <a:t>JSX là viết tắt của cụm từ JavaScript + XML, đây là một công nghệ chuyển đổi cú pháp dạng XML(thẻ) thành JavaScript, điều đó giúp lập trình viên có thể code ReactJS bằng cú pháp của XML thay vì sử dụng JavaScript</a:t>
            </a:r>
          </a:p>
          <a:p>
            <a:r>
              <a:rPr lang="en-VN" dirty="0"/>
              <a:t>ReactJS sử dụng JSX để “vẽ” nên giao diện</a:t>
            </a:r>
          </a:p>
          <a:p>
            <a:r>
              <a:rPr lang="en-VN" dirty="0"/>
              <a:t>ReactJS cung cấp đầy đủ các cú pháp để lập trình viên có thể trình bày kết hợp JavaScript với HTML</a:t>
            </a:r>
          </a:p>
        </p:txBody>
      </p:sp>
    </p:spTree>
    <p:extLst>
      <p:ext uri="{BB962C8B-B14F-4D97-AF65-F5344CB8AC3E}">
        <p14:creationId xmlns:p14="http://schemas.microsoft.com/office/powerpoint/2010/main" val="34481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EC91-D916-E74F-B538-AC09FDF7D1AD}"/>
              </a:ext>
            </a:extLst>
          </p:cNvPr>
          <p:cNvSpPr>
            <a:spLocks noGrp="1"/>
          </p:cNvSpPr>
          <p:nvPr>
            <p:ph type="title"/>
          </p:nvPr>
        </p:nvSpPr>
        <p:spPr/>
        <p:txBody>
          <a:bodyPr/>
          <a:lstStyle/>
          <a:p>
            <a:r>
              <a:rPr lang="en-VN" dirty="0"/>
              <a:t>Phép nội suy </a:t>
            </a:r>
          </a:p>
        </p:txBody>
      </p:sp>
      <p:sp>
        <p:nvSpPr>
          <p:cNvPr id="3" name="Content Placeholder 2">
            <a:extLst>
              <a:ext uri="{FF2B5EF4-FFF2-40B4-BE49-F238E27FC236}">
                <a16:creationId xmlns:a16="http://schemas.microsoft.com/office/drawing/2014/main" id="{AE1661F2-7E69-3744-9BF7-05D132512E00}"/>
              </a:ext>
            </a:extLst>
          </p:cNvPr>
          <p:cNvSpPr>
            <a:spLocks noGrp="1"/>
          </p:cNvSpPr>
          <p:nvPr>
            <p:ph idx="1"/>
          </p:nvPr>
        </p:nvSpPr>
        <p:spPr/>
        <p:txBody>
          <a:bodyPr/>
          <a:lstStyle/>
          <a:p>
            <a:r>
              <a:rPr lang="en-VN" dirty="0"/>
              <a:t>Phép nội suy trong JSX được biểu thị bằng cặp dấu {} cho phép đẩy dữ liệu từ một biến vào trong giao diện</a:t>
            </a:r>
          </a:p>
          <a:p>
            <a:r>
              <a:rPr lang="en-VN" dirty="0"/>
              <a:t>Ngoài việc được sử dụng để hiển thị dữ liệu lên giao diện, phép nội suy còn cho phép thực hiện các biểu thức tính toán và hiển thị ra kết quả tính toán</a:t>
            </a:r>
          </a:p>
          <a:p>
            <a:r>
              <a:rPr lang="en-VN" dirty="0"/>
              <a:t>Phép nội suy cũng được sử dụng để gán các giá trị cho các attribute của các thẻ trong JSX</a:t>
            </a:r>
          </a:p>
        </p:txBody>
      </p:sp>
    </p:spTree>
    <p:extLst>
      <p:ext uri="{BB962C8B-B14F-4D97-AF65-F5344CB8AC3E}">
        <p14:creationId xmlns:p14="http://schemas.microsoft.com/office/powerpoint/2010/main" val="25759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A3F3-D39F-3D4F-816E-8F4B9679059E}"/>
              </a:ext>
            </a:extLst>
          </p:cNvPr>
          <p:cNvSpPr>
            <a:spLocks noGrp="1"/>
          </p:cNvSpPr>
          <p:nvPr>
            <p:ph type="title"/>
          </p:nvPr>
        </p:nvSpPr>
        <p:spPr/>
        <p:txBody>
          <a:bodyPr/>
          <a:lstStyle/>
          <a:p>
            <a:r>
              <a:rPr lang="en-VN" dirty="0"/>
              <a:t>Hiển thị dữ liệu từ biến</a:t>
            </a:r>
          </a:p>
        </p:txBody>
      </p:sp>
      <p:pic>
        <p:nvPicPr>
          <p:cNvPr id="4" name="Content Placeholder 3">
            <a:extLst>
              <a:ext uri="{FF2B5EF4-FFF2-40B4-BE49-F238E27FC236}">
                <a16:creationId xmlns:a16="http://schemas.microsoft.com/office/drawing/2014/main" id="{D07A4564-819F-ED48-87E6-0220CA53B867}"/>
              </a:ext>
            </a:extLst>
          </p:cNvPr>
          <p:cNvPicPr>
            <a:picLocks noGrp="1" noChangeAspect="1"/>
          </p:cNvPicPr>
          <p:nvPr>
            <p:ph idx="1"/>
          </p:nvPr>
        </p:nvPicPr>
        <p:blipFill>
          <a:blip r:embed="rId2"/>
          <a:stretch>
            <a:fillRect/>
          </a:stretch>
        </p:blipFill>
        <p:spPr>
          <a:xfrm>
            <a:off x="1066800" y="5367521"/>
            <a:ext cx="5626100" cy="1162589"/>
          </a:xfrm>
          <a:prstGeom prst="rect">
            <a:avLst/>
          </a:prstGeom>
        </p:spPr>
      </p:pic>
      <p:pic>
        <p:nvPicPr>
          <p:cNvPr id="6" name="Picture 5">
            <a:extLst>
              <a:ext uri="{FF2B5EF4-FFF2-40B4-BE49-F238E27FC236}">
                <a16:creationId xmlns:a16="http://schemas.microsoft.com/office/drawing/2014/main" id="{F943B962-159D-7245-BCA2-EF3B8546AD1F}"/>
              </a:ext>
            </a:extLst>
          </p:cNvPr>
          <p:cNvPicPr>
            <a:picLocks noChangeAspect="1"/>
          </p:cNvPicPr>
          <p:nvPr/>
        </p:nvPicPr>
        <p:blipFill>
          <a:blip r:embed="rId3"/>
          <a:stretch>
            <a:fillRect/>
          </a:stretch>
        </p:blipFill>
        <p:spPr>
          <a:xfrm>
            <a:off x="1066800" y="1682750"/>
            <a:ext cx="5626100" cy="3492500"/>
          </a:xfrm>
          <a:prstGeom prst="rect">
            <a:avLst/>
          </a:prstGeom>
        </p:spPr>
      </p:pic>
    </p:spTree>
    <p:extLst>
      <p:ext uri="{BB962C8B-B14F-4D97-AF65-F5344CB8AC3E}">
        <p14:creationId xmlns:p14="http://schemas.microsoft.com/office/powerpoint/2010/main" val="185184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68D1-DDA3-784E-B554-A2FFBC842EFD}"/>
              </a:ext>
            </a:extLst>
          </p:cNvPr>
          <p:cNvSpPr>
            <a:spLocks noGrp="1"/>
          </p:cNvSpPr>
          <p:nvPr>
            <p:ph type="title"/>
          </p:nvPr>
        </p:nvSpPr>
        <p:spPr/>
        <p:txBody>
          <a:bodyPr/>
          <a:lstStyle/>
          <a:p>
            <a:r>
              <a:rPr lang="en-VN" dirty="0"/>
              <a:t>H</a:t>
            </a:r>
            <a:r>
              <a:rPr lang="en-US" dirty="0" err="1"/>
              <a:t>iển</a:t>
            </a:r>
            <a:r>
              <a:rPr lang="en-US" dirty="0"/>
              <a:t> </a:t>
            </a:r>
            <a:r>
              <a:rPr lang="en-US" dirty="0" err="1"/>
              <a:t>thị</a:t>
            </a:r>
            <a:r>
              <a:rPr lang="en-US" dirty="0"/>
              <a:t> </a:t>
            </a:r>
            <a:r>
              <a:rPr lang="en-US" dirty="0" err="1"/>
              <a:t>kết</a:t>
            </a:r>
            <a:r>
              <a:rPr lang="en-US" dirty="0"/>
              <a:t> </a:t>
            </a:r>
            <a:r>
              <a:rPr lang="en-US" dirty="0" err="1"/>
              <a:t>quả</a:t>
            </a:r>
            <a:r>
              <a:rPr lang="en-US" dirty="0"/>
              <a:t> </a:t>
            </a:r>
            <a:r>
              <a:rPr lang="en-US" dirty="0" err="1"/>
              <a:t>biểu</a:t>
            </a:r>
            <a:r>
              <a:rPr lang="en-US" dirty="0"/>
              <a:t> </a:t>
            </a:r>
            <a:r>
              <a:rPr lang="en-US" dirty="0" err="1"/>
              <a:t>thức</a:t>
            </a:r>
            <a:endParaRPr lang="en-VN" dirty="0"/>
          </a:p>
        </p:txBody>
      </p:sp>
      <p:pic>
        <p:nvPicPr>
          <p:cNvPr id="4" name="Content Placeholder 3">
            <a:extLst>
              <a:ext uri="{FF2B5EF4-FFF2-40B4-BE49-F238E27FC236}">
                <a16:creationId xmlns:a16="http://schemas.microsoft.com/office/drawing/2014/main" id="{DF3A3E41-7DC9-924F-9182-F5422844CCC8}"/>
              </a:ext>
            </a:extLst>
          </p:cNvPr>
          <p:cNvPicPr>
            <a:picLocks noGrp="1" noChangeAspect="1"/>
          </p:cNvPicPr>
          <p:nvPr>
            <p:ph idx="1"/>
          </p:nvPr>
        </p:nvPicPr>
        <p:blipFill>
          <a:blip r:embed="rId2"/>
          <a:stretch>
            <a:fillRect/>
          </a:stretch>
        </p:blipFill>
        <p:spPr>
          <a:xfrm>
            <a:off x="1192530" y="1739874"/>
            <a:ext cx="5528310" cy="3312598"/>
          </a:xfrm>
          <a:prstGeom prst="rect">
            <a:avLst/>
          </a:prstGeom>
        </p:spPr>
      </p:pic>
      <p:pic>
        <p:nvPicPr>
          <p:cNvPr id="5" name="Picture 4">
            <a:extLst>
              <a:ext uri="{FF2B5EF4-FFF2-40B4-BE49-F238E27FC236}">
                <a16:creationId xmlns:a16="http://schemas.microsoft.com/office/drawing/2014/main" id="{3F2502DB-5243-AA40-A35C-32B75596B115}"/>
              </a:ext>
            </a:extLst>
          </p:cNvPr>
          <p:cNvPicPr>
            <a:picLocks noChangeAspect="1"/>
          </p:cNvPicPr>
          <p:nvPr/>
        </p:nvPicPr>
        <p:blipFill>
          <a:blip r:embed="rId3"/>
          <a:stretch>
            <a:fillRect/>
          </a:stretch>
        </p:blipFill>
        <p:spPr>
          <a:xfrm>
            <a:off x="1192530" y="5372126"/>
            <a:ext cx="5528310" cy="944535"/>
          </a:xfrm>
          <a:prstGeom prst="rect">
            <a:avLst/>
          </a:prstGeom>
        </p:spPr>
      </p:pic>
    </p:spTree>
    <p:extLst>
      <p:ext uri="{BB962C8B-B14F-4D97-AF65-F5344CB8AC3E}">
        <p14:creationId xmlns:p14="http://schemas.microsoft.com/office/powerpoint/2010/main" val="424524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68D1-DDA3-784E-B554-A2FFBC842EFD}"/>
              </a:ext>
            </a:extLst>
          </p:cNvPr>
          <p:cNvSpPr>
            <a:spLocks noGrp="1"/>
          </p:cNvSpPr>
          <p:nvPr>
            <p:ph type="title"/>
          </p:nvPr>
        </p:nvSpPr>
        <p:spPr/>
        <p:txBody>
          <a:bodyPr/>
          <a:lstStyle/>
          <a:p>
            <a:r>
              <a:rPr lang="en-US" dirty="0" err="1"/>
              <a:t>Hiển</a:t>
            </a:r>
            <a:r>
              <a:rPr lang="en-US" dirty="0"/>
              <a:t> </a:t>
            </a:r>
            <a:r>
              <a:rPr lang="en-US" dirty="0" err="1"/>
              <a:t>thị</a:t>
            </a:r>
            <a:r>
              <a:rPr lang="en-US" dirty="0"/>
              <a:t> </a:t>
            </a:r>
            <a:r>
              <a:rPr lang="en-US" dirty="0" err="1"/>
              <a:t>dữ</a:t>
            </a:r>
            <a:r>
              <a:rPr lang="en-US" dirty="0"/>
              <a:t> </a:t>
            </a:r>
            <a:r>
              <a:rPr lang="en-US" dirty="0" err="1"/>
              <a:t>liệu</a:t>
            </a:r>
            <a:r>
              <a:rPr lang="en-US" dirty="0"/>
              <a:t> </a:t>
            </a:r>
            <a:r>
              <a:rPr lang="en-US" dirty="0" err="1"/>
              <a:t>trả</a:t>
            </a:r>
            <a:r>
              <a:rPr lang="en-US" dirty="0"/>
              <a:t> </a:t>
            </a:r>
            <a:r>
              <a:rPr lang="en-US" dirty="0" err="1"/>
              <a:t>về</a:t>
            </a:r>
            <a:r>
              <a:rPr lang="en-US" dirty="0"/>
              <a:t> </a:t>
            </a:r>
            <a:r>
              <a:rPr lang="en-US" dirty="0" err="1"/>
              <a:t>từ</a:t>
            </a:r>
            <a:r>
              <a:rPr lang="en-US" dirty="0"/>
              <a:t> </a:t>
            </a:r>
            <a:r>
              <a:rPr lang="en-US" dirty="0" err="1"/>
              <a:t>hàm</a:t>
            </a:r>
            <a:endParaRPr lang="en-VN" dirty="0"/>
          </a:p>
        </p:txBody>
      </p:sp>
      <p:pic>
        <p:nvPicPr>
          <p:cNvPr id="7" name="Picture 6">
            <a:extLst>
              <a:ext uri="{FF2B5EF4-FFF2-40B4-BE49-F238E27FC236}">
                <a16:creationId xmlns:a16="http://schemas.microsoft.com/office/drawing/2014/main" id="{B29E2F61-692C-C24F-8C15-D01054F16929}"/>
              </a:ext>
            </a:extLst>
          </p:cNvPr>
          <p:cNvPicPr>
            <a:picLocks noChangeAspect="1"/>
          </p:cNvPicPr>
          <p:nvPr/>
        </p:nvPicPr>
        <p:blipFill>
          <a:blip r:embed="rId2"/>
          <a:stretch>
            <a:fillRect/>
          </a:stretch>
        </p:blipFill>
        <p:spPr>
          <a:xfrm>
            <a:off x="1192530" y="1677696"/>
            <a:ext cx="5334000" cy="3345971"/>
          </a:xfrm>
          <a:prstGeom prst="rect">
            <a:avLst/>
          </a:prstGeom>
        </p:spPr>
      </p:pic>
      <p:pic>
        <p:nvPicPr>
          <p:cNvPr id="8" name="Picture 7">
            <a:extLst>
              <a:ext uri="{FF2B5EF4-FFF2-40B4-BE49-F238E27FC236}">
                <a16:creationId xmlns:a16="http://schemas.microsoft.com/office/drawing/2014/main" id="{27202E5A-2FD5-F640-9FCC-768CA7AABBB5}"/>
              </a:ext>
            </a:extLst>
          </p:cNvPr>
          <p:cNvPicPr>
            <a:picLocks noChangeAspect="1"/>
          </p:cNvPicPr>
          <p:nvPr/>
        </p:nvPicPr>
        <p:blipFill>
          <a:blip r:embed="rId3"/>
          <a:stretch>
            <a:fillRect/>
          </a:stretch>
        </p:blipFill>
        <p:spPr>
          <a:xfrm>
            <a:off x="1192529" y="5313679"/>
            <a:ext cx="5333999" cy="569359"/>
          </a:xfrm>
          <a:prstGeom prst="rect">
            <a:avLst/>
          </a:prstGeom>
        </p:spPr>
      </p:pic>
    </p:spTree>
    <p:extLst>
      <p:ext uri="{BB962C8B-B14F-4D97-AF65-F5344CB8AC3E}">
        <p14:creationId xmlns:p14="http://schemas.microsoft.com/office/powerpoint/2010/main" val="370839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68D1-DDA3-784E-B554-A2FFBC842EFD}"/>
              </a:ext>
            </a:extLst>
          </p:cNvPr>
          <p:cNvSpPr>
            <a:spLocks noGrp="1"/>
          </p:cNvSpPr>
          <p:nvPr>
            <p:ph type="title"/>
          </p:nvPr>
        </p:nvSpPr>
        <p:spPr/>
        <p:txBody>
          <a:bodyPr>
            <a:normAutofit fontScale="90000"/>
          </a:bodyPr>
          <a:lstStyle/>
          <a:p>
            <a:r>
              <a:rPr lang="en-VN" dirty="0"/>
              <a:t>Sử dụng attribute HTML với giá trị động trong JSX</a:t>
            </a:r>
          </a:p>
        </p:txBody>
      </p:sp>
      <p:sp>
        <p:nvSpPr>
          <p:cNvPr id="4" name="TextBox 3">
            <a:extLst>
              <a:ext uri="{FF2B5EF4-FFF2-40B4-BE49-F238E27FC236}">
                <a16:creationId xmlns:a16="http://schemas.microsoft.com/office/drawing/2014/main" id="{347DF5A2-36B3-E446-8140-99FA651EA199}"/>
              </a:ext>
            </a:extLst>
          </p:cNvPr>
          <p:cNvSpPr txBox="1"/>
          <p:nvPr/>
        </p:nvSpPr>
        <p:spPr>
          <a:xfrm>
            <a:off x="1257301" y="2148841"/>
            <a:ext cx="10687050" cy="646331"/>
          </a:xfrm>
          <a:prstGeom prst="rect">
            <a:avLst/>
          </a:prstGeom>
          <a:noFill/>
        </p:spPr>
        <p:txBody>
          <a:bodyPr wrap="square" rtlCol="0">
            <a:spAutoFit/>
          </a:bodyPr>
          <a:lstStyle/>
          <a:p>
            <a:r>
              <a:rPr lang="en-VN" dirty="0"/>
              <a:t>Trong JSX, để đưa các giá trị động vào các thuộc tính html, chúng ta cũng sử dụng dấu nội suy</a:t>
            </a:r>
          </a:p>
          <a:p>
            <a:r>
              <a:rPr lang="en-VN" dirty="0"/>
              <a:t> </a:t>
            </a:r>
          </a:p>
        </p:txBody>
      </p:sp>
      <p:sp>
        <p:nvSpPr>
          <p:cNvPr id="5" name="TextBox 4">
            <a:extLst>
              <a:ext uri="{FF2B5EF4-FFF2-40B4-BE49-F238E27FC236}">
                <a16:creationId xmlns:a16="http://schemas.microsoft.com/office/drawing/2014/main" id="{AEB8CBF5-668D-6B46-86EE-B4CD82A89980}"/>
              </a:ext>
            </a:extLst>
          </p:cNvPr>
          <p:cNvSpPr txBox="1"/>
          <p:nvPr/>
        </p:nvSpPr>
        <p:spPr>
          <a:xfrm>
            <a:off x="1257301" y="2610506"/>
            <a:ext cx="737702" cy="369332"/>
          </a:xfrm>
          <a:prstGeom prst="rect">
            <a:avLst/>
          </a:prstGeom>
          <a:noFill/>
        </p:spPr>
        <p:txBody>
          <a:bodyPr wrap="none" rtlCol="0">
            <a:spAutoFit/>
          </a:bodyPr>
          <a:lstStyle/>
          <a:p>
            <a:r>
              <a:rPr lang="en-VN" dirty="0"/>
              <a:t>Ví dụ</a:t>
            </a:r>
          </a:p>
        </p:txBody>
      </p:sp>
      <p:pic>
        <p:nvPicPr>
          <p:cNvPr id="6" name="Picture 5">
            <a:extLst>
              <a:ext uri="{FF2B5EF4-FFF2-40B4-BE49-F238E27FC236}">
                <a16:creationId xmlns:a16="http://schemas.microsoft.com/office/drawing/2014/main" id="{FE46A162-24AB-EE49-8DB6-F0A20418D096}"/>
              </a:ext>
            </a:extLst>
          </p:cNvPr>
          <p:cNvPicPr>
            <a:picLocks noChangeAspect="1"/>
          </p:cNvPicPr>
          <p:nvPr/>
        </p:nvPicPr>
        <p:blipFill>
          <a:blip r:embed="rId2"/>
          <a:stretch>
            <a:fillRect/>
          </a:stretch>
        </p:blipFill>
        <p:spPr>
          <a:xfrm>
            <a:off x="1359540" y="3000185"/>
            <a:ext cx="7047748" cy="2874836"/>
          </a:xfrm>
          <a:prstGeom prst="rect">
            <a:avLst/>
          </a:prstGeom>
        </p:spPr>
      </p:pic>
      <p:pic>
        <p:nvPicPr>
          <p:cNvPr id="9" name="Picture 8">
            <a:extLst>
              <a:ext uri="{FF2B5EF4-FFF2-40B4-BE49-F238E27FC236}">
                <a16:creationId xmlns:a16="http://schemas.microsoft.com/office/drawing/2014/main" id="{00A86502-9F26-744E-B37E-2B9BC2A15B7A}"/>
              </a:ext>
            </a:extLst>
          </p:cNvPr>
          <p:cNvPicPr>
            <a:picLocks noChangeAspect="1"/>
          </p:cNvPicPr>
          <p:nvPr/>
        </p:nvPicPr>
        <p:blipFill>
          <a:blip r:embed="rId3"/>
          <a:stretch>
            <a:fillRect/>
          </a:stretch>
        </p:blipFill>
        <p:spPr>
          <a:xfrm>
            <a:off x="8506978" y="3000185"/>
            <a:ext cx="3337593" cy="1880425"/>
          </a:xfrm>
          <a:prstGeom prst="rect">
            <a:avLst/>
          </a:prstGeom>
        </p:spPr>
      </p:pic>
    </p:spTree>
    <p:extLst>
      <p:ext uri="{BB962C8B-B14F-4D97-AF65-F5344CB8AC3E}">
        <p14:creationId xmlns:p14="http://schemas.microsoft.com/office/powerpoint/2010/main" val="234430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FD6A-81DD-E243-A123-E41182F63F93}"/>
              </a:ext>
            </a:extLst>
          </p:cNvPr>
          <p:cNvSpPr>
            <a:spLocks noGrp="1"/>
          </p:cNvSpPr>
          <p:nvPr>
            <p:ph type="title"/>
          </p:nvPr>
        </p:nvSpPr>
        <p:spPr/>
        <p:txBody>
          <a:bodyPr>
            <a:normAutofit/>
          </a:bodyPr>
          <a:lstStyle/>
          <a:p>
            <a:r>
              <a:rPr lang="en-VN" dirty="0"/>
              <a:t>Thêm style vào JSX</a:t>
            </a:r>
          </a:p>
        </p:txBody>
      </p:sp>
      <p:sp>
        <p:nvSpPr>
          <p:cNvPr id="3" name="Content Placeholder 2">
            <a:extLst>
              <a:ext uri="{FF2B5EF4-FFF2-40B4-BE49-F238E27FC236}">
                <a16:creationId xmlns:a16="http://schemas.microsoft.com/office/drawing/2014/main" id="{2469A2E7-F798-8F4B-B645-B619EA22265B}"/>
              </a:ext>
            </a:extLst>
          </p:cNvPr>
          <p:cNvSpPr>
            <a:spLocks noGrp="1"/>
          </p:cNvSpPr>
          <p:nvPr>
            <p:ph idx="1"/>
          </p:nvPr>
        </p:nvSpPr>
        <p:spPr/>
        <p:txBody>
          <a:bodyPr/>
          <a:lstStyle/>
          <a:p>
            <a:r>
              <a:rPr lang="en-VN" dirty="0"/>
              <a:t>Để thêm style vào JSX, có hai cách</a:t>
            </a:r>
          </a:p>
          <a:p>
            <a:r>
              <a:rPr lang="en-VN" dirty="0"/>
              <a:t>Tạo một file css riêng biệt, nhúng vào file js chứa component và đặt tên class vào trong JSX thông qua thuộc tính className  (external style)</a:t>
            </a:r>
          </a:p>
          <a:p>
            <a:r>
              <a:rPr lang="en-VN" dirty="0"/>
              <a:t>Tạo một đối tượng JavaScript chứa các định nghĩa css và đứa vào JSX thông qua thuộc tính style (inline style)</a:t>
            </a:r>
          </a:p>
          <a:p>
            <a:r>
              <a:rPr lang="en-VN" b="1" dirty="0"/>
              <a:t>Note:</a:t>
            </a:r>
            <a:r>
              <a:rPr lang="en-VN" dirty="0"/>
              <a:t> reactJS sử dụng thuộc tính className thay cho class vì từ khoá class trong HTML trùng với từ khoá class của JavaScript ES6</a:t>
            </a:r>
          </a:p>
        </p:txBody>
      </p:sp>
    </p:spTree>
    <p:extLst>
      <p:ext uri="{BB962C8B-B14F-4D97-AF65-F5344CB8AC3E}">
        <p14:creationId xmlns:p14="http://schemas.microsoft.com/office/powerpoint/2010/main" val="330659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551</TotalTime>
  <Words>564</Words>
  <Application>Microsoft Macintosh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Garamond</vt:lpstr>
      <vt:lpstr>Savon</vt:lpstr>
      <vt:lpstr>JSX trong REACTJS</vt:lpstr>
      <vt:lpstr>Tổng quan</vt:lpstr>
      <vt:lpstr>JSX là gì ?</vt:lpstr>
      <vt:lpstr>Phép nội suy </vt:lpstr>
      <vt:lpstr>Hiển thị dữ liệu từ biến</vt:lpstr>
      <vt:lpstr>Hiển thị kết quả biểu thức</vt:lpstr>
      <vt:lpstr>Hiển thị dữ liệu trả về từ hàm</vt:lpstr>
      <vt:lpstr>Sử dụng attribute HTML với giá trị động trong JSX</vt:lpstr>
      <vt:lpstr>Thêm style vào JSX</vt:lpstr>
      <vt:lpstr>Thêm style từ external file</vt:lpstr>
      <vt:lpstr>Thêm inline style</vt:lpstr>
      <vt:lpstr>Thêm inline style</vt:lpstr>
      <vt:lpstr>Thêm sự kiện vào JSX</vt:lpstr>
      <vt:lpstr>Cú pháp điều kiện</vt:lpstr>
      <vt:lpstr>Cú pháp tạo giao diện theo điều kiện if</vt:lpstr>
      <vt:lpstr>Cú pháp tạo giao diện theo điều kiện if-else</vt:lpstr>
      <vt:lpstr>Cú pháp lặp trong JSX</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REACTJS</dc:title>
  <dc:creator>Microsoft Office User</dc:creator>
  <cp:lastModifiedBy>Microsoft Office User</cp:lastModifiedBy>
  <cp:revision>64</cp:revision>
  <dcterms:created xsi:type="dcterms:W3CDTF">2021-06-13T14:29:28Z</dcterms:created>
  <dcterms:modified xsi:type="dcterms:W3CDTF">2021-06-16T03:20:17Z</dcterms:modified>
</cp:coreProperties>
</file>