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80" r:id="rId5"/>
    <p:sldId id="281" r:id="rId6"/>
    <p:sldId id="282" r:id="rId7"/>
    <p:sldId id="283" r:id="rId8"/>
    <p:sldId id="284" r:id="rId9"/>
    <p:sldId id="285" r:id="rId10"/>
    <p:sldId id="286" r:id="rId11"/>
    <p:sldId id="272" r:id="rId12"/>
    <p:sldId id="273" r:id="rId13"/>
    <p:sldId id="288" r:id="rId14"/>
    <p:sldId id="289" r:id="rId15"/>
    <p:sldId id="287" r:id="rId16"/>
    <p:sldId id="278" r:id="rId17"/>
    <p:sldId id="29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79"/>
    <p:restoredTop sz="96405"/>
  </p:normalViewPr>
  <p:slideViewPr>
    <p:cSldViewPr snapToGrid="0" snapToObjects="1">
      <p:cViewPr varScale="1">
        <p:scale>
          <a:sx n="127" d="100"/>
          <a:sy n="127" d="100"/>
        </p:scale>
        <p:origin x="2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6/25/21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6/25/21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6/25/21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6/25/21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6/25/21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68C5-8379-144D-B985-DFCAA430BF5F}"/>
              </a:ext>
            </a:extLst>
          </p:cNvPr>
          <p:cNvSpPr>
            <a:spLocks noGrp="1"/>
          </p:cNvSpPr>
          <p:nvPr>
            <p:ph type="ctrTitle"/>
          </p:nvPr>
        </p:nvSpPr>
        <p:spPr/>
        <p:txBody>
          <a:bodyPr/>
          <a:lstStyle/>
          <a:p>
            <a:r>
              <a:rPr lang="en-VN" dirty="0"/>
              <a:t>REACT ROUTER</a:t>
            </a:r>
          </a:p>
        </p:txBody>
      </p:sp>
      <p:sp>
        <p:nvSpPr>
          <p:cNvPr id="3" name="Subtitle 2">
            <a:extLst>
              <a:ext uri="{FF2B5EF4-FFF2-40B4-BE49-F238E27FC236}">
                <a16:creationId xmlns:a16="http://schemas.microsoft.com/office/drawing/2014/main" id="{91F11358-C7F6-4143-A2C6-449969FF4E91}"/>
              </a:ext>
            </a:extLst>
          </p:cNvPr>
          <p:cNvSpPr>
            <a:spLocks noGrp="1"/>
          </p:cNvSpPr>
          <p:nvPr>
            <p:ph type="subTitle" idx="1"/>
          </p:nvPr>
        </p:nvSpPr>
        <p:spPr/>
        <p:txBody>
          <a:bodyPr/>
          <a:lstStyle/>
          <a:p>
            <a:r>
              <a:rPr lang="en-VN" dirty="0"/>
              <a:t>Nguyễn Thành Luân - NIIT</a:t>
            </a:r>
          </a:p>
        </p:txBody>
      </p:sp>
    </p:spTree>
    <p:extLst>
      <p:ext uri="{BB962C8B-B14F-4D97-AF65-F5344CB8AC3E}">
        <p14:creationId xmlns:p14="http://schemas.microsoft.com/office/powerpoint/2010/main" val="30442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85A-DDD3-064A-B194-9F9014D838D3}"/>
              </a:ext>
            </a:extLst>
          </p:cNvPr>
          <p:cNvSpPr>
            <a:spLocks noGrp="1"/>
          </p:cNvSpPr>
          <p:nvPr>
            <p:ph type="title"/>
          </p:nvPr>
        </p:nvSpPr>
        <p:spPr/>
        <p:txBody>
          <a:bodyPr/>
          <a:lstStyle/>
          <a:p>
            <a:r>
              <a:rPr lang="en-VN" dirty="0"/>
              <a:t>Demo về cấu hình react-router</a:t>
            </a:r>
          </a:p>
        </p:txBody>
      </p:sp>
      <p:pic>
        <p:nvPicPr>
          <p:cNvPr id="4" name="Content Placeholder 3">
            <a:extLst>
              <a:ext uri="{FF2B5EF4-FFF2-40B4-BE49-F238E27FC236}">
                <a16:creationId xmlns:a16="http://schemas.microsoft.com/office/drawing/2014/main" id="{D05284C2-3B90-884A-B6A4-FDDC70D407F7}"/>
              </a:ext>
            </a:extLst>
          </p:cNvPr>
          <p:cNvPicPr>
            <a:picLocks noGrp="1" noChangeAspect="1"/>
          </p:cNvPicPr>
          <p:nvPr>
            <p:ph idx="1"/>
          </p:nvPr>
        </p:nvPicPr>
        <p:blipFill>
          <a:blip r:embed="rId2"/>
          <a:stretch>
            <a:fillRect/>
          </a:stretch>
        </p:blipFill>
        <p:spPr>
          <a:xfrm>
            <a:off x="1167283" y="1863468"/>
            <a:ext cx="2852399" cy="4517921"/>
          </a:xfrm>
          <a:prstGeom prst="rect">
            <a:avLst/>
          </a:prstGeom>
        </p:spPr>
      </p:pic>
      <p:pic>
        <p:nvPicPr>
          <p:cNvPr id="5" name="Picture 4">
            <a:extLst>
              <a:ext uri="{FF2B5EF4-FFF2-40B4-BE49-F238E27FC236}">
                <a16:creationId xmlns:a16="http://schemas.microsoft.com/office/drawing/2014/main" id="{98298914-AF86-FF42-B71F-B7B3A29DA85A}"/>
              </a:ext>
            </a:extLst>
          </p:cNvPr>
          <p:cNvPicPr>
            <a:picLocks noChangeAspect="1"/>
          </p:cNvPicPr>
          <p:nvPr/>
        </p:nvPicPr>
        <p:blipFill>
          <a:blip r:embed="rId3"/>
          <a:stretch>
            <a:fillRect/>
          </a:stretch>
        </p:blipFill>
        <p:spPr>
          <a:xfrm>
            <a:off x="4120165" y="1844779"/>
            <a:ext cx="3627114" cy="4536610"/>
          </a:xfrm>
          <a:prstGeom prst="rect">
            <a:avLst/>
          </a:prstGeom>
        </p:spPr>
      </p:pic>
      <p:pic>
        <p:nvPicPr>
          <p:cNvPr id="6" name="Picture 5">
            <a:extLst>
              <a:ext uri="{FF2B5EF4-FFF2-40B4-BE49-F238E27FC236}">
                <a16:creationId xmlns:a16="http://schemas.microsoft.com/office/drawing/2014/main" id="{14EDF6D5-630A-8A42-B5B9-BA996A7BB84F}"/>
              </a:ext>
            </a:extLst>
          </p:cNvPr>
          <p:cNvPicPr>
            <a:picLocks noChangeAspect="1"/>
          </p:cNvPicPr>
          <p:nvPr/>
        </p:nvPicPr>
        <p:blipFill>
          <a:blip r:embed="rId4"/>
          <a:stretch>
            <a:fillRect/>
          </a:stretch>
        </p:blipFill>
        <p:spPr>
          <a:xfrm>
            <a:off x="7747279" y="1844779"/>
            <a:ext cx="3053365" cy="4467158"/>
          </a:xfrm>
          <a:prstGeom prst="rect">
            <a:avLst/>
          </a:prstGeom>
        </p:spPr>
      </p:pic>
    </p:spTree>
    <p:extLst>
      <p:ext uri="{BB962C8B-B14F-4D97-AF65-F5344CB8AC3E}">
        <p14:creationId xmlns:p14="http://schemas.microsoft.com/office/powerpoint/2010/main" val="61336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EC91-D916-E74F-B538-AC09FDF7D1AD}"/>
              </a:ext>
            </a:extLst>
          </p:cNvPr>
          <p:cNvSpPr>
            <a:spLocks noGrp="1"/>
          </p:cNvSpPr>
          <p:nvPr>
            <p:ph type="title"/>
          </p:nvPr>
        </p:nvSpPr>
        <p:spPr/>
        <p:txBody>
          <a:bodyPr/>
          <a:lstStyle/>
          <a:p>
            <a:r>
              <a:rPr lang="en-VN" dirty="0"/>
              <a:t>Truyền dữ liệu giữa các page</a:t>
            </a:r>
          </a:p>
        </p:txBody>
      </p:sp>
      <p:sp>
        <p:nvSpPr>
          <p:cNvPr id="8" name="TextBox 7">
            <a:extLst>
              <a:ext uri="{FF2B5EF4-FFF2-40B4-BE49-F238E27FC236}">
                <a16:creationId xmlns:a16="http://schemas.microsoft.com/office/drawing/2014/main" id="{3830843A-5CDF-8E4D-9D25-726B67D29735}"/>
              </a:ext>
            </a:extLst>
          </p:cNvPr>
          <p:cNvSpPr txBox="1"/>
          <p:nvPr/>
        </p:nvSpPr>
        <p:spPr>
          <a:xfrm>
            <a:off x="1066801" y="1829526"/>
            <a:ext cx="9624646" cy="1754326"/>
          </a:xfrm>
          <a:prstGeom prst="rect">
            <a:avLst/>
          </a:prstGeom>
          <a:noFill/>
        </p:spPr>
        <p:txBody>
          <a:bodyPr wrap="square" rtlCol="0">
            <a:spAutoFit/>
          </a:bodyPr>
          <a:lstStyle/>
          <a:p>
            <a:pPr marL="285750" indent="-285750">
              <a:buFont typeface="Arial" panose="020B0604020202020204" pitchFamily="34" charset="0"/>
              <a:buChar char="•"/>
            </a:pPr>
            <a:r>
              <a:rPr lang="en-VN" dirty="0"/>
              <a:t>Thông thường, trong nghiệp vụ website, việc truyền dữ liệu qua lại giữa các page là điều rất cần thiết</a:t>
            </a:r>
          </a:p>
          <a:p>
            <a:pPr marL="285750" indent="-285750">
              <a:buFont typeface="Arial" panose="020B0604020202020204" pitchFamily="34" charset="0"/>
              <a:buChar char="•"/>
            </a:pPr>
            <a:r>
              <a:rPr lang="en-VN" dirty="0"/>
              <a:t>React Router cung cấp hai cơ chế để truyền dữ liệu giữa các page là cơ chế segment parameters và cơ chế query parameter</a:t>
            </a:r>
          </a:p>
          <a:p>
            <a:pPr marL="285750" indent="-285750">
              <a:buFont typeface="Arial" panose="020B0604020202020204" pitchFamily="34" charset="0"/>
              <a:buChar char="•"/>
            </a:pPr>
            <a:r>
              <a:rPr lang="en-VN" dirty="0"/>
              <a:t>Đối với segment parameter, dữ liệu truyền đi là bắt buộc </a:t>
            </a:r>
          </a:p>
          <a:p>
            <a:pPr marL="285750" indent="-285750">
              <a:buFont typeface="Arial" panose="020B0604020202020204" pitchFamily="34" charset="0"/>
              <a:buChar char="•"/>
            </a:pPr>
            <a:r>
              <a:rPr lang="en-VN" dirty="0"/>
              <a:t>Đối với query parameter, dữ liệu truyền đi là không bắt buộc</a:t>
            </a:r>
          </a:p>
        </p:txBody>
      </p:sp>
    </p:spTree>
    <p:extLst>
      <p:ext uri="{BB962C8B-B14F-4D97-AF65-F5344CB8AC3E}">
        <p14:creationId xmlns:p14="http://schemas.microsoft.com/office/powerpoint/2010/main" val="25759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BF58-AE3E-9C44-91DF-8CF841DDD535}"/>
              </a:ext>
            </a:extLst>
          </p:cNvPr>
          <p:cNvSpPr>
            <a:spLocks noGrp="1"/>
          </p:cNvSpPr>
          <p:nvPr>
            <p:ph type="title"/>
          </p:nvPr>
        </p:nvSpPr>
        <p:spPr/>
        <p:txBody>
          <a:bodyPr>
            <a:normAutofit fontScale="90000"/>
          </a:bodyPr>
          <a:lstStyle/>
          <a:p>
            <a:r>
              <a:rPr lang="en-VN" dirty="0"/>
              <a:t>DEMO TRUYỀN DỮ LIỆU BẰNG SEGMENT PARAMETERS</a:t>
            </a:r>
          </a:p>
        </p:txBody>
      </p:sp>
      <p:sp>
        <p:nvSpPr>
          <p:cNvPr id="3" name="Content Placeholder 2">
            <a:extLst>
              <a:ext uri="{FF2B5EF4-FFF2-40B4-BE49-F238E27FC236}">
                <a16:creationId xmlns:a16="http://schemas.microsoft.com/office/drawing/2014/main" id="{25EE1689-F404-D846-99E0-E2DD555141E2}"/>
              </a:ext>
            </a:extLst>
          </p:cNvPr>
          <p:cNvSpPr>
            <a:spLocks noGrp="1"/>
          </p:cNvSpPr>
          <p:nvPr>
            <p:ph idx="1"/>
          </p:nvPr>
        </p:nvSpPr>
        <p:spPr/>
        <p:txBody>
          <a:bodyPr/>
          <a:lstStyle/>
          <a:p>
            <a:r>
              <a:rPr lang="en-VN" dirty="0"/>
              <a:t>Ta cần đặt một place holder vào thuộc tính  path của route như sau</a:t>
            </a:r>
          </a:p>
          <a:p>
            <a:endParaRPr lang="en-VN" dirty="0"/>
          </a:p>
          <a:p>
            <a:r>
              <a:rPr lang="en-VN" dirty="0"/>
              <a:t>Vơi</a:t>
            </a:r>
          </a:p>
        </p:txBody>
      </p:sp>
      <p:pic>
        <p:nvPicPr>
          <p:cNvPr id="5" name="Picture 4">
            <a:extLst>
              <a:ext uri="{FF2B5EF4-FFF2-40B4-BE49-F238E27FC236}">
                <a16:creationId xmlns:a16="http://schemas.microsoft.com/office/drawing/2014/main" id="{1B02CD49-65A7-4544-914A-105161BD1A79}"/>
              </a:ext>
            </a:extLst>
          </p:cNvPr>
          <p:cNvPicPr>
            <a:picLocks noChangeAspect="1"/>
          </p:cNvPicPr>
          <p:nvPr/>
        </p:nvPicPr>
        <p:blipFill>
          <a:blip r:embed="rId2"/>
          <a:stretch>
            <a:fillRect/>
          </a:stretch>
        </p:blipFill>
        <p:spPr>
          <a:xfrm>
            <a:off x="1271675" y="2673350"/>
            <a:ext cx="5689600" cy="1511300"/>
          </a:xfrm>
          <a:prstGeom prst="rect">
            <a:avLst/>
          </a:prstGeom>
        </p:spPr>
      </p:pic>
      <p:sp>
        <p:nvSpPr>
          <p:cNvPr id="10" name="TextBox 9">
            <a:extLst>
              <a:ext uri="{FF2B5EF4-FFF2-40B4-BE49-F238E27FC236}">
                <a16:creationId xmlns:a16="http://schemas.microsoft.com/office/drawing/2014/main" id="{A27BA5DC-31CD-804F-859F-175E3D99F9BC}"/>
              </a:ext>
            </a:extLst>
          </p:cNvPr>
          <p:cNvSpPr txBox="1"/>
          <p:nvPr/>
        </p:nvSpPr>
        <p:spPr>
          <a:xfrm>
            <a:off x="1181239" y="4306801"/>
            <a:ext cx="7342075" cy="369332"/>
          </a:xfrm>
          <a:prstGeom prst="rect">
            <a:avLst/>
          </a:prstGeom>
          <a:noFill/>
        </p:spPr>
        <p:txBody>
          <a:bodyPr wrap="none" rtlCol="0">
            <a:spAutoFit/>
          </a:bodyPr>
          <a:lstStyle/>
          <a:p>
            <a:r>
              <a:rPr lang="en-VN" dirty="0"/>
              <a:t>:id ở đây là một placeholder giữ chỗ </a:t>
            </a:r>
            <a:r>
              <a:rPr lang="en-VN"/>
              <a:t>cho dữ </a:t>
            </a:r>
            <a:r>
              <a:rPr lang="en-VN" dirty="0"/>
              <a:t>liệu thật truyền vào. </a:t>
            </a:r>
          </a:p>
        </p:txBody>
      </p:sp>
    </p:spTree>
    <p:extLst>
      <p:ext uri="{BB962C8B-B14F-4D97-AF65-F5344CB8AC3E}">
        <p14:creationId xmlns:p14="http://schemas.microsoft.com/office/powerpoint/2010/main" val="181648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17FD-1D89-F14B-8CDF-D7430969327A}"/>
              </a:ext>
            </a:extLst>
          </p:cNvPr>
          <p:cNvSpPr>
            <a:spLocks noGrp="1"/>
          </p:cNvSpPr>
          <p:nvPr>
            <p:ph type="title"/>
          </p:nvPr>
        </p:nvSpPr>
        <p:spPr/>
        <p:txBody>
          <a:bodyPr>
            <a:normAutofit fontScale="90000"/>
          </a:bodyPr>
          <a:lstStyle/>
          <a:p>
            <a:r>
              <a:rPr lang="en-VN" dirty="0"/>
              <a:t>DEMO TRUYỀN DỮ LIỆU BẰNG SEGMENT</a:t>
            </a:r>
          </a:p>
        </p:txBody>
      </p:sp>
      <p:sp>
        <p:nvSpPr>
          <p:cNvPr id="3" name="Content Placeholder 2">
            <a:extLst>
              <a:ext uri="{FF2B5EF4-FFF2-40B4-BE49-F238E27FC236}">
                <a16:creationId xmlns:a16="http://schemas.microsoft.com/office/drawing/2014/main" id="{936DA94D-2625-5143-BDF7-6A9DEABDF57B}"/>
              </a:ext>
            </a:extLst>
          </p:cNvPr>
          <p:cNvSpPr>
            <a:spLocks noGrp="1"/>
          </p:cNvSpPr>
          <p:nvPr>
            <p:ph idx="1"/>
          </p:nvPr>
        </p:nvSpPr>
        <p:spPr/>
        <p:txBody>
          <a:bodyPr/>
          <a:lstStyle/>
          <a:p>
            <a:r>
              <a:rPr lang="en-VN" dirty="0"/>
              <a:t>Tại component tiếp nhận dữ liệu ta nhận id bằng hai cách</a:t>
            </a:r>
          </a:p>
          <a:p>
            <a:r>
              <a:rPr lang="en-VN" dirty="0"/>
              <a:t>Tại component tiếp nhận dữ liệu, ta có thể lấy id bằng các cách tuỳ theo dạng component </a:t>
            </a:r>
          </a:p>
          <a:p>
            <a:r>
              <a:rPr lang="en-VN" dirty="0"/>
              <a:t>Đối với class component sử dụng module </a:t>
            </a:r>
            <a:r>
              <a:rPr lang="en-US" b="1" dirty="0" err="1"/>
              <a:t>withRouter</a:t>
            </a:r>
            <a:r>
              <a:rPr lang="en-US" dirty="0"/>
              <a:t> </a:t>
            </a:r>
            <a:r>
              <a:rPr lang="en-US" dirty="0" err="1"/>
              <a:t>của</a:t>
            </a:r>
            <a:r>
              <a:rPr lang="en-US" dirty="0"/>
              <a:t> react-router-</a:t>
            </a:r>
            <a:r>
              <a:rPr lang="en-US" dirty="0" err="1"/>
              <a:t>dom</a:t>
            </a:r>
            <a:r>
              <a:rPr lang="en-US" dirty="0"/>
              <a:t>, module </a:t>
            </a:r>
            <a:r>
              <a:rPr lang="en-US" dirty="0" err="1"/>
              <a:t>này</a:t>
            </a:r>
            <a:r>
              <a:rPr lang="en-US" dirty="0"/>
              <a:t> </a:t>
            </a:r>
            <a:r>
              <a:rPr lang="en-US" dirty="0" err="1"/>
              <a:t>cho</a:t>
            </a:r>
            <a:r>
              <a:rPr lang="en-US" dirty="0"/>
              <a:t> </a:t>
            </a:r>
            <a:r>
              <a:rPr lang="en-US" dirty="0" err="1"/>
              <a:t>phép</a:t>
            </a:r>
            <a:r>
              <a:rPr lang="en-US" dirty="0"/>
              <a:t> </a:t>
            </a:r>
            <a:r>
              <a:rPr lang="en-US" dirty="0" err="1"/>
              <a:t>dữ</a:t>
            </a:r>
            <a:r>
              <a:rPr lang="en-US" dirty="0"/>
              <a:t> </a:t>
            </a:r>
            <a:r>
              <a:rPr lang="en-US" dirty="0" err="1"/>
              <a:t>liệu</a:t>
            </a:r>
            <a:r>
              <a:rPr lang="en-US" dirty="0"/>
              <a:t> </a:t>
            </a:r>
            <a:r>
              <a:rPr lang="en-US" dirty="0" err="1"/>
              <a:t>truyền</a:t>
            </a:r>
            <a:r>
              <a:rPr lang="en-US" dirty="0"/>
              <a:t> </a:t>
            </a:r>
            <a:r>
              <a:rPr lang="en-US" dirty="0" err="1"/>
              <a:t>thẳng</a:t>
            </a:r>
            <a:r>
              <a:rPr lang="en-US" dirty="0"/>
              <a:t> </a:t>
            </a:r>
            <a:r>
              <a:rPr lang="en-US" dirty="0" err="1"/>
              <a:t>vào</a:t>
            </a:r>
            <a:r>
              <a:rPr lang="en-US" dirty="0"/>
              <a:t> props </a:t>
            </a:r>
            <a:r>
              <a:rPr lang="en-US" dirty="0" err="1"/>
              <a:t>của</a:t>
            </a:r>
            <a:r>
              <a:rPr lang="en-US" dirty="0"/>
              <a:t> component </a:t>
            </a:r>
            <a:r>
              <a:rPr lang="en-US" dirty="0" err="1"/>
              <a:t>và</a:t>
            </a:r>
            <a:r>
              <a:rPr lang="en-US" dirty="0"/>
              <a:t> </a:t>
            </a:r>
            <a:r>
              <a:rPr lang="en-US" dirty="0" err="1"/>
              <a:t>có</a:t>
            </a:r>
            <a:r>
              <a:rPr lang="en-US" dirty="0"/>
              <a:t> </a:t>
            </a:r>
            <a:r>
              <a:rPr lang="en-US" dirty="0" err="1"/>
              <a:t>thể</a:t>
            </a:r>
            <a:r>
              <a:rPr lang="en-US" dirty="0"/>
              <a:t> </a:t>
            </a:r>
            <a:r>
              <a:rPr lang="en-US" dirty="0" err="1"/>
              <a:t>lấy</a:t>
            </a:r>
            <a:r>
              <a:rPr lang="en-US" dirty="0"/>
              <a:t> ra </a:t>
            </a:r>
            <a:r>
              <a:rPr lang="en-US" dirty="0" err="1"/>
              <a:t>với</a:t>
            </a:r>
            <a:r>
              <a:rPr lang="en-US" dirty="0"/>
              <a:t> </a:t>
            </a:r>
            <a:r>
              <a:rPr lang="en-US" dirty="0" err="1"/>
              <a:t>cú</a:t>
            </a:r>
            <a:r>
              <a:rPr lang="en-US" dirty="0"/>
              <a:t> </a:t>
            </a:r>
            <a:r>
              <a:rPr lang="en-US" dirty="0" err="1"/>
              <a:t>pháp</a:t>
            </a:r>
            <a:r>
              <a:rPr lang="en-US" dirty="0"/>
              <a:t> </a:t>
            </a:r>
            <a:r>
              <a:rPr lang="en-US" b="1" dirty="0" err="1"/>
              <a:t>this.props.match.params</a:t>
            </a:r>
            <a:r>
              <a:rPr lang="en-US" b="1" dirty="0"/>
              <a:t>;</a:t>
            </a:r>
          </a:p>
          <a:p>
            <a:endParaRPr lang="en-US" b="1" dirty="0"/>
          </a:p>
          <a:p>
            <a:endParaRPr lang="en-VN" dirty="0"/>
          </a:p>
          <a:p>
            <a:endParaRPr lang="en-VN" dirty="0"/>
          </a:p>
        </p:txBody>
      </p:sp>
      <p:pic>
        <p:nvPicPr>
          <p:cNvPr id="4" name="Picture 3">
            <a:extLst>
              <a:ext uri="{FF2B5EF4-FFF2-40B4-BE49-F238E27FC236}">
                <a16:creationId xmlns:a16="http://schemas.microsoft.com/office/drawing/2014/main" id="{9DF3CB59-A258-DA42-8CA9-5337F71CFAF8}"/>
              </a:ext>
            </a:extLst>
          </p:cNvPr>
          <p:cNvPicPr>
            <a:picLocks noChangeAspect="1"/>
          </p:cNvPicPr>
          <p:nvPr/>
        </p:nvPicPr>
        <p:blipFill>
          <a:blip r:embed="rId2"/>
          <a:stretch>
            <a:fillRect/>
          </a:stretch>
        </p:blipFill>
        <p:spPr>
          <a:xfrm>
            <a:off x="3379694" y="4637664"/>
            <a:ext cx="6560372" cy="2794752"/>
          </a:xfrm>
          <a:prstGeom prst="rect">
            <a:avLst/>
          </a:prstGeom>
        </p:spPr>
      </p:pic>
    </p:spTree>
    <p:extLst>
      <p:ext uri="{BB962C8B-B14F-4D97-AF65-F5344CB8AC3E}">
        <p14:creationId xmlns:p14="http://schemas.microsoft.com/office/powerpoint/2010/main" val="933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0AFA-8E98-B545-AD71-AE11D8C57B4C}"/>
              </a:ext>
            </a:extLst>
          </p:cNvPr>
          <p:cNvSpPr>
            <a:spLocks noGrp="1"/>
          </p:cNvSpPr>
          <p:nvPr>
            <p:ph type="title"/>
          </p:nvPr>
        </p:nvSpPr>
        <p:spPr/>
        <p:txBody>
          <a:bodyPr>
            <a:normAutofit fontScale="90000"/>
          </a:bodyPr>
          <a:lstStyle/>
          <a:p>
            <a:r>
              <a:rPr lang="en-VN" dirty="0"/>
              <a:t>DEMO TRUYỀN DỮ LIỆU BẰNG SEGMENT</a:t>
            </a:r>
          </a:p>
        </p:txBody>
      </p:sp>
      <p:sp>
        <p:nvSpPr>
          <p:cNvPr id="3" name="Content Placeholder 2">
            <a:extLst>
              <a:ext uri="{FF2B5EF4-FFF2-40B4-BE49-F238E27FC236}">
                <a16:creationId xmlns:a16="http://schemas.microsoft.com/office/drawing/2014/main" id="{710DBD83-35C8-5D41-BA7C-FD516AC2A8F5}"/>
              </a:ext>
            </a:extLst>
          </p:cNvPr>
          <p:cNvSpPr>
            <a:spLocks noGrp="1"/>
          </p:cNvSpPr>
          <p:nvPr>
            <p:ph idx="1"/>
          </p:nvPr>
        </p:nvSpPr>
        <p:spPr/>
        <p:txBody>
          <a:bodyPr/>
          <a:lstStyle/>
          <a:p>
            <a:r>
              <a:rPr lang="en-VN" dirty="0"/>
              <a:t>Đối với function component cách lấy đơn giản hơn rất nhiều bằng cách sử dụng useParams module </a:t>
            </a:r>
          </a:p>
          <a:p>
            <a:endParaRPr lang="en-VN" dirty="0"/>
          </a:p>
        </p:txBody>
      </p:sp>
      <p:pic>
        <p:nvPicPr>
          <p:cNvPr id="4" name="Picture 3">
            <a:extLst>
              <a:ext uri="{FF2B5EF4-FFF2-40B4-BE49-F238E27FC236}">
                <a16:creationId xmlns:a16="http://schemas.microsoft.com/office/drawing/2014/main" id="{0A9BE834-07A5-DA48-8D4A-DB87019C51F3}"/>
              </a:ext>
            </a:extLst>
          </p:cNvPr>
          <p:cNvPicPr>
            <a:picLocks noChangeAspect="1"/>
          </p:cNvPicPr>
          <p:nvPr/>
        </p:nvPicPr>
        <p:blipFill>
          <a:blip r:embed="rId2"/>
          <a:stretch>
            <a:fillRect/>
          </a:stretch>
        </p:blipFill>
        <p:spPr>
          <a:xfrm>
            <a:off x="1312432" y="2923988"/>
            <a:ext cx="6526306" cy="3557743"/>
          </a:xfrm>
          <a:prstGeom prst="rect">
            <a:avLst/>
          </a:prstGeom>
        </p:spPr>
      </p:pic>
    </p:spTree>
    <p:extLst>
      <p:ext uri="{BB962C8B-B14F-4D97-AF65-F5344CB8AC3E}">
        <p14:creationId xmlns:p14="http://schemas.microsoft.com/office/powerpoint/2010/main" val="231513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0DF8-EC74-FD47-A31E-A7C5E76C6E91}"/>
              </a:ext>
            </a:extLst>
          </p:cNvPr>
          <p:cNvSpPr>
            <a:spLocks noGrp="1"/>
          </p:cNvSpPr>
          <p:nvPr>
            <p:ph type="title"/>
          </p:nvPr>
        </p:nvSpPr>
        <p:spPr/>
        <p:txBody>
          <a:bodyPr>
            <a:normAutofit fontScale="90000"/>
          </a:bodyPr>
          <a:lstStyle/>
          <a:p>
            <a:r>
              <a:rPr lang="en-VN" dirty="0"/>
              <a:t>TRUYỀN DỮ LIỆU BẰNG QUERY PARAMETER</a:t>
            </a:r>
          </a:p>
        </p:txBody>
      </p:sp>
      <p:sp>
        <p:nvSpPr>
          <p:cNvPr id="3" name="Content Placeholder 2">
            <a:extLst>
              <a:ext uri="{FF2B5EF4-FFF2-40B4-BE49-F238E27FC236}">
                <a16:creationId xmlns:a16="http://schemas.microsoft.com/office/drawing/2014/main" id="{D7EAC09E-8356-7349-B16D-C702300501CB}"/>
              </a:ext>
            </a:extLst>
          </p:cNvPr>
          <p:cNvSpPr>
            <a:spLocks noGrp="1"/>
          </p:cNvSpPr>
          <p:nvPr>
            <p:ph idx="1"/>
          </p:nvPr>
        </p:nvSpPr>
        <p:spPr/>
        <p:txBody>
          <a:bodyPr/>
          <a:lstStyle/>
          <a:p>
            <a:r>
              <a:rPr lang="en-VN" dirty="0"/>
              <a:t>Đối với cách này, ta xử lý bằng JS thông thường</a:t>
            </a:r>
          </a:p>
          <a:p>
            <a:r>
              <a:rPr lang="en-VN" dirty="0"/>
              <a:t>Tại điểm chuyền, ta truyền querystring đi như bình thường</a:t>
            </a:r>
          </a:p>
          <a:p>
            <a:r>
              <a:rPr lang="en-VN" dirty="0"/>
              <a:t>Tại component đích, tách query string param ra thông qua lệnh </a:t>
            </a:r>
            <a:r>
              <a:rPr lang="en-VN" b="1" dirty="0"/>
              <a:t>window.location.search</a:t>
            </a:r>
          </a:p>
          <a:p>
            <a:r>
              <a:rPr lang="en-VN" dirty="0"/>
              <a:t>Sau đó tạo một </a:t>
            </a:r>
            <a:r>
              <a:rPr lang="en-VN" b="1" dirty="0"/>
              <a:t>URLSearchParams </a:t>
            </a:r>
            <a:r>
              <a:rPr lang="en-VN" dirty="0"/>
              <a:t>từ query string này </a:t>
            </a:r>
          </a:p>
          <a:p>
            <a:r>
              <a:rPr lang="en-US" dirty="0"/>
              <a:t>V</a:t>
            </a:r>
            <a:r>
              <a:rPr lang="en-VN" dirty="0"/>
              <a:t>à dùng lệnh </a:t>
            </a:r>
            <a:r>
              <a:rPr lang="en-VN" b="1" dirty="0"/>
              <a:t>get() </a:t>
            </a:r>
            <a:r>
              <a:rPr lang="en-VN" dirty="0"/>
              <a:t>để lấy về tham số </a:t>
            </a:r>
          </a:p>
          <a:p>
            <a:endParaRPr lang="en-VN" dirty="0"/>
          </a:p>
          <a:p>
            <a:endParaRPr lang="en-VN" dirty="0"/>
          </a:p>
        </p:txBody>
      </p:sp>
      <p:pic>
        <p:nvPicPr>
          <p:cNvPr id="4" name="Picture 3">
            <a:extLst>
              <a:ext uri="{FF2B5EF4-FFF2-40B4-BE49-F238E27FC236}">
                <a16:creationId xmlns:a16="http://schemas.microsoft.com/office/drawing/2014/main" id="{AE932CBE-B910-EE4A-BDAD-B0190C538A53}"/>
              </a:ext>
            </a:extLst>
          </p:cNvPr>
          <p:cNvPicPr>
            <a:picLocks noChangeAspect="1"/>
          </p:cNvPicPr>
          <p:nvPr/>
        </p:nvPicPr>
        <p:blipFill>
          <a:blip r:embed="rId2"/>
          <a:stretch>
            <a:fillRect/>
          </a:stretch>
        </p:blipFill>
        <p:spPr>
          <a:xfrm>
            <a:off x="1066800" y="4476748"/>
            <a:ext cx="8311542" cy="2048116"/>
          </a:xfrm>
          <a:prstGeom prst="rect">
            <a:avLst/>
          </a:prstGeom>
        </p:spPr>
      </p:pic>
    </p:spTree>
    <p:extLst>
      <p:ext uri="{BB962C8B-B14F-4D97-AF65-F5344CB8AC3E}">
        <p14:creationId xmlns:p14="http://schemas.microsoft.com/office/powerpoint/2010/main" val="368720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8310-A77E-8E45-B06D-BBC668922D31}"/>
              </a:ext>
            </a:extLst>
          </p:cNvPr>
          <p:cNvSpPr>
            <a:spLocks noGrp="1"/>
          </p:cNvSpPr>
          <p:nvPr>
            <p:ph type="title"/>
          </p:nvPr>
        </p:nvSpPr>
        <p:spPr/>
        <p:txBody>
          <a:bodyPr/>
          <a:lstStyle/>
          <a:p>
            <a:r>
              <a:rPr lang="en-VN" dirty="0"/>
              <a:t>Default Router</a:t>
            </a:r>
          </a:p>
        </p:txBody>
      </p:sp>
      <p:sp>
        <p:nvSpPr>
          <p:cNvPr id="3" name="Content Placeholder 2">
            <a:extLst>
              <a:ext uri="{FF2B5EF4-FFF2-40B4-BE49-F238E27FC236}">
                <a16:creationId xmlns:a16="http://schemas.microsoft.com/office/drawing/2014/main" id="{15D522AD-125D-E54C-9638-60B69E22B921}"/>
              </a:ext>
            </a:extLst>
          </p:cNvPr>
          <p:cNvSpPr>
            <a:spLocks noGrp="1"/>
          </p:cNvSpPr>
          <p:nvPr>
            <p:ph idx="1"/>
          </p:nvPr>
        </p:nvSpPr>
        <p:spPr/>
        <p:txBody>
          <a:bodyPr/>
          <a:lstStyle/>
          <a:p>
            <a:r>
              <a:rPr lang="en-US" dirty="0" err="1"/>
              <a:t>Trong</a:t>
            </a:r>
            <a:r>
              <a:rPr lang="en-US" dirty="0"/>
              <a:t> </a:t>
            </a:r>
            <a:r>
              <a:rPr lang="en-US" dirty="0" err="1"/>
              <a:t>trường</a:t>
            </a:r>
            <a:r>
              <a:rPr lang="en-US" dirty="0"/>
              <a:t> </a:t>
            </a:r>
            <a:r>
              <a:rPr lang="en-US" dirty="0" err="1"/>
              <a:t>hợp</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cố</a:t>
            </a:r>
            <a:r>
              <a:rPr lang="en-US" dirty="0"/>
              <a:t> </a:t>
            </a:r>
            <a:r>
              <a:rPr lang="en-US" dirty="0" err="1"/>
              <a:t>tình</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một</a:t>
            </a:r>
            <a:r>
              <a:rPr lang="en-US" dirty="0"/>
              <a:t> </a:t>
            </a:r>
            <a:r>
              <a:rPr lang="en-US" dirty="0" err="1"/>
              <a:t>url</a:t>
            </a:r>
            <a:r>
              <a:rPr lang="en-US" dirty="0"/>
              <a:t> </a:t>
            </a:r>
            <a:r>
              <a:rPr lang="en-US" dirty="0" err="1"/>
              <a:t>không</a:t>
            </a:r>
            <a:r>
              <a:rPr lang="en-US" dirty="0"/>
              <a:t> </a:t>
            </a:r>
            <a:r>
              <a:rPr lang="en-US" dirty="0" err="1"/>
              <a:t>tồn</a:t>
            </a:r>
            <a:r>
              <a:rPr lang="en-US" dirty="0"/>
              <a:t> </a:t>
            </a:r>
            <a:r>
              <a:rPr lang="en-US" dirty="0" err="1"/>
              <a:t>tại</a:t>
            </a:r>
            <a:r>
              <a:rPr lang="en-US" dirty="0"/>
              <a:t>, </a:t>
            </a:r>
            <a:r>
              <a:rPr lang="en-US" dirty="0" err="1"/>
              <a:t>hệ</a:t>
            </a:r>
            <a:r>
              <a:rPr lang="en-US" dirty="0"/>
              <a:t> </a:t>
            </a:r>
            <a:r>
              <a:rPr lang="en-US" dirty="0" err="1"/>
              <a:t>thống</a:t>
            </a:r>
            <a:r>
              <a:rPr lang="en-US" dirty="0"/>
              <a:t> </a:t>
            </a:r>
            <a:r>
              <a:rPr lang="en-US" dirty="0" err="1"/>
              <a:t>cần</a:t>
            </a:r>
            <a:r>
              <a:rPr lang="en-US" dirty="0"/>
              <a:t> </a:t>
            </a:r>
            <a:r>
              <a:rPr lang="en-US" dirty="0" err="1"/>
              <a:t>đưa</a:t>
            </a:r>
            <a:r>
              <a:rPr lang="en-US" dirty="0"/>
              <a:t> ra </a:t>
            </a:r>
            <a:r>
              <a:rPr lang="en-US" dirty="0" err="1"/>
              <a:t>một</a:t>
            </a:r>
            <a:r>
              <a:rPr lang="en-US" dirty="0"/>
              <a:t> </a:t>
            </a:r>
            <a:r>
              <a:rPr lang="en-US" dirty="0" err="1"/>
              <a:t>thông</a:t>
            </a:r>
            <a:r>
              <a:rPr lang="en-US" dirty="0"/>
              <a:t> </a:t>
            </a:r>
            <a:r>
              <a:rPr lang="en-US" dirty="0" err="1"/>
              <a:t>báo</a:t>
            </a:r>
            <a:r>
              <a:rPr lang="en-US" dirty="0"/>
              <a:t> “</a:t>
            </a:r>
            <a:r>
              <a:rPr lang="en-US" dirty="0" err="1"/>
              <a:t>không</a:t>
            </a:r>
            <a:r>
              <a:rPr lang="en-US" dirty="0"/>
              <a:t> </a:t>
            </a:r>
            <a:r>
              <a:rPr lang="en-US" dirty="0" err="1"/>
              <a:t>tìm</a:t>
            </a:r>
            <a:r>
              <a:rPr lang="en-US" dirty="0"/>
              <a:t> </a:t>
            </a:r>
            <a:r>
              <a:rPr lang="en-US" dirty="0" err="1"/>
              <a:t>thấy</a:t>
            </a:r>
            <a:r>
              <a:rPr lang="en-US" dirty="0"/>
              <a:t>” </a:t>
            </a:r>
          </a:p>
          <a:p>
            <a:r>
              <a:rPr lang="en-US" dirty="0"/>
              <a:t>React-Router </a:t>
            </a:r>
            <a:r>
              <a:rPr lang="en-US" dirty="0" err="1"/>
              <a:t>cung</a:t>
            </a:r>
            <a:r>
              <a:rPr lang="en-US" dirty="0"/>
              <a:t> </a:t>
            </a:r>
            <a:r>
              <a:rPr lang="en-US" dirty="0" err="1"/>
              <a:t>cấp</a:t>
            </a:r>
            <a:r>
              <a:rPr lang="en-US" dirty="0"/>
              <a:t> </a:t>
            </a:r>
            <a:r>
              <a:rPr lang="en-US" dirty="0" err="1"/>
              <a:t>một</a:t>
            </a:r>
            <a:r>
              <a:rPr lang="en-US" dirty="0"/>
              <a:t> </a:t>
            </a:r>
            <a:r>
              <a:rPr lang="en-US" dirty="0" err="1"/>
              <a:t>cơ</a:t>
            </a:r>
            <a:r>
              <a:rPr lang="en-US" dirty="0"/>
              <a:t> </a:t>
            </a:r>
            <a:r>
              <a:rPr lang="en-US" dirty="0" err="1"/>
              <a:t>chế</a:t>
            </a:r>
            <a:r>
              <a:rPr lang="en-US" dirty="0"/>
              <a:t> </a:t>
            </a:r>
            <a:r>
              <a:rPr lang="en-US" dirty="0" err="1"/>
              <a:t>cài</a:t>
            </a:r>
            <a:r>
              <a:rPr lang="en-US" dirty="0"/>
              <a:t> </a:t>
            </a:r>
            <a:r>
              <a:rPr lang="en-US" dirty="0" err="1"/>
              <a:t>đặt</a:t>
            </a:r>
            <a:r>
              <a:rPr lang="en-US" dirty="0"/>
              <a:t> </a:t>
            </a:r>
            <a:r>
              <a:rPr lang="en-US" dirty="0" err="1"/>
              <a:t>cho</a:t>
            </a:r>
            <a:r>
              <a:rPr lang="en-US" dirty="0"/>
              <a:t> ta </a:t>
            </a:r>
            <a:r>
              <a:rPr lang="en-US" dirty="0" err="1"/>
              <a:t>làm</a:t>
            </a:r>
            <a:r>
              <a:rPr lang="en-US" dirty="0"/>
              <a:t> </a:t>
            </a:r>
            <a:r>
              <a:rPr lang="en-US" dirty="0" err="1"/>
              <a:t>việc</a:t>
            </a:r>
            <a:r>
              <a:rPr lang="en-US" dirty="0"/>
              <a:t> </a:t>
            </a:r>
            <a:r>
              <a:rPr lang="en-US" dirty="0" err="1"/>
              <a:t>này</a:t>
            </a:r>
            <a:r>
              <a:rPr lang="en-US" dirty="0"/>
              <a:t> </a:t>
            </a:r>
            <a:r>
              <a:rPr lang="en-VN" dirty="0"/>
              <a:t>đó là sử dụng dấu hoa thị đại diện cho tất cả các URL tại thuộc tính path của Route </a:t>
            </a:r>
          </a:p>
          <a:p>
            <a:r>
              <a:rPr lang="en-VN" dirty="0"/>
              <a:t>Ví dụ</a:t>
            </a:r>
            <a:endParaRPr lang="en-US" dirty="0"/>
          </a:p>
        </p:txBody>
      </p:sp>
    </p:spTree>
    <p:extLst>
      <p:ext uri="{BB962C8B-B14F-4D97-AF65-F5344CB8AC3E}">
        <p14:creationId xmlns:p14="http://schemas.microsoft.com/office/powerpoint/2010/main" val="3321481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1F91-FBB1-0346-BD6A-08B26562E99F}"/>
              </a:ext>
            </a:extLst>
          </p:cNvPr>
          <p:cNvSpPr>
            <a:spLocks noGrp="1"/>
          </p:cNvSpPr>
          <p:nvPr>
            <p:ph type="title"/>
          </p:nvPr>
        </p:nvSpPr>
        <p:spPr/>
        <p:txBody>
          <a:bodyPr/>
          <a:lstStyle/>
          <a:p>
            <a:r>
              <a:rPr lang="en-VN" dirty="0"/>
              <a:t>Demo về default Router</a:t>
            </a:r>
          </a:p>
        </p:txBody>
      </p:sp>
      <p:pic>
        <p:nvPicPr>
          <p:cNvPr id="5" name="Content Placeholder 4">
            <a:extLst>
              <a:ext uri="{FF2B5EF4-FFF2-40B4-BE49-F238E27FC236}">
                <a16:creationId xmlns:a16="http://schemas.microsoft.com/office/drawing/2014/main" id="{48DB8B09-C622-9B42-B318-D0ECF6735DD3}"/>
              </a:ext>
            </a:extLst>
          </p:cNvPr>
          <p:cNvPicPr>
            <a:picLocks noGrp="1" noChangeAspect="1"/>
          </p:cNvPicPr>
          <p:nvPr>
            <p:ph idx="1"/>
          </p:nvPr>
        </p:nvPicPr>
        <p:blipFill>
          <a:blip r:embed="rId2"/>
          <a:stretch>
            <a:fillRect/>
          </a:stretch>
        </p:blipFill>
        <p:spPr>
          <a:xfrm>
            <a:off x="1073894" y="3910868"/>
            <a:ext cx="5994400" cy="2565236"/>
          </a:xfrm>
          <a:prstGeom prst="rect">
            <a:avLst/>
          </a:prstGeom>
        </p:spPr>
      </p:pic>
      <p:pic>
        <p:nvPicPr>
          <p:cNvPr id="4" name="Picture 3">
            <a:extLst>
              <a:ext uri="{FF2B5EF4-FFF2-40B4-BE49-F238E27FC236}">
                <a16:creationId xmlns:a16="http://schemas.microsoft.com/office/drawing/2014/main" id="{F18371DF-9BDA-644A-BD8E-8D3DE0F153F2}"/>
              </a:ext>
            </a:extLst>
          </p:cNvPr>
          <p:cNvPicPr>
            <a:picLocks noChangeAspect="1"/>
          </p:cNvPicPr>
          <p:nvPr/>
        </p:nvPicPr>
        <p:blipFill>
          <a:blip r:embed="rId3"/>
          <a:stretch>
            <a:fillRect/>
          </a:stretch>
        </p:blipFill>
        <p:spPr>
          <a:xfrm>
            <a:off x="1066800" y="2103120"/>
            <a:ext cx="5994400" cy="1587500"/>
          </a:xfrm>
          <a:prstGeom prst="rect">
            <a:avLst/>
          </a:prstGeom>
        </p:spPr>
      </p:pic>
      <p:pic>
        <p:nvPicPr>
          <p:cNvPr id="6" name="Picture 5">
            <a:extLst>
              <a:ext uri="{FF2B5EF4-FFF2-40B4-BE49-F238E27FC236}">
                <a16:creationId xmlns:a16="http://schemas.microsoft.com/office/drawing/2014/main" id="{074B748A-F717-EA42-BE46-22A75B83799E}"/>
              </a:ext>
            </a:extLst>
          </p:cNvPr>
          <p:cNvPicPr>
            <a:picLocks noChangeAspect="1"/>
          </p:cNvPicPr>
          <p:nvPr/>
        </p:nvPicPr>
        <p:blipFill>
          <a:blip r:embed="rId4"/>
          <a:stretch>
            <a:fillRect/>
          </a:stretch>
        </p:blipFill>
        <p:spPr>
          <a:xfrm>
            <a:off x="7068294" y="2014194"/>
            <a:ext cx="4826000" cy="2362200"/>
          </a:xfrm>
          <a:prstGeom prst="rect">
            <a:avLst/>
          </a:prstGeom>
        </p:spPr>
      </p:pic>
    </p:spTree>
    <p:extLst>
      <p:ext uri="{BB962C8B-B14F-4D97-AF65-F5344CB8AC3E}">
        <p14:creationId xmlns:p14="http://schemas.microsoft.com/office/powerpoint/2010/main" val="2324470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72A0-B262-A148-BFBD-CA15DC9B4566}"/>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5EEBC0DA-7952-344B-A0C3-B9E70E87AAF3}"/>
              </a:ext>
            </a:extLst>
          </p:cNvPr>
          <p:cNvSpPr>
            <a:spLocks noGrp="1"/>
          </p:cNvSpPr>
          <p:nvPr>
            <p:ph idx="1"/>
          </p:nvPr>
        </p:nvSpPr>
        <p:spPr/>
        <p:txBody>
          <a:bodyPr/>
          <a:lstStyle/>
          <a:p>
            <a:r>
              <a:rPr lang="en-VN" dirty="0"/>
              <a:t>React Router là gì ?</a:t>
            </a:r>
          </a:p>
          <a:p>
            <a:r>
              <a:rPr lang="en-VN" dirty="0"/>
              <a:t>Cấu hình react router</a:t>
            </a:r>
          </a:p>
          <a:p>
            <a:r>
              <a:rPr lang="en-VN" dirty="0"/>
              <a:t>Truyền dữ liệu giữa các page</a:t>
            </a:r>
          </a:p>
          <a:p>
            <a:r>
              <a:rPr lang="en-VN"/>
              <a:t>Default Page</a:t>
            </a:r>
            <a:endParaRPr lang="en-VN" dirty="0"/>
          </a:p>
        </p:txBody>
      </p:sp>
    </p:spTree>
    <p:extLst>
      <p:ext uri="{BB962C8B-B14F-4D97-AF65-F5344CB8AC3E}">
        <p14:creationId xmlns:p14="http://schemas.microsoft.com/office/powerpoint/2010/main" val="182034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035C-7C26-0F48-9B6A-AA3C743AB073}"/>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96FB7BB4-3649-D04C-AF90-3AA8609D51F0}"/>
              </a:ext>
            </a:extLst>
          </p:cNvPr>
          <p:cNvSpPr>
            <a:spLocks noGrp="1"/>
          </p:cNvSpPr>
          <p:nvPr>
            <p:ph idx="1"/>
          </p:nvPr>
        </p:nvSpPr>
        <p:spPr/>
        <p:txBody>
          <a:bodyPr/>
          <a:lstStyle/>
          <a:p>
            <a:r>
              <a:rPr lang="en-VN" dirty="0"/>
              <a:t>React Router là gì ?</a:t>
            </a:r>
          </a:p>
          <a:p>
            <a:r>
              <a:rPr lang="en-VN" dirty="0"/>
              <a:t>Cấu hình react router</a:t>
            </a:r>
          </a:p>
          <a:p>
            <a:r>
              <a:rPr lang="en-VN" dirty="0"/>
              <a:t>Truyền dữ liệu giữa các page</a:t>
            </a:r>
          </a:p>
          <a:p>
            <a:r>
              <a:rPr lang="en-VN" dirty="0"/>
              <a:t>Default Page</a:t>
            </a:r>
          </a:p>
        </p:txBody>
      </p:sp>
    </p:spTree>
    <p:extLst>
      <p:ext uri="{BB962C8B-B14F-4D97-AF65-F5344CB8AC3E}">
        <p14:creationId xmlns:p14="http://schemas.microsoft.com/office/powerpoint/2010/main" val="19341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E374-9DFA-A249-ACC0-54C4BF305411}"/>
              </a:ext>
            </a:extLst>
          </p:cNvPr>
          <p:cNvSpPr>
            <a:spLocks noGrp="1"/>
          </p:cNvSpPr>
          <p:nvPr>
            <p:ph type="title"/>
          </p:nvPr>
        </p:nvSpPr>
        <p:spPr/>
        <p:txBody>
          <a:bodyPr/>
          <a:lstStyle/>
          <a:p>
            <a:r>
              <a:rPr lang="en-VN" dirty="0"/>
              <a:t>React Router là gì ?</a:t>
            </a:r>
          </a:p>
        </p:txBody>
      </p:sp>
      <p:sp>
        <p:nvSpPr>
          <p:cNvPr id="3" name="Content Placeholder 2">
            <a:extLst>
              <a:ext uri="{FF2B5EF4-FFF2-40B4-BE49-F238E27FC236}">
                <a16:creationId xmlns:a16="http://schemas.microsoft.com/office/drawing/2014/main" id="{F8146FBF-90B7-AC45-9372-E05C6C28A7B7}"/>
              </a:ext>
            </a:extLst>
          </p:cNvPr>
          <p:cNvSpPr>
            <a:spLocks noGrp="1"/>
          </p:cNvSpPr>
          <p:nvPr>
            <p:ph idx="1"/>
          </p:nvPr>
        </p:nvSpPr>
        <p:spPr/>
        <p:txBody>
          <a:bodyPr/>
          <a:lstStyle/>
          <a:p>
            <a:r>
              <a:rPr lang="en-US" dirty="0"/>
              <a:t>R</a:t>
            </a:r>
            <a:r>
              <a:rPr lang="en-VN" dirty="0"/>
              <a:t>eactJS là một SPA (Single page Application), do đó một website được xây dựng bằng ReactJS sẽ chỉ có một file duy nhất và react sẽ vẽ giao diện lên file đó</a:t>
            </a:r>
          </a:p>
          <a:p>
            <a:r>
              <a:rPr lang="en-VN" dirty="0"/>
              <a:t>Tuy nhiên trong thực tế một website phải chứa các đường link đến nhiều page khác nhau trong website, vậy react xử lý vấn đề này như thế nào ?</a:t>
            </a:r>
          </a:p>
          <a:p>
            <a:r>
              <a:rPr lang="en-VN" dirty="0"/>
              <a:t>Bản thân react ko xử lý được vấn đề này mà chúng ta phải sử dụng một thư viện thứ ba tên là react-router</a:t>
            </a:r>
          </a:p>
          <a:p>
            <a:r>
              <a:rPr lang="en-VN" dirty="0"/>
              <a:t>React router cho phép map đường dẫn trên thanh địa chỉ trình duyệt và load react component(page) tương ứng lên file duy nhất từ đó ta có thể xây dựng một trang web có vẻ như có nhiều page ứng với nhiều url khác nhau</a:t>
            </a:r>
          </a:p>
          <a:p>
            <a:r>
              <a:rPr lang="en-VN" dirty="0"/>
              <a:t>Mỗi page trong react router là một component duy nhất</a:t>
            </a:r>
          </a:p>
        </p:txBody>
      </p:sp>
    </p:spTree>
    <p:extLst>
      <p:ext uri="{BB962C8B-B14F-4D97-AF65-F5344CB8AC3E}">
        <p14:creationId xmlns:p14="http://schemas.microsoft.com/office/powerpoint/2010/main" val="34481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4D94-FE7F-E74E-BB50-31EE1673BF0A}"/>
              </a:ext>
            </a:extLst>
          </p:cNvPr>
          <p:cNvSpPr>
            <a:spLocks noGrp="1"/>
          </p:cNvSpPr>
          <p:nvPr>
            <p:ph type="title"/>
          </p:nvPr>
        </p:nvSpPr>
        <p:spPr/>
        <p:txBody>
          <a:bodyPr/>
          <a:lstStyle/>
          <a:p>
            <a:r>
              <a:rPr lang="en-VN" dirty="0"/>
              <a:t>Cài đặt và cấu hình React Router</a:t>
            </a:r>
          </a:p>
        </p:txBody>
      </p:sp>
      <p:sp>
        <p:nvSpPr>
          <p:cNvPr id="3" name="Content Placeholder 2">
            <a:extLst>
              <a:ext uri="{FF2B5EF4-FFF2-40B4-BE49-F238E27FC236}">
                <a16:creationId xmlns:a16="http://schemas.microsoft.com/office/drawing/2014/main" id="{B599FBD4-E522-6E45-A046-8E71DB41D9D7}"/>
              </a:ext>
            </a:extLst>
          </p:cNvPr>
          <p:cNvSpPr>
            <a:spLocks noGrp="1"/>
          </p:cNvSpPr>
          <p:nvPr>
            <p:ph idx="1"/>
          </p:nvPr>
        </p:nvSpPr>
        <p:spPr/>
        <p:txBody>
          <a:bodyPr/>
          <a:lstStyle/>
          <a:p>
            <a:r>
              <a:rPr lang="en-VN" dirty="0"/>
              <a:t>Để cài đặt react-router gõ lệnh </a:t>
            </a:r>
            <a:r>
              <a:rPr lang="en-VN" b="1" dirty="0"/>
              <a:t>npm install react-router-dom </a:t>
            </a:r>
            <a:r>
              <a:rPr lang="en-VN" dirty="0"/>
              <a:t>hoặc</a:t>
            </a:r>
            <a:r>
              <a:rPr lang="en-VN" b="1" dirty="0"/>
              <a:t> yarn add react-router-dom</a:t>
            </a:r>
          </a:p>
          <a:p>
            <a:r>
              <a:rPr lang="en-VN" dirty="0"/>
              <a:t>Để cấu hình react-router, tại App.js ta import những component của react router vào như sau </a:t>
            </a:r>
          </a:p>
          <a:p>
            <a:endParaRPr lang="en-VN" dirty="0"/>
          </a:p>
        </p:txBody>
      </p:sp>
      <p:pic>
        <p:nvPicPr>
          <p:cNvPr id="4" name="Picture 3">
            <a:extLst>
              <a:ext uri="{FF2B5EF4-FFF2-40B4-BE49-F238E27FC236}">
                <a16:creationId xmlns:a16="http://schemas.microsoft.com/office/drawing/2014/main" id="{E413E3E2-CE31-6D46-821D-C69E51D3CBBF}"/>
              </a:ext>
            </a:extLst>
          </p:cNvPr>
          <p:cNvPicPr>
            <a:picLocks noChangeAspect="1"/>
          </p:cNvPicPr>
          <p:nvPr/>
        </p:nvPicPr>
        <p:blipFill>
          <a:blip r:embed="rId2"/>
          <a:stretch>
            <a:fillRect/>
          </a:stretch>
        </p:blipFill>
        <p:spPr>
          <a:xfrm>
            <a:off x="1336472" y="3177432"/>
            <a:ext cx="5842000" cy="2565400"/>
          </a:xfrm>
          <a:prstGeom prst="rect">
            <a:avLst/>
          </a:prstGeom>
        </p:spPr>
      </p:pic>
    </p:spTree>
    <p:extLst>
      <p:ext uri="{BB962C8B-B14F-4D97-AF65-F5344CB8AC3E}">
        <p14:creationId xmlns:p14="http://schemas.microsoft.com/office/powerpoint/2010/main" val="137506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C08E-D58F-884E-81F0-C3B85A4942D8}"/>
              </a:ext>
            </a:extLst>
          </p:cNvPr>
          <p:cNvSpPr>
            <a:spLocks noGrp="1"/>
          </p:cNvSpPr>
          <p:nvPr>
            <p:ph type="title"/>
          </p:nvPr>
        </p:nvSpPr>
        <p:spPr/>
        <p:txBody>
          <a:bodyPr/>
          <a:lstStyle/>
          <a:p>
            <a:r>
              <a:rPr lang="en-VN" dirty="0"/>
              <a:t>BrowserRouter</a:t>
            </a:r>
          </a:p>
        </p:txBody>
      </p:sp>
      <p:sp>
        <p:nvSpPr>
          <p:cNvPr id="3" name="Content Placeholder 2">
            <a:extLst>
              <a:ext uri="{FF2B5EF4-FFF2-40B4-BE49-F238E27FC236}">
                <a16:creationId xmlns:a16="http://schemas.microsoft.com/office/drawing/2014/main" id="{1158C29A-71A1-FD45-8A16-954578A00B74}"/>
              </a:ext>
            </a:extLst>
          </p:cNvPr>
          <p:cNvSpPr>
            <a:spLocks noGrp="1"/>
          </p:cNvSpPr>
          <p:nvPr>
            <p:ph idx="1"/>
          </p:nvPr>
        </p:nvSpPr>
        <p:spPr/>
        <p:txBody>
          <a:bodyPr/>
          <a:lstStyle/>
          <a:p>
            <a:r>
              <a:rPr lang="en-VN" dirty="0"/>
              <a:t>Là một component sử dụng HTML5 history API để giữ cho giao diện đồng bộ với URL</a:t>
            </a:r>
          </a:p>
          <a:p>
            <a:r>
              <a:rPr lang="en-VN" dirty="0"/>
              <a:t>BrowserRouter là root component của tất cả các component react-router khác</a:t>
            </a:r>
          </a:p>
        </p:txBody>
      </p:sp>
    </p:spTree>
    <p:extLst>
      <p:ext uri="{BB962C8B-B14F-4D97-AF65-F5344CB8AC3E}">
        <p14:creationId xmlns:p14="http://schemas.microsoft.com/office/powerpoint/2010/main" val="11258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6FB9-6391-D843-AFD3-C7F608D3EFB5}"/>
              </a:ext>
            </a:extLst>
          </p:cNvPr>
          <p:cNvSpPr>
            <a:spLocks noGrp="1"/>
          </p:cNvSpPr>
          <p:nvPr>
            <p:ph type="title"/>
          </p:nvPr>
        </p:nvSpPr>
        <p:spPr/>
        <p:txBody>
          <a:bodyPr/>
          <a:lstStyle/>
          <a:p>
            <a:r>
              <a:rPr lang="en-VN" dirty="0"/>
              <a:t>Switch</a:t>
            </a:r>
          </a:p>
        </p:txBody>
      </p:sp>
      <p:sp>
        <p:nvSpPr>
          <p:cNvPr id="3" name="Content Placeholder 2">
            <a:extLst>
              <a:ext uri="{FF2B5EF4-FFF2-40B4-BE49-F238E27FC236}">
                <a16:creationId xmlns:a16="http://schemas.microsoft.com/office/drawing/2014/main" id="{A48E591F-A8DA-584C-9D7F-DC42BEFDE02F}"/>
              </a:ext>
            </a:extLst>
          </p:cNvPr>
          <p:cNvSpPr>
            <a:spLocks noGrp="1"/>
          </p:cNvSpPr>
          <p:nvPr>
            <p:ph idx="1"/>
          </p:nvPr>
        </p:nvSpPr>
        <p:spPr/>
        <p:txBody>
          <a:bodyPr/>
          <a:lstStyle/>
          <a:p>
            <a:r>
              <a:rPr lang="en-VN" dirty="0"/>
              <a:t>Là component chịu trách nhiệm chứa các Route component</a:t>
            </a:r>
          </a:p>
        </p:txBody>
      </p:sp>
    </p:spTree>
    <p:extLst>
      <p:ext uri="{BB962C8B-B14F-4D97-AF65-F5344CB8AC3E}">
        <p14:creationId xmlns:p14="http://schemas.microsoft.com/office/powerpoint/2010/main" val="122046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6F11-EB35-334A-A01D-A78B455C3529}"/>
              </a:ext>
            </a:extLst>
          </p:cNvPr>
          <p:cNvSpPr>
            <a:spLocks noGrp="1"/>
          </p:cNvSpPr>
          <p:nvPr>
            <p:ph type="title"/>
          </p:nvPr>
        </p:nvSpPr>
        <p:spPr/>
        <p:txBody>
          <a:bodyPr/>
          <a:lstStyle/>
          <a:p>
            <a:r>
              <a:rPr lang="en-VN" dirty="0"/>
              <a:t>Route</a:t>
            </a:r>
          </a:p>
        </p:txBody>
      </p:sp>
      <p:sp>
        <p:nvSpPr>
          <p:cNvPr id="3" name="Content Placeholder 2">
            <a:extLst>
              <a:ext uri="{FF2B5EF4-FFF2-40B4-BE49-F238E27FC236}">
                <a16:creationId xmlns:a16="http://schemas.microsoft.com/office/drawing/2014/main" id="{412DC302-A443-714F-A749-2B13DCAAE7EF}"/>
              </a:ext>
            </a:extLst>
          </p:cNvPr>
          <p:cNvSpPr>
            <a:spLocks noGrp="1"/>
          </p:cNvSpPr>
          <p:nvPr>
            <p:ph idx="1"/>
          </p:nvPr>
        </p:nvSpPr>
        <p:spPr/>
        <p:txBody>
          <a:bodyPr/>
          <a:lstStyle/>
          <a:p>
            <a:r>
              <a:rPr lang="en-VN" dirty="0"/>
              <a:t>Route là component cha chứa các page tương ứng với từng đường dẫn trong website </a:t>
            </a:r>
          </a:p>
          <a:p>
            <a:r>
              <a:rPr lang="en-VN" dirty="0"/>
              <a:t>Đây là component rất quan trọng trong react-router, nó trực tiếp điều khiển việc render giao diện </a:t>
            </a:r>
          </a:p>
          <a:p>
            <a:r>
              <a:rPr lang="en-VN" dirty="0"/>
              <a:t>Route có một attribute là </a:t>
            </a:r>
            <a:r>
              <a:rPr lang="en-VN" b="1" dirty="0"/>
              <a:t>path</a:t>
            </a:r>
            <a:r>
              <a:rPr lang="en-VN" dirty="0"/>
              <a:t> chỉ định đường dẫn sẽ map với component UI tương ứng là con của nó</a:t>
            </a:r>
          </a:p>
        </p:txBody>
      </p:sp>
    </p:spTree>
    <p:extLst>
      <p:ext uri="{BB962C8B-B14F-4D97-AF65-F5344CB8AC3E}">
        <p14:creationId xmlns:p14="http://schemas.microsoft.com/office/powerpoint/2010/main" val="169278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4516-0353-D747-82D1-5CCC3F6D2210}"/>
              </a:ext>
            </a:extLst>
          </p:cNvPr>
          <p:cNvSpPr>
            <a:spLocks noGrp="1"/>
          </p:cNvSpPr>
          <p:nvPr>
            <p:ph type="title"/>
          </p:nvPr>
        </p:nvSpPr>
        <p:spPr/>
        <p:txBody>
          <a:bodyPr/>
          <a:lstStyle/>
          <a:p>
            <a:r>
              <a:rPr lang="en-VN" dirty="0"/>
              <a:t>Link</a:t>
            </a:r>
          </a:p>
        </p:txBody>
      </p:sp>
      <p:sp>
        <p:nvSpPr>
          <p:cNvPr id="3" name="Content Placeholder 2">
            <a:extLst>
              <a:ext uri="{FF2B5EF4-FFF2-40B4-BE49-F238E27FC236}">
                <a16:creationId xmlns:a16="http://schemas.microsoft.com/office/drawing/2014/main" id="{3A8D466D-A92C-C641-887F-6B432A6B18CD}"/>
              </a:ext>
            </a:extLst>
          </p:cNvPr>
          <p:cNvSpPr>
            <a:spLocks noGrp="1"/>
          </p:cNvSpPr>
          <p:nvPr>
            <p:ph idx="1"/>
          </p:nvPr>
        </p:nvSpPr>
        <p:spPr/>
        <p:txBody>
          <a:bodyPr/>
          <a:lstStyle/>
          <a:p>
            <a:r>
              <a:rPr lang="en-VN" dirty="0"/>
              <a:t>Link là một component để render các đường dẫn (thẻ a) dẫn tới các page trong react</a:t>
            </a:r>
          </a:p>
          <a:p>
            <a:r>
              <a:rPr lang="en-VN" dirty="0"/>
              <a:t>Link có một attribute là </a:t>
            </a:r>
            <a:r>
              <a:rPr lang="en-VN" b="1" dirty="0"/>
              <a:t>to</a:t>
            </a:r>
            <a:r>
              <a:rPr lang="en-VN" dirty="0"/>
              <a:t> nhận vào giá trị là đường dẫn đích</a:t>
            </a:r>
          </a:p>
        </p:txBody>
      </p:sp>
    </p:spTree>
    <p:extLst>
      <p:ext uri="{BB962C8B-B14F-4D97-AF65-F5344CB8AC3E}">
        <p14:creationId xmlns:p14="http://schemas.microsoft.com/office/powerpoint/2010/main" val="102229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0A16-39B6-B049-A749-06F08976F8B0}"/>
              </a:ext>
            </a:extLst>
          </p:cNvPr>
          <p:cNvSpPr>
            <a:spLocks noGrp="1"/>
          </p:cNvSpPr>
          <p:nvPr>
            <p:ph type="title"/>
          </p:nvPr>
        </p:nvSpPr>
        <p:spPr/>
        <p:txBody>
          <a:bodyPr/>
          <a:lstStyle/>
          <a:p>
            <a:r>
              <a:rPr lang="en-VN" dirty="0"/>
              <a:t>Demo về cấu hình react-router</a:t>
            </a:r>
          </a:p>
        </p:txBody>
      </p:sp>
      <p:pic>
        <p:nvPicPr>
          <p:cNvPr id="4" name="Content Placeholder 3">
            <a:extLst>
              <a:ext uri="{FF2B5EF4-FFF2-40B4-BE49-F238E27FC236}">
                <a16:creationId xmlns:a16="http://schemas.microsoft.com/office/drawing/2014/main" id="{9314C1BB-410E-AF41-BB29-97117D6817C0}"/>
              </a:ext>
            </a:extLst>
          </p:cNvPr>
          <p:cNvPicPr>
            <a:picLocks noGrp="1" noChangeAspect="1"/>
          </p:cNvPicPr>
          <p:nvPr>
            <p:ph idx="1"/>
          </p:nvPr>
        </p:nvPicPr>
        <p:blipFill>
          <a:blip r:embed="rId2"/>
          <a:stretch>
            <a:fillRect/>
          </a:stretch>
        </p:blipFill>
        <p:spPr>
          <a:xfrm>
            <a:off x="453401" y="2014194"/>
            <a:ext cx="5486871" cy="3421964"/>
          </a:xfrm>
          <a:prstGeom prst="rect">
            <a:avLst/>
          </a:prstGeom>
        </p:spPr>
      </p:pic>
      <p:pic>
        <p:nvPicPr>
          <p:cNvPr id="5" name="Picture 4">
            <a:extLst>
              <a:ext uri="{FF2B5EF4-FFF2-40B4-BE49-F238E27FC236}">
                <a16:creationId xmlns:a16="http://schemas.microsoft.com/office/drawing/2014/main" id="{F44721D1-5705-4942-9088-998373B5A1E1}"/>
              </a:ext>
            </a:extLst>
          </p:cNvPr>
          <p:cNvPicPr>
            <a:picLocks noChangeAspect="1"/>
          </p:cNvPicPr>
          <p:nvPr/>
        </p:nvPicPr>
        <p:blipFill>
          <a:blip r:embed="rId3"/>
          <a:stretch>
            <a:fillRect/>
          </a:stretch>
        </p:blipFill>
        <p:spPr>
          <a:xfrm>
            <a:off x="5940272" y="2014194"/>
            <a:ext cx="5923730" cy="3421964"/>
          </a:xfrm>
          <a:prstGeom prst="rect">
            <a:avLst/>
          </a:prstGeom>
        </p:spPr>
      </p:pic>
    </p:spTree>
    <p:extLst>
      <p:ext uri="{BB962C8B-B14F-4D97-AF65-F5344CB8AC3E}">
        <p14:creationId xmlns:p14="http://schemas.microsoft.com/office/powerpoint/2010/main" val="1350930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1004</TotalTime>
  <Words>726</Words>
  <Application>Microsoft Macintosh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Garamond</vt:lpstr>
      <vt:lpstr>Savon</vt:lpstr>
      <vt:lpstr>REACT ROUTER</vt:lpstr>
      <vt:lpstr>Tổng quan</vt:lpstr>
      <vt:lpstr>React Router là gì ?</vt:lpstr>
      <vt:lpstr>Cài đặt và cấu hình React Router</vt:lpstr>
      <vt:lpstr>BrowserRouter</vt:lpstr>
      <vt:lpstr>Switch</vt:lpstr>
      <vt:lpstr>Route</vt:lpstr>
      <vt:lpstr>Link</vt:lpstr>
      <vt:lpstr>Demo về cấu hình react-router</vt:lpstr>
      <vt:lpstr>Demo về cấu hình react-router</vt:lpstr>
      <vt:lpstr>Truyền dữ liệu giữa các page</vt:lpstr>
      <vt:lpstr>DEMO TRUYỀN DỮ LIỆU BẰNG SEGMENT PARAMETERS</vt:lpstr>
      <vt:lpstr>DEMO TRUYỀN DỮ LIỆU BẰNG SEGMENT</vt:lpstr>
      <vt:lpstr>DEMO TRUYỀN DỮ LIỆU BẰNG SEGMENT</vt:lpstr>
      <vt:lpstr>TRUYỀN DỮ LIỆU BẰNG QUERY PARAMETER</vt:lpstr>
      <vt:lpstr>Default Router</vt:lpstr>
      <vt:lpstr>Demo về default Router</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REACTJS</dc:title>
  <dc:creator>Microsoft Office User</dc:creator>
  <cp:lastModifiedBy>Microsoft Office User</cp:lastModifiedBy>
  <cp:revision>182</cp:revision>
  <dcterms:created xsi:type="dcterms:W3CDTF">2021-06-13T14:29:28Z</dcterms:created>
  <dcterms:modified xsi:type="dcterms:W3CDTF">2021-06-25T02:40:36Z</dcterms:modified>
</cp:coreProperties>
</file>