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82" r:id="rId5"/>
    <p:sldId id="272" r:id="rId6"/>
    <p:sldId id="280" r:id="rId7"/>
    <p:sldId id="281" r:id="rId8"/>
    <p:sldId id="273" r:id="rId9"/>
    <p:sldId id="283" r:id="rId10"/>
    <p:sldId id="286" r:id="rId11"/>
    <p:sldId id="287" r:id="rId12"/>
    <p:sldId id="288" r:id="rId13"/>
    <p:sldId id="289" r:id="rId14"/>
    <p:sldId id="290" r:id="rId15"/>
    <p:sldId id="274" r:id="rId16"/>
    <p:sldId id="284" r:id="rId17"/>
    <p:sldId id="285" r:id="rId18"/>
    <p:sldId id="291" r:id="rId19"/>
    <p:sldId id="292" r:id="rId20"/>
    <p:sldId id="293" r:id="rId21"/>
    <p:sldId id="259" r:id="rId22"/>
    <p:sldId id="294" r:id="rId23"/>
    <p:sldId id="295"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1"/>
    <p:restoredTop sz="96405"/>
  </p:normalViewPr>
  <p:slideViewPr>
    <p:cSldViewPr snapToGrid="0" snapToObjects="1">
      <p:cViewPr varScale="1">
        <p:scale>
          <a:sx n="167" d="100"/>
          <a:sy n="167"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6/18/21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6/18/21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6/18/21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6/18/21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6/18/21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p:txBody>
          <a:bodyPr/>
          <a:lstStyle/>
          <a:p>
            <a:r>
              <a:rPr lang="en-VN" dirty="0"/>
              <a:t>COMPONENT VÀ STATE</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A1A-30AF-0140-A6BA-CFCB050A9A78}"/>
              </a:ext>
            </a:extLst>
          </p:cNvPr>
          <p:cNvSpPr>
            <a:spLocks noGrp="1"/>
          </p:cNvSpPr>
          <p:nvPr>
            <p:ph type="title"/>
          </p:nvPr>
        </p:nvSpPr>
        <p:spPr/>
        <p:txBody>
          <a:bodyPr/>
          <a:lstStyle/>
          <a:p>
            <a:r>
              <a:rPr lang="en-VN" dirty="0"/>
              <a:t>State là gì ? </a:t>
            </a:r>
          </a:p>
        </p:txBody>
      </p:sp>
      <p:sp>
        <p:nvSpPr>
          <p:cNvPr id="3" name="Content Placeholder 2">
            <a:extLst>
              <a:ext uri="{FF2B5EF4-FFF2-40B4-BE49-F238E27FC236}">
                <a16:creationId xmlns:a16="http://schemas.microsoft.com/office/drawing/2014/main" id="{962E9B64-B240-B846-AEE1-378C87213C12}"/>
              </a:ext>
            </a:extLst>
          </p:cNvPr>
          <p:cNvSpPr>
            <a:spLocks noGrp="1"/>
          </p:cNvSpPr>
          <p:nvPr>
            <p:ph idx="1"/>
          </p:nvPr>
        </p:nvSpPr>
        <p:spPr/>
        <p:txBody>
          <a:bodyPr/>
          <a:lstStyle/>
          <a:p>
            <a:r>
              <a:rPr lang="en-VN" dirty="0"/>
              <a:t>State là một biến đặc biệt, được tạo ra để lưu giữ trạng thái của giao diện</a:t>
            </a:r>
          </a:p>
          <a:p>
            <a:r>
              <a:rPr lang="en-VN" dirty="0"/>
              <a:t>State thường được khởi tạo trong constructor của class component hoặc thông qua lệnh useState() (tìm hiểu sau) của function component</a:t>
            </a:r>
          </a:p>
          <a:p>
            <a:r>
              <a:rPr lang="en-VN" dirty="0"/>
              <a:t>State được gắn chặt vào giao diện, khi có bất kỳ sự thay đổi dữ liệu nào trong state cũng dẫn tới sự thay đổi giao diện, đây gọi là cơ chế binding data</a:t>
            </a:r>
          </a:p>
        </p:txBody>
      </p:sp>
    </p:spTree>
    <p:extLst>
      <p:ext uri="{BB962C8B-B14F-4D97-AF65-F5344CB8AC3E}">
        <p14:creationId xmlns:p14="http://schemas.microsoft.com/office/powerpoint/2010/main" val="14551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028B-DE0C-B24C-BFD3-6DB43F8BFD7A}"/>
              </a:ext>
            </a:extLst>
          </p:cNvPr>
          <p:cNvSpPr>
            <a:spLocks noGrp="1"/>
          </p:cNvSpPr>
          <p:nvPr>
            <p:ph type="title"/>
          </p:nvPr>
        </p:nvSpPr>
        <p:spPr/>
        <p:txBody>
          <a:bodyPr/>
          <a:lstStyle/>
          <a:p>
            <a:r>
              <a:rPr lang="en-VN" dirty="0"/>
              <a:t>Khởi tạo state </a:t>
            </a:r>
          </a:p>
        </p:txBody>
      </p:sp>
      <p:sp>
        <p:nvSpPr>
          <p:cNvPr id="3" name="Content Placeholder 2">
            <a:extLst>
              <a:ext uri="{FF2B5EF4-FFF2-40B4-BE49-F238E27FC236}">
                <a16:creationId xmlns:a16="http://schemas.microsoft.com/office/drawing/2014/main" id="{3C6778FF-18EB-344E-B579-AF859AEA0602}"/>
              </a:ext>
            </a:extLst>
          </p:cNvPr>
          <p:cNvSpPr>
            <a:spLocks noGrp="1"/>
          </p:cNvSpPr>
          <p:nvPr>
            <p:ph idx="1"/>
          </p:nvPr>
        </p:nvSpPr>
        <p:spPr/>
        <p:txBody>
          <a:bodyPr/>
          <a:lstStyle/>
          <a:p>
            <a:r>
              <a:rPr lang="en-VN" dirty="0"/>
              <a:t>Đối với class component, ta khởi tạo state trong constructor của component đó với cú pháp </a:t>
            </a:r>
          </a:p>
          <a:p>
            <a:endParaRPr lang="en-VN" dirty="0"/>
          </a:p>
        </p:txBody>
      </p:sp>
      <p:pic>
        <p:nvPicPr>
          <p:cNvPr id="4" name="Picture 3">
            <a:extLst>
              <a:ext uri="{FF2B5EF4-FFF2-40B4-BE49-F238E27FC236}">
                <a16:creationId xmlns:a16="http://schemas.microsoft.com/office/drawing/2014/main" id="{345364A1-0EB7-1048-ADB6-D3BD8A629C0B}"/>
              </a:ext>
            </a:extLst>
          </p:cNvPr>
          <p:cNvPicPr>
            <a:picLocks noChangeAspect="1"/>
          </p:cNvPicPr>
          <p:nvPr/>
        </p:nvPicPr>
        <p:blipFill>
          <a:blip r:embed="rId2"/>
          <a:stretch>
            <a:fillRect/>
          </a:stretch>
        </p:blipFill>
        <p:spPr>
          <a:xfrm>
            <a:off x="1303020" y="3016250"/>
            <a:ext cx="5562600" cy="1625600"/>
          </a:xfrm>
          <a:prstGeom prst="rect">
            <a:avLst/>
          </a:prstGeom>
        </p:spPr>
      </p:pic>
    </p:spTree>
    <p:extLst>
      <p:ext uri="{BB962C8B-B14F-4D97-AF65-F5344CB8AC3E}">
        <p14:creationId xmlns:p14="http://schemas.microsoft.com/office/powerpoint/2010/main" val="226056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1F4F-9323-EC48-870F-CD336E82DFEC}"/>
              </a:ext>
            </a:extLst>
          </p:cNvPr>
          <p:cNvSpPr>
            <a:spLocks noGrp="1"/>
          </p:cNvSpPr>
          <p:nvPr>
            <p:ph type="title"/>
          </p:nvPr>
        </p:nvSpPr>
        <p:spPr/>
        <p:txBody>
          <a:bodyPr/>
          <a:lstStyle/>
          <a:p>
            <a:r>
              <a:rPr lang="en-VN" dirty="0"/>
              <a:t>Cập nhật giá trị cho state</a:t>
            </a:r>
          </a:p>
        </p:txBody>
      </p:sp>
      <p:sp>
        <p:nvSpPr>
          <p:cNvPr id="3" name="Content Placeholder 2">
            <a:extLst>
              <a:ext uri="{FF2B5EF4-FFF2-40B4-BE49-F238E27FC236}">
                <a16:creationId xmlns:a16="http://schemas.microsoft.com/office/drawing/2014/main" id="{1DB2BC85-08A2-9142-B562-A5D644C954A5}"/>
              </a:ext>
            </a:extLst>
          </p:cNvPr>
          <p:cNvSpPr>
            <a:spLocks noGrp="1"/>
          </p:cNvSpPr>
          <p:nvPr>
            <p:ph idx="1"/>
          </p:nvPr>
        </p:nvSpPr>
        <p:spPr/>
        <p:txBody>
          <a:bodyPr/>
          <a:lstStyle/>
          <a:p>
            <a:r>
              <a:rPr lang="en-VN" dirty="0"/>
              <a:t>Bạn không thể cập nhật giá trị trực tiếp cho state thông qua phép gán mà cần sử dụng hàm setState để cập nhật giá trị cho state</a:t>
            </a:r>
          </a:p>
          <a:p>
            <a:r>
              <a:rPr lang="en-VN" dirty="0"/>
              <a:t>Cú pháp </a:t>
            </a:r>
          </a:p>
        </p:txBody>
      </p:sp>
      <p:pic>
        <p:nvPicPr>
          <p:cNvPr id="4" name="Picture 3">
            <a:extLst>
              <a:ext uri="{FF2B5EF4-FFF2-40B4-BE49-F238E27FC236}">
                <a16:creationId xmlns:a16="http://schemas.microsoft.com/office/drawing/2014/main" id="{C68EDE61-00A3-CB47-BA04-36FCB9C0B982}"/>
              </a:ext>
            </a:extLst>
          </p:cNvPr>
          <p:cNvPicPr>
            <a:picLocks noChangeAspect="1"/>
          </p:cNvPicPr>
          <p:nvPr/>
        </p:nvPicPr>
        <p:blipFill>
          <a:blip r:embed="rId2"/>
          <a:stretch>
            <a:fillRect/>
          </a:stretch>
        </p:blipFill>
        <p:spPr>
          <a:xfrm>
            <a:off x="1155700" y="3429000"/>
            <a:ext cx="9969500" cy="622300"/>
          </a:xfrm>
          <a:prstGeom prst="rect">
            <a:avLst/>
          </a:prstGeom>
        </p:spPr>
      </p:pic>
    </p:spTree>
    <p:extLst>
      <p:ext uri="{BB962C8B-B14F-4D97-AF65-F5344CB8AC3E}">
        <p14:creationId xmlns:p14="http://schemas.microsoft.com/office/powerpoint/2010/main" val="329489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948D-84F7-1644-9868-0D55EC2AA5D0}"/>
              </a:ext>
            </a:extLst>
          </p:cNvPr>
          <p:cNvSpPr>
            <a:spLocks noGrp="1"/>
          </p:cNvSpPr>
          <p:nvPr>
            <p:ph type="title"/>
          </p:nvPr>
        </p:nvSpPr>
        <p:spPr/>
        <p:txBody>
          <a:bodyPr/>
          <a:lstStyle/>
          <a:p>
            <a:r>
              <a:rPr lang="en-VN" dirty="0"/>
              <a:t>Đưa state vào JSX</a:t>
            </a:r>
          </a:p>
        </p:txBody>
      </p:sp>
      <p:sp>
        <p:nvSpPr>
          <p:cNvPr id="3" name="Content Placeholder 2">
            <a:extLst>
              <a:ext uri="{FF2B5EF4-FFF2-40B4-BE49-F238E27FC236}">
                <a16:creationId xmlns:a16="http://schemas.microsoft.com/office/drawing/2014/main" id="{82535B33-5011-6A42-8F27-CFB1EBBF33D0}"/>
              </a:ext>
            </a:extLst>
          </p:cNvPr>
          <p:cNvSpPr>
            <a:spLocks noGrp="1"/>
          </p:cNvSpPr>
          <p:nvPr>
            <p:ph idx="1"/>
          </p:nvPr>
        </p:nvSpPr>
        <p:spPr/>
        <p:txBody>
          <a:bodyPr/>
          <a:lstStyle/>
          <a:p>
            <a:r>
              <a:rPr lang="en-VN" dirty="0"/>
              <a:t>Để đưa state vào JSX, sử dụng phép nội suy </a:t>
            </a:r>
          </a:p>
          <a:p>
            <a:r>
              <a:rPr lang="en-VN" dirty="0"/>
              <a:t>Cú pháp </a:t>
            </a:r>
          </a:p>
          <a:p>
            <a:endParaRPr lang="en-VN" dirty="0"/>
          </a:p>
        </p:txBody>
      </p:sp>
      <p:pic>
        <p:nvPicPr>
          <p:cNvPr id="4" name="Picture 3">
            <a:extLst>
              <a:ext uri="{FF2B5EF4-FFF2-40B4-BE49-F238E27FC236}">
                <a16:creationId xmlns:a16="http://schemas.microsoft.com/office/drawing/2014/main" id="{2F0E84DA-6A89-BC4C-B990-1E39B85F8535}"/>
              </a:ext>
            </a:extLst>
          </p:cNvPr>
          <p:cNvPicPr>
            <a:picLocks noChangeAspect="1"/>
          </p:cNvPicPr>
          <p:nvPr/>
        </p:nvPicPr>
        <p:blipFill>
          <a:blip r:embed="rId2"/>
          <a:stretch>
            <a:fillRect/>
          </a:stretch>
        </p:blipFill>
        <p:spPr>
          <a:xfrm>
            <a:off x="1207770" y="3130550"/>
            <a:ext cx="7010400" cy="1511300"/>
          </a:xfrm>
          <a:prstGeom prst="rect">
            <a:avLst/>
          </a:prstGeom>
        </p:spPr>
      </p:pic>
    </p:spTree>
    <p:extLst>
      <p:ext uri="{BB962C8B-B14F-4D97-AF65-F5344CB8AC3E}">
        <p14:creationId xmlns:p14="http://schemas.microsoft.com/office/powerpoint/2010/main" val="23908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CCB1-5B6F-EB4D-B3DC-C02D3D2F82D0}"/>
              </a:ext>
            </a:extLst>
          </p:cNvPr>
          <p:cNvSpPr>
            <a:spLocks noGrp="1"/>
          </p:cNvSpPr>
          <p:nvPr>
            <p:ph type="title"/>
          </p:nvPr>
        </p:nvSpPr>
        <p:spPr/>
        <p:txBody>
          <a:bodyPr/>
          <a:lstStyle/>
          <a:p>
            <a:r>
              <a:rPr lang="en-VN" dirty="0"/>
              <a:t>Demo về state</a:t>
            </a:r>
          </a:p>
        </p:txBody>
      </p:sp>
      <p:sp>
        <p:nvSpPr>
          <p:cNvPr id="3" name="Content Placeholder 2">
            <a:extLst>
              <a:ext uri="{FF2B5EF4-FFF2-40B4-BE49-F238E27FC236}">
                <a16:creationId xmlns:a16="http://schemas.microsoft.com/office/drawing/2014/main" id="{45ED83CD-B44E-634C-B41C-E621F3B8EBD0}"/>
              </a:ext>
            </a:extLst>
          </p:cNvPr>
          <p:cNvSpPr>
            <a:spLocks noGrp="1"/>
          </p:cNvSpPr>
          <p:nvPr>
            <p:ph idx="1"/>
          </p:nvPr>
        </p:nvSpPr>
        <p:spPr/>
        <p:txBody>
          <a:bodyPr/>
          <a:lstStyle/>
          <a:p>
            <a:r>
              <a:rPr lang="en-VN" dirty="0"/>
              <a:t>Giáo viên demo về state trong reactjs</a:t>
            </a:r>
          </a:p>
        </p:txBody>
      </p:sp>
    </p:spTree>
    <p:extLst>
      <p:ext uri="{BB962C8B-B14F-4D97-AF65-F5344CB8AC3E}">
        <p14:creationId xmlns:p14="http://schemas.microsoft.com/office/powerpoint/2010/main" val="15601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8D1-DDA3-784E-B554-A2FFBC842EFD}"/>
              </a:ext>
            </a:extLst>
          </p:cNvPr>
          <p:cNvSpPr>
            <a:spLocks noGrp="1"/>
          </p:cNvSpPr>
          <p:nvPr>
            <p:ph type="title"/>
          </p:nvPr>
        </p:nvSpPr>
        <p:spPr>
          <a:xfrm>
            <a:off x="872490" y="459714"/>
            <a:ext cx="10058400" cy="1371600"/>
          </a:xfrm>
        </p:spPr>
        <p:txBody>
          <a:bodyPr>
            <a:normAutofit/>
          </a:bodyPr>
          <a:lstStyle/>
          <a:p>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component</a:t>
            </a:r>
            <a:endParaRPr lang="en-VN" dirty="0"/>
          </a:p>
        </p:txBody>
      </p:sp>
      <p:sp>
        <p:nvSpPr>
          <p:cNvPr id="6" name="Content Placeholder 5">
            <a:extLst>
              <a:ext uri="{FF2B5EF4-FFF2-40B4-BE49-F238E27FC236}">
                <a16:creationId xmlns:a16="http://schemas.microsoft.com/office/drawing/2014/main" id="{F4682F2B-FBA1-2F4D-B849-CE5B38C50822}"/>
              </a:ext>
            </a:extLst>
          </p:cNvPr>
          <p:cNvSpPr>
            <a:spLocks noGrp="1"/>
          </p:cNvSpPr>
          <p:nvPr>
            <p:ph idx="1"/>
          </p:nvPr>
        </p:nvSpPr>
        <p:spPr>
          <a:xfrm>
            <a:off x="1066800" y="2148840"/>
            <a:ext cx="10058400" cy="3931920"/>
          </a:xfrm>
        </p:spPr>
        <p:txBody>
          <a:bodyPr/>
          <a:lstStyle/>
          <a:p>
            <a:r>
              <a:rPr lang="en-VN" dirty="0"/>
              <a:t>Qúa trình reactjs khởi tạo, cập nhật và huỷ một component trong cây DOM được gọi là một vòng đời của component đó </a:t>
            </a:r>
          </a:p>
          <a:p>
            <a:r>
              <a:rPr lang="en-VN" dirty="0"/>
              <a:t>Trong component cung cấp các hàm sự kiện được triệu gọi (trigger) dựa theo vòng đời của component</a:t>
            </a:r>
          </a:p>
          <a:p>
            <a:r>
              <a:rPr lang="en-VN" b="1" dirty="0"/>
              <a:t>Note : function component không có các hàm sự kiện như class component</a:t>
            </a:r>
          </a:p>
          <a:p>
            <a:endParaRPr lang="en-VN" dirty="0"/>
          </a:p>
        </p:txBody>
      </p:sp>
    </p:spTree>
    <p:extLst>
      <p:ext uri="{BB962C8B-B14F-4D97-AF65-F5344CB8AC3E}">
        <p14:creationId xmlns:p14="http://schemas.microsoft.com/office/powerpoint/2010/main" val="424524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8D1-DDA3-784E-B554-A2FFBC842EFD}"/>
              </a:ext>
            </a:extLst>
          </p:cNvPr>
          <p:cNvSpPr>
            <a:spLocks noGrp="1"/>
          </p:cNvSpPr>
          <p:nvPr>
            <p:ph type="title"/>
          </p:nvPr>
        </p:nvSpPr>
        <p:spPr>
          <a:xfrm>
            <a:off x="266700" y="402564"/>
            <a:ext cx="10058400" cy="1371600"/>
          </a:xfrm>
        </p:spPr>
        <p:txBody>
          <a:bodyPr>
            <a:normAutofit/>
          </a:bodyPr>
          <a:lstStyle/>
          <a:p>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component</a:t>
            </a:r>
            <a:endParaRPr lang="en-VN" dirty="0"/>
          </a:p>
        </p:txBody>
      </p:sp>
      <p:pic>
        <p:nvPicPr>
          <p:cNvPr id="7" name="Picture 6">
            <a:extLst>
              <a:ext uri="{FF2B5EF4-FFF2-40B4-BE49-F238E27FC236}">
                <a16:creationId xmlns:a16="http://schemas.microsoft.com/office/drawing/2014/main" id="{05CEAB39-DF9E-D549-A14B-74EA283F8121}"/>
              </a:ext>
            </a:extLst>
          </p:cNvPr>
          <p:cNvPicPr>
            <a:picLocks noChangeAspect="1"/>
          </p:cNvPicPr>
          <p:nvPr/>
        </p:nvPicPr>
        <p:blipFill>
          <a:blip r:embed="rId2"/>
          <a:stretch>
            <a:fillRect/>
          </a:stretch>
        </p:blipFill>
        <p:spPr>
          <a:xfrm>
            <a:off x="266700" y="1404594"/>
            <a:ext cx="12295306" cy="5678196"/>
          </a:xfrm>
          <a:prstGeom prst="rect">
            <a:avLst/>
          </a:prstGeom>
        </p:spPr>
      </p:pic>
    </p:spTree>
    <p:extLst>
      <p:ext uri="{BB962C8B-B14F-4D97-AF65-F5344CB8AC3E}">
        <p14:creationId xmlns:p14="http://schemas.microsoft.com/office/powerpoint/2010/main" val="91274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A87F-B653-4A4F-AD45-79FEA22051D1}"/>
              </a:ext>
            </a:extLst>
          </p:cNvPr>
          <p:cNvSpPr>
            <a:spLocks noGrp="1"/>
          </p:cNvSpPr>
          <p:nvPr>
            <p:ph type="title"/>
          </p:nvPr>
        </p:nvSpPr>
        <p:spPr/>
        <p:txBody>
          <a:bodyPr>
            <a:normAutofit/>
          </a:bodyPr>
          <a:lstStyle/>
          <a:p>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component</a:t>
            </a:r>
            <a:endParaRPr lang="en-VN" dirty="0"/>
          </a:p>
        </p:txBody>
      </p:sp>
      <p:sp>
        <p:nvSpPr>
          <p:cNvPr id="3" name="Content Placeholder 2">
            <a:extLst>
              <a:ext uri="{FF2B5EF4-FFF2-40B4-BE49-F238E27FC236}">
                <a16:creationId xmlns:a16="http://schemas.microsoft.com/office/drawing/2014/main" id="{4AF51266-CF05-EF4D-87DD-74ACEBC039BF}"/>
              </a:ext>
            </a:extLst>
          </p:cNvPr>
          <p:cNvSpPr>
            <a:spLocks noGrp="1"/>
          </p:cNvSpPr>
          <p:nvPr>
            <p:ph idx="1"/>
          </p:nvPr>
        </p:nvSpPr>
        <p:spPr/>
        <p:txBody>
          <a:bodyPr/>
          <a:lstStyle/>
          <a:p>
            <a:r>
              <a:rPr lang="en-VN" dirty="0"/>
              <a:t>Một component khi được sử dụng sẽ trải qua 4 trạng thái trong vòng đời </a:t>
            </a:r>
          </a:p>
          <a:p>
            <a:pPr marL="342900" indent="-342900">
              <a:buFont typeface="+mj-lt"/>
              <a:buAutoNum type="arabicPeriod"/>
            </a:pPr>
            <a:r>
              <a:rPr lang="en-VN" dirty="0"/>
              <a:t>Khởi tạo </a:t>
            </a:r>
          </a:p>
          <a:p>
            <a:pPr marL="342900" indent="-342900">
              <a:buFont typeface="+mj-lt"/>
              <a:buAutoNum type="arabicPeriod"/>
            </a:pPr>
            <a:r>
              <a:rPr lang="en-VN" dirty="0"/>
              <a:t>Gắn vào cây DOM</a:t>
            </a:r>
          </a:p>
          <a:p>
            <a:pPr marL="342900" indent="-342900">
              <a:buFont typeface="+mj-lt"/>
              <a:buAutoNum type="arabicPeriod"/>
            </a:pPr>
            <a:r>
              <a:rPr lang="en-VN" dirty="0"/>
              <a:t>Cập nhật DOM</a:t>
            </a:r>
          </a:p>
          <a:p>
            <a:pPr marL="342900" indent="-342900">
              <a:buFont typeface="+mj-lt"/>
              <a:buAutoNum type="arabicPeriod"/>
            </a:pPr>
            <a:r>
              <a:rPr lang="en-VN" dirty="0"/>
              <a:t>Xoá khỏi cây DOM</a:t>
            </a:r>
          </a:p>
        </p:txBody>
      </p:sp>
    </p:spTree>
    <p:extLst>
      <p:ext uri="{BB962C8B-B14F-4D97-AF65-F5344CB8AC3E}">
        <p14:creationId xmlns:p14="http://schemas.microsoft.com/office/powerpoint/2010/main" val="20446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ABEC-E39C-5145-B69E-53A55BDE9AB3}"/>
              </a:ext>
            </a:extLst>
          </p:cNvPr>
          <p:cNvSpPr>
            <a:spLocks noGrp="1"/>
          </p:cNvSpPr>
          <p:nvPr>
            <p:ph type="title"/>
          </p:nvPr>
        </p:nvSpPr>
        <p:spPr/>
        <p:txBody>
          <a:bodyPr/>
          <a:lstStyle/>
          <a:p>
            <a:r>
              <a:rPr lang="en-VN" dirty="0"/>
              <a:t>1. Trạng thái khởi tạo</a:t>
            </a:r>
          </a:p>
        </p:txBody>
      </p:sp>
      <p:sp>
        <p:nvSpPr>
          <p:cNvPr id="3" name="Content Placeholder 2">
            <a:extLst>
              <a:ext uri="{FF2B5EF4-FFF2-40B4-BE49-F238E27FC236}">
                <a16:creationId xmlns:a16="http://schemas.microsoft.com/office/drawing/2014/main" id="{7A1A1AA7-DE93-DC47-B5DF-BA35920D0558}"/>
              </a:ext>
            </a:extLst>
          </p:cNvPr>
          <p:cNvSpPr>
            <a:spLocks noGrp="1"/>
          </p:cNvSpPr>
          <p:nvPr>
            <p:ph idx="1"/>
          </p:nvPr>
        </p:nvSpPr>
        <p:spPr/>
        <p:txBody>
          <a:bodyPr/>
          <a:lstStyle/>
          <a:p>
            <a:r>
              <a:rPr lang="en-VN" dirty="0"/>
              <a:t>Ở trạng thái này, reactjs sẽ khởi tạo instance của component, đồng thời đẩy các props vào và khởi tạo các state </a:t>
            </a:r>
          </a:p>
          <a:p>
            <a:r>
              <a:rPr lang="en-VN" dirty="0"/>
              <a:t>Khi ở trạng thái này, constructor sẽ được gọi </a:t>
            </a:r>
          </a:p>
        </p:txBody>
      </p:sp>
    </p:spTree>
    <p:extLst>
      <p:ext uri="{BB962C8B-B14F-4D97-AF65-F5344CB8AC3E}">
        <p14:creationId xmlns:p14="http://schemas.microsoft.com/office/powerpoint/2010/main" val="389149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B209-F08F-AA42-84B5-1DB83748C64E}"/>
              </a:ext>
            </a:extLst>
          </p:cNvPr>
          <p:cNvSpPr>
            <a:spLocks noGrp="1"/>
          </p:cNvSpPr>
          <p:nvPr>
            <p:ph type="title"/>
          </p:nvPr>
        </p:nvSpPr>
        <p:spPr/>
        <p:txBody>
          <a:bodyPr/>
          <a:lstStyle/>
          <a:p>
            <a:r>
              <a:rPr lang="en-VN" dirty="0"/>
              <a:t>2. Trạng thái gắn vào cây DOM</a:t>
            </a:r>
          </a:p>
        </p:txBody>
      </p:sp>
      <p:sp>
        <p:nvSpPr>
          <p:cNvPr id="3" name="Content Placeholder 2">
            <a:extLst>
              <a:ext uri="{FF2B5EF4-FFF2-40B4-BE49-F238E27FC236}">
                <a16:creationId xmlns:a16="http://schemas.microsoft.com/office/drawing/2014/main" id="{89FD753E-9ED2-CF42-8615-9A51389CB85C}"/>
              </a:ext>
            </a:extLst>
          </p:cNvPr>
          <p:cNvSpPr>
            <a:spLocks noGrp="1"/>
          </p:cNvSpPr>
          <p:nvPr>
            <p:ph idx="1"/>
          </p:nvPr>
        </p:nvSpPr>
        <p:spPr/>
        <p:txBody>
          <a:bodyPr/>
          <a:lstStyle/>
          <a:p>
            <a:r>
              <a:rPr lang="en-VN" dirty="0"/>
              <a:t>Ở trạng thái này sẽ có 3 function hook </a:t>
            </a:r>
          </a:p>
          <a:p>
            <a:r>
              <a:rPr lang="en-VN" dirty="0"/>
              <a:t>componentWillMount - được gọi trước khi gắn vào cây DOM</a:t>
            </a:r>
          </a:p>
          <a:p>
            <a:r>
              <a:rPr lang="en-US" dirty="0"/>
              <a:t>r</a:t>
            </a:r>
            <a:r>
              <a:rPr lang="en-VN" dirty="0"/>
              <a:t>ender – được gọi khi render giao diện </a:t>
            </a:r>
          </a:p>
          <a:p>
            <a:r>
              <a:rPr lang="en-VN" dirty="0"/>
              <a:t>componentDidMount - được gọi sau khi gắn vào cây DOM</a:t>
            </a:r>
          </a:p>
          <a:p>
            <a:endParaRPr lang="en-VN" dirty="0"/>
          </a:p>
          <a:p>
            <a:endParaRPr lang="en-VN" dirty="0"/>
          </a:p>
        </p:txBody>
      </p:sp>
    </p:spTree>
    <p:extLst>
      <p:ext uri="{BB962C8B-B14F-4D97-AF65-F5344CB8AC3E}">
        <p14:creationId xmlns:p14="http://schemas.microsoft.com/office/powerpoint/2010/main" val="128822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VN" dirty="0"/>
              <a:t>Component là gì ?</a:t>
            </a:r>
          </a:p>
          <a:p>
            <a:r>
              <a:rPr lang="en-VN" dirty="0"/>
              <a:t>Tạo và sử dụng component bằng hai cách: class component và function component</a:t>
            </a:r>
          </a:p>
          <a:p>
            <a:r>
              <a:rPr lang="en-VN" dirty="0"/>
              <a:t>Vòng đời của component</a:t>
            </a:r>
          </a:p>
          <a:p>
            <a:r>
              <a:rPr lang="en-VN" dirty="0"/>
              <a:t>State là gì ?</a:t>
            </a:r>
          </a:p>
          <a:p>
            <a:r>
              <a:rPr lang="en-VN" dirty="0"/>
              <a:t>Tạo và sử dụng state trong component class</a:t>
            </a:r>
          </a:p>
        </p:txBody>
      </p:sp>
    </p:spTree>
    <p:extLst>
      <p:ext uri="{BB962C8B-B14F-4D97-AF65-F5344CB8AC3E}">
        <p14:creationId xmlns:p14="http://schemas.microsoft.com/office/powerpoint/2010/main" val="193411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8970-4227-2F43-A257-36FDC32F9EB9}"/>
              </a:ext>
            </a:extLst>
          </p:cNvPr>
          <p:cNvSpPr>
            <a:spLocks noGrp="1"/>
          </p:cNvSpPr>
          <p:nvPr>
            <p:ph type="title"/>
          </p:nvPr>
        </p:nvSpPr>
        <p:spPr/>
        <p:txBody>
          <a:bodyPr/>
          <a:lstStyle/>
          <a:p>
            <a:r>
              <a:rPr lang="en-VN" dirty="0"/>
              <a:t>3. Trạng thái cập nhật </a:t>
            </a:r>
          </a:p>
        </p:txBody>
      </p:sp>
      <p:sp>
        <p:nvSpPr>
          <p:cNvPr id="3" name="Content Placeholder 2">
            <a:extLst>
              <a:ext uri="{FF2B5EF4-FFF2-40B4-BE49-F238E27FC236}">
                <a16:creationId xmlns:a16="http://schemas.microsoft.com/office/drawing/2014/main" id="{1FEC1AEE-51D8-3E40-8476-B4D93D7B6989}"/>
              </a:ext>
            </a:extLst>
          </p:cNvPr>
          <p:cNvSpPr>
            <a:spLocks noGrp="1"/>
          </p:cNvSpPr>
          <p:nvPr>
            <p:ph idx="1"/>
          </p:nvPr>
        </p:nvSpPr>
        <p:spPr/>
        <p:txBody>
          <a:bodyPr/>
          <a:lstStyle/>
          <a:p>
            <a:r>
              <a:rPr lang="en-VN" dirty="0"/>
              <a:t>Ở trạng thái này tương ứng với sự thay đổi của props hay state sẽ có các function hook tương ứng</a:t>
            </a:r>
          </a:p>
          <a:p>
            <a:r>
              <a:rPr lang="en-VN" dirty="0"/>
              <a:t>Với sự thay đổi props</a:t>
            </a:r>
          </a:p>
          <a:p>
            <a:pPr marL="342900" indent="-342900">
              <a:buFont typeface="+mj-lt"/>
              <a:buAutoNum type="arabicPeriod"/>
            </a:pPr>
            <a:r>
              <a:rPr lang="en-US" dirty="0" err="1"/>
              <a:t>componentWillReceiveProps</a:t>
            </a:r>
            <a:r>
              <a:rPr lang="en-US" dirty="0"/>
              <a:t>() - </a:t>
            </a:r>
            <a:r>
              <a:rPr lang="en-US" dirty="0" err="1"/>
              <a:t>được</a:t>
            </a:r>
            <a:r>
              <a:rPr lang="en-US" dirty="0"/>
              <a:t> </a:t>
            </a:r>
            <a:r>
              <a:rPr lang="en-US" dirty="0" err="1"/>
              <a:t>gọi</a:t>
            </a:r>
            <a:r>
              <a:rPr lang="en-US" dirty="0"/>
              <a:t> </a:t>
            </a:r>
            <a:r>
              <a:rPr lang="en-US" dirty="0" err="1"/>
              <a:t>khi</a:t>
            </a:r>
            <a:r>
              <a:rPr lang="en-US" dirty="0"/>
              <a:t> component </a:t>
            </a:r>
            <a:r>
              <a:rPr lang="en-US" dirty="0" err="1"/>
              <a:t>nhận</a:t>
            </a:r>
            <a:r>
              <a:rPr lang="en-US" dirty="0"/>
              <a:t> props </a:t>
            </a:r>
            <a:r>
              <a:rPr lang="en-US" dirty="0" err="1"/>
              <a:t>từ</a:t>
            </a:r>
            <a:r>
              <a:rPr lang="en-US" dirty="0"/>
              <a:t> component cha </a:t>
            </a:r>
          </a:p>
          <a:p>
            <a:pPr marL="342900" indent="-342900">
              <a:buFont typeface="+mj-lt"/>
              <a:buAutoNum type="arabicPeriod"/>
            </a:pPr>
            <a:r>
              <a:rPr lang="en-US" dirty="0" err="1"/>
              <a:t>shouldComponentUpdate</a:t>
            </a:r>
            <a:r>
              <a:rPr lang="en-US" dirty="0"/>
              <a:t>() – </a:t>
            </a:r>
            <a:r>
              <a:rPr lang="en-US" dirty="0" err="1"/>
              <a:t>hàm</a:t>
            </a:r>
            <a:r>
              <a:rPr lang="en-US" dirty="0"/>
              <a:t> </a:t>
            </a:r>
            <a:r>
              <a:rPr lang="en-US" dirty="0" err="1"/>
              <a:t>này</a:t>
            </a:r>
            <a:r>
              <a:rPr lang="en-US" dirty="0"/>
              <a:t> </a:t>
            </a:r>
            <a:r>
              <a:rPr lang="en-US" dirty="0" err="1"/>
              <a:t>trả</a:t>
            </a:r>
            <a:r>
              <a:rPr lang="en-US" dirty="0"/>
              <a:t> </a:t>
            </a:r>
            <a:r>
              <a:rPr lang="en-US" dirty="0" err="1"/>
              <a:t>về</a:t>
            </a:r>
            <a:r>
              <a:rPr lang="en-US" dirty="0"/>
              <a:t> true/false </a:t>
            </a:r>
            <a:r>
              <a:rPr lang="en-US" dirty="0" err="1"/>
              <a:t>cho</a:t>
            </a:r>
            <a:r>
              <a:rPr lang="en-US" dirty="0"/>
              <a:t> </a:t>
            </a:r>
            <a:r>
              <a:rPr lang="en-US" dirty="0" err="1"/>
              <a:t>phép</a:t>
            </a:r>
            <a:r>
              <a:rPr lang="en-US" dirty="0"/>
              <a:t> </a:t>
            </a:r>
            <a:r>
              <a:rPr lang="en-US" dirty="0" err="1"/>
              <a:t>có</a:t>
            </a:r>
            <a:r>
              <a:rPr lang="en-US" dirty="0"/>
              <a:t> </a:t>
            </a:r>
            <a:r>
              <a:rPr lang="en-US" dirty="0" err="1"/>
              <a:t>chạy</a:t>
            </a:r>
            <a:r>
              <a:rPr lang="en-US" dirty="0"/>
              <a:t> 3 </a:t>
            </a:r>
            <a:r>
              <a:rPr lang="en-US" dirty="0" err="1"/>
              <a:t>hàm</a:t>
            </a:r>
            <a:r>
              <a:rPr lang="en-US" dirty="0"/>
              <a:t> </a:t>
            </a:r>
            <a:r>
              <a:rPr lang="en-US" dirty="0" err="1"/>
              <a:t>tiếp</a:t>
            </a:r>
            <a:r>
              <a:rPr lang="en-US" dirty="0"/>
              <a:t> </a:t>
            </a:r>
            <a:r>
              <a:rPr lang="en-US" dirty="0" err="1"/>
              <a:t>sau</a:t>
            </a:r>
            <a:r>
              <a:rPr lang="en-US" dirty="0"/>
              <a:t> hay </a:t>
            </a:r>
            <a:r>
              <a:rPr lang="en-US" dirty="0" err="1"/>
              <a:t>không</a:t>
            </a:r>
            <a:r>
              <a:rPr lang="en-US" dirty="0"/>
              <a:t> (3 </a:t>
            </a:r>
            <a:r>
              <a:rPr lang="en-US" dirty="0" err="1"/>
              <a:t>hàm</a:t>
            </a:r>
            <a:r>
              <a:rPr lang="en-US" dirty="0"/>
              <a:t> </a:t>
            </a:r>
            <a:r>
              <a:rPr lang="en-US" dirty="0" err="1"/>
              <a:t>dưới</a:t>
            </a:r>
            <a:r>
              <a:rPr lang="en-US" dirty="0"/>
              <a:t> </a:t>
            </a:r>
            <a:r>
              <a:rPr lang="en-US" dirty="0" err="1"/>
              <a:t>đây</a:t>
            </a:r>
            <a:r>
              <a:rPr lang="en-US" dirty="0"/>
              <a:t>) </a:t>
            </a:r>
            <a:r>
              <a:rPr lang="en-US" dirty="0" err="1"/>
              <a:t>khi</a:t>
            </a:r>
            <a:r>
              <a:rPr lang="en-US" dirty="0"/>
              <a:t> </a:t>
            </a:r>
            <a:r>
              <a:rPr lang="en-US" dirty="0" err="1"/>
              <a:t>tiếp</a:t>
            </a:r>
            <a:r>
              <a:rPr lang="en-US" dirty="0"/>
              <a:t> </a:t>
            </a:r>
            <a:r>
              <a:rPr lang="en-US" dirty="0" err="1"/>
              <a:t>nhận</a:t>
            </a:r>
            <a:r>
              <a:rPr lang="en-US" dirty="0"/>
              <a:t> </a:t>
            </a:r>
            <a:r>
              <a:rPr lang="en-US" dirty="0" err="1"/>
              <a:t>giá</a:t>
            </a:r>
            <a:r>
              <a:rPr lang="en-US" dirty="0"/>
              <a:t> </a:t>
            </a:r>
            <a:r>
              <a:rPr lang="en-US" dirty="0" err="1"/>
              <a:t>trị</a:t>
            </a:r>
            <a:r>
              <a:rPr lang="en-US" dirty="0"/>
              <a:t> props </a:t>
            </a:r>
            <a:r>
              <a:rPr lang="en-US" dirty="0" err="1"/>
              <a:t>mới</a:t>
            </a:r>
            <a:endParaRPr lang="en-US" dirty="0"/>
          </a:p>
          <a:p>
            <a:pPr marL="342900" indent="-342900">
              <a:buFont typeface="+mj-lt"/>
              <a:buAutoNum type="arabicPeriod"/>
            </a:pPr>
            <a:r>
              <a:rPr lang="en-US" dirty="0" err="1"/>
              <a:t>componentWillUpdate</a:t>
            </a:r>
            <a:r>
              <a:rPr lang="en-US" dirty="0"/>
              <a:t>() - </a:t>
            </a:r>
            <a:r>
              <a:rPr lang="en-US" dirty="0" err="1"/>
              <a:t>được</a:t>
            </a:r>
            <a:r>
              <a:rPr lang="en-US" dirty="0"/>
              <a:t> </a:t>
            </a:r>
            <a:r>
              <a:rPr lang="en-US" dirty="0" err="1"/>
              <a:t>gọi</a:t>
            </a:r>
            <a:r>
              <a:rPr lang="en-US" dirty="0"/>
              <a:t> </a:t>
            </a:r>
            <a:r>
              <a:rPr lang="en-US" dirty="0" err="1"/>
              <a:t>trước</a:t>
            </a:r>
            <a:r>
              <a:rPr lang="en-US" dirty="0"/>
              <a:t> </a:t>
            </a:r>
            <a:r>
              <a:rPr lang="en-US" dirty="0" err="1"/>
              <a:t>khi</a:t>
            </a:r>
            <a:r>
              <a:rPr lang="en-US" dirty="0"/>
              <a:t> render </a:t>
            </a:r>
            <a:r>
              <a:rPr lang="en-US" dirty="0" err="1"/>
              <a:t>lại</a:t>
            </a:r>
            <a:r>
              <a:rPr lang="en-US" dirty="0"/>
              <a:t> </a:t>
            </a:r>
            <a:r>
              <a:rPr lang="en-US" dirty="0" err="1"/>
              <a:t>giao</a:t>
            </a:r>
            <a:r>
              <a:rPr lang="en-US" dirty="0"/>
              <a:t> </a:t>
            </a:r>
            <a:r>
              <a:rPr lang="en-US" dirty="0" err="1"/>
              <a:t>diện</a:t>
            </a:r>
            <a:r>
              <a:rPr lang="en-US" dirty="0"/>
              <a:t> </a:t>
            </a:r>
          </a:p>
          <a:p>
            <a:pPr marL="342900" indent="-342900">
              <a:buFont typeface="+mj-lt"/>
              <a:buAutoNum type="arabicPeriod"/>
            </a:pPr>
            <a:r>
              <a:rPr lang="en-US" dirty="0"/>
              <a:t>render() – </a:t>
            </a:r>
            <a:r>
              <a:rPr lang="en-US" dirty="0" err="1"/>
              <a:t>được</a:t>
            </a:r>
            <a:r>
              <a:rPr lang="en-US" dirty="0"/>
              <a:t> </a:t>
            </a:r>
            <a:r>
              <a:rPr lang="en-US" dirty="0" err="1"/>
              <a:t>gọi</a:t>
            </a:r>
            <a:r>
              <a:rPr lang="en-US" dirty="0"/>
              <a:t> </a:t>
            </a:r>
            <a:r>
              <a:rPr lang="en-US" dirty="0" err="1"/>
              <a:t>khi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giao</a:t>
            </a:r>
            <a:r>
              <a:rPr lang="en-US" dirty="0"/>
              <a:t> </a:t>
            </a:r>
            <a:r>
              <a:rPr lang="en-US" dirty="0" err="1"/>
              <a:t>diện</a:t>
            </a:r>
            <a:endParaRPr lang="en-US" dirty="0"/>
          </a:p>
          <a:p>
            <a:pPr marL="342900" indent="-342900">
              <a:buFont typeface="+mj-lt"/>
              <a:buAutoNum type="arabicPeriod"/>
            </a:pPr>
            <a:r>
              <a:rPr lang="en-US" dirty="0" err="1"/>
              <a:t>componentDidUpdate</a:t>
            </a:r>
            <a:r>
              <a:rPr lang="en-US" dirty="0"/>
              <a:t>() –</a:t>
            </a:r>
            <a:r>
              <a:rPr lang="en-US" dirty="0" err="1"/>
              <a:t>được</a:t>
            </a:r>
            <a:r>
              <a:rPr lang="en-US" dirty="0"/>
              <a:t> </a:t>
            </a:r>
            <a:r>
              <a:rPr lang="en-US" dirty="0" err="1"/>
              <a:t>gọi</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cập</a:t>
            </a:r>
            <a:r>
              <a:rPr lang="en-US" dirty="0"/>
              <a:t> </a:t>
            </a:r>
            <a:r>
              <a:rPr lang="en-US" dirty="0" err="1"/>
              <a:t>nhật</a:t>
            </a:r>
            <a:r>
              <a:rPr lang="en-US" dirty="0"/>
              <a:t> </a:t>
            </a:r>
            <a:r>
              <a:rPr lang="en-US" dirty="0" err="1"/>
              <a:t>xong</a:t>
            </a:r>
            <a:r>
              <a:rPr lang="en-US" dirty="0"/>
              <a:t> </a:t>
            </a:r>
            <a:r>
              <a:rPr lang="en-US" dirty="0" err="1"/>
              <a:t>giao</a:t>
            </a:r>
            <a:r>
              <a:rPr lang="en-US" dirty="0"/>
              <a:t> </a:t>
            </a:r>
            <a:r>
              <a:rPr lang="en-US" dirty="0" err="1"/>
              <a:t>diện</a:t>
            </a:r>
            <a:endParaRPr lang="en-US" dirty="0"/>
          </a:p>
          <a:p>
            <a:pPr marL="342900" indent="-342900">
              <a:buFont typeface="+mj-lt"/>
              <a:buAutoNum type="arabicPeriod"/>
            </a:pPr>
            <a:endParaRPr lang="en-VN" dirty="0"/>
          </a:p>
        </p:txBody>
      </p:sp>
    </p:spTree>
    <p:extLst>
      <p:ext uri="{BB962C8B-B14F-4D97-AF65-F5344CB8AC3E}">
        <p14:creationId xmlns:p14="http://schemas.microsoft.com/office/powerpoint/2010/main" val="68970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FD6A-81DD-E243-A123-E41182F63F93}"/>
              </a:ext>
            </a:extLst>
          </p:cNvPr>
          <p:cNvSpPr>
            <a:spLocks noGrp="1"/>
          </p:cNvSpPr>
          <p:nvPr>
            <p:ph type="title"/>
          </p:nvPr>
        </p:nvSpPr>
        <p:spPr/>
        <p:txBody>
          <a:bodyPr>
            <a:normAutofit/>
          </a:bodyPr>
          <a:lstStyle/>
          <a:p>
            <a:r>
              <a:rPr lang="en-VN" dirty="0"/>
              <a:t>3.Trạng thái cập nhật </a:t>
            </a:r>
          </a:p>
        </p:txBody>
      </p:sp>
      <p:sp>
        <p:nvSpPr>
          <p:cNvPr id="3" name="Content Placeholder 2">
            <a:extLst>
              <a:ext uri="{FF2B5EF4-FFF2-40B4-BE49-F238E27FC236}">
                <a16:creationId xmlns:a16="http://schemas.microsoft.com/office/drawing/2014/main" id="{2469A2E7-F798-8F4B-B645-B619EA22265B}"/>
              </a:ext>
            </a:extLst>
          </p:cNvPr>
          <p:cNvSpPr>
            <a:spLocks noGrp="1"/>
          </p:cNvSpPr>
          <p:nvPr>
            <p:ph idx="1"/>
          </p:nvPr>
        </p:nvSpPr>
        <p:spPr/>
        <p:txBody>
          <a:bodyPr/>
          <a:lstStyle/>
          <a:p>
            <a:r>
              <a:rPr lang="en-VN" dirty="0"/>
              <a:t>Với sự thay đổi state</a:t>
            </a:r>
          </a:p>
          <a:p>
            <a:pPr marL="342900" indent="-342900">
              <a:buFont typeface="+mj-lt"/>
              <a:buAutoNum type="arabicPeriod"/>
            </a:pPr>
            <a:r>
              <a:rPr lang="en-US" dirty="0" err="1"/>
              <a:t>shouldComponentUpdate</a:t>
            </a:r>
            <a:r>
              <a:rPr lang="en-US" dirty="0"/>
              <a:t>() – </a:t>
            </a:r>
            <a:r>
              <a:rPr lang="en-US" dirty="0" err="1"/>
              <a:t>hàm</a:t>
            </a:r>
            <a:r>
              <a:rPr lang="en-US" dirty="0"/>
              <a:t> </a:t>
            </a:r>
            <a:r>
              <a:rPr lang="en-US" dirty="0" err="1"/>
              <a:t>này</a:t>
            </a:r>
            <a:r>
              <a:rPr lang="en-US" dirty="0"/>
              <a:t> </a:t>
            </a:r>
            <a:r>
              <a:rPr lang="en-US" dirty="0" err="1"/>
              <a:t>trả</a:t>
            </a:r>
            <a:r>
              <a:rPr lang="en-US" dirty="0"/>
              <a:t> </a:t>
            </a:r>
            <a:r>
              <a:rPr lang="en-US" dirty="0" err="1"/>
              <a:t>về</a:t>
            </a:r>
            <a:r>
              <a:rPr lang="en-US" dirty="0"/>
              <a:t> true/false </a:t>
            </a:r>
            <a:r>
              <a:rPr lang="en-US" dirty="0" err="1"/>
              <a:t>cho</a:t>
            </a:r>
            <a:r>
              <a:rPr lang="en-US" dirty="0"/>
              <a:t> </a:t>
            </a:r>
            <a:r>
              <a:rPr lang="en-US" dirty="0" err="1"/>
              <a:t>phép</a:t>
            </a:r>
            <a:r>
              <a:rPr lang="en-US" dirty="0"/>
              <a:t> </a:t>
            </a:r>
            <a:r>
              <a:rPr lang="en-US" dirty="0" err="1"/>
              <a:t>có</a:t>
            </a:r>
            <a:r>
              <a:rPr lang="en-US" dirty="0"/>
              <a:t> </a:t>
            </a:r>
            <a:r>
              <a:rPr lang="en-US" dirty="0" err="1"/>
              <a:t>chạy</a:t>
            </a:r>
            <a:r>
              <a:rPr lang="en-US" dirty="0"/>
              <a:t> 3 </a:t>
            </a:r>
            <a:r>
              <a:rPr lang="en-US" dirty="0" err="1"/>
              <a:t>hàm</a:t>
            </a:r>
            <a:r>
              <a:rPr lang="en-US" dirty="0"/>
              <a:t> </a:t>
            </a:r>
            <a:r>
              <a:rPr lang="en-US" dirty="0" err="1"/>
              <a:t>tiếp</a:t>
            </a:r>
            <a:r>
              <a:rPr lang="en-US" dirty="0"/>
              <a:t> </a:t>
            </a:r>
            <a:r>
              <a:rPr lang="en-US" dirty="0" err="1"/>
              <a:t>sau</a:t>
            </a:r>
            <a:r>
              <a:rPr lang="en-US" dirty="0"/>
              <a:t> hay </a:t>
            </a:r>
            <a:r>
              <a:rPr lang="en-US" dirty="0" err="1"/>
              <a:t>không</a:t>
            </a:r>
            <a:r>
              <a:rPr lang="en-US" dirty="0"/>
              <a:t> (3 </a:t>
            </a:r>
            <a:r>
              <a:rPr lang="en-US" dirty="0" err="1"/>
              <a:t>hàm</a:t>
            </a:r>
            <a:r>
              <a:rPr lang="en-US" dirty="0"/>
              <a:t> </a:t>
            </a:r>
            <a:r>
              <a:rPr lang="en-US" dirty="0" err="1"/>
              <a:t>dưới</a:t>
            </a:r>
            <a:r>
              <a:rPr lang="en-US" dirty="0"/>
              <a:t> </a:t>
            </a:r>
            <a:r>
              <a:rPr lang="en-US" dirty="0" err="1"/>
              <a:t>đây</a:t>
            </a:r>
            <a:r>
              <a:rPr lang="en-US" dirty="0"/>
              <a:t>) </a:t>
            </a:r>
            <a:r>
              <a:rPr lang="en-US" dirty="0" err="1"/>
              <a:t>khi</a:t>
            </a:r>
            <a:r>
              <a:rPr lang="en-US" dirty="0"/>
              <a:t> state </a:t>
            </a:r>
            <a:r>
              <a:rPr lang="en-US" dirty="0" err="1"/>
              <a:t>thay</a:t>
            </a:r>
            <a:r>
              <a:rPr lang="en-US" dirty="0"/>
              <a:t> </a:t>
            </a:r>
            <a:r>
              <a:rPr lang="en-US" dirty="0" err="1"/>
              <a:t>đổi</a:t>
            </a:r>
            <a:endParaRPr lang="en-US" dirty="0"/>
          </a:p>
          <a:p>
            <a:pPr marL="342900" indent="-342900">
              <a:buFont typeface="+mj-lt"/>
              <a:buAutoNum type="arabicPeriod"/>
            </a:pPr>
            <a:r>
              <a:rPr lang="en-US" dirty="0" err="1"/>
              <a:t>componentWillUpdate</a:t>
            </a:r>
            <a:r>
              <a:rPr lang="en-US" dirty="0"/>
              <a:t>() - </a:t>
            </a:r>
            <a:r>
              <a:rPr lang="en-US" dirty="0" err="1"/>
              <a:t>được</a:t>
            </a:r>
            <a:r>
              <a:rPr lang="en-US" dirty="0"/>
              <a:t> </a:t>
            </a:r>
            <a:r>
              <a:rPr lang="en-US" dirty="0" err="1"/>
              <a:t>gọi</a:t>
            </a:r>
            <a:r>
              <a:rPr lang="en-US" dirty="0"/>
              <a:t> </a:t>
            </a:r>
            <a:r>
              <a:rPr lang="en-US" dirty="0" err="1"/>
              <a:t>trước</a:t>
            </a:r>
            <a:r>
              <a:rPr lang="en-US" dirty="0"/>
              <a:t> </a:t>
            </a:r>
            <a:r>
              <a:rPr lang="en-US" dirty="0" err="1"/>
              <a:t>khi</a:t>
            </a:r>
            <a:r>
              <a:rPr lang="en-US" dirty="0"/>
              <a:t> render </a:t>
            </a:r>
            <a:r>
              <a:rPr lang="en-US" dirty="0" err="1"/>
              <a:t>lại</a:t>
            </a:r>
            <a:r>
              <a:rPr lang="en-US" dirty="0"/>
              <a:t> </a:t>
            </a:r>
            <a:r>
              <a:rPr lang="en-US" dirty="0" err="1"/>
              <a:t>giao</a:t>
            </a:r>
            <a:r>
              <a:rPr lang="en-US" dirty="0"/>
              <a:t> </a:t>
            </a:r>
            <a:r>
              <a:rPr lang="en-US" dirty="0" err="1"/>
              <a:t>diện</a:t>
            </a:r>
            <a:r>
              <a:rPr lang="en-US" dirty="0"/>
              <a:t> </a:t>
            </a:r>
          </a:p>
          <a:p>
            <a:pPr marL="342900" indent="-342900">
              <a:buFont typeface="+mj-lt"/>
              <a:buAutoNum type="arabicPeriod"/>
            </a:pPr>
            <a:r>
              <a:rPr lang="en-US" dirty="0"/>
              <a:t>render() – </a:t>
            </a:r>
            <a:r>
              <a:rPr lang="en-US" dirty="0" err="1"/>
              <a:t>được</a:t>
            </a:r>
            <a:r>
              <a:rPr lang="en-US" dirty="0"/>
              <a:t> </a:t>
            </a:r>
            <a:r>
              <a:rPr lang="en-US" dirty="0" err="1"/>
              <a:t>gọi</a:t>
            </a:r>
            <a:r>
              <a:rPr lang="en-US" dirty="0"/>
              <a:t> </a:t>
            </a:r>
            <a:r>
              <a:rPr lang="en-US" dirty="0" err="1"/>
              <a:t>khi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giao</a:t>
            </a:r>
            <a:r>
              <a:rPr lang="en-US" dirty="0"/>
              <a:t> </a:t>
            </a:r>
            <a:r>
              <a:rPr lang="en-US" dirty="0" err="1"/>
              <a:t>diện</a:t>
            </a:r>
            <a:endParaRPr lang="en-US" dirty="0"/>
          </a:p>
          <a:p>
            <a:pPr marL="342900" indent="-342900">
              <a:buFont typeface="+mj-lt"/>
              <a:buAutoNum type="arabicPeriod"/>
            </a:pPr>
            <a:r>
              <a:rPr lang="en-US" dirty="0" err="1"/>
              <a:t>componentDidUpdate</a:t>
            </a:r>
            <a:r>
              <a:rPr lang="en-US" dirty="0"/>
              <a:t>() –</a:t>
            </a:r>
            <a:r>
              <a:rPr lang="en-US" dirty="0" err="1"/>
              <a:t>được</a:t>
            </a:r>
            <a:r>
              <a:rPr lang="en-US" dirty="0"/>
              <a:t> </a:t>
            </a:r>
            <a:r>
              <a:rPr lang="en-US" dirty="0" err="1"/>
              <a:t>gọi</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cập</a:t>
            </a:r>
            <a:r>
              <a:rPr lang="en-US" dirty="0"/>
              <a:t> </a:t>
            </a:r>
            <a:r>
              <a:rPr lang="en-US" dirty="0" err="1"/>
              <a:t>nhật</a:t>
            </a:r>
            <a:r>
              <a:rPr lang="en-US" dirty="0"/>
              <a:t> </a:t>
            </a:r>
            <a:r>
              <a:rPr lang="en-US" dirty="0" err="1"/>
              <a:t>xong</a:t>
            </a:r>
            <a:r>
              <a:rPr lang="en-US" dirty="0"/>
              <a:t> </a:t>
            </a:r>
            <a:r>
              <a:rPr lang="en-US" dirty="0" err="1"/>
              <a:t>giao</a:t>
            </a:r>
            <a:r>
              <a:rPr lang="en-US" dirty="0"/>
              <a:t> </a:t>
            </a:r>
            <a:r>
              <a:rPr lang="en-US" dirty="0" err="1"/>
              <a:t>diện</a:t>
            </a:r>
            <a:r>
              <a:rPr lang="en-VN" dirty="0"/>
              <a:t> </a:t>
            </a:r>
          </a:p>
          <a:p>
            <a:endParaRPr lang="en-VN" dirty="0"/>
          </a:p>
        </p:txBody>
      </p:sp>
    </p:spTree>
    <p:extLst>
      <p:ext uri="{BB962C8B-B14F-4D97-AF65-F5344CB8AC3E}">
        <p14:creationId xmlns:p14="http://schemas.microsoft.com/office/powerpoint/2010/main" val="330659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02E0-3344-3A45-A95D-3ED2763895FE}"/>
              </a:ext>
            </a:extLst>
          </p:cNvPr>
          <p:cNvSpPr>
            <a:spLocks noGrp="1"/>
          </p:cNvSpPr>
          <p:nvPr>
            <p:ph type="title"/>
          </p:nvPr>
        </p:nvSpPr>
        <p:spPr/>
        <p:txBody>
          <a:bodyPr/>
          <a:lstStyle/>
          <a:p>
            <a:r>
              <a:rPr lang="en-VN" dirty="0"/>
              <a:t>4. Trạng thái xoá khỏi cây DOM</a:t>
            </a:r>
          </a:p>
        </p:txBody>
      </p:sp>
      <p:sp>
        <p:nvSpPr>
          <p:cNvPr id="3" name="Content Placeholder 2">
            <a:extLst>
              <a:ext uri="{FF2B5EF4-FFF2-40B4-BE49-F238E27FC236}">
                <a16:creationId xmlns:a16="http://schemas.microsoft.com/office/drawing/2014/main" id="{BADC6669-CF18-E745-80D3-1FD01AC3186B}"/>
              </a:ext>
            </a:extLst>
          </p:cNvPr>
          <p:cNvSpPr>
            <a:spLocks noGrp="1"/>
          </p:cNvSpPr>
          <p:nvPr>
            <p:ph idx="1"/>
          </p:nvPr>
        </p:nvSpPr>
        <p:spPr/>
        <p:txBody>
          <a:bodyPr/>
          <a:lstStyle/>
          <a:p>
            <a:r>
              <a:rPr lang="en-VN" dirty="0"/>
              <a:t>componentWillUnmount - được gọi khi component bị xoá khỏi cây DOM ( ko render ra, người dùng chuyển trang)</a:t>
            </a:r>
          </a:p>
        </p:txBody>
      </p:sp>
    </p:spTree>
    <p:extLst>
      <p:ext uri="{BB962C8B-B14F-4D97-AF65-F5344CB8AC3E}">
        <p14:creationId xmlns:p14="http://schemas.microsoft.com/office/powerpoint/2010/main" val="681526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5E3C-00A0-8B40-B98A-292E920BBC7F}"/>
              </a:ext>
            </a:extLst>
          </p:cNvPr>
          <p:cNvSpPr>
            <a:spLocks noGrp="1"/>
          </p:cNvSpPr>
          <p:nvPr>
            <p:ph type="title"/>
          </p:nvPr>
        </p:nvSpPr>
        <p:spPr/>
        <p:txBody>
          <a:bodyPr/>
          <a:lstStyle/>
          <a:p>
            <a:r>
              <a:rPr lang="en-VN" dirty="0"/>
              <a:t>Demo về lifecycle</a:t>
            </a:r>
          </a:p>
        </p:txBody>
      </p:sp>
      <p:sp>
        <p:nvSpPr>
          <p:cNvPr id="3" name="Content Placeholder 2">
            <a:extLst>
              <a:ext uri="{FF2B5EF4-FFF2-40B4-BE49-F238E27FC236}">
                <a16:creationId xmlns:a16="http://schemas.microsoft.com/office/drawing/2014/main" id="{41B1F9C2-BD5B-0A45-B53F-A638FC48DFC2}"/>
              </a:ext>
            </a:extLst>
          </p:cNvPr>
          <p:cNvSpPr>
            <a:spLocks noGrp="1"/>
          </p:cNvSpPr>
          <p:nvPr>
            <p:ph idx="1"/>
          </p:nvPr>
        </p:nvSpPr>
        <p:spPr/>
        <p:txBody>
          <a:bodyPr/>
          <a:lstStyle/>
          <a:p>
            <a:r>
              <a:rPr lang="en-VN"/>
              <a:t>Giáo viên demo về lifecycle </a:t>
            </a:r>
          </a:p>
        </p:txBody>
      </p:sp>
    </p:spTree>
    <p:extLst>
      <p:ext uri="{BB962C8B-B14F-4D97-AF65-F5344CB8AC3E}">
        <p14:creationId xmlns:p14="http://schemas.microsoft.com/office/powerpoint/2010/main" val="234315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VN" dirty="0"/>
              <a:t>Component là gì ?</a:t>
            </a:r>
          </a:p>
          <a:p>
            <a:r>
              <a:rPr lang="en-VN" dirty="0"/>
              <a:t>Tạo và sử dụng component bằng hai cách: class component và function component</a:t>
            </a:r>
          </a:p>
          <a:p>
            <a:r>
              <a:rPr lang="en-VN" dirty="0"/>
              <a:t>Vòng đời của component</a:t>
            </a:r>
          </a:p>
          <a:p>
            <a:r>
              <a:rPr lang="en-VN" dirty="0"/>
              <a:t>State là gì ?</a:t>
            </a:r>
          </a:p>
          <a:p>
            <a:r>
              <a:rPr lang="en-VN" dirty="0"/>
              <a:t>Tạo và sử dụng state trong component class</a:t>
            </a:r>
          </a:p>
        </p:txBody>
      </p:sp>
    </p:spTree>
    <p:extLst>
      <p:ext uri="{BB962C8B-B14F-4D97-AF65-F5344CB8AC3E}">
        <p14:creationId xmlns:p14="http://schemas.microsoft.com/office/powerpoint/2010/main" val="182034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lstStyle/>
          <a:p>
            <a:r>
              <a:rPr lang="en-VN" dirty="0"/>
              <a:t>Component là gì ?</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VN" dirty="0"/>
              <a:t>Component cho phép bạn chi nhỏ một giao diện lớn thành từng thành phần độc lập có tính tái sử dụng cao </a:t>
            </a:r>
          </a:p>
          <a:p>
            <a:r>
              <a:rPr lang="en-VN" dirty="0"/>
              <a:t>Hãy tưởng tượng một trang web có nav, content, footer, thay vì gộp chung 3 thành phần này thành một component thì ta chia nhỏ 3 thành phần này thành 3 component riêng biệt rồi ghép chúng lại với nhau </a:t>
            </a:r>
          </a:p>
          <a:p>
            <a:r>
              <a:rPr lang="en-VN" dirty="0"/>
              <a:t>Để định nghĩa và tạo component ta có hai cách : tạo một component như một class(stateful component) hoặc tạo một component như một hàm (stateless component)</a:t>
            </a:r>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BFA0-163D-3541-8802-936887BDFDE4}"/>
              </a:ext>
            </a:extLst>
          </p:cNvPr>
          <p:cNvSpPr>
            <a:spLocks noGrp="1"/>
          </p:cNvSpPr>
          <p:nvPr>
            <p:ph type="title"/>
          </p:nvPr>
        </p:nvSpPr>
        <p:spPr/>
        <p:txBody>
          <a:bodyPr/>
          <a:lstStyle/>
          <a:p>
            <a:r>
              <a:rPr lang="en-VN" dirty="0"/>
              <a:t>Component là gì ?</a:t>
            </a:r>
          </a:p>
        </p:txBody>
      </p:sp>
      <p:sp>
        <p:nvSpPr>
          <p:cNvPr id="3" name="Content Placeholder 2">
            <a:extLst>
              <a:ext uri="{FF2B5EF4-FFF2-40B4-BE49-F238E27FC236}">
                <a16:creationId xmlns:a16="http://schemas.microsoft.com/office/drawing/2014/main" id="{E0CC8F77-28A7-0645-BE40-1E4C92F803A6}"/>
              </a:ext>
            </a:extLst>
          </p:cNvPr>
          <p:cNvSpPr>
            <a:spLocks noGrp="1"/>
          </p:cNvSpPr>
          <p:nvPr>
            <p:ph idx="1"/>
          </p:nvPr>
        </p:nvSpPr>
        <p:spPr/>
        <p:txBody>
          <a:bodyPr/>
          <a:lstStyle/>
          <a:p>
            <a:r>
              <a:rPr lang="en-VN" dirty="0"/>
              <a:t>Statefull component là component cho phép sử dụng state </a:t>
            </a:r>
          </a:p>
          <a:p>
            <a:r>
              <a:rPr lang="en-VN" dirty="0"/>
              <a:t>Stateless component là component không cho phép sử dụng state</a:t>
            </a:r>
          </a:p>
        </p:txBody>
      </p:sp>
    </p:spTree>
    <p:extLst>
      <p:ext uri="{BB962C8B-B14F-4D97-AF65-F5344CB8AC3E}">
        <p14:creationId xmlns:p14="http://schemas.microsoft.com/office/powerpoint/2010/main" val="346932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EC91-D916-E74F-B538-AC09FDF7D1AD}"/>
              </a:ext>
            </a:extLst>
          </p:cNvPr>
          <p:cNvSpPr>
            <a:spLocks noGrp="1"/>
          </p:cNvSpPr>
          <p:nvPr>
            <p:ph type="title"/>
          </p:nvPr>
        </p:nvSpPr>
        <p:spPr/>
        <p:txBody>
          <a:bodyPr>
            <a:normAutofit fontScale="90000"/>
          </a:bodyPr>
          <a:lstStyle/>
          <a:p>
            <a:r>
              <a:rPr lang="en-VN" dirty="0"/>
              <a:t>Định nghĩa component như một class</a:t>
            </a:r>
          </a:p>
        </p:txBody>
      </p:sp>
      <p:sp>
        <p:nvSpPr>
          <p:cNvPr id="3" name="Content Placeholder 2">
            <a:extLst>
              <a:ext uri="{FF2B5EF4-FFF2-40B4-BE49-F238E27FC236}">
                <a16:creationId xmlns:a16="http://schemas.microsoft.com/office/drawing/2014/main" id="{AE1661F2-7E69-3744-9BF7-05D132512E00}"/>
              </a:ext>
            </a:extLst>
          </p:cNvPr>
          <p:cNvSpPr>
            <a:spLocks noGrp="1"/>
          </p:cNvSpPr>
          <p:nvPr>
            <p:ph idx="1"/>
          </p:nvPr>
        </p:nvSpPr>
        <p:spPr/>
        <p:txBody>
          <a:bodyPr/>
          <a:lstStyle/>
          <a:p>
            <a:r>
              <a:rPr lang="en-VN" dirty="0"/>
              <a:t>Từ phiên bản ES6, JavaScript đã có khái niệm class (lớp), do đó bạn có thể tạo một component bằng cách kế thừa lại lớp React.Component</a:t>
            </a:r>
          </a:p>
          <a:p>
            <a:r>
              <a:rPr lang="en-VN" dirty="0"/>
              <a:t>Cú pháp </a:t>
            </a:r>
          </a:p>
          <a:p>
            <a:endParaRPr lang="en-VN" dirty="0"/>
          </a:p>
        </p:txBody>
      </p:sp>
      <p:pic>
        <p:nvPicPr>
          <p:cNvPr id="4" name="Picture 3">
            <a:extLst>
              <a:ext uri="{FF2B5EF4-FFF2-40B4-BE49-F238E27FC236}">
                <a16:creationId xmlns:a16="http://schemas.microsoft.com/office/drawing/2014/main" id="{20936756-ACCF-9E46-9B6B-46AA409E59D4}"/>
              </a:ext>
            </a:extLst>
          </p:cNvPr>
          <p:cNvPicPr>
            <a:picLocks noChangeAspect="1"/>
          </p:cNvPicPr>
          <p:nvPr/>
        </p:nvPicPr>
        <p:blipFill>
          <a:blip r:embed="rId2"/>
          <a:stretch>
            <a:fillRect/>
          </a:stretch>
        </p:blipFill>
        <p:spPr>
          <a:xfrm>
            <a:off x="1206228" y="3317831"/>
            <a:ext cx="4775065" cy="3100398"/>
          </a:xfrm>
          <a:prstGeom prst="rect">
            <a:avLst/>
          </a:prstGeom>
        </p:spPr>
      </p:pic>
      <p:sp>
        <p:nvSpPr>
          <p:cNvPr id="5" name="TextBox 4">
            <a:extLst>
              <a:ext uri="{FF2B5EF4-FFF2-40B4-BE49-F238E27FC236}">
                <a16:creationId xmlns:a16="http://schemas.microsoft.com/office/drawing/2014/main" id="{9D6C2A50-8C1B-D149-8CE9-E9AFC2F2DECD}"/>
              </a:ext>
            </a:extLst>
          </p:cNvPr>
          <p:cNvSpPr txBox="1"/>
          <p:nvPr/>
        </p:nvSpPr>
        <p:spPr>
          <a:xfrm>
            <a:off x="5981293" y="2873551"/>
            <a:ext cx="6014936" cy="4247317"/>
          </a:xfrm>
          <a:prstGeom prst="rect">
            <a:avLst/>
          </a:prstGeom>
          <a:noFill/>
        </p:spPr>
        <p:txBody>
          <a:bodyPr wrap="square" rtlCol="0">
            <a:spAutoFit/>
          </a:bodyPr>
          <a:lstStyle/>
          <a:p>
            <a:pPr marL="285750" indent="-285750">
              <a:buFont typeface="Arial" panose="020B0604020202020204" pitchFamily="34" charset="0"/>
              <a:buChar char="•"/>
            </a:pPr>
            <a:r>
              <a:rPr lang="en-VN" b="1" dirty="0"/>
              <a:t>render() </a:t>
            </a:r>
            <a:r>
              <a:rPr lang="en-VN" dirty="0"/>
              <a:t>là một overriding method, trong đây sẽ chứa lệnh JSX để tạo giao diện</a:t>
            </a:r>
          </a:p>
          <a:p>
            <a:pPr marL="285750" indent="-285750">
              <a:buFont typeface="Arial" panose="020B0604020202020204" pitchFamily="34" charset="0"/>
              <a:buChar char="•"/>
            </a:pPr>
            <a:r>
              <a:rPr lang="en-US" b="1" dirty="0"/>
              <a:t>c</a:t>
            </a:r>
            <a:r>
              <a:rPr lang="en-VN" b="1" dirty="0"/>
              <a:t>onstructor() </a:t>
            </a:r>
            <a:r>
              <a:rPr lang="en-VN" dirty="0"/>
              <a:t>là hàm khởi tạo của lớp, hàm này được triệu gọi khi khởi tạo component</a:t>
            </a:r>
          </a:p>
          <a:p>
            <a:pPr marL="285750" indent="-285750">
              <a:buFont typeface="Arial" panose="020B0604020202020204" pitchFamily="34" charset="0"/>
              <a:buChar char="•"/>
            </a:pPr>
            <a:r>
              <a:rPr lang="en-US" b="1" dirty="0"/>
              <a:t>super() </a:t>
            </a:r>
            <a:r>
              <a:rPr lang="en-US" dirty="0" err="1"/>
              <a:t>là</a:t>
            </a:r>
            <a:r>
              <a:rPr lang="en-US" dirty="0"/>
              <a:t> </a:t>
            </a:r>
            <a:r>
              <a:rPr lang="en-US" dirty="0" err="1"/>
              <a:t>hàm</a:t>
            </a:r>
            <a:r>
              <a:rPr lang="en-US" dirty="0"/>
              <a:t> </a:t>
            </a:r>
            <a:r>
              <a:rPr lang="en-US" dirty="0" err="1"/>
              <a:t>gọi</a:t>
            </a:r>
            <a:r>
              <a:rPr lang="en-US" dirty="0"/>
              <a:t> </a:t>
            </a:r>
            <a:r>
              <a:rPr lang="en-US" dirty="0" err="1"/>
              <a:t>trong</a:t>
            </a:r>
            <a:r>
              <a:rPr lang="en-US" dirty="0"/>
              <a:t> constructor </a:t>
            </a:r>
            <a:r>
              <a:rPr lang="en-US" dirty="0" err="1"/>
              <a:t>mang</a:t>
            </a:r>
            <a:r>
              <a:rPr lang="en-US" dirty="0"/>
              <a:t> </a:t>
            </a:r>
            <a:r>
              <a:rPr lang="en-US" dirty="0" err="1"/>
              <a:t>ý</a:t>
            </a:r>
            <a:r>
              <a:rPr lang="en-US" dirty="0"/>
              <a:t> </a:t>
            </a:r>
            <a:r>
              <a:rPr lang="en-US" dirty="0" err="1"/>
              <a:t>nghĩa</a:t>
            </a:r>
            <a:r>
              <a:rPr lang="en-US" dirty="0"/>
              <a:t> </a:t>
            </a:r>
            <a:r>
              <a:rPr lang="en-US" dirty="0" err="1"/>
              <a:t>gọi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trong</a:t>
            </a:r>
            <a:r>
              <a:rPr lang="en-US" dirty="0"/>
              <a:t> constructor </a:t>
            </a:r>
            <a:r>
              <a:rPr lang="en-US" dirty="0" err="1"/>
              <a:t>của</a:t>
            </a:r>
            <a:r>
              <a:rPr lang="en-US" dirty="0"/>
              <a:t> </a:t>
            </a:r>
            <a:r>
              <a:rPr lang="en-US" dirty="0" err="1"/>
              <a:t>lớp</a:t>
            </a:r>
            <a:r>
              <a:rPr lang="en-US" dirty="0"/>
              <a:t> cha </a:t>
            </a:r>
          </a:p>
          <a:p>
            <a:pPr marL="285750" indent="-285750">
              <a:buFont typeface="Arial" panose="020B0604020202020204" pitchFamily="34" charset="0"/>
              <a:buChar char="•"/>
            </a:pPr>
            <a:r>
              <a:rPr lang="en-US" dirty="0" err="1"/>
              <a:t>Lệnh</a:t>
            </a:r>
            <a:r>
              <a:rPr lang="en-US" dirty="0"/>
              <a:t> </a:t>
            </a:r>
            <a:r>
              <a:rPr lang="en-US" b="1" dirty="0"/>
              <a:t>export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bạn</a:t>
            </a:r>
            <a:r>
              <a:rPr lang="en-US" dirty="0"/>
              <a:t> </a:t>
            </a:r>
            <a:r>
              <a:rPr lang="en-US" dirty="0" err="1"/>
              <a:t>tạo</a:t>
            </a:r>
            <a:r>
              <a:rPr lang="en-US" dirty="0"/>
              <a:t> component </a:t>
            </a:r>
            <a:r>
              <a:rPr lang="en-US" dirty="0" err="1"/>
              <a:t>với</a:t>
            </a:r>
            <a:r>
              <a:rPr lang="en-US" dirty="0"/>
              <a:t> </a:t>
            </a:r>
            <a:r>
              <a:rPr lang="en-US" dirty="0" err="1"/>
              <a:t>một</a:t>
            </a:r>
            <a:r>
              <a:rPr lang="en-US" dirty="0"/>
              <a:t> file </a:t>
            </a:r>
            <a:r>
              <a:rPr lang="en-US" dirty="0" err="1"/>
              <a:t>riêng</a:t>
            </a:r>
            <a:r>
              <a:rPr lang="en-US" dirty="0"/>
              <a:t> </a:t>
            </a:r>
            <a:r>
              <a:rPr lang="en-US" dirty="0" err="1"/>
              <a:t>biệt</a:t>
            </a:r>
            <a:r>
              <a:rPr lang="en-US" dirty="0"/>
              <a:t>, </a:t>
            </a:r>
            <a:r>
              <a:rPr lang="en-US" dirty="0" err="1"/>
              <a:t>để</a:t>
            </a:r>
            <a:r>
              <a:rPr lang="en-US" dirty="0"/>
              <a:t> </a:t>
            </a:r>
            <a:r>
              <a:rPr lang="en-US" dirty="0" err="1"/>
              <a:t>có</a:t>
            </a:r>
            <a:r>
              <a:rPr lang="en-US" dirty="0"/>
              <a:t> </a:t>
            </a:r>
            <a:r>
              <a:rPr lang="en-US" dirty="0" err="1"/>
              <a:t>thể</a:t>
            </a:r>
            <a:r>
              <a:rPr lang="en-US" dirty="0"/>
              <a:t> import component </a:t>
            </a:r>
            <a:r>
              <a:rPr lang="en-US" dirty="0" err="1"/>
              <a:t>này</a:t>
            </a:r>
            <a:r>
              <a:rPr lang="en-US" dirty="0"/>
              <a:t> </a:t>
            </a:r>
            <a:r>
              <a:rPr lang="en-US" dirty="0" err="1"/>
              <a:t>vào</a:t>
            </a:r>
            <a:r>
              <a:rPr lang="en-US" dirty="0"/>
              <a:t> </a:t>
            </a:r>
            <a:r>
              <a:rPr lang="en-US" dirty="0" err="1"/>
              <a:t>các</a:t>
            </a:r>
            <a:r>
              <a:rPr lang="en-US" dirty="0"/>
              <a:t> file </a:t>
            </a:r>
            <a:r>
              <a:rPr lang="en-US" dirty="0" err="1"/>
              <a:t>khác</a:t>
            </a:r>
            <a:r>
              <a:rPr lang="en-US" dirty="0"/>
              <a:t> </a:t>
            </a:r>
            <a:r>
              <a:rPr lang="en-US" dirty="0" err="1"/>
              <a:t>thì</a:t>
            </a:r>
            <a:r>
              <a:rPr lang="en-US" dirty="0"/>
              <a:t> </a:t>
            </a:r>
            <a:r>
              <a:rPr lang="en-US" dirty="0" err="1"/>
              <a:t>cần</a:t>
            </a:r>
            <a:r>
              <a:rPr lang="en-US" dirty="0"/>
              <a:t> </a:t>
            </a:r>
            <a:r>
              <a:rPr lang="en-US" dirty="0" err="1"/>
              <a:t>phải</a:t>
            </a:r>
            <a:r>
              <a:rPr lang="en-US" dirty="0"/>
              <a:t> export </a:t>
            </a:r>
            <a:r>
              <a:rPr lang="en-US" dirty="0" err="1"/>
              <a:t>nội</a:t>
            </a:r>
            <a:r>
              <a:rPr lang="en-US" dirty="0"/>
              <a:t> dung code </a:t>
            </a:r>
            <a:r>
              <a:rPr lang="en-US" dirty="0" err="1"/>
              <a:t>này</a:t>
            </a:r>
            <a:r>
              <a:rPr lang="en-US" dirty="0"/>
              <a:t> ra.</a:t>
            </a:r>
          </a:p>
          <a:p>
            <a:pPr marL="285750" indent="-285750">
              <a:buFont typeface="Arial" panose="020B0604020202020204" pitchFamily="34" charset="0"/>
              <a:buChar char="•"/>
            </a:pPr>
            <a:r>
              <a:rPr lang="en-US" b="1" dirty="0"/>
              <a:t>Export/Import </a:t>
            </a:r>
            <a:r>
              <a:rPr lang="en-US" dirty="0" err="1"/>
              <a:t>là</a:t>
            </a:r>
            <a:r>
              <a:rPr lang="en-US" dirty="0"/>
              <a:t> </a:t>
            </a:r>
            <a:r>
              <a:rPr lang="en-US" dirty="0" err="1"/>
              <a:t>hai</a:t>
            </a:r>
            <a:r>
              <a:rPr lang="en-US" dirty="0"/>
              <a:t> </a:t>
            </a:r>
            <a:r>
              <a:rPr lang="en-US" dirty="0" err="1"/>
              <a:t>lệnh</a:t>
            </a:r>
            <a:r>
              <a:rPr lang="en-US" dirty="0"/>
              <a:t> </a:t>
            </a:r>
            <a:r>
              <a:rPr lang="en-US" dirty="0" err="1"/>
              <a:t>xuất</a:t>
            </a:r>
            <a:r>
              <a:rPr lang="en-US" dirty="0"/>
              <a:t> </a:t>
            </a:r>
            <a:r>
              <a:rPr lang="en-US" dirty="0" err="1"/>
              <a:t>nhập</a:t>
            </a:r>
            <a:r>
              <a:rPr lang="en-US" dirty="0"/>
              <a:t> module </a:t>
            </a:r>
            <a:r>
              <a:rPr lang="en-US" dirty="0" err="1"/>
              <a:t>của</a:t>
            </a:r>
            <a:r>
              <a:rPr lang="en-US" dirty="0"/>
              <a:t> </a:t>
            </a:r>
            <a:r>
              <a:rPr lang="en-US" b="1" dirty="0"/>
              <a:t>JS ES6</a:t>
            </a:r>
            <a:br>
              <a:rPr lang="en-US" dirty="0"/>
            </a:br>
            <a:endParaRPr lang="en-US" dirty="0"/>
          </a:p>
          <a:p>
            <a:pPr marL="285750" indent="-285750">
              <a:buFont typeface="Arial" panose="020B0604020202020204" pitchFamily="34" charset="0"/>
              <a:buChar char="•"/>
            </a:pPr>
            <a:endParaRPr lang="en-VN" dirty="0"/>
          </a:p>
        </p:txBody>
      </p:sp>
    </p:spTree>
    <p:extLst>
      <p:ext uri="{BB962C8B-B14F-4D97-AF65-F5344CB8AC3E}">
        <p14:creationId xmlns:p14="http://schemas.microsoft.com/office/powerpoint/2010/main" val="25759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4821-AAD0-9740-8592-39BBD5EF3C4F}"/>
              </a:ext>
            </a:extLst>
          </p:cNvPr>
          <p:cNvSpPr>
            <a:spLocks noGrp="1"/>
          </p:cNvSpPr>
          <p:nvPr>
            <p:ph type="title"/>
          </p:nvPr>
        </p:nvSpPr>
        <p:spPr>
          <a:xfrm>
            <a:off x="784698" y="516134"/>
            <a:ext cx="10878766" cy="1478036"/>
          </a:xfrm>
        </p:spPr>
        <p:txBody>
          <a:bodyPr>
            <a:normAutofit/>
          </a:bodyPr>
          <a:lstStyle/>
          <a:p>
            <a:r>
              <a:rPr lang="en-VN" dirty="0"/>
              <a:t>Take break: Tìm hiểu về lệnh import/export</a:t>
            </a:r>
          </a:p>
        </p:txBody>
      </p:sp>
      <p:sp>
        <p:nvSpPr>
          <p:cNvPr id="3" name="Content Placeholder 2">
            <a:extLst>
              <a:ext uri="{FF2B5EF4-FFF2-40B4-BE49-F238E27FC236}">
                <a16:creationId xmlns:a16="http://schemas.microsoft.com/office/drawing/2014/main" id="{0FB42FB3-E544-2B4C-8D2A-54F487343C1F}"/>
              </a:ext>
            </a:extLst>
          </p:cNvPr>
          <p:cNvSpPr>
            <a:spLocks noGrp="1"/>
          </p:cNvSpPr>
          <p:nvPr>
            <p:ph idx="1"/>
          </p:nvPr>
        </p:nvSpPr>
        <p:spPr/>
        <p:txBody>
          <a:bodyPr/>
          <a:lstStyle/>
          <a:p>
            <a:endParaRPr lang="en-VN" dirty="0"/>
          </a:p>
          <a:p>
            <a:r>
              <a:rPr lang="en-VN" dirty="0"/>
              <a:t>Export và Import là hai lệnh trong JS ES6</a:t>
            </a:r>
          </a:p>
          <a:p>
            <a:r>
              <a:rPr lang="en-VN" dirty="0"/>
              <a:t>Lệnh Export cho phép bạn xuất một module (biến, hàm, object, class) trong một file ra</a:t>
            </a:r>
          </a:p>
          <a:p>
            <a:r>
              <a:rPr lang="en-VN" dirty="0"/>
              <a:t>Lệnh Import cho phép bạn nhập các biến, hàm, object, class được xuất ra từ file đó vào một file khác </a:t>
            </a:r>
          </a:p>
          <a:p>
            <a:r>
              <a:rPr lang="en-VN" dirty="0"/>
              <a:t>Ví dụ </a:t>
            </a:r>
          </a:p>
          <a:p>
            <a:endParaRPr lang="en-VN" dirty="0"/>
          </a:p>
        </p:txBody>
      </p:sp>
      <p:pic>
        <p:nvPicPr>
          <p:cNvPr id="4" name="Picture 3">
            <a:extLst>
              <a:ext uri="{FF2B5EF4-FFF2-40B4-BE49-F238E27FC236}">
                <a16:creationId xmlns:a16="http://schemas.microsoft.com/office/drawing/2014/main" id="{FEE492D7-EEDF-B74E-8F74-C22C4366ACB2}"/>
              </a:ext>
            </a:extLst>
          </p:cNvPr>
          <p:cNvPicPr>
            <a:picLocks noChangeAspect="1"/>
          </p:cNvPicPr>
          <p:nvPr/>
        </p:nvPicPr>
        <p:blipFill>
          <a:blip r:embed="rId2"/>
          <a:stretch>
            <a:fillRect/>
          </a:stretch>
        </p:blipFill>
        <p:spPr>
          <a:xfrm>
            <a:off x="1960361" y="4348263"/>
            <a:ext cx="4164282" cy="2196965"/>
          </a:xfrm>
          <a:prstGeom prst="rect">
            <a:avLst/>
          </a:prstGeom>
        </p:spPr>
      </p:pic>
      <p:pic>
        <p:nvPicPr>
          <p:cNvPr id="5" name="Picture 4">
            <a:extLst>
              <a:ext uri="{FF2B5EF4-FFF2-40B4-BE49-F238E27FC236}">
                <a16:creationId xmlns:a16="http://schemas.microsoft.com/office/drawing/2014/main" id="{D17403E9-629B-BD43-8CEF-03B2A9A7C6AB}"/>
              </a:ext>
            </a:extLst>
          </p:cNvPr>
          <p:cNvPicPr>
            <a:picLocks noChangeAspect="1"/>
          </p:cNvPicPr>
          <p:nvPr/>
        </p:nvPicPr>
        <p:blipFill>
          <a:blip r:embed="rId3"/>
          <a:stretch>
            <a:fillRect/>
          </a:stretch>
        </p:blipFill>
        <p:spPr>
          <a:xfrm>
            <a:off x="6775587" y="4348262"/>
            <a:ext cx="5000557" cy="2196966"/>
          </a:xfrm>
          <a:prstGeom prst="rect">
            <a:avLst/>
          </a:prstGeom>
        </p:spPr>
      </p:pic>
    </p:spTree>
    <p:extLst>
      <p:ext uri="{BB962C8B-B14F-4D97-AF65-F5344CB8AC3E}">
        <p14:creationId xmlns:p14="http://schemas.microsoft.com/office/powerpoint/2010/main" val="82297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5B2E-B608-BF4E-84DD-31C5223872CC}"/>
              </a:ext>
            </a:extLst>
          </p:cNvPr>
          <p:cNvSpPr>
            <a:spLocks noGrp="1"/>
          </p:cNvSpPr>
          <p:nvPr>
            <p:ph type="title"/>
          </p:nvPr>
        </p:nvSpPr>
        <p:spPr/>
        <p:txBody>
          <a:bodyPr/>
          <a:lstStyle/>
          <a:p>
            <a:r>
              <a:rPr lang="en-VN" dirty="0"/>
              <a:t>Export default </a:t>
            </a:r>
          </a:p>
        </p:txBody>
      </p:sp>
      <p:sp>
        <p:nvSpPr>
          <p:cNvPr id="3" name="Content Placeholder 2">
            <a:extLst>
              <a:ext uri="{FF2B5EF4-FFF2-40B4-BE49-F238E27FC236}">
                <a16:creationId xmlns:a16="http://schemas.microsoft.com/office/drawing/2014/main" id="{83EAC77F-4731-E64A-8D50-B36745B2B65C}"/>
              </a:ext>
            </a:extLst>
          </p:cNvPr>
          <p:cNvSpPr>
            <a:spLocks noGrp="1"/>
          </p:cNvSpPr>
          <p:nvPr>
            <p:ph idx="1"/>
          </p:nvPr>
        </p:nvSpPr>
        <p:spPr/>
        <p:txBody>
          <a:bodyPr/>
          <a:lstStyle/>
          <a:p>
            <a:r>
              <a:rPr lang="en-VN" dirty="0"/>
              <a:t>Trong mỗi file, JS cho phép sử dụng một lệnh export default </a:t>
            </a:r>
          </a:p>
          <a:p>
            <a:r>
              <a:rPr lang="en-VN" dirty="0"/>
              <a:t>Module được export với từ khoá </a:t>
            </a:r>
            <a:r>
              <a:rPr lang="en-VN" b="1" dirty="0"/>
              <a:t>default</a:t>
            </a:r>
            <a:r>
              <a:rPr lang="en-VN" dirty="0"/>
              <a:t> được coi là module đại diện cho toàn bộ file do đó khi import module đó vào một file khác, ko cần chỉ ra tên của module đó </a:t>
            </a:r>
          </a:p>
          <a:p>
            <a:r>
              <a:rPr lang="en-VN" dirty="0"/>
              <a:t>Ví dụ  </a:t>
            </a:r>
          </a:p>
          <a:p>
            <a:endParaRPr lang="en-VN" dirty="0"/>
          </a:p>
        </p:txBody>
      </p:sp>
      <p:pic>
        <p:nvPicPr>
          <p:cNvPr id="4" name="Picture 3">
            <a:extLst>
              <a:ext uri="{FF2B5EF4-FFF2-40B4-BE49-F238E27FC236}">
                <a16:creationId xmlns:a16="http://schemas.microsoft.com/office/drawing/2014/main" id="{AF9886DD-EEAD-7E4C-9C34-297F0D141DC6}"/>
              </a:ext>
            </a:extLst>
          </p:cNvPr>
          <p:cNvPicPr>
            <a:picLocks noChangeAspect="1"/>
          </p:cNvPicPr>
          <p:nvPr/>
        </p:nvPicPr>
        <p:blipFill>
          <a:blip r:embed="rId2"/>
          <a:stretch>
            <a:fillRect/>
          </a:stretch>
        </p:blipFill>
        <p:spPr>
          <a:xfrm>
            <a:off x="565557" y="3749309"/>
            <a:ext cx="4473372" cy="1653581"/>
          </a:xfrm>
          <a:prstGeom prst="rect">
            <a:avLst/>
          </a:prstGeom>
        </p:spPr>
      </p:pic>
      <p:pic>
        <p:nvPicPr>
          <p:cNvPr id="5" name="Picture 4">
            <a:extLst>
              <a:ext uri="{FF2B5EF4-FFF2-40B4-BE49-F238E27FC236}">
                <a16:creationId xmlns:a16="http://schemas.microsoft.com/office/drawing/2014/main" id="{6443C7B9-2662-8647-9E59-D0B10316CEDD}"/>
              </a:ext>
            </a:extLst>
          </p:cNvPr>
          <p:cNvPicPr>
            <a:picLocks noChangeAspect="1"/>
          </p:cNvPicPr>
          <p:nvPr/>
        </p:nvPicPr>
        <p:blipFill>
          <a:blip r:embed="rId3"/>
          <a:stretch>
            <a:fillRect/>
          </a:stretch>
        </p:blipFill>
        <p:spPr>
          <a:xfrm>
            <a:off x="5038929" y="3749310"/>
            <a:ext cx="7826945" cy="1653580"/>
          </a:xfrm>
          <a:prstGeom prst="rect">
            <a:avLst/>
          </a:prstGeom>
        </p:spPr>
      </p:pic>
    </p:spTree>
    <p:extLst>
      <p:ext uri="{BB962C8B-B14F-4D97-AF65-F5344CB8AC3E}">
        <p14:creationId xmlns:p14="http://schemas.microsoft.com/office/powerpoint/2010/main" val="415656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A3F3-D39F-3D4F-816E-8F4B9679059E}"/>
              </a:ext>
            </a:extLst>
          </p:cNvPr>
          <p:cNvSpPr>
            <a:spLocks noGrp="1"/>
          </p:cNvSpPr>
          <p:nvPr>
            <p:ph type="title"/>
          </p:nvPr>
        </p:nvSpPr>
        <p:spPr/>
        <p:txBody>
          <a:bodyPr/>
          <a:lstStyle/>
          <a:p>
            <a:r>
              <a:rPr lang="en-VN" dirty="0"/>
              <a:t>Sử dụng component </a:t>
            </a:r>
          </a:p>
        </p:txBody>
      </p:sp>
      <p:sp>
        <p:nvSpPr>
          <p:cNvPr id="5" name="Content Placeholder 4">
            <a:extLst>
              <a:ext uri="{FF2B5EF4-FFF2-40B4-BE49-F238E27FC236}">
                <a16:creationId xmlns:a16="http://schemas.microsoft.com/office/drawing/2014/main" id="{19EBE67B-36E8-074F-A46A-FDDD0165D5E4}"/>
              </a:ext>
            </a:extLst>
          </p:cNvPr>
          <p:cNvSpPr>
            <a:spLocks noGrp="1"/>
          </p:cNvSpPr>
          <p:nvPr>
            <p:ph idx="1"/>
          </p:nvPr>
        </p:nvSpPr>
        <p:spPr>
          <a:xfrm>
            <a:off x="1066800" y="1901838"/>
            <a:ext cx="10058400" cy="3931920"/>
          </a:xfrm>
        </p:spPr>
        <p:txBody>
          <a:bodyPr/>
          <a:lstStyle/>
          <a:p>
            <a:r>
              <a:rPr lang="en-VN" dirty="0"/>
              <a:t>Để sử dụng component, nếu component đặt ở một file khác thì cần import component đó vào file chứa component cha</a:t>
            </a:r>
          </a:p>
          <a:p>
            <a:endParaRPr lang="en-VN" dirty="0"/>
          </a:p>
        </p:txBody>
      </p:sp>
      <p:pic>
        <p:nvPicPr>
          <p:cNvPr id="7" name="Picture 6">
            <a:extLst>
              <a:ext uri="{FF2B5EF4-FFF2-40B4-BE49-F238E27FC236}">
                <a16:creationId xmlns:a16="http://schemas.microsoft.com/office/drawing/2014/main" id="{7E4466A0-CA58-6046-A26F-BA61EF502288}"/>
              </a:ext>
            </a:extLst>
          </p:cNvPr>
          <p:cNvPicPr>
            <a:picLocks noChangeAspect="1"/>
          </p:cNvPicPr>
          <p:nvPr/>
        </p:nvPicPr>
        <p:blipFill>
          <a:blip r:embed="rId2"/>
          <a:stretch>
            <a:fillRect/>
          </a:stretch>
        </p:blipFill>
        <p:spPr>
          <a:xfrm>
            <a:off x="1163672" y="2724758"/>
            <a:ext cx="7277100" cy="723900"/>
          </a:xfrm>
          <a:prstGeom prst="rect">
            <a:avLst/>
          </a:prstGeom>
        </p:spPr>
      </p:pic>
      <p:sp>
        <p:nvSpPr>
          <p:cNvPr id="9" name="TextBox 8">
            <a:extLst>
              <a:ext uri="{FF2B5EF4-FFF2-40B4-BE49-F238E27FC236}">
                <a16:creationId xmlns:a16="http://schemas.microsoft.com/office/drawing/2014/main" id="{3A21C271-C19F-9F44-AFD0-A8C38E958401}"/>
              </a:ext>
            </a:extLst>
          </p:cNvPr>
          <p:cNvSpPr txBox="1"/>
          <p:nvPr/>
        </p:nvSpPr>
        <p:spPr>
          <a:xfrm>
            <a:off x="1163672" y="3658228"/>
            <a:ext cx="10778913" cy="923330"/>
          </a:xfrm>
          <a:prstGeom prst="rect">
            <a:avLst/>
          </a:prstGeom>
          <a:noFill/>
        </p:spPr>
        <p:txBody>
          <a:bodyPr wrap="none" rtlCol="0">
            <a:spAutoFit/>
          </a:bodyPr>
          <a:lstStyle/>
          <a:p>
            <a:r>
              <a:rPr lang="en-VN" dirty="0"/>
              <a:t>Mỗi component được tạo ra sẽ tự động tạo thành các thẻ, cặp thẻ này có tên tương </a:t>
            </a:r>
          </a:p>
          <a:p>
            <a:r>
              <a:rPr lang="en-US" dirty="0"/>
              <a:t>ứ</a:t>
            </a:r>
            <a:r>
              <a:rPr lang="en-VN" dirty="0"/>
              <a:t>ng với tên component, ta chỉ việc gọi cặp thẻ này trong JSX của component cha để render ra</a:t>
            </a:r>
          </a:p>
          <a:p>
            <a:r>
              <a:rPr lang="en-US" dirty="0"/>
              <a:t>g</a:t>
            </a:r>
            <a:r>
              <a:rPr lang="en-VN" dirty="0"/>
              <a:t>iao diện </a:t>
            </a:r>
          </a:p>
        </p:txBody>
      </p:sp>
      <p:pic>
        <p:nvPicPr>
          <p:cNvPr id="10" name="Picture 9">
            <a:extLst>
              <a:ext uri="{FF2B5EF4-FFF2-40B4-BE49-F238E27FC236}">
                <a16:creationId xmlns:a16="http://schemas.microsoft.com/office/drawing/2014/main" id="{2CD98E22-1CDF-BB4A-A03E-ECC9C3796FE2}"/>
              </a:ext>
            </a:extLst>
          </p:cNvPr>
          <p:cNvPicPr>
            <a:picLocks noChangeAspect="1"/>
          </p:cNvPicPr>
          <p:nvPr/>
        </p:nvPicPr>
        <p:blipFill>
          <a:blip r:embed="rId3"/>
          <a:stretch>
            <a:fillRect/>
          </a:stretch>
        </p:blipFill>
        <p:spPr>
          <a:xfrm>
            <a:off x="1163672" y="4711704"/>
            <a:ext cx="6134100" cy="1816100"/>
          </a:xfrm>
          <a:prstGeom prst="rect">
            <a:avLst/>
          </a:prstGeom>
        </p:spPr>
      </p:pic>
    </p:spTree>
    <p:extLst>
      <p:ext uri="{BB962C8B-B14F-4D97-AF65-F5344CB8AC3E}">
        <p14:creationId xmlns:p14="http://schemas.microsoft.com/office/powerpoint/2010/main" val="185184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981A-4E59-B543-9C3F-988D28612146}"/>
              </a:ext>
            </a:extLst>
          </p:cNvPr>
          <p:cNvSpPr>
            <a:spLocks noGrp="1"/>
          </p:cNvSpPr>
          <p:nvPr>
            <p:ph type="title"/>
          </p:nvPr>
        </p:nvSpPr>
        <p:spPr/>
        <p:txBody>
          <a:bodyPr>
            <a:normAutofit fontScale="90000"/>
          </a:bodyPr>
          <a:lstStyle/>
          <a:p>
            <a:r>
              <a:rPr lang="en-VN" dirty="0"/>
              <a:t>Định nghĩa component như một hàm</a:t>
            </a:r>
          </a:p>
        </p:txBody>
      </p:sp>
      <p:sp>
        <p:nvSpPr>
          <p:cNvPr id="3" name="Content Placeholder 2">
            <a:extLst>
              <a:ext uri="{FF2B5EF4-FFF2-40B4-BE49-F238E27FC236}">
                <a16:creationId xmlns:a16="http://schemas.microsoft.com/office/drawing/2014/main" id="{0DC63335-1E49-D841-ACCF-EA12C6394773}"/>
              </a:ext>
            </a:extLst>
          </p:cNvPr>
          <p:cNvSpPr>
            <a:spLocks noGrp="1"/>
          </p:cNvSpPr>
          <p:nvPr>
            <p:ph idx="1"/>
          </p:nvPr>
        </p:nvSpPr>
        <p:spPr/>
        <p:txBody>
          <a:bodyPr/>
          <a:lstStyle/>
          <a:p>
            <a:r>
              <a:rPr lang="en-VN" dirty="0"/>
              <a:t>Đối với cách viết này, tạo component sẽ đơn giản hơn rất nhiều, tuy nhiên component function lại không có các hook method trong life cycle như class component ( phiên bản hiện tại đã hỗ trợ hook method trong function component nhưng cách viết còn khá khó hiểu)</a:t>
            </a:r>
          </a:p>
          <a:p>
            <a:r>
              <a:rPr lang="en-VN" dirty="0"/>
              <a:t>Ví dụ tạo component bằng hàm</a:t>
            </a:r>
          </a:p>
        </p:txBody>
      </p:sp>
      <p:pic>
        <p:nvPicPr>
          <p:cNvPr id="4" name="Picture 3">
            <a:extLst>
              <a:ext uri="{FF2B5EF4-FFF2-40B4-BE49-F238E27FC236}">
                <a16:creationId xmlns:a16="http://schemas.microsoft.com/office/drawing/2014/main" id="{19EA1548-B598-BC4F-800E-BDBF579481D6}"/>
              </a:ext>
            </a:extLst>
          </p:cNvPr>
          <p:cNvPicPr>
            <a:picLocks noChangeAspect="1"/>
          </p:cNvPicPr>
          <p:nvPr/>
        </p:nvPicPr>
        <p:blipFill>
          <a:blip r:embed="rId2"/>
          <a:stretch>
            <a:fillRect/>
          </a:stretch>
        </p:blipFill>
        <p:spPr>
          <a:xfrm>
            <a:off x="1283970" y="3802380"/>
            <a:ext cx="6515100" cy="2019300"/>
          </a:xfrm>
          <a:prstGeom prst="rect">
            <a:avLst/>
          </a:prstGeom>
        </p:spPr>
      </p:pic>
    </p:spTree>
    <p:extLst>
      <p:ext uri="{BB962C8B-B14F-4D97-AF65-F5344CB8AC3E}">
        <p14:creationId xmlns:p14="http://schemas.microsoft.com/office/powerpoint/2010/main" val="3483422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791</TotalTime>
  <Words>1176</Words>
  <Application>Microsoft Macintosh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Garamond</vt:lpstr>
      <vt:lpstr>Savon</vt:lpstr>
      <vt:lpstr>COMPONENT VÀ STATE</vt:lpstr>
      <vt:lpstr>Tổng quan</vt:lpstr>
      <vt:lpstr>Component là gì ?</vt:lpstr>
      <vt:lpstr>Component là gì ?</vt:lpstr>
      <vt:lpstr>Định nghĩa component như một class</vt:lpstr>
      <vt:lpstr>Take break: Tìm hiểu về lệnh import/export</vt:lpstr>
      <vt:lpstr>Export default </vt:lpstr>
      <vt:lpstr>Sử dụng component </vt:lpstr>
      <vt:lpstr>Định nghĩa component như một hàm</vt:lpstr>
      <vt:lpstr>State là gì ? </vt:lpstr>
      <vt:lpstr>Khởi tạo state </vt:lpstr>
      <vt:lpstr>Cập nhật giá trị cho state</vt:lpstr>
      <vt:lpstr>Đưa state vào JSX</vt:lpstr>
      <vt:lpstr>Demo về state</vt:lpstr>
      <vt:lpstr>Vòng đời của một component</vt:lpstr>
      <vt:lpstr>Vòng đời của một component</vt:lpstr>
      <vt:lpstr>Vòng đời của một component</vt:lpstr>
      <vt:lpstr>1. Trạng thái khởi tạo</vt:lpstr>
      <vt:lpstr>2. Trạng thái gắn vào cây DOM</vt:lpstr>
      <vt:lpstr>3. Trạng thái cập nhật </vt:lpstr>
      <vt:lpstr>3.Trạng thái cập nhật </vt:lpstr>
      <vt:lpstr>4. Trạng thái xoá khỏi cây DOM</vt:lpstr>
      <vt:lpstr>Demo về lifecycle</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148</cp:revision>
  <dcterms:created xsi:type="dcterms:W3CDTF">2021-06-13T14:29:28Z</dcterms:created>
  <dcterms:modified xsi:type="dcterms:W3CDTF">2021-06-18T03:36:02Z</dcterms:modified>
</cp:coreProperties>
</file>