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72" r:id="rId2"/>
    <p:sldId id="273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8" r:id="rId24"/>
    <p:sldId id="302" r:id="rId25"/>
    <p:sldId id="303" r:id="rId26"/>
    <p:sldId id="304" r:id="rId27"/>
    <p:sldId id="305" r:id="rId28"/>
    <p:sldId id="306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307" r:id="rId37"/>
    <p:sldId id="310" r:id="rId38"/>
    <p:sldId id="308" r:id="rId39"/>
    <p:sldId id="309" r:id="rId40"/>
    <p:sldId id="312" r:id="rId41"/>
    <p:sldId id="318" r:id="rId42"/>
    <p:sldId id="407" r:id="rId43"/>
    <p:sldId id="313" r:id="rId44"/>
    <p:sldId id="314" r:id="rId45"/>
    <p:sldId id="315" r:id="rId46"/>
    <p:sldId id="316" r:id="rId47"/>
    <p:sldId id="408" r:id="rId48"/>
    <p:sldId id="409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31" r:id="rId57"/>
    <p:sldId id="332" r:id="rId58"/>
    <p:sldId id="333" r:id="rId59"/>
    <p:sldId id="263" r:id="rId60"/>
    <p:sldId id="264" r:id="rId61"/>
    <p:sldId id="336" r:id="rId62"/>
    <p:sldId id="351" r:id="rId63"/>
    <p:sldId id="338" r:id="rId64"/>
    <p:sldId id="339" r:id="rId65"/>
    <p:sldId id="340" r:id="rId66"/>
    <p:sldId id="341" r:id="rId67"/>
    <p:sldId id="410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279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4" r:id="rId86"/>
    <p:sldId id="365" r:id="rId87"/>
    <p:sldId id="387" r:id="rId88"/>
    <p:sldId id="366" r:id="rId89"/>
    <p:sldId id="367" r:id="rId90"/>
    <p:sldId id="368" r:id="rId91"/>
    <p:sldId id="369" r:id="rId92"/>
    <p:sldId id="361" r:id="rId93"/>
    <p:sldId id="370" r:id="rId94"/>
    <p:sldId id="371" r:id="rId95"/>
    <p:sldId id="372" r:id="rId96"/>
    <p:sldId id="374" r:id="rId97"/>
    <p:sldId id="375" r:id="rId98"/>
    <p:sldId id="376" r:id="rId99"/>
    <p:sldId id="377" r:id="rId100"/>
    <p:sldId id="378" r:id="rId101"/>
    <p:sldId id="380" r:id="rId102"/>
    <p:sldId id="381" r:id="rId103"/>
    <p:sldId id="382" r:id="rId104"/>
    <p:sldId id="383" r:id="rId105"/>
    <p:sldId id="384" r:id="rId106"/>
    <p:sldId id="385" r:id="rId107"/>
    <p:sldId id="266" r:id="rId108"/>
    <p:sldId id="386" r:id="rId109"/>
    <p:sldId id="334" r:id="rId110"/>
    <p:sldId id="388" r:id="rId111"/>
    <p:sldId id="389" r:id="rId112"/>
    <p:sldId id="390" r:id="rId113"/>
    <p:sldId id="392" r:id="rId114"/>
    <p:sldId id="335" r:id="rId115"/>
    <p:sldId id="393" r:id="rId116"/>
    <p:sldId id="394" r:id="rId117"/>
    <p:sldId id="267" r:id="rId118"/>
    <p:sldId id="395" r:id="rId119"/>
    <p:sldId id="397" r:id="rId120"/>
    <p:sldId id="396" r:id="rId121"/>
    <p:sldId id="398" r:id="rId122"/>
    <p:sldId id="399" r:id="rId123"/>
    <p:sldId id="282" r:id="rId124"/>
    <p:sldId id="280" r:id="rId125"/>
    <p:sldId id="281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8/10/relationships/authors" Target="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8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14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9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0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17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28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9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7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7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1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1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44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Zead</a:t>
            </a:r>
            <a:r>
              <a:rPr lang="en-US" dirty="0"/>
              <a:t> Alshukairi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94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19923" y="3904477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39B32-75B0-23F8-A724-B790BBFB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276" y="3261354"/>
            <a:ext cx="317019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33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3C6181-EED0-565E-D29B-389B25B79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2" y="910224"/>
            <a:ext cx="7223571" cy="5947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617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6B9AC7-C4D3-A350-3CA2-98634A058F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2" y="910224"/>
            <a:ext cx="7223570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422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6BCF1-9FFE-2009-9931-43021A9892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2" y="910224"/>
            <a:ext cx="7223570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01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B4F50D-B95C-5CF3-71FA-8E701F2A5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1" y="910224"/>
            <a:ext cx="7223569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76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C292B-D8F8-59B1-1222-EAB02B6446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1" y="910224"/>
            <a:ext cx="7223568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666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2837197"/>
            <a:ext cx="3234430" cy="73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73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603983"/>
            <a:ext cx="3223539" cy="737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370768"/>
            <a:ext cx="3234431" cy="737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A42CB9-1641-C016-EA87-EC843482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5137554"/>
            <a:ext cx="3234431" cy="73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71D4-8875-FA21-B054-1D88639BF6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897954"/>
            <a:ext cx="3245323" cy="73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89ECBB-5F0D-DA6A-08DA-52C5E99FD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0" y="910224"/>
            <a:ext cx="7223567" cy="59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80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107</a:t>
            </a:fld>
            <a:endParaRPr lang="en-US" dirty="0"/>
          </a:p>
        </p:txBody>
      </p:sp>
      <p:sp>
        <p:nvSpPr>
          <p:cNvPr id="7" name="Title 37">
            <a:extLst>
              <a:ext uri="{FF2B5EF4-FFF2-40B4-BE49-F238E27FC236}">
                <a16:creationId xmlns:a16="http://schemas.microsoft.com/office/drawing/2014/main" id="{FDC531E2-D971-DE6E-EB63-8C42BB1762A4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FD5C14-929E-BAC9-F8D8-4F698AFD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553106"/>
            <a:ext cx="3234430" cy="73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02389-9D3D-FAE6-E354-547C800F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746" y="1"/>
            <a:ext cx="2211254" cy="174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56346-CBCC-2F59-DEF8-6D0426822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319892"/>
            <a:ext cx="3223539" cy="73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C34F-37B6-0749-D51B-B6E07A5E3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086677"/>
            <a:ext cx="3234431" cy="73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C8BD9-58D9-6F54-F147-B0B807E73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4853463"/>
            <a:ext cx="3234431" cy="737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3CE26-9F48-58CC-4078-0FED70C9B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613863"/>
            <a:ext cx="3245323" cy="737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AE7514-A929-76A0-3B16-4127A540A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59" y="910225"/>
            <a:ext cx="7223567" cy="53574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205BC-45A8-4A9C-3E6D-4A1E02096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652551" y="1778262"/>
            <a:ext cx="4539449" cy="74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108</a:t>
            </a:fld>
            <a:endParaRPr lang="en-US" dirty="0"/>
          </a:p>
        </p:txBody>
      </p:sp>
      <p:sp>
        <p:nvSpPr>
          <p:cNvPr id="7" name="Title 37">
            <a:extLst>
              <a:ext uri="{FF2B5EF4-FFF2-40B4-BE49-F238E27FC236}">
                <a16:creationId xmlns:a16="http://schemas.microsoft.com/office/drawing/2014/main" id="{FDC531E2-D971-DE6E-EB63-8C42BB1762A4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FD5C14-929E-BAC9-F8D8-4F698AFD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553106"/>
            <a:ext cx="3234430" cy="73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02389-9D3D-FAE6-E354-547C800F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746" y="1"/>
            <a:ext cx="2211254" cy="174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56346-CBCC-2F59-DEF8-6D0426822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677" y="3319892"/>
            <a:ext cx="3223539" cy="737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C34F-37B6-0749-D51B-B6E07A5E3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4086677"/>
            <a:ext cx="3234431" cy="73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C8BD9-58D9-6F54-F147-B0B807E734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7569" y="4853463"/>
            <a:ext cx="3234431" cy="7374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3CE26-9F48-58CC-4078-0FED70C9B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6677" y="5613863"/>
            <a:ext cx="3245323" cy="737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4205BC-45A8-4A9C-3E6D-4A1E0209618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59292" y="1429305"/>
            <a:ext cx="8100480" cy="13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24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109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4634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667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110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813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111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8B9CB-B1AE-9757-2BD0-7893AD2EECC5}"/>
              </a:ext>
            </a:extLst>
          </p:cNvPr>
          <p:cNvSpPr txBox="1"/>
          <p:nvPr/>
        </p:nvSpPr>
        <p:spPr>
          <a:xfrm>
            <a:off x="665825" y="419026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File-</a:t>
            </a:r>
            <a:r>
              <a:rPr lang="en-US" b="1" dirty="0" err="1">
                <a:solidFill>
                  <a:srgbClr val="FF0000"/>
                </a:solidFill>
              </a:rPr>
              <a:t>Umgebung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694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112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8B9CB-B1AE-9757-2BD0-7893AD2EECC5}"/>
              </a:ext>
            </a:extLst>
          </p:cNvPr>
          <p:cNvSpPr txBox="1"/>
          <p:nvPr/>
        </p:nvSpPr>
        <p:spPr>
          <a:xfrm>
            <a:off x="665825" y="419026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File-</a:t>
            </a:r>
            <a:r>
              <a:rPr lang="en-US" b="1" dirty="0" err="1">
                <a:solidFill>
                  <a:srgbClr val="FF0000"/>
                </a:solidFill>
              </a:rPr>
              <a:t>Umgebung</a:t>
            </a:r>
            <a:endParaRPr lang="de-DE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758AF-E4F3-A1DA-A445-DEB13B21627C}"/>
              </a:ext>
            </a:extLst>
          </p:cNvPr>
          <p:cNvCxnSpPr/>
          <p:nvPr/>
        </p:nvCxnSpPr>
        <p:spPr>
          <a:xfrm>
            <a:off x="3249227" y="4391207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0406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113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854494C3-0B7D-55F6-CFE8-C9F5DB9482FB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8505785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FEA5-AECE-F91D-3289-B5F53FC34E9D}"/>
              </a:ext>
            </a:extLst>
          </p:cNvPr>
          <p:cNvSpPr txBox="1"/>
          <p:nvPr/>
        </p:nvSpPr>
        <p:spPr>
          <a:xfrm>
            <a:off x="538579" y="1713390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28C8C-32D6-4696-6CB8-D96BF12DBF5C}"/>
              </a:ext>
            </a:extLst>
          </p:cNvPr>
          <p:cNvSpPr txBox="1"/>
          <p:nvPr/>
        </p:nvSpPr>
        <p:spPr>
          <a:xfrm>
            <a:off x="6654209" y="173114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</a:t>
            </a:r>
            <a:r>
              <a:rPr lang="en-US" sz="1600" b="1" dirty="0"/>
              <a:t>{…}</a:t>
            </a:r>
            <a:endParaRPr lang="de-DE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0533F-5CF0-00F2-0190-914197BD9AB1}"/>
              </a:ext>
            </a:extLst>
          </p:cNvPr>
          <p:cNvCxnSpPr/>
          <p:nvPr/>
        </p:nvCxnSpPr>
        <p:spPr>
          <a:xfrm>
            <a:off x="3249227" y="2001634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8B9CB-B1AE-9757-2BD0-7893AD2EECC5}"/>
              </a:ext>
            </a:extLst>
          </p:cNvPr>
          <p:cNvSpPr txBox="1"/>
          <p:nvPr/>
        </p:nvSpPr>
        <p:spPr>
          <a:xfrm>
            <a:off x="665825" y="419026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File-</a:t>
            </a:r>
            <a:r>
              <a:rPr lang="en-US" b="1" dirty="0" err="1">
                <a:solidFill>
                  <a:srgbClr val="FF0000"/>
                </a:solidFill>
              </a:rPr>
              <a:t>Umgebung</a:t>
            </a:r>
            <a:endParaRPr lang="de-DE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758AF-E4F3-A1DA-A445-DEB13B21627C}"/>
              </a:ext>
            </a:extLst>
          </p:cNvPr>
          <p:cNvCxnSpPr/>
          <p:nvPr/>
        </p:nvCxnSpPr>
        <p:spPr>
          <a:xfrm>
            <a:off x="3249227" y="4391207"/>
            <a:ext cx="32847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36E76C-05D9-AAAB-86B6-DEC90547832E}"/>
              </a:ext>
            </a:extLst>
          </p:cNvPr>
          <p:cNvSpPr txBox="1"/>
          <p:nvPr/>
        </p:nvSpPr>
        <p:spPr>
          <a:xfrm>
            <a:off x="6654209" y="420654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File-</a:t>
            </a:r>
            <a:r>
              <a:rPr lang="en-US" b="1" dirty="0" err="1">
                <a:solidFill>
                  <a:srgbClr val="FF0000"/>
                </a:solidFill>
              </a:rPr>
              <a:t>Umgebung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339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114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1AFD3480-492D-0B13-6955-A462E5E465F0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1069857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289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115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1AFD3480-492D-0B13-6955-A462E5E465F0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1069857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79A5A-7AC0-5A3A-602E-80CBC928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53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116</a:t>
            </a:fld>
            <a:endParaRPr lang="en-US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1AFD3480-492D-0B13-6955-A462E5E465F0}"/>
              </a:ext>
            </a:extLst>
          </p:cNvPr>
          <p:cNvSpPr txBox="1">
            <a:spLocks/>
          </p:cNvSpPr>
          <p:nvPr/>
        </p:nvSpPr>
        <p:spPr>
          <a:xfrm>
            <a:off x="220964" y="233571"/>
            <a:ext cx="1069857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B8B31-2703-A498-38B9-1C41E1F8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25760" y="910227"/>
            <a:ext cx="8740479" cy="52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470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/>
          <a:lstStyle/>
          <a:p>
            <a:r>
              <a:rPr lang="en-US" sz="4800" dirty="0" err="1">
                <a:latin typeface="+mn-lt"/>
                <a:cs typeface="Gill Sans Light" panose="020B0302020104020203" pitchFamily="34" charset="-79"/>
              </a:rPr>
              <a:t>Anmerkungen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1A076CC-9414-293E-8AB1-B8C2EA1C5F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CA4FA2-1095-105E-5606-3D90E73136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1694C6-64CB-2042-D079-8D98D610E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Werkzeug</a:t>
            </a:r>
            <a:r>
              <a:rPr lang="en-US" dirty="0"/>
              <a:t>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E1126-D395-5317-A8D6-C356A68D8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118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685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75077" y="1952509"/>
            <a:ext cx="5639735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38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123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120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73" y="1952509"/>
            <a:ext cx="6040544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34E77-F6C5-99CC-02B4-11CD1832B559}"/>
              </a:ext>
            </a:extLst>
          </p:cNvPr>
          <p:cNvCxnSpPr>
            <a:cxnSpLocks/>
          </p:cNvCxnSpPr>
          <p:nvPr/>
        </p:nvCxnSpPr>
        <p:spPr>
          <a:xfrm rot="5400000">
            <a:off x="1626094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E8D79C-785C-1AD5-CCA3-9E36C39A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36" y="4695717"/>
            <a:ext cx="1439781" cy="45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57C0B-A56B-9F8D-50B7-7F986CC4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317" y="4695717"/>
            <a:ext cx="1794647" cy="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98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121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73" y="1952509"/>
            <a:ext cx="6040544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34E77-F6C5-99CC-02B4-11CD1832B559}"/>
              </a:ext>
            </a:extLst>
          </p:cNvPr>
          <p:cNvCxnSpPr>
            <a:cxnSpLocks/>
          </p:cNvCxnSpPr>
          <p:nvPr/>
        </p:nvCxnSpPr>
        <p:spPr>
          <a:xfrm rot="5400000">
            <a:off x="1626094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E8D79C-785C-1AD5-CCA3-9E36C39A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36" y="4695717"/>
            <a:ext cx="1439781" cy="45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57C0B-A56B-9F8D-50B7-7F986CC4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317" y="4695717"/>
            <a:ext cx="1794647" cy="4599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1C1B1-9E0F-EA35-E4E6-CA83B8A270B2}"/>
              </a:ext>
            </a:extLst>
          </p:cNvPr>
          <p:cNvCxnSpPr/>
          <p:nvPr/>
        </p:nvCxnSpPr>
        <p:spPr>
          <a:xfrm>
            <a:off x="4234649" y="4906102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D4DF9-AB33-B036-F346-0230E9C4D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556" y="4695717"/>
            <a:ext cx="6040543" cy="4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453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Komplexität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4A2EB8-EFF0-8AD3-247F-F46E5268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" y="1952509"/>
            <a:ext cx="3234431" cy="73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CA3D1-4A70-A904-9ACE-626C6200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73" y="1952509"/>
            <a:ext cx="6040544" cy="7374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7B6A61-C5B7-7644-3604-BE300FA4D1DA}"/>
              </a:ext>
            </a:extLst>
          </p:cNvPr>
          <p:cNvCxnSpPr/>
          <p:nvPr/>
        </p:nvCxnSpPr>
        <p:spPr>
          <a:xfrm>
            <a:off x="4234649" y="2321221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34E77-F6C5-99CC-02B4-11CD1832B559}"/>
              </a:ext>
            </a:extLst>
          </p:cNvPr>
          <p:cNvCxnSpPr>
            <a:cxnSpLocks/>
          </p:cNvCxnSpPr>
          <p:nvPr/>
        </p:nvCxnSpPr>
        <p:spPr>
          <a:xfrm rot="5400000">
            <a:off x="1626094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CE8D79C-785C-1AD5-CCA3-9E36C39AB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36" y="4695717"/>
            <a:ext cx="1439781" cy="459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157C0B-A56B-9F8D-50B7-7F986CC4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317" y="4695717"/>
            <a:ext cx="1794647" cy="4599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1C1B1-9E0F-EA35-E4E6-CA83B8A270B2}"/>
              </a:ext>
            </a:extLst>
          </p:cNvPr>
          <p:cNvCxnSpPr/>
          <p:nvPr/>
        </p:nvCxnSpPr>
        <p:spPr>
          <a:xfrm>
            <a:off x="4234649" y="4906102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D4DF9-AB33-B036-F346-0230E9C4D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556" y="4695717"/>
            <a:ext cx="6040543" cy="4599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5BD940-D6C2-6497-F16C-BC5C154CD145}"/>
              </a:ext>
            </a:extLst>
          </p:cNvPr>
          <p:cNvCxnSpPr>
            <a:cxnSpLocks/>
          </p:cNvCxnSpPr>
          <p:nvPr/>
        </p:nvCxnSpPr>
        <p:spPr>
          <a:xfrm rot="5400000">
            <a:off x="8197051" y="3627719"/>
            <a:ext cx="15992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352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519" y="3090672"/>
            <a:ext cx="4936961" cy="676656"/>
          </a:xfrm>
        </p:spPr>
        <p:txBody>
          <a:bodyPr/>
          <a:lstStyle/>
          <a:p>
            <a:r>
              <a:rPr lang="en-US" dirty="0" err="1"/>
              <a:t>Werkzeug</a:t>
            </a:r>
            <a:r>
              <a:rPr lang="en-US" dirty="0"/>
              <a:t> Demo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252" y="1965427"/>
            <a:ext cx="7120868" cy="40707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Werkzeug</a:t>
            </a:r>
            <a:r>
              <a:rPr lang="en-US" sz="2800" dirty="0"/>
              <a:t> </a:t>
            </a:r>
            <a:r>
              <a:rPr lang="en-US" sz="2800" dirty="0" err="1"/>
              <a:t>zur</a:t>
            </a:r>
            <a:r>
              <a:rPr lang="en-US" sz="2800" dirty="0"/>
              <a:t> </a:t>
            </a:r>
            <a:r>
              <a:rPr lang="de-DE" sz="2800" dirty="0"/>
              <a:t>Überprüfung reaktiver </a:t>
            </a:r>
            <a:r>
              <a:rPr lang="de-DE" sz="2800" dirty="0" err="1"/>
              <a:t>Bisimilarität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Reduktion</a:t>
            </a:r>
            <a:r>
              <a:rPr lang="en-US" sz="2800" dirty="0"/>
              <a:t> </a:t>
            </a:r>
            <a:r>
              <a:rPr lang="en-US" sz="2800" dirty="0" err="1"/>
              <a:t>verbessert</a:t>
            </a:r>
            <a:r>
              <a:rPr lang="en-US" sz="2800" dirty="0"/>
              <a:t> </a:t>
            </a:r>
            <a:r>
              <a:rPr lang="en-US" sz="2800" dirty="0" err="1"/>
              <a:t>aber</a:t>
            </a:r>
            <a:r>
              <a:rPr lang="en-US" sz="2800" dirty="0"/>
              <a:t> </a:t>
            </a:r>
            <a:r>
              <a:rPr lang="en-US" sz="2800" dirty="0" err="1"/>
              <a:t>nicht</a:t>
            </a:r>
            <a:r>
              <a:rPr lang="en-US" sz="2800" dirty="0"/>
              <a:t> </a:t>
            </a:r>
            <a:r>
              <a:rPr lang="en-US" sz="2800" dirty="0" err="1"/>
              <a:t>bewiesen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Ein </a:t>
            </a:r>
            <a:r>
              <a:rPr lang="en-US" sz="2800" dirty="0" err="1"/>
              <a:t>Paar</a:t>
            </a:r>
            <a:r>
              <a:rPr lang="en-US" sz="2800" dirty="0"/>
              <a:t> </a:t>
            </a:r>
            <a:r>
              <a:rPr lang="en-US" sz="2800" dirty="0" err="1"/>
              <a:t>oder</a:t>
            </a:r>
            <a:r>
              <a:rPr lang="en-US" sz="2800" dirty="0"/>
              <a:t> alle </a:t>
            </a:r>
            <a:r>
              <a:rPr lang="en-US" sz="2800" dirty="0" err="1"/>
              <a:t>Paare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Idee der </a:t>
            </a:r>
            <a:r>
              <a:rPr lang="en-US" sz="2800" dirty="0" err="1"/>
              <a:t>einzigen</a:t>
            </a:r>
            <a:r>
              <a:rPr lang="en-US" sz="2800" dirty="0"/>
              <a:t> </a:t>
            </a:r>
            <a:r>
              <a:rPr lang="en-US" sz="2800" dirty="0" err="1"/>
              <a:t>Aktion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Zead</a:t>
            </a:r>
            <a:r>
              <a:rPr lang="en-US" dirty="0"/>
              <a:t> Alshukairi</a:t>
            </a:r>
          </a:p>
          <a:p>
            <a:r>
              <a:rPr lang="de-DE" b="0" i="0" u="sng" dirty="0">
                <a:solidFill>
                  <a:schemeClr val="accent1">
                    <a:lumMod val="50000"/>
                  </a:schemeClr>
                </a:solidFill>
                <a:effectLst/>
                <a:latin typeface="Noto Sans" panose="020B0502040504020204" pitchFamily="34" charset="0"/>
              </a:rPr>
              <a:t>alshukairi@campus.tu-berlin.de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4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1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7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6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3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514440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EINFÜHRUNG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GRUNDLAGEN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ARBEITSGEGENSTÄNDE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ANMERKUNGEN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FAZIT</a:t>
                      </a:r>
                      <a:endParaRPr lang="en-US" sz="240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Idee der </a:t>
            </a:r>
            <a:r>
              <a:rPr lang="en-US" dirty="0" err="1"/>
              <a:t>einzigen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4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Lösungsbestandteile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Starke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Reaktive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mCRL2-Projekt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Vordefinierte</a:t>
            </a:r>
            <a:r>
              <a:rPr lang="en-US" dirty="0"/>
              <a:t> </a:t>
            </a:r>
            <a:r>
              <a:rPr lang="en-US" dirty="0" err="1"/>
              <a:t>Reduktion</a:t>
            </a:r>
            <a:r>
              <a:rPr lang="en-US" dirty="0"/>
              <a:t> von starker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Hauptbestandteil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Automatisierung</a:t>
            </a:r>
            <a:r>
              <a:rPr lang="en-US" dirty="0"/>
              <a:t> der </a:t>
            </a:r>
            <a:r>
              <a:rPr lang="en-US" dirty="0" err="1"/>
              <a:t>Reduktion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de-DE" dirty="0"/>
              <a:t>Überprüfung </a:t>
            </a:r>
            <a:r>
              <a:rPr lang="en-US" dirty="0" err="1"/>
              <a:t>reaktiver</a:t>
            </a:r>
            <a:r>
              <a:rPr lang="en-US" dirty="0"/>
              <a:t>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Zusätzliche</a:t>
            </a:r>
            <a:r>
              <a:rPr lang="en-US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Reduktion</a:t>
            </a:r>
            <a:r>
              <a:rPr lang="en-US" dirty="0"/>
              <a:t> </a:t>
            </a:r>
            <a:r>
              <a:rPr lang="en-US" dirty="0" err="1"/>
              <a:t>verbessert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Idee der </a:t>
            </a:r>
            <a:r>
              <a:rPr lang="en-US" dirty="0" err="1"/>
              <a:t>einzigen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Ursprüngliche</a:t>
            </a:r>
            <a:r>
              <a:rPr lang="en-US" dirty="0"/>
              <a:t> LTS’s </a:t>
            </a:r>
            <a:r>
              <a:rPr lang="en-US" dirty="0" err="1"/>
              <a:t>visualisiert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1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095" y="142043"/>
            <a:ext cx="5314173" cy="1012054"/>
          </a:xfrm>
        </p:spPr>
        <p:txBody>
          <a:bodyPr/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Grundlagen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2712720" y="1022410"/>
            <a:ext cx="6449035" cy="2741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>
              <a:solidFill>
                <a:schemeClr val="tx1"/>
              </a:solidFill>
              <a:latin typeface="+mn-lt"/>
              <a:ea typeface="+mn-ea"/>
              <a:cs typeface="Gill Sans Light" panose="020B03020201040202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>
              <a:solidFill>
                <a:schemeClr val="tx1"/>
              </a:solidFill>
              <a:latin typeface="+mn-lt"/>
              <a:ea typeface="+mn-ea"/>
              <a:cs typeface="Gill Sans Light" panose="020B0302020104020203" pitchFamily="34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138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0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20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3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3295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41829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09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63302" y="3577700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41829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72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2272683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603942" y="3268462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1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743201" y="3595456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603942" y="3268462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97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62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06318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5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3622090" y="456312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6711519" y="323295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68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7671787" y="2203141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457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2698812" y="3559945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577309" y="3215196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4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Starke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7" name="Picture 6" descr="Diagram, shape, arrow&#10;&#10;Description automatically generated">
            <a:extLst>
              <a:ext uri="{FF2B5EF4-FFF2-40B4-BE49-F238E27FC236}">
                <a16:creationId xmlns:a16="http://schemas.microsoft.com/office/drawing/2014/main" id="{DC7A6E06-C14C-865E-88B5-2398634C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50" y="1859144"/>
            <a:ext cx="2903472" cy="3139712"/>
          </a:xfrm>
          <a:prstGeom prst="rect">
            <a:avLst/>
          </a:prstGeom>
        </p:spPr>
      </p:pic>
      <p:pic>
        <p:nvPicPr>
          <p:cNvPr id="9" name="Picture 8" descr="Diagram, shape&#10;&#10;Description automatically generated">
            <a:extLst>
              <a:ext uri="{FF2B5EF4-FFF2-40B4-BE49-F238E27FC236}">
                <a16:creationId xmlns:a16="http://schemas.microsoft.com/office/drawing/2014/main" id="{91D370A4-420A-CDA5-E756-91658718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699" y="1859145"/>
            <a:ext cx="2766300" cy="31397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8E914-F018-DCE5-7FCF-3115AFF66A98}"/>
              </a:ext>
            </a:extLst>
          </p:cNvPr>
          <p:cNvCxnSpPr/>
          <p:nvPr/>
        </p:nvCxnSpPr>
        <p:spPr>
          <a:xfrm>
            <a:off x="1767899" y="4554244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C77640-7265-39DC-3D31-D55BE37E21BA}"/>
              </a:ext>
            </a:extLst>
          </p:cNvPr>
          <p:cNvCxnSpPr/>
          <p:nvPr/>
        </p:nvCxnSpPr>
        <p:spPr>
          <a:xfrm>
            <a:off x="8577309" y="3215196"/>
            <a:ext cx="4793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2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4706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2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2801441" y="3160450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7" y="3153051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10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3715841" y="411923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7" y="3153051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69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1878164" y="2192784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8688815" y="2274162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45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2792564" y="3178206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8688815" y="2274162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3516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2792564" y="3178206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6" y="31619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EE37-FEEF-0EFB-859C-BC2A89A9C716}"/>
              </a:ext>
            </a:extLst>
          </p:cNvPr>
          <p:cNvSpPr txBox="1"/>
          <p:nvPr/>
        </p:nvSpPr>
        <p:spPr>
          <a:xfrm>
            <a:off x="10566527" y="2521258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706050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1860409" y="40837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6" y="31619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EE37-FEEF-0EFB-859C-BC2A89A9C716}"/>
              </a:ext>
            </a:extLst>
          </p:cNvPr>
          <p:cNvSpPr txBox="1"/>
          <p:nvPr/>
        </p:nvSpPr>
        <p:spPr>
          <a:xfrm>
            <a:off x="10566527" y="2521258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DF820-947D-61F6-DED5-F3B5197582DE}"/>
              </a:ext>
            </a:extLst>
          </p:cNvPr>
          <p:cNvSpPr txBox="1"/>
          <p:nvPr/>
        </p:nvSpPr>
        <p:spPr>
          <a:xfrm>
            <a:off x="2204430" y="3429000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825520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Reaktive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Bisimilarität</a:t>
            </a:r>
            <a:endParaRPr lang="en-US" sz="44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8CE8A0-9C4C-CF9E-6C41-EB29B820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1" y="1859145"/>
            <a:ext cx="4046571" cy="2781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1370C-AD3D-7A62-9424-053C72B0A6AE}"/>
              </a:ext>
            </a:extLst>
          </p:cNvPr>
          <p:cNvCxnSpPr>
            <a:cxnSpLocks/>
          </p:cNvCxnSpPr>
          <p:nvPr/>
        </p:nvCxnSpPr>
        <p:spPr>
          <a:xfrm>
            <a:off x="1860409" y="408372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13ECAF5-E553-8D4D-6863-F42964A1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48" y="1855336"/>
            <a:ext cx="3040185" cy="27777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72542-1872-498F-90F2-FD73606D31F8}"/>
              </a:ext>
            </a:extLst>
          </p:cNvPr>
          <p:cNvCxnSpPr>
            <a:cxnSpLocks/>
          </p:cNvCxnSpPr>
          <p:nvPr/>
        </p:nvCxnSpPr>
        <p:spPr>
          <a:xfrm>
            <a:off x="9674236" y="4307149"/>
            <a:ext cx="4172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1DB4C1-1DB5-5948-7881-5F42A9540F88}"/>
              </a:ext>
            </a:extLst>
          </p:cNvPr>
          <p:cNvSpPr txBox="1"/>
          <p:nvPr/>
        </p:nvSpPr>
        <p:spPr>
          <a:xfrm>
            <a:off x="3637922" y="2521259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8EE37-FEEF-0EFB-859C-BC2A89A9C716}"/>
              </a:ext>
            </a:extLst>
          </p:cNvPr>
          <p:cNvSpPr txBox="1"/>
          <p:nvPr/>
        </p:nvSpPr>
        <p:spPr>
          <a:xfrm>
            <a:off x="10566527" y="2521258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DF820-947D-61F6-DED5-F3B5197582DE}"/>
              </a:ext>
            </a:extLst>
          </p:cNvPr>
          <p:cNvSpPr txBox="1"/>
          <p:nvPr/>
        </p:nvSpPr>
        <p:spPr>
          <a:xfrm>
            <a:off x="2204430" y="3429000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C029B-EBE3-EC16-9EDD-0327DF3C171F}"/>
              </a:ext>
            </a:extLst>
          </p:cNvPr>
          <p:cNvSpPr txBox="1"/>
          <p:nvPr/>
        </p:nvSpPr>
        <p:spPr>
          <a:xfrm>
            <a:off x="9987570" y="3723764"/>
            <a:ext cx="52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{}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92906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357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8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D6DFD-4829-FC3E-89FA-33BD0D2E9D69}"/>
              </a:ext>
            </a:extLst>
          </p:cNvPr>
          <p:cNvSpPr txBox="1"/>
          <p:nvPr/>
        </p:nvSpPr>
        <p:spPr>
          <a:xfrm>
            <a:off x="213064" y="3331346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Reaktive</a:t>
            </a:r>
            <a:r>
              <a:rPr lang="en-US" sz="3600" b="1" dirty="0"/>
              <a:t>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311464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D6DFD-4829-FC3E-89FA-33BD0D2E9D69}"/>
              </a:ext>
            </a:extLst>
          </p:cNvPr>
          <p:cNvSpPr txBox="1"/>
          <p:nvPr/>
        </p:nvSpPr>
        <p:spPr>
          <a:xfrm>
            <a:off x="213064" y="3331346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Reaktive</a:t>
            </a:r>
            <a:r>
              <a:rPr lang="en-US" sz="3600" b="1" dirty="0"/>
              <a:t>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5D539-BA01-9E6F-F94F-375519FB16F1}"/>
              </a:ext>
            </a:extLst>
          </p:cNvPr>
          <p:cNvCxnSpPr/>
          <p:nvPr/>
        </p:nvCxnSpPr>
        <p:spPr>
          <a:xfrm>
            <a:off x="4447713" y="3654510"/>
            <a:ext cx="3142695" cy="0"/>
          </a:xfrm>
          <a:prstGeom prst="straightConnector1">
            <a:avLst/>
          </a:prstGeom>
          <a:ln w="762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DC8C6D-43B7-FDF3-9881-86D805DBD996}"/>
              </a:ext>
            </a:extLst>
          </p:cNvPr>
          <p:cNvSpPr txBox="1"/>
          <p:nvPr/>
        </p:nvSpPr>
        <p:spPr>
          <a:xfrm>
            <a:off x="5017023" y="300817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/>
              <a:t>Reduktion</a:t>
            </a:r>
          </a:p>
        </p:txBody>
      </p:sp>
    </p:spTree>
    <p:extLst>
      <p:ext uri="{BB962C8B-B14F-4D97-AF65-F5344CB8AC3E}">
        <p14:creationId xmlns:p14="http://schemas.microsoft.com/office/powerpoint/2010/main" val="3413915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D6DFD-4829-FC3E-89FA-33BD0D2E9D69}"/>
              </a:ext>
            </a:extLst>
          </p:cNvPr>
          <p:cNvSpPr txBox="1"/>
          <p:nvPr/>
        </p:nvSpPr>
        <p:spPr>
          <a:xfrm>
            <a:off x="213064" y="3331346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/>
              <a:t>Reaktive</a:t>
            </a:r>
            <a:r>
              <a:rPr lang="en-US" sz="3600" b="1" dirty="0"/>
              <a:t>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B0EBF-4133-ED6A-ED49-0A863B3AD1F8}"/>
              </a:ext>
            </a:extLst>
          </p:cNvPr>
          <p:cNvSpPr txBox="1"/>
          <p:nvPr/>
        </p:nvSpPr>
        <p:spPr>
          <a:xfrm>
            <a:off x="7788667" y="3331345"/>
            <a:ext cx="3424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Starke </a:t>
            </a:r>
            <a:r>
              <a:rPr lang="en-US" sz="3600" b="1" dirty="0" err="1"/>
              <a:t>Bisimilarit</a:t>
            </a:r>
            <a:r>
              <a:rPr lang="de-DE" sz="3600" b="1" dirty="0" err="1"/>
              <a:t>ät</a:t>
            </a:r>
            <a:endParaRPr lang="de-DE" sz="36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5D539-BA01-9E6F-F94F-375519FB16F1}"/>
              </a:ext>
            </a:extLst>
          </p:cNvPr>
          <p:cNvCxnSpPr/>
          <p:nvPr/>
        </p:nvCxnSpPr>
        <p:spPr>
          <a:xfrm>
            <a:off x="4447713" y="3654510"/>
            <a:ext cx="3142695" cy="0"/>
          </a:xfrm>
          <a:prstGeom prst="straightConnector1">
            <a:avLst/>
          </a:prstGeom>
          <a:ln w="762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DC8C6D-43B7-FDF3-9881-86D805DBD996}"/>
              </a:ext>
            </a:extLst>
          </p:cNvPr>
          <p:cNvSpPr txBox="1"/>
          <p:nvPr/>
        </p:nvSpPr>
        <p:spPr>
          <a:xfrm>
            <a:off x="5017023" y="300817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/>
              <a:t>Reduktion</a:t>
            </a:r>
          </a:p>
        </p:txBody>
      </p:sp>
    </p:spTree>
    <p:extLst>
      <p:ext uri="{BB962C8B-B14F-4D97-AF65-F5344CB8AC3E}">
        <p14:creationId xmlns:p14="http://schemas.microsoft.com/office/powerpoint/2010/main" val="969387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1589102" y="1100830"/>
            <a:ext cx="3185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Funktionsweise</a:t>
            </a:r>
          </a:p>
        </p:txBody>
      </p:sp>
    </p:spTree>
    <p:extLst>
      <p:ext uri="{BB962C8B-B14F-4D97-AF65-F5344CB8AC3E}">
        <p14:creationId xmlns:p14="http://schemas.microsoft.com/office/powerpoint/2010/main" val="820533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1589102" y="1100830"/>
            <a:ext cx="3185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Funktionsweise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23B21-62E8-729F-D490-4456658F5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"/>
          <a:stretch/>
        </p:blipFill>
        <p:spPr>
          <a:xfrm>
            <a:off x="1716791" y="2166151"/>
            <a:ext cx="8580864" cy="39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7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3601385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36715-5C7F-DE7A-D8DC-07AEC65C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02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36715-5C7F-DE7A-D8DC-07AEC65C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D4C38-672A-F407-8322-39AFE4F3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27" y="1177986"/>
            <a:ext cx="7764551" cy="56800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E17A3-BBC5-DEB3-9769-3F88A55EF1FE}"/>
              </a:ext>
            </a:extLst>
          </p:cNvPr>
          <p:cNvCxnSpPr/>
          <p:nvPr/>
        </p:nvCxnSpPr>
        <p:spPr>
          <a:xfrm>
            <a:off x="3213717" y="3693111"/>
            <a:ext cx="1012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03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0055E7D-58C8-2EFB-6B3B-76DFF4A7B5F9}"/>
              </a:ext>
            </a:extLst>
          </p:cNvPr>
          <p:cNvSpPr txBox="1">
            <a:spLocks/>
          </p:cNvSpPr>
          <p:nvPr/>
        </p:nvSpPr>
        <p:spPr>
          <a:xfrm>
            <a:off x="502181" y="187909"/>
            <a:ext cx="6449035" cy="770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Die </a:t>
            </a:r>
            <a:r>
              <a:rPr lang="en-US" sz="4400" dirty="0" err="1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Reduktion</a:t>
            </a:r>
            <a:r>
              <a:rPr lang="en-US" sz="4400" dirty="0">
                <a:solidFill>
                  <a:schemeClr val="tx1"/>
                </a:solidFill>
                <a:latin typeface="+mn-lt"/>
                <a:ea typeface="+mn-ea"/>
                <a:cs typeface="Gill Sans Light" panose="020B0302020104020203" pitchFamily="34" charset="-79"/>
              </a:rPr>
              <a:t> von Max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80C8C-E7DB-227A-4731-0EB47F93BDB0}"/>
              </a:ext>
            </a:extLst>
          </p:cNvPr>
          <p:cNvSpPr txBox="1"/>
          <p:nvPr/>
        </p:nvSpPr>
        <p:spPr>
          <a:xfrm>
            <a:off x="878889" y="958788"/>
            <a:ext cx="1648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Beispiel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36715-5C7F-DE7A-D8DC-07AEC65C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D4C38-672A-F407-8322-39AFE4F3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27" y="1177986"/>
            <a:ext cx="7764551" cy="56800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E17A3-BBC5-DEB3-9769-3F88A55EF1FE}"/>
              </a:ext>
            </a:extLst>
          </p:cNvPr>
          <p:cNvCxnSpPr/>
          <p:nvPr/>
        </p:nvCxnSpPr>
        <p:spPr>
          <a:xfrm>
            <a:off x="3213717" y="3693111"/>
            <a:ext cx="1012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538F74-2B01-2423-69B0-0A62C258CFB4}"/>
              </a:ext>
            </a:extLst>
          </p:cNvPr>
          <p:cNvSpPr txBox="1"/>
          <p:nvPr/>
        </p:nvSpPr>
        <p:spPr>
          <a:xfrm>
            <a:off x="3075643" y="2953729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WIE?</a:t>
            </a:r>
          </a:p>
        </p:txBody>
      </p:sp>
    </p:spTree>
    <p:extLst>
      <p:ext uri="{BB962C8B-B14F-4D97-AF65-F5344CB8AC3E}">
        <p14:creationId xmlns:p14="http://schemas.microsoft.com/office/powerpoint/2010/main" val="42632752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Gill Sans Light" panose="020B0302020104020203" pitchFamily="34" charset="-79"/>
              </a:rPr>
              <a:t>ARBEITSGEGENSTÄNDE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r>
              <a:rPr lang="en-US" dirty="0" err="1"/>
              <a:t>Einzige</a:t>
            </a:r>
            <a:r>
              <a:rPr lang="en-US" dirty="0"/>
              <a:t> </a:t>
            </a:r>
            <a:r>
              <a:rPr lang="en-US" dirty="0" err="1"/>
              <a:t>Umgebungsaktion</a:t>
            </a:r>
            <a:endParaRPr lang="en-US" dirty="0"/>
          </a:p>
          <a:p>
            <a:r>
              <a:rPr lang="en-US" dirty="0" err="1"/>
              <a:t>Überprüfung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395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9770-454B-31FB-5FA1-6846D51A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56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C9770-454B-31FB-5FA1-6846D51A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094DF-4DE3-65DE-796D-B0ECF0A3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6" y="2097860"/>
            <a:ext cx="2444731" cy="234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03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2DC22-F646-9A73-184C-F0454EDA3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6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7199D-5E24-7948-F750-7EF5ED0A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0" y="980006"/>
            <a:ext cx="6461794" cy="5191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FEC11-4EBC-166D-2409-FE4C69FA4B36}"/>
              </a:ext>
            </a:extLst>
          </p:cNvPr>
          <p:cNvSpPr txBox="1"/>
          <p:nvPr/>
        </p:nvSpPr>
        <p:spPr>
          <a:xfrm>
            <a:off x="488272" y="2867487"/>
            <a:ext cx="96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Lps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Foto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81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EED70-664E-28CA-5505-0AA4E6C6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983C8-94DC-9C40-812D-5A30292C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1" y="2364205"/>
            <a:ext cx="2377101" cy="162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20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E9584-774A-1EE2-009B-73144A9F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36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E9584-774A-1EE2-009B-73144A9F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01B61-7F6D-DE37-5F9A-0226DB977272}"/>
              </a:ext>
            </a:extLst>
          </p:cNvPr>
          <p:cNvSpPr txBox="1"/>
          <p:nvPr/>
        </p:nvSpPr>
        <p:spPr>
          <a:xfrm>
            <a:off x="220965" y="3497802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LTS_S </a:t>
            </a:r>
            <a:r>
              <a:rPr lang="en-US" b="1" dirty="0" err="1">
                <a:solidFill>
                  <a:srgbClr val="FF0000"/>
                </a:solidFill>
              </a:rPr>
              <a:t>Foto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676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6DC41-AC95-4DD9-08A2-2B57357A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80007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877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A729-68A3-5F14-3273-648B60A7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9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25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CB1A4-3C80-ADCD-C4A7-C62FD951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51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3ECD0-E85B-1100-B038-E38F6045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01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09B20-CA27-D61C-0E53-9B5A6BCC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3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D5D0D-AACC-6899-78B5-7D3EFEEA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2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F0B03-362B-6282-7988-C4566A71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5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5" y="233571"/>
            <a:ext cx="2930608" cy="676656"/>
          </a:xfrm>
        </p:spPr>
        <p:txBody>
          <a:bodyPr/>
          <a:lstStyle/>
          <a:p>
            <a:r>
              <a:rPr lang="en-US" dirty="0" err="1"/>
              <a:t>Kernidee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BC758-B4FC-B836-488C-DADA9472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31" y="960981"/>
            <a:ext cx="6461794" cy="5191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CD9D09-C253-BBC0-A736-E52C3DB92D59}"/>
              </a:ext>
            </a:extLst>
          </p:cNvPr>
          <p:cNvSpPr txBox="1"/>
          <p:nvPr/>
        </p:nvSpPr>
        <p:spPr>
          <a:xfrm>
            <a:off x="220965" y="3497802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Ergebnis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Foto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38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029810" y="2627790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6F65-36E0-BEBC-A9B1-7EE86034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749" y="3246115"/>
            <a:ext cx="346525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3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766656" y="3673658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1DDC1-2134-F85C-5EA3-4A56283A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655" y="3246115"/>
            <a:ext cx="274343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8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69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19923" y="3904477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139B32-75B0-23F8-A724-B790BBFB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276" y="3261354"/>
            <a:ext cx="317019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158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55433" y="4350058"/>
            <a:ext cx="3879542" cy="22912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05A59-2442-2DD5-ACFE-92F11718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3280406"/>
            <a:ext cx="3086902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77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28800" y="4776183"/>
            <a:ext cx="3906175" cy="2752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C5C5-0336-D360-D768-CBA51A94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04" y="3211821"/>
            <a:ext cx="322353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406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855433" y="4980373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7944F-3E29-4C43-BBE8-22B8EA4E3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779" y="3169908"/>
            <a:ext cx="3397189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638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047562" y="5850385"/>
            <a:ext cx="6462947" cy="28408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98D98-12D4-30BD-6E24-3B0E4CA1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04" y="3211821"/>
            <a:ext cx="322353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2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" y="2437553"/>
            <a:ext cx="3065376" cy="2468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1A9DB6-ECE2-DF2D-7540-C246E458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27" y="1177986"/>
            <a:ext cx="7764551" cy="568001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DC5534-8E43-2F89-8EF7-931561097CF7}"/>
              </a:ext>
            </a:extLst>
          </p:cNvPr>
          <p:cNvCxnSpPr/>
          <p:nvPr/>
        </p:nvCxnSpPr>
        <p:spPr>
          <a:xfrm>
            <a:off x="3213717" y="3693111"/>
            <a:ext cx="1012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FA2773-4D45-4E88-9A5D-AA30B50C5A07}"/>
              </a:ext>
            </a:extLst>
          </p:cNvPr>
          <p:cNvSpPr txBox="1"/>
          <p:nvPr/>
        </p:nvSpPr>
        <p:spPr>
          <a:xfrm>
            <a:off x="3075643" y="2953729"/>
            <a:ext cx="1220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WIE?</a:t>
            </a:r>
          </a:p>
        </p:txBody>
      </p:sp>
    </p:spTree>
    <p:extLst>
      <p:ext uri="{BB962C8B-B14F-4D97-AF65-F5344CB8AC3E}">
        <p14:creationId xmlns:p14="http://schemas.microsoft.com/office/powerpoint/2010/main" val="2962472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0607C-C9BA-6C8A-522B-532F85B30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E6F6C-FC6A-E13A-38F3-F2384BE004E2}"/>
              </a:ext>
            </a:extLst>
          </p:cNvPr>
          <p:cNvSpPr txBox="1"/>
          <p:nvPr/>
        </p:nvSpPr>
        <p:spPr>
          <a:xfrm>
            <a:off x="6096000" y="1793289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640249-8FFA-E61B-BB43-2C18F482AE7C}"/>
              </a:ext>
            </a:extLst>
          </p:cNvPr>
          <p:cNvCxnSpPr/>
          <p:nvPr/>
        </p:nvCxnSpPr>
        <p:spPr>
          <a:xfrm flipV="1">
            <a:off x="3234432" y="2076797"/>
            <a:ext cx="2861568" cy="364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7085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0607C-C9BA-6C8A-522B-532F85B3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C7CD16-FDA1-1589-EEE1-E9745154781A}"/>
              </a:ext>
            </a:extLst>
          </p:cNvPr>
          <p:cNvSpPr/>
          <p:nvPr/>
        </p:nvSpPr>
        <p:spPr>
          <a:xfrm>
            <a:off x="1029810" y="2627790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E6F6C-FC6A-E13A-38F3-F2384BE004E2}"/>
              </a:ext>
            </a:extLst>
          </p:cNvPr>
          <p:cNvSpPr txBox="1"/>
          <p:nvPr/>
        </p:nvSpPr>
        <p:spPr>
          <a:xfrm>
            <a:off x="6096000" y="1793289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{{}, {a}, {b}, {a, b}}</a:t>
            </a:r>
            <a:endParaRPr lang="de-DE" sz="28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640249-8FFA-E61B-BB43-2C18F482AE7C}"/>
              </a:ext>
            </a:extLst>
          </p:cNvPr>
          <p:cNvCxnSpPr/>
          <p:nvPr/>
        </p:nvCxnSpPr>
        <p:spPr>
          <a:xfrm flipV="1">
            <a:off x="3234432" y="2076797"/>
            <a:ext cx="2861568" cy="3645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51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5863-65CD-1F8B-E5FE-AF6821F23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6" y="910227"/>
            <a:ext cx="7223571" cy="59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812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8227F-0EB7-F9AC-5474-F4D25A588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5" y="910227"/>
            <a:ext cx="7223571" cy="59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26" y="384491"/>
            <a:ext cx="6502620" cy="676656"/>
          </a:xfrm>
        </p:spPr>
        <p:txBody>
          <a:bodyPr/>
          <a:lstStyle/>
          <a:p>
            <a:r>
              <a:rPr lang="en-US" dirty="0" err="1"/>
              <a:t>Einführung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3311" y="1061147"/>
            <a:ext cx="5251675" cy="52419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meiner</a:t>
            </a:r>
            <a:r>
              <a:rPr lang="en-US" dirty="0"/>
              <a:t> Arbeit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Bisimilaritäten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Tool für reactive </a:t>
            </a:r>
            <a:r>
              <a:rPr lang="en-US" dirty="0" err="1"/>
              <a:t>Bisimilarität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wichtig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 in </a:t>
            </a:r>
            <a:r>
              <a:rPr lang="en-US" dirty="0" err="1"/>
              <a:t>Anwendungen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Gegenseitiger</a:t>
            </a:r>
            <a:r>
              <a:rPr lang="en-US" dirty="0"/>
              <a:t> </a:t>
            </a:r>
            <a:r>
              <a:rPr lang="en-US" dirty="0" err="1"/>
              <a:t>Ausschluss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Bedarf</a:t>
            </a:r>
            <a:r>
              <a:rPr lang="en-US" dirty="0"/>
              <a:t> für </a:t>
            </a: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Überprüfung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09.11.2022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Automatisierte Reduktion von reaktiver zu starker </a:t>
            </a:r>
            <a:r>
              <a:rPr lang="de-DE" dirty="0" err="1"/>
              <a:t>Bisimilarität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220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649388-4D60-A507-ED65-4107DF47C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F3756-D993-C2C1-2BEE-183707705206}"/>
              </a:ext>
            </a:extLst>
          </p:cNvPr>
          <p:cNvSpPr/>
          <p:nvPr/>
        </p:nvSpPr>
        <p:spPr>
          <a:xfrm>
            <a:off x="1571347" y="3464512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078155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8C9D7-C4EB-184B-77D6-BB8F4D44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AAF228-360C-EF79-9907-812319A6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649388-4D60-A507-ED65-4107DF47C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F3756-D993-C2C1-2BEE-183707705206}"/>
              </a:ext>
            </a:extLst>
          </p:cNvPr>
          <p:cNvSpPr/>
          <p:nvPr/>
        </p:nvSpPr>
        <p:spPr>
          <a:xfrm>
            <a:off x="1571347" y="4119240"/>
            <a:ext cx="4524653" cy="25079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10288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1A0E9-3E45-4A41-893A-27229B4B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7570B-9D21-C002-2C13-4C2F3ACBDE24}"/>
              </a:ext>
            </a:extLst>
          </p:cNvPr>
          <p:cNvSpPr/>
          <p:nvPr/>
        </p:nvSpPr>
        <p:spPr>
          <a:xfrm>
            <a:off x="1855433" y="4350058"/>
            <a:ext cx="3879542" cy="22912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58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DA4760-D345-71A3-E1AB-78DDB945A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37" y="910227"/>
            <a:ext cx="7223571" cy="594777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9E1D0C-EED4-854A-128A-1C0536E4D224}"/>
              </a:ext>
            </a:extLst>
          </p:cNvPr>
          <p:cNvCxnSpPr>
            <a:cxnSpLocks/>
          </p:cNvCxnSpPr>
          <p:nvPr/>
        </p:nvCxnSpPr>
        <p:spPr>
          <a:xfrm>
            <a:off x="4287427" y="1538017"/>
            <a:ext cx="382227" cy="3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0A0A1C-7498-CFFA-4594-976630486C46}"/>
              </a:ext>
            </a:extLst>
          </p:cNvPr>
          <p:cNvSpPr txBox="1"/>
          <p:nvPr/>
        </p:nvSpPr>
        <p:spPr>
          <a:xfrm rot="2858939">
            <a:off x="4077020" y="1654569"/>
            <a:ext cx="6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E{b}</a:t>
            </a:r>
            <a:endParaRPr lang="de-DE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123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09A13E-DF7F-0B0A-EB28-FEDE5E8D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4" y="910226"/>
            <a:ext cx="7223571" cy="59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490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7132C-C32D-4910-4863-7CB6B1F6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65EE67-CECA-0DC6-3658-427DF64D0BC0}"/>
              </a:ext>
            </a:extLst>
          </p:cNvPr>
          <p:cNvSpPr/>
          <p:nvPr/>
        </p:nvSpPr>
        <p:spPr>
          <a:xfrm>
            <a:off x="1828800" y="4776183"/>
            <a:ext cx="3906175" cy="2752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56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677" y="4827949"/>
            <a:ext cx="3234431" cy="8916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E407D2-0799-FAC3-91B1-C5E12EA34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B4D376-B4CB-E342-07C0-3DE6EF245CD6}"/>
              </a:ext>
            </a:extLst>
          </p:cNvPr>
          <p:cNvSpPr/>
          <p:nvPr/>
        </p:nvSpPr>
        <p:spPr>
          <a:xfrm>
            <a:off x="1855433" y="4980373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682286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677" y="4827949"/>
            <a:ext cx="3234431" cy="891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7A55F-F895-D655-F3E2-8CBCCFA38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" y="910225"/>
            <a:ext cx="7223571" cy="59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76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1E7AE-2522-624B-11B8-A176342F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69" y="3003982"/>
            <a:ext cx="3234430" cy="891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257F-E849-8065-905C-8231862E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517" y="1"/>
            <a:ext cx="2577483" cy="203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24182-7BDB-9EEE-6666-B4FEAA58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7569" y="2076797"/>
            <a:ext cx="3234431" cy="89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05703-C750-32C9-E240-5A962879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569" y="3915965"/>
            <a:ext cx="3223539" cy="8916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043E06-BB11-49F2-F052-58598AA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677" y="4827949"/>
            <a:ext cx="3234431" cy="891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3C6181-EED0-565E-D29B-389B25B79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2" y="910224"/>
            <a:ext cx="7223571" cy="59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610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7">
            <a:extLst>
              <a:ext uri="{FF2B5EF4-FFF2-40B4-BE49-F238E27FC236}">
                <a16:creationId xmlns:a16="http://schemas.microsoft.com/office/drawing/2014/main" id="{1652A6DA-CA88-4B62-642F-C2FFA4F5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64" y="233571"/>
            <a:ext cx="8505785" cy="676656"/>
          </a:xfrm>
        </p:spPr>
        <p:txBody>
          <a:bodyPr/>
          <a:lstStyle/>
          <a:p>
            <a:r>
              <a:rPr lang="en-US" dirty="0" err="1"/>
              <a:t>Ursprünglicher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04028-35A5-B6C4-3489-BF94DE45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6" y="1184526"/>
            <a:ext cx="8152899" cy="5439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7D726F-EFE9-8230-DE66-2330EA05F4DF}"/>
              </a:ext>
            </a:extLst>
          </p:cNvPr>
          <p:cNvSpPr/>
          <p:nvPr/>
        </p:nvSpPr>
        <p:spPr>
          <a:xfrm>
            <a:off x="1766656" y="3673658"/>
            <a:ext cx="3826275" cy="24857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1">
                    <a:lumMod val="50000"/>
                  </a:schemeClr>
                </a:solidFill>
              </a:ln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9878D-8265-8805-68C1-31B2F7F77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655" y="3246115"/>
            <a:ext cx="2743438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{D63534AD-D9E8-4F9E-9518-29EE26972928}tf11964407_win32</Template>
  <TotalTime>0</TotalTime>
  <Words>1585</Words>
  <Application>Microsoft Office PowerPoint</Application>
  <PresentationFormat>Widescreen</PresentationFormat>
  <Paragraphs>584</Paragraphs>
  <Slides>125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Arial</vt:lpstr>
      <vt:lpstr>Calibri</vt:lpstr>
      <vt:lpstr>Courier New</vt:lpstr>
      <vt:lpstr>Gill Sans Nova</vt:lpstr>
      <vt:lpstr>Gill Sans Nova Light</vt:lpstr>
      <vt:lpstr>Microsoft Himalaya</vt:lpstr>
      <vt:lpstr>Noto Sans</vt:lpstr>
      <vt:lpstr>Sagona Book</vt:lpstr>
      <vt:lpstr>Office Theme</vt:lpstr>
      <vt:lpstr>Automatisierte Reduktion von reaktiver zu starker Bisimilarität</vt:lpstr>
      <vt:lpstr>Agenda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Einführung</vt:lpstr>
      <vt:lpstr>Grundlagen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ARBEITSGEGENSTÄNDE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Kernidee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Ursprünglicher Algorithmus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Anmerkungen</vt:lpstr>
      <vt:lpstr>Komplexität</vt:lpstr>
      <vt:lpstr>Komplexität</vt:lpstr>
      <vt:lpstr>Komplexität</vt:lpstr>
      <vt:lpstr>Komplexität</vt:lpstr>
      <vt:lpstr>Komplexität</vt:lpstr>
      <vt:lpstr>Werkzeug Demo</vt:lpstr>
      <vt:lpstr>Fazit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Automatisierte Reduktion von reaktiver zu starker Bisimilarität</dc:title>
  <dc:creator>Dieaz Dieaz</dc:creator>
  <cp:lastModifiedBy>Dieaz Dieaz</cp:lastModifiedBy>
  <cp:revision>7</cp:revision>
  <dcterms:created xsi:type="dcterms:W3CDTF">2022-10-29T14:59:54Z</dcterms:created>
  <dcterms:modified xsi:type="dcterms:W3CDTF">2022-11-06T15:10:05Z</dcterms:modified>
</cp:coreProperties>
</file>