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72" r:id="rId2"/>
    <p:sldId id="273" r:id="rId3"/>
    <p:sldId id="259"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278" r:id="rId24"/>
    <p:sldId id="302" r:id="rId25"/>
    <p:sldId id="303" r:id="rId26"/>
    <p:sldId id="304" r:id="rId27"/>
    <p:sldId id="305" r:id="rId28"/>
    <p:sldId id="306" r:id="rId29"/>
    <p:sldId id="307" r:id="rId30"/>
    <p:sldId id="310" r:id="rId31"/>
    <p:sldId id="308" r:id="rId32"/>
    <p:sldId id="309" r:id="rId33"/>
    <p:sldId id="312" r:id="rId34"/>
    <p:sldId id="318" r:id="rId35"/>
    <p:sldId id="317" r:id="rId36"/>
    <p:sldId id="313" r:id="rId37"/>
    <p:sldId id="314" r:id="rId38"/>
    <p:sldId id="315" r:id="rId39"/>
    <p:sldId id="316" r:id="rId40"/>
    <p:sldId id="319" r:id="rId41"/>
    <p:sldId id="261" r:id="rId42"/>
    <p:sldId id="262" r:id="rId43"/>
    <p:sldId id="263" r:id="rId44"/>
    <p:sldId id="264" r:id="rId45"/>
    <p:sldId id="279" r:id="rId46"/>
    <p:sldId id="266" r:id="rId47"/>
    <p:sldId id="267" r:id="rId48"/>
    <p:sldId id="268" r:id="rId49"/>
    <p:sldId id="282" r:id="rId50"/>
    <p:sldId id="280" r:id="rId51"/>
    <p:sldId id="28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1"/>
            </a:solidFill>
            <a:ln w="25400" cap="flat" cmpd="sng" algn="ctr">
              <a:solidFill>
                <a:schemeClr val="accent1"/>
              </a:solidFill>
              <a:miter lim="800000"/>
            </a:ln>
            <a:effectLst/>
          </c:spPr>
          <c:invertIfNegative val="0"/>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54B-4D61-A2AD-F8E10A117BD7}"/>
            </c:ext>
          </c:extLst>
        </c:ser>
        <c:ser>
          <c:idx val="2"/>
          <c:order val="1"/>
          <c:tx>
            <c:strRef>
              <c:f>Sheet1!$C$1</c:f>
              <c:strCache>
                <c:ptCount val="1"/>
                <c:pt idx="0">
                  <c:v>Series 1</c:v>
                </c:pt>
              </c:strCache>
            </c:strRef>
          </c:tx>
          <c:spPr>
            <a:solidFill>
              <a:schemeClr val="accent5"/>
            </a:solidFill>
            <a:ln w="25400" cap="flat" cmpd="sng" algn="ctr">
              <a:solidFill>
                <a:schemeClr val="accent5"/>
              </a:solidFill>
              <a:miter lim="800000"/>
            </a:ln>
            <a:effectLst/>
          </c:spPr>
          <c:invertIfNegative val="0"/>
          <c:cat>
            <c:strRef>
              <c:f>Sheet1!$A$2:$A$5</c:f>
              <c:strCache>
                <c:ptCount val="4"/>
                <c:pt idx="0">
                  <c:v>Q4</c:v>
                </c:pt>
                <c:pt idx="1">
                  <c:v>Q3</c:v>
                </c:pt>
                <c:pt idx="2">
                  <c:v>Q2</c:v>
                </c:pt>
                <c:pt idx="3">
                  <c:v>Q1</c:v>
                </c:pt>
              </c:strCache>
            </c:strRef>
          </c:cat>
          <c:val>
            <c:numRef>
              <c:f>Sheet1!$C$2:$C$5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1-054B-4D61-A2AD-F8E10A117BD7}"/>
            </c:ext>
          </c:extLst>
        </c:ser>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de-DE"/>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de-DE"/>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synergize </a:t>
          </a:r>
          <a:r>
            <a:rPr lang="en-US" sz="1800" b="1" i="0" dirty="0">
              <a:solidFill>
                <a:schemeClr val="accent2"/>
              </a:solidFill>
              <a:latin typeface="Gill Sans Nova" panose="020B0602020104020203" pitchFamily="34" charset="0"/>
              <a:cs typeface="Gill Sans SemiBold" panose="020B0502020104020203" pitchFamily="34" charset="-79"/>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disseminate </a:t>
          </a:r>
          <a:r>
            <a:rPr lang="en-US" sz="1800" b="1" i="0" dirty="0">
              <a:solidFill>
                <a:schemeClr val="accent2"/>
              </a:solidFill>
              <a:latin typeface="Gill Sans Nova" panose="020B0602020104020203" pitchFamily="34" charset="0"/>
              <a:cs typeface="Gill Sans SemiBold" panose="020B0502020104020203" pitchFamily="34" charset="-79"/>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coordinate </a:t>
          </a:r>
          <a:r>
            <a:rPr lang="en-US" sz="1800" b="1" i="0" dirty="0">
              <a:solidFill>
                <a:schemeClr val="accent2"/>
              </a:solidFill>
              <a:latin typeface="Gill Sans Nova" panose="020B0602020104020203" pitchFamily="34" charset="0"/>
              <a:cs typeface="Gill Sans SemiBold" panose="020B0502020104020203" pitchFamily="34" charset="-79"/>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dirty="0">
              <a:solidFill>
                <a:schemeClr val="accent2"/>
              </a:solidFill>
              <a:latin typeface="+mn-lt"/>
              <a:cs typeface="Gill Sans Light" panose="020B0302020104020203" pitchFamily="34" charset="-79"/>
            </a:rPr>
            <a:t>foster holistically </a:t>
          </a:r>
          <a:r>
            <a:rPr lang="en-US" sz="1800" b="1" i="0" dirty="0">
              <a:solidFill>
                <a:schemeClr val="accent2"/>
              </a:solidFill>
              <a:latin typeface="Gill Sans Nova" panose="020B0602020104020203" pitchFamily="34" charset="0"/>
              <a:cs typeface="Gill Sans SemiBold" panose="020B0502020104020203" pitchFamily="34" charset="-79"/>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PLANNING</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synergize </a:t>
          </a:r>
          <a:r>
            <a:rPr lang="en-US" sz="1800" b="1" i="0" kern="1200" dirty="0">
              <a:solidFill>
                <a:schemeClr val="accent2"/>
              </a:solidFill>
              <a:latin typeface="Gill Sans Nova" panose="020B0602020104020203" pitchFamily="34" charset="0"/>
              <a:cs typeface="Gill Sans SemiBold" panose="020B0502020104020203" pitchFamily="34" charset="-79"/>
            </a:rPr>
            <a:t>scalable e-commerce</a:t>
          </a: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MARKETING</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disseminate </a:t>
          </a:r>
          <a:r>
            <a:rPr lang="en-US" sz="1800" b="1" i="0" kern="1200" dirty="0">
              <a:solidFill>
                <a:schemeClr val="accent2"/>
              </a:solidFill>
              <a:latin typeface="Gill Sans Nova" panose="020B0602020104020203" pitchFamily="34" charset="0"/>
              <a:cs typeface="Gill Sans SemiBold" panose="020B0502020104020203" pitchFamily="34" charset="-79"/>
            </a:rPr>
            <a:t>standardized metrics</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DESIGN</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coordinate </a:t>
          </a:r>
          <a:r>
            <a:rPr lang="en-US" sz="1800" b="1" i="0" kern="1200" dirty="0">
              <a:solidFill>
                <a:schemeClr val="accent2"/>
              </a:solidFill>
              <a:latin typeface="Gill Sans Nova" panose="020B0602020104020203" pitchFamily="34" charset="0"/>
              <a:cs typeface="Gill Sans SemiBold" panose="020B0502020104020203" pitchFamily="34" charset="-79"/>
            </a:rPr>
            <a:t>e-business applications</a:t>
          </a: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STRATEGY</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foster holistically </a:t>
          </a:r>
          <a:r>
            <a:rPr lang="en-US" sz="1800" b="1" i="0" kern="1200" dirty="0">
              <a:solidFill>
                <a:schemeClr val="accent2"/>
              </a:solidFill>
              <a:latin typeface="Gill Sans Nova" panose="020B0602020104020203" pitchFamily="34" charset="0"/>
              <a:cs typeface="Gill Sans SemiBold" panose="020B0502020104020203" pitchFamily="34" charset="-79"/>
            </a:rPr>
            <a:t>superior methodologies</a:t>
          </a: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LAUNCH</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10/29/2022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47</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48</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de-DE" dirty="0"/>
              <a:t>Automatisierte Reduktion von reaktiver zu starker </a:t>
            </a:r>
            <a:r>
              <a:rPr lang="de-DE" dirty="0" err="1"/>
              <a:t>Bisimilarität</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err="1"/>
              <a:t>Zead</a:t>
            </a:r>
            <a:r>
              <a:rPr lang="en-US" dirty="0"/>
              <a:t> Alshukairi</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37464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7494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83111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188854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370521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15875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186387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742950" lvl="1" indent="-285750">
              <a:buFont typeface="Arial" panose="020B0604020202020204" pitchFamily="34" charset="0"/>
              <a:buChar char="•"/>
            </a:pPr>
            <a:r>
              <a:rPr lang="en-US" dirty="0" err="1"/>
              <a:t>Werkzeug</a:t>
            </a:r>
            <a:r>
              <a:rPr lang="en-US" dirty="0"/>
              <a:t> </a:t>
            </a:r>
            <a:r>
              <a:rPr lang="en-US" dirty="0" err="1"/>
              <a:t>zur</a:t>
            </a:r>
            <a:r>
              <a:rPr lang="en-US" dirty="0"/>
              <a:t> </a:t>
            </a:r>
            <a:r>
              <a:rPr lang="de-DE" dirty="0"/>
              <a:t>Überprüfung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399526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742950" lvl="1" indent="-285750">
              <a:buFont typeface="Arial" panose="020B0604020202020204" pitchFamily="34" charset="0"/>
              <a:buChar char="•"/>
            </a:pPr>
            <a:r>
              <a:rPr lang="en-US" dirty="0" err="1"/>
              <a:t>Werkzeug</a:t>
            </a:r>
            <a:r>
              <a:rPr lang="en-US" dirty="0"/>
              <a:t> </a:t>
            </a:r>
            <a:r>
              <a:rPr lang="en-US" dirty="0" err="1"/>
              <a:t>zur</a:t>
            </a:r>
            <a:r>
              <a:rPr lang="en-US" dirty="0"/>
              <a:t> </a:t>
            </a:r>
            <a:r>
              <a:rPr lang="de-DE" dirty="0"/>
              <a:t>Überprüfung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Zusätzliche</a:t>
            </a:r>
            <a:r>
              <a:rPr lang="en-US" dirty="0"/>
              <a:t> Features</a:t>
            </a:r>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48003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742950" lvl="1" indent="-285750">
              <a:buFont typeface="Arial" panose="020B0604020202020204" pitchFamily="34" charset="0"/>
              <a:buChar char="•"/>
            </a:pPr>
            <a:r>
              <a:rPr lang="en-US" dirty="0" err="1"/>
              <a:t>Werkzeug</a:t>
            </a:r>
            <a:r>
              <a:rPr lang="en-US" dirty="0"/>
              <a:t> </a:t>
            </a:r>
            <a:r>
              <a:rPr lang="en-US" dirty="0" err="1"/>
              <a:t>zur</a:t>
            </a:r>
            <a:r>
              <a:rPr lang="en-US" dirty="0"/>
              <a:t> </a:t>
            </a:r>
            <a:r>
              <a:rPr lang="de-DE" dirty="0"/>
              <a:t>Überprüfung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Zusätzliche</a:t>
            </a:r>
            <a:r>
              <a:rPr lang="en-US" dirty="0"/>
              <a:t> Features</a:t>
            </a:r>
          </a:p>
          <a:p>
            <a:pPr marL="742950" lvl="1" indent="-285750">
              <a:buFont typeface="Arial" panose="020B0604020202020204" pitchFamily="34" charset="0"/>
              <a:buChar char="•"/>
            </a:pPr>
            <a:r>
              <a:rPr lang="en-US" dirty="0" err="1"/>
              <a:t>Reduktion</a:t>
            </a:r>
            <a:r>
              <a:rPr lang="en-US" dirty="0"/>
              <a:t> </a:t>
            </a:r>
            <a:r>
              <a:rPr lang="en-US" dirty="0" err="1"/>
              <a:t>verbessert</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391406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297669472"/>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EINFÜHRUNG</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GRUNDLAGEN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j-lt"/>
                          <a:ea typeface="+mn-ea"/>
                          <a:cs typeface="+mn-cs"/>
                        </a:rPr>
                        <a:t>23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ARBEITSGEGENSTÄNDE</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ANMERKUNGEN</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FAZIT</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742950" lvl="1" indent="-285750">
              <a:buFont typeface="Arial" panose="020B0604020202020204" pitchFamily="34" charset="0"/>
              <a:buChar char="•"/>
            </a:pPr>
            <a:r>
              <a:rPr lang="en-US" dirty="0" err="1"/>
              <a:t>Werkzeug</a:t>
            </a:r>
            <a:r>
              <a:rPr lang="en-US" dirty="0"/>
              <a:t> </a:t>
            </a:r>
            <a:r>
              <a:rPr lang="en-US" dirty="0" err="1"/>
              <a:t>zur</a:t>
            </a:r>
            <a:r>
              <a:rPr lang="en-US" dirty="0"/>
              <a:t> </a:t>
            </a:r>
            <a:r>
              <a:rPr lang="de-DE" dirty="0"/>
              <a:t>Überprüfung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Zusätzliche</a:t>
            </a:r>
            <a:r>
              <a:rPr lang="en-US" dirty="0"/>
              <a:t> Features</a:t>
            </a:r>
          </a:p>
          <a:p>
            <a:pPr marL="742950" lvl="1" indent="-285750">
              <a:buFont typeface="Arial" panose="020B0604020202020204" pitchFamily="34" charset="0"/>
              <a:buChar char="•"/>
            </a:pPr>
            <a:r>
              <a:rPr lang="en-US" dirty="0" err="1"/>
              <a:t>Reduktion</a:t>
            </a:r>
            <a:r>
              <a:rPr lang="en-US" dirty="0"/>
              <a:t> </a:t>
            </a:r>
            <a:r>
              <a:rPr lang="en-US" dirty="0" err="1"/>
              <a:t>verbessert</a:t>
            </a:r>
            <a:endParaRPr lang="en-US" dirty="0"/>
          </a:p>
          <a:p>
            <a:pPr marL="742950" lvl="1" indent="-285750">
              <a:buFont typeface="Arial" panose="020B0604020202020204" pitchFamily="34" charset="0"/>
              <a:buChar char="•"/>
            </a:pPr>
            <a:r>
              <a:rPr lang="en-US" dirty="0" err="1"/>
              <a:t>Überprüfung</a:t>
            </a:r>
            <a:r>
              <a:rPr lang="en-US" dirty="0"/>
              <a:t> </a:t>
            </a:r>
            <a:r>
              <a:rPr lang="en-US" dirty="0" err="1"/>
              <a:t>eines</a:t>
            </a:r>
            <a:r>
              <a:rPr lang="en-US" dirty="0"/>
              <a:t> </a:t>
            </a:r>
            <a:r>
              <a:rPr lang="en-US" dirty="0" err="1"/>
              <a:t>Paar</a:t>
            </a:r>
            <a:r>
              <a:rPr lang="en-US" dirty="0"/>
              <a:t> </a:t>
            </a:r>
            <a:r>
              <a:rPr lang="en-US" dirty="0" err="1"/>
              <a:t>oder</a:t>
            </a:r>
            <a:r>
              <a:rPr lang="en-US" dirty="0"/>
              <a:t> </a:t>
            </a:r>
            <a:r>
              <a:rPr lang="en-US" dirty="0" err="1"/>
              <a:t>aller</a:t>
            </a:r>
            <a:r>
              <a:rPr lang="en-US" dirty="0"/>
              <a:t> </a:t>
            </a:r>
            <a:r>
              <a:rPr lang="en-US" dirty="0" err="1"/>
              <a:t>Paare</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20</a:t>
            </a:fld>
            <a:endParaRPr lang="en-US" dirty="0"/>
          </a:p>
        </p:txBody>
      </p:sp>
    </p:spTree>
    <p:extLst>
      <p:ext uri="{BB962C8B-B14F-4D97-AF65-F5344CB8AC3E}">
        <p14:creationId xmlns:p14="http://schemas.microsoft.com/office/powerpoint/2010/main" val="311678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742950" lvl="1" indent="-285750">
              <a:buFont typeface="Arial" panose="020B0604020202020204" pitchFamily="34" charset="0"/>
              <a:buChar char="•"/>
            </a:pPr>
            <a:r>
              <a:rPr lang="en-US" dirty="0" err="1"/>
              <a:t>Werkzeug</a:t>
            </a:r>
            <a:r>
              <a:rPr lang="en-US" dirty="0"/>
              <a:t> </a:t>
            </a:r>
            <a:r>
              <a:rPr lang="en-US" dirty="0" err="1"/>
              <a:t>zur</a:t>
            </a:r>
            <a:r>
              <a:rPr lang="en-US" dirty="0"/>
              <a:t> </a:t>
            </a:r>
            <a:r>
              <a:rPr lang="de-DE" dirty="0"/>
              <a:t>Überprüfung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Zusätzliche</a:t>
            </a:r>
            <a:r>
              <a:rPr lang="en-US" dirty="0"/>
              <a:t> Features</a:t>
            </a:r>
          </a:p>
          <a:p>
            <a:pPr marL="742950" lvl="1" indent="-285750">
              <a:buFont typeface="Arial" panose="020B0604020202020204" pitchFamily="34" charset="0"/>
              <a:buChar char="•"/>
            </a:pPr>
            <a:r>
              <a:rPr lang="en-US" dirty="0" err="1"/>
              <a:t>Reduktion</a:t>
            </a:r>
            <a:r>
              <a:rPr lang="en-US" dirty="0"/>
              <a:t> </a:t>
            </a:r>
            <a:r>
              <a:rPr lang="en-US" dirty="0" err="1"/>
              <a:t>verbessert</a:t>
            </a:r>
            <a:endParaRPr lang="en-US" dirty="0"/>
          </a:p>
          <a:p>
            <a:pPr marL="742950" lvl="1" indent="-285750">
              <a:buFont typeface="Arial" panose="020B0604020202020204" pitchFamily="34" charset="0"/>
              <a:buChar char="•"/>
            </a:pPr>
            <a:r>
              <a:rPr lang="en-US" dirty="0" err="1"/>
              <a:t>Überprüfung</a:t>
            </a:r>
            <a:r>
              <a:rPr lang="en-US" dirty="0"/>
              <a:t> </a:t>
            </a:r>
            <a:r>
              <a:rPr lang="en-US" dirty="0" err="1"/>
              <a:t>eines</a:t>
            </a:r>
            <a:r>
              <a:rPr lang="en-US" dirty="0"/>
              <a:t> </a:t>
            </a:r>
            <a:r>
              <a:rPr lang="en-US" dirty="0" err="1"/>
              <a:t>Paar</a:t>
            </a:r>
            <a:r>
              <a:rPr lang="en-US" dirty="0"/>
              <a:t> </a:t>
            </a:r>
            <a:r>
              <a:rPr lang="en-US" dirty="0" err="1"/>
              <a:t>oder</a:t>
            </a:r>
            <a:r>
              <a:rPr lang="en-US" dirty="0"/>
              <a:t> </a:t>
            </a:r>
            <a:r>
              <a:rPr lang="en-US" dirty="0" err="1"/>
              <a:t>aller</a:t>
            </a:r>
            <a:r>
              <a:rPr lang="en-US" dirty="0"/>
              <a:t> </a:t>
            </a:r>
            <a:r>
              <a:rPr lang="en-US" dirty="0" err="1"/>
              <a:t>Paare</a:t>
            </a:r>
            <a:endParaRPr lang="en-US" dirty="0"/>
          </a:p>
          <a:p>
            <a:pPr marL="742950" lvl="1" indent="-285750">
              <a:buFont typeface="Arial" panose="020B0604020202020204" pitchFamily="34" charset="0"/>
              <a:buChar char="•"/>
            </a:pPr>
            <a:r>
              <a:rPr lang="en-US" dirty="0"/>
              <a:t>Idee der </a:t>
            </a:r>
            <a:r>
              <a:rPr lang="en-US" dirty="0" err="1"/>
              <a:t>einzigen</a:t>
            </a:r>
            <a:r>
              <a:rPr lang="en-US" dirty="0"/>
              <a:t> </a:t>
            </a:r>
            <a:r>
              <a:rPr lang="en-US" dirty="0" err="1"/>
              <a:t>Umgebungsaktion</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21</a:t>
            </a:fld>
            <a:endParaRPr lang="en-US" dirty="0"/>
          </a:p>
        </p:txBody>
      </p:sp>
    </p:spTree>
    <p:extLst>
      <p:ext uri="{BB962C8B-B14F-4D97-AF65-F5344CB8AC3E}">
        <p14:creationId xmlns:p14="http://schemas.microsoft.com/office/powerpoint/2010/main" val="42273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lnSpcReduction="10000"/>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r>
              <a:rPr lang="en-US" dirty="0" err="1"/>
              <a:t>Lösungsbestandteile</a:t>
            </a:r>
            <a:endParaRPr lang="en-US" dirty="0"/>
          </a:p>
          <a:p>
            <a:pPr marL="742950" lvl="1" indent="-285750">
              <a:buFont typeface="Arial" panose="020B0604020202020204" pitchFamily="34" charset="0"/>
              <a:buChar char="•"/>
            </a:pPr>
            <a:r>
              <a:rPr lang="en-US" dirty="0"/>
              <a:t>Starke </a:t>
            </a:r>
            <a:r>
              <a:rPr lang="en-US" dirty="0" err="1"/>
              <a:t>Bisimilarität</a:t>
            </a:r>
            <a:endParaRPr lang="en-US" dirty="0"/>
          </a:p>
          <a:p>
            <a:pPr marL="742950" lvl="1" indent="-285750">
              <a:buFont typeface="Arial" panose="020B0604020202020204" pitchFamily="34" charset="0"/>
              <a:buChar char="•"/>
            </a:pPr>
            <a:r>
              <a:rPr lang="en-US" dirty="0" err="1"/>
              <a:t>Reaktive</a:t>
            </a:r>
            <a:r>
              <a:rPr lang="en-US" dirty="0"/>
              <a:t> </a:t>
            </a:r>
            <a:r>
              <a:rPr lang="en-US" dirty="0" err="1"/>
              <a:t>Bisimilarität</a:t>
            </a:r>
            <a:endParaRPr lang="en-US" dirty="0"/>
          </a:p>
          <a:p>
            <a:pPr marL="742950" lvl="1" indent="-285750">
              <a:buFont typeface="Arial" panose="020B0604020202020204" pitchFamily="34" charset="0"/>
              <a:buChar char="•"/>
            </a:pPr>
            <a:r>
              <a:rPr lang="en-US" dirty="0"/>
              <a:t>mCRL2-Projekt</a:t>
            </a:r>
          </a:p>
          <a:p>
            <a:pPr marL="742950" lvl="1" indent="-285750">
              <a:buFont typeface="Arial" panose="020B0604020202020204" pitchFamily="34" charset="0"/>
              <a:buChar char="•"/>
            </a:pPr>
            <a:r>
              <a:rPr lang="en-US" dirty="0" err="1"/>
              <a:t>Vordefinierte</a:t>
            </a:r>
            <a:r>
              <a:rPr lang="en-US" dirty="0"/>
              <a:t> </a:t>
            </a:r>
            <a:r>
              <a:rPr lang="en-US" dirty="0" err="1"/>
              <a:t>Reduktion</a:t>
            </a:r>
            <a:r>
              <a:rPr lang="en-US" dirty="0"/>
              <a:t> von starker </a:t>
            </a:r>
            <a:r>
              <a:rPr lang="en-US" dirty="0" err="1"/>
              <a:t>zu</a:t>
            </a:r>
            <a:r>
              <a:rPr lang="en-US" dirty="0"/>
              <a:t>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Hauptbestandteil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Automatisierung</a:t>
            </a:r>
            <a:r>
              <a:rPr lang="en-US" dirty="0"/>
              <a:t> der </a:t>
            </a:r>
            <a:r>
              <a:rPr lang="en-US" dirty="0" err="1"/>
              <a:t>Reduktion</a:t>
            </a:r>
            <a:endParaRPr lang="en-US" dirty="0"/>
          </a:p>
          <a:p>
            <a:pPr marL="742950" lvl="1" indent="-285750">
              <a:buFont typeface="Arial" panose="020B0604020202020204" pitchFamily="34" charset="0"/>
              <a:buChar char="•"/>
            </a:pPr>
            <a:r>
              <a:rPr lang="en-US" dirty="0" err="1"/>
              <a:t>Werkzeug</a:t>
            </a:r>
            <a:r>
              <a:rPr lang="en-US" dirty="0"/>
              <a:t> </a:t>
            </a:r>
            <a:r>
              <a:rPr lang="en-US" dirty="0" err="1"/>
              <a:t>zur</a:t>
            </a:r>
            <a:r>
              <a:rPr lang="en-US" dirty="0"/>
              <a:t> </a:t>
            </a:r>
            <a:r>
              <a:rPr lang="de-DE" dirty="0"/>
              <a:t>Überprüfung </a:t>
            </a:r>
            <a:r>
              <a:rPr lang="en-US" dirty="0" err="1"/>
              <a:t>reaktiver</a:t>
            </a:r>
            <a:r>
              <a:rPr lang="en-US" dirty="0"/>
              <a:t> </a:t>
            </a:r>
            <a:r>
              <a:rPr lang="en-US" dirty="0" err="1"/>
              <a:t>Bisimilarität</a:t>
            </a:r>
            <a:endParaRPr lang="en-US" dirty="0"/>
          </a:p>
          <a:p>
            <a:pPr marL="285750" indent="-285750">
              <a:buFont typeface="Arial" panose="020B0604020202020204" pitchFamily="34" charset="0"/>
              <a:buChar char="•"/>
            </a:pPr>
            <a:r>
              <a:rPr lang="en-US" dirty="0" err="1"/>
              <a:t>Zusätzliche</a:t>
            </a:r>
            <a:r>
              <a:rPr lang="en-US" dirty="0"/>
              <a:t> Features</a:t>
            </a:r>
          </a:p>
          <a:p>
            <a:pPr marL="742950" lvl="1" indent="-285750">
              <a:buFont typeface="Arial" panose="020B0604020202020204" pitchFamily="34" charset="0"/>
              <a:buChar char="•"/>
            </a:pPr>
            <a:r>
              <a:rPr lang="en-US" dirty="0" err="1"/>
              <a:t>Reduktion</a:t>
            </a:r>
            <a:r>
              <a:rPr lang="en-US" dirty="0"/>
              <a:t> </a:t>
            </a:r>
            <a:r>
              <a:rPr lang="en-US" dirty="0" err="1"/>
              <a:t>verbessert</a:t>
            </a:r>
            <a:endParaRPr lang="en-US" dirty="0"/>
          </a:p>
          <a:p>
            <a:pPr marL="742950" lvl="1" indent="-285750">
              <a:buFont typeface="Arial" panose="020B0604020202020204" pitchFamily="34" charset="0"/>
              <a:buChar char="•"/>
            </a:pPr>
            <a:r>
              <a:rPr lang="en-US" dirty="0" err="1"/>
              <a:t>Überprüfung</a:t>
            </a:r>
            <a:r>
              <a:rPr lang="en-US" dirty="0"/>
              <a:t> </a:t>
            </a:r>
            <a:r>
              <a:rPr lang="en-US" dirty="0" err="1"/>
              <a:t>eines</a:t>
            </a:r>
            <a:r>
              <a:rPr lang="en-US" dirty="0"/>
              <a:t> </a:t>
            </a:r>
            <a:r>
              <a:rPr lang="en-US" dirty="0" err="1"/>
              <a:t>Paar</a:t>
            </a:r>
            <a:r>
              <a:rPr lang="en-US" dirty="0"/>
              <a:t> </a:t>
            </a:r>
            <a:r>
              <a:rPr lang="en-US" dirty="0" err="1"/>
              <a:t>oder</a:t>
            </a:r>
            <a:r>
              <a:rPr lang="en-US" dirty="0"/>
              <a:t> </a:t>
            </a:r>
            <a:r>
              <a:rPr lang="en-US" dirty="0" err="1"/>
              <a:t>aller</a:t>
            </a:r>
            <a:r>
              <a:rPr lang="en-US" dirty="0"/>
              <a:t> </a:t>
            </a:r>
            <a:r>
              <a:rPr lang="en-US" dirty="0" err="1"/>
              <a:t>Paare</a:t>
            </a:r>
            <a:endParaRPr lang="en-US" dirty="0"/>
          </a:p>
          <a:p>
            <a:pPr marL="742950" lvl="1" indent="-285750">
              <a:buFont typeface="Arial" panose="020B0604020202020204" pitchFamily="34" charset="0"/>
              <a:buChar char="•"/>
            </a:pPr>
            <a:r>
              <a:rPr lang="en-US" dirty="0"/>
              <a:t>Idee der </a:t>
            </a:r>
            <a:r>
              <a:rPr lang="en-US" dirty="0" err="1"/>
              <a:t>einzigen</a:t>
            </a:r>
            <a:r>
              <a:rPr lang="en-US" dirty="0"/>
              <a:t> </a:t>
            </a:r>
            <a:r>
              <a:rPr lang="en-US" dirty="0" err="1"/>
              <a:t>Umgebungsaktion</a:t>
            </a:r>
            <a:endParaRPr lang="en-US" dirty="0"/>
          </a:p>
          <a:p>
            <a:pPr marL="742950" lvl="1" indent="-285750">
              <a:buFont typeface="Arial" panose="020B0604020202020204" pitchFamily="34" charset="0"/>
              <a:buChar char="•"/>
            </a:pPr>
            <a:r>
              <a:rPr lang="en-US" dirty="0" err="1"/>
              <a:t>Ursprüngliche</a:t>
            </a:r>
            <a:r>
              <a:rPr lang="en-US" dirty="0"/>
              <a:t> LTS’s </a:t>
            </a:r>
            <a:r>
              <a:rPr lang="en-US" dirty="0" err="1"/>
              <a:t>visualisiert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Tree>
    <p:extLst>
      <p:ext uri="{BB962C8B-B14F-4D97-AF65-F5344CB8AC3E}">
        <p14:creationId xmlns:p14="http://schemas.microsoft.com/office/powerpoint/2010/main" val="2533015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980095" y="142043"/>
            <a:ext cx="5314173" cy="1012054"/>
          </a:xfrm>
        </p:spPr>
        <p:txBody>
          <a:bodyPr/>
          <a:lstStyle/>
          <a:p>
            <a:pPr algn="ctr"/>
            <a:r>
              <a:rPr lang="en-US" sz="6000" kern="1200" dirty="0" err="1">
                <a:solidFill>
                  <a:schemeClr val="tx1"/>
                </a:solidFill>
                <a:latin typeface="+mn-lt"/>
                <a:ea typeface="+mn-ea"/>
                <a:cs typeface="Gill Sans Light" panose="020B0302020104020203" pitchFamily="34" charset="-79"/>
              </a:rPr>
              <a:t>Grundlagen</a:t>
            </a:r>
            <a:endParaRPr lang="en-US" dirty="0"/>
          </a:p>
        </p:txBody>
      </p:sp>
      <p:sp>
        <p:nvSpPr>
          <p:cNvPr id="2" name="Title 2">
            <a:extLst>
              <a:ext uri="{FF2B5EF4-FFF2-40B4-BE49-F238E27FC236}">
                <a16:creationId xmlns:a16="http://schemas.microsoft.com/office/drawing/2014/main" id="{E0055E7D-58C8-2EFB-6B3B-76DFF4A7B5F9}"/>
              </a:ext>
            </a:extLst>
          </p:cNvPr>
          <p:cNvSpPr txBox="1">
            <a:spLocks/>
          </p:cNvSpPr>
          <p:nvPr/>
        </p:nvSpPr>
        <p:spPr>
          <a:xfrm>
            <a:off x="2712720" y="1022410"/>
            <a:ext cx="6449035" cy="27417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marL="571500" indent="-571500">
              <a:buFont typeface="Arial" panose="020B0604020202020204" pitchFamily="34" charset="0"/>
              <a:buChar char="•"/>
            </a:pPr>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solidFill>
                <a:schemeClr val="tx1"/>
              </a:solidFill>
              <a:latin typeface="+mn-lt"/>
              <a:ea typeface="+mn-ea"/>
              <a:cs typeface="Gill Sans Light" panose="020B0302020104020203" pitchFamily="34" charset="-79"/>
            </a:endParaRPr>
          </a:p>
          <a:p>
            <a:pPr marL="571500" indent="-571500">
              <a:buFont typeface="Arial" panose="020B0604020202020204" pitchFamily="34" charset="0"/>
              <a:buChar char="•"/>
            </a:pPr>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solidFill>
                <a:schemeClr val="tx1"/>
              </a:solidFill>
              <a:latin typeface="+mn-lt"/>
              <a:ea typeface="+mn-ea"/>
              <a:cs typeface="Gill Sans Light" panose="020B0302020104020203" pitchFamily="34" charset="-79"/>
            </a:endParaRPr>
          </a:p>
          <a:p>
            <a:pPr marL="571500" indent="-571500">
              <a:buFont typeface="Arial" panose="020B0604020202020204" pitchFamily="34" charset="0"/>
              <a:buChar char="•"/>
            </a:pPr>
            <a:r>
              <a:rPr lang="en-US" sz="4400" dirty="0">
                <a:solidFill>
                  <a:schemeClr val="tx1"/>
                </a:solidFill>
                <a:latin typeface="+mn-lt"/>
                <a:ea typeface="+mn-ea"/>
                <a:cs typeface="Gill Sans Light" panose="020B0302020104020203" pitchFamily="34" charset="-79"/>
              </a:rPr>
              <a:t>Die </a:t>
            </a:r>
            <a:r>
              <a:rPr lang="en-US" sz="4400" dirty="0" err="1">
                <a:solidFill>
                  <a:schemeClr val="tx1"/>
                </a:solidFill>
                <a:latin typeface="+mn-lt"/>
                <a:ea typeface="+mn-ea"/>
                <a:cs typeface="Gill Sans Light" panose="020B0302020104020203" pitchFamily="34" charset="-79"/>
              </a:rPr>
              <a:t>Reduktion</a:t>
            </a:r>
            <a:r>
              <a:rPr lang="en-US" sz="4400" dirty="0">
                <a:solidFill>
                  <a:schemeClr val="tx1"/>
                </a:solidFill>
                <a:latin typeface="+mn-lt"/>
                <a:ea typeface="+mn-ea"/>
                <a:cs typeface="Gill Sans Light" panose="020B0302020104020203" pitchFamily="34" charset="-79"/>
              </a:rPr>
              <a:t> von Max</a:t>
            </a:r>
          </a:p>
          <a:p>
            <a:pPr marL="571500" indent="-571500" algn="ctr">
              <a:buFont typeface="Arial" panose="020B0604020202020204" pitchFamily="34" charset="0"/>
              <a:buChar char="•"/>
            </a:pPr>
            <a:endParaRPr lang="en-US" sz="4400" dirty="0"/>
          </a:p>
        </p:txBody>
      </p:sp>
    </p:spTree>
    <p:extLst>
      <p:ext uri="{BB962C8B-B14F-4D97-AF65-F5344CB8AC3E}">
        <p14:creationId xmlns:p14="http://schemas.microsoft.com/office/powerpoint/2010/main" val="52000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spTree>
    <p:extLst>
      <p:ext uri="{BB962C8B-B14F-4D97-AF65-F5344CB8AC3E}">
        <p14:creationId xmlns:p14="http://schemas.microsoft.com/office/powerpoint/2010/main" val="215138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spTree>
    <p:extLst>
      <p:ext uri="{BB962C8B-B14F-4D97-AF65-F5344CB8AC3E}">
        <p14:creationId xmlns:p14="http://schemas.microsoft.com/office/powerpoint/2010/main" val="376190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2698812" y="2272683"/>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7671787" y="2203141"/>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702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2698812" y="3559945"/>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7671787" y="2203141"/>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7030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2698812" y="3559945"/>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6711519" y="3232951"/>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41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3622090" y="4563121"/>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6711519" y="3232951"/>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268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2698812" y="3559945"/>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7671787" y="2203141"/>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8457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2698812" y="3559945"/>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8577309" y="3215196"/>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6544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Starke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7" name="Picture 6" descr="Diagram, shape, arrow&#10;&#10;Description automatically generated">
            <a:extLst>
              <a:ext uri="{FF2B5EF4-FFF2-40B4-BE49-F238E27FC236}">
                <a16:creationId xmlns:a16="http://schemas.microsoft.com/office/drawing/2014/main" id="{DC7A6E06-C14C-865E-88B5-2398634C5C13}"/>
              </a:ext>
            </a:extLst>
          </p:cNvPr>
          <p:cNvPicPr>
            <a:picLocks noChangeAspect="1"/>
          </p:cNvPicPr>
          <p:nvPr/>
        </p:nvPicPr>
        <p:blipFill>
          <a:blip r:embed="rId2"/>
          <a:stretch>
            <a:fillRect/>
          </a:stretch>
        </p:blipFill>
        <p:spPr>
          <a:xfrm>
            <a:off x="2105250" y="1859144"/>
            <a:ext cx="2903472" cy="3139712"/>
          </a:xfrm>
          <a:prstGeom prst="rect">
            <a:avLst/>
          </a:prstGeom>
        </p:spPr>
      </p:pic>
      <p:pic>
        <p:nvPicPr>
          <p:cNvPr id="9" name="Picture 8" descr="Diagram, shape&#10;&#10;Description automatically generated">
            <a:extLst>
              <a:ext uri="{FF2B5EF4-FFF2-40B4-BE49-F238E27FC236}">
                <a16:creationId xmlns:a16="http://schemas.microsoft.com/office/drawing/2014/main" id="{91D370A4-420A-CDA5-E756-916587185506}"/>
              </a:ext>
            </a:extLst>
          </p:cNvPr>
          <p:cNvPicPr>
            <a:picLocks noChangeAspect="1"/>
          </p:cNvPicPr>
          <p:nvPr/>
        </p:nvPicPr>
        <p:blipFill>
          <a:blip r:embed="rId3"/>
          <a:stretch>
            <a:fillRect/>
          </a:stretch>
        </p:blipFill>
        <p:spPr>
          <a:xfrm>
            <a:off x="7118699" y="1859145"/>
            <a:ext cx="2766300" cy="3139711"/>
          </a:xfrm>
          <a:prstGeom prst="rect">
            <a:avLst/>
          </a:prstGeom>
        </p:spPr>
      </p:pic>
      <p:cxnSp>
        <p:nvCxnSpPr>
          <p:cNvPr id="4" name="Straight Arrow Connector 3">
            <a:extLst>
              <a:ext uri="{FF2B5EF4-FFF2-40B4-BE49-F238E27FC236}">
                <a16:creationId xmlns:a16="http://schemas.microsoft.com/office/drawing/2014/main" id="{F7B8E914-F018-DCE5-7FCF-3115AFF66A98}"/>
              </a:ext>
            </a:extLst>
          </p:cNvPr>
          <p:cNvCxnSpPr/>
          <p:nvPr/>
        </p:nvCxnSpPr>
        <p:spPr>
          <a:xfrm>
            <a:off x="1767899" y="4554244"/>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8AC77640-7265-39DC-3D31-D55BE37E21BA}"/>
              </a:ext>
            </a:extLst>
          </p:cNvPr>
          <p:cNvCxnSpPr/>
          <p:nvPr/>
        </p:nvCxnSpPr>
        <p:spPr>
          <a:xfrm>
            <a:off x="8577309" y="3215196"/>
            <a:ext cx="4793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513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spTree>
    <p:extLst>
      <p:ext uri="{BB962C8B-B14F-4D97-AF65-F5344CB8AC3E}">
        <p14:creationId xmlns:p14="http://schemas.microsoft.com/office/powerpoint/2010/main" val="2264706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6" name="Picture 5" descr="Diagram&#10;&#10;Description automatically generated">
            <a:extLst>
              <a:ext uri="{FF2B5EF4-FFF2-40B4-BE49-F238E27FC236}">
                <a16:creationId xmlns:a16="http://schemas.microsoft.com/office/drawing/2014/main" id="{F98CE8A0-9C4C-CF9E-6C41-EB29B8203740}"/>
              </a:ext>
            </a:extLst>
          </p:cNvPr>
          <p:cNvPicPr>
            <a:picLocks noChangeAspect="1"/>
          </p:cNvPicPr>
          <p:nvPr/>
        </p:nvPicPr>
        <p:blipFill>
          <a:blip r:embed="rId2"/>
          <a:stretch>
            <a:fillRect/>
          </a:stretch>
        </p:blipFill>
        <p:spPr>
          <a:xfrm>
            <a:off x="1026731" y="1859145"/>
            <a:ext cx="4046571" cy="2781541"/>
          </a:xfrm>
          <a:prstGeom prst="rect">
            <a:avLst/>
          </a:prstGeom>
        </p:spPr>
      </p:pic>
      <p:pic>
        <p:nvPicPr>
          <p:cNvPr id="11" name="Picture 10" descr="Diagram&#10;&#10;Description automatically generated">
            <a:extLst>
              <a:ext uri="{FF2B5EF4-FFF2-40B4-BE49-F238E27FC236}">
                <a16:creationId xmlns:a16="http://schemas.microsoft.com/office/drawing/2014/main" id="{313ECAF5-E553-8D4D-6863-F42964A1FD30}"/>
              </a:ext>
            </a:extLst>
          </p:cNvPr>
          <p:cNvPicPr>
            <a:picLocks noChangeAspect="1"/>
          </p:cNvPicPr>
          <p:nvPr/>
        </p:nvPicPr>
        <p:blipFill>
          <a:blip r:embed="rId3"/>
          <a:stretch>
            <a:fillRect/>
          </a:stretch>
        </p:blipFill>
        <p:spPr>
          <a:xfrm>
            <a:off x="7972148" y="1855336"/>
            <a:ext cx="3040185" cy="2777732"/>
          </a:xfrm>
          <a:prstGeom prst="rect">
            <a:avLst/>
          </a:prstGeom>
        </p:spPr>
      </p:pic>
    </p:spTree>
    <p:extLst>
      <p:ext uri="{BB962C8B-B14F-4D97-AF65-F5344CB8AC3E}">
        <p14:creationId xmlns:p14="http://schemas.microsoft.com/office/powerpoint/2010/main" val="1506829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6" name="Picture 5" descr="Diagram&#10;&#10;Description automatically generated">
            <a:extLst>
              <a:ext uri="{FF2B5EF4-FFF2-40B4-BE49-F238E27FC236}">
                <a16:creationId xmlns:a16="http://schemas.microsoft.com/office/drawing/2014/main" id="{F98CE8A0-9C4C-CF9E-6C41-EB29B8203740}"/>
              </a:ext>
            </a:extLst>
          </p:cNvPr>
          <p:cNvPicPr>
            <a:picLocks noChangeAspect="1"/>
          </p:cNvPicPr>
          <p:nvPr/>
        </p:nvPicPr>
        <p:blipFill>
          <a:blip r:embed="rId2"/>
          <a:stretch>
            <a:fillRect/>
          </a:stretch>
        </p:blipFill>
        <p:spPr>
          <a:xfrm>
            <a:off x="1026731" y="1859145"/>
            <a:ext cx="4046571" cy="2781541"/>
          </a:xfrm>
          <a:prstGeom prst="rect">
            <a:avLst/>
          </a:prstGeom>
        </p:spPr>
      </p:pic>
      <p:cxnSp>
        <p:nvCxnSpPr>
          <p:cNvPr id="4" name="Straight Arrow Connector 3">
            <a:extLst>
              <a:ext uri="{FF2B5EF4-FFF2-40B4-BE49-F238E27FC236}">
                <a16:creationId xmlns:a16="http://schemas.microsoft.com/office/drawing/2014/main" id="{FA21370C-AD3D-7A62-9424-053C72B0A6AE}"/>
              </a:ext>
            </a:extLst>
          </p:cNvPr>
          <p:cNvCxnSpPr>
            <a:cxnSpLocks/>
          </p:cNvCxnSpPr>
          <p:nvPr/>
        </p:nvCxnSpPr>
        <p:spPr>
          <a:xfrm>
            <a:off x="2801441" y="3160450"/>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313ECAF5-E553-8D4D-6863-F42964A1FD30}"/>
              </a:ext>
            </a:extLst>
          </p:cNvPr>
          <p:cNvPicPr>
            <a:picLocks noChangeAspect="1"/>
          </p:cNvPicPr>
          <p:nvPr/>
        </p:nvPicPr>
        <p:blipFill>
          <a:blip r:embed="rId3"/>
          <a:stretch>
            <a:fillRect/>
          </a:stretch>
        </p:blipFill>
        <p:spPr>
          <a:xfrm>
            <a:off x="7972148" y="1855336"/>
            <a:ext cx="3040185" cy="2777732"/>
          </a:xfrm>
          <a:prstGeom prst="rect">
            <a:avLst/>
          </a:prstGeom>
        </p:spPr>
      </p:pic>
      <p:cxnSp>
        <p:nvCxnSpPr>
          <p:cNvPr id="12" name="Straight Arrow Connector 11">
            <a:extLst>
              <a:ext uri="{FF2B5EF4-FFF2-40B4-BE49-F238E27FC236}">
                <a16:creationId xmlns:a16="http://schemas.microsoft.com/office/drawing/2014/main" id="{1DE72542-1872-498F-90F2-FD73606D31F8}"/>
              </a:ext>
            </a:extLst>
          </p:cNvPr>
          <p:cNvCxnSpPr>
            <a:cxnSpLocks/>
          </p:cNvCxnSpPr>
          <p:nvPr/>
        </p:nvCxnSpPr>
        <p:spPr>
          <a:xfrm>
            <a:off x="9674237" y="3153051"/>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75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6" name="Picture 5" descr="Diagram&#10;&#10;Description automatically generated">
            <a:extLst>
              <a:ext uri="{FF2B5EF4-FFF2-40B4-BE49-F238E27FC236}">
                <a16:creationId xmlns:a16="http://schemas.microsoft.com/office/drawing/2014/main" id="{F98CE8A0-9C4C-CF9E-6C41-EB29B8203740}"/>
              </a:ext>
            </a:extLst>
          </p:cNvPr>
          <p:cNvPicPr>
            <a:picLocks noChangeAspect="1"/>
          </p:cNvPicPr>
          <p:nvPr/>
        </p:nvPicPr>
        <p:blipFill>
          <a:blip r:embed="rId2"/>
          <a:stretch>
            <a:fillRect/>
          </a:stretch>
        </p:blipFill>
        <p:spPr>
          <a:xfrm>
            <a:off x="1026731" y="1859145"/>
            <a:ext cx="4046571" cy="2781541"/>
          </a:xfrm>
          <a:prstGeom prst="rect">
            <a:avLst/>
          </a:prstGeom>
        </p:spPr>
      </p:pic>
      <p:cxnSp>
        <p:nvCxnSpPr>
          <p:cNvPr id="4" name="Straight Arrow Connector 3">
            <a:extLst>
              <a:ext uri="{FF2B5EF4-FFF2-40B4-BE49-F238E27FC236}">
                <a16:creationId xmlns:a16="http://schemas.microsoft.com/office/drawing/2014/main" id="{FA21370C-AD3D-7A62-9424-053C72B0A6AE}"/>
              </a:ext>
            </a:extLst>
          </p:cNvPr>
          <p:cNvCxnSpPr>
            <a:cxnSpLocks/>
          </p:cNvCxnSpPr>
          <p:nvPr/>
        </p:nvCxnSpPr>
        <p:spPr>
          <a:xfrm>
            <a:off x="3715841" y="4119239"/>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313ECAF5-E553-8D4D-6863-F42964A1FD30}"/>
              </a:ext>
            </a:extLst>
          </p:cNvPr>
          <p:cNvPicPr>
            <a:picLocks noChangeAspect="1"/>
          </p:cNvPicPr>
          <p:nvPr/>
        </p:nvPicPr>
        <p:blipFill>
          <a:blip r:embed="rId3"/>
          <a:stretch>
            <a:fillRect/>
          </a:stretch>
        </p:blipFill>
        <p:spPr>
          <a:xfrm>
            <a:off x="7972148" y="1855336"/>
            <a:ext cx="3040185" cy="2777732"/>
          </a:xfrm>
          <a:prstGeom prst="rect">
            <a:avLst/>
          </a:prstGeom>
        </p:spPr>
      </p:pic>
      <p:cxnSp>
        <p:nvCxnSpPr>
          <p:cNvPr id="12" name="Straight Arrow Connector 11">
            <a:extLst>
              <a:ext uri="{FF2B5EF4-FFF2-40B4-BE49-F238E27FC236}">
                <a16:creationId xmlns:a16="http://schemas.microsoft.com/office/drawing/2014/main" id="{1DE72542-1872-498F-90F2-FD73606D31F8}"/>
              </a:ext>
            </a:extLst>
          </p:cNvPr>
          <p:cNvCxnSpPr>
            <a:cxnSpLocks/>
          </p:cNvCxnSpPr>
          <p:nvPr/>
        </p:nvCxnSpPr>
        <p:spPr>
          <a:xfrm>
            <a:off x="9674237" y="3153051"/>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3369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6" name="Picture 5" descr="Diagram&#10;&#10;Description automatically generated">
            <a:extLst>
              <a:ext uri="{FF2B5EF4-FFF2-40B4-BE49-F238E27FC236}">
                <a16:creationId xmlns:a16="http://schemas.microsoft.com/office/drawing/2014/main" id="{F98CE8A0-9C4C-CF9E-6C41-EB29B8203740}"/>
              </a:ext>
            </a:extLst>
          </p:cNvPr>
          <p:cNvPicPr>
            <a:picLocks noChangeAspect="1"/>
          </p:cNvPicPr>
          <p:nvPr/>
        </p:nvPicPr>
        <p:blipFill>
          <a:blip r:embed="rId2"/>
          <a:stretch>
            <a:fillRect/>
          </a:stretch>
        </p:blipFill>
        <p:spPr>
          <a:xfrm>
            <a:off x="1026731" y="1859145"/>
            <a:ext cx="4046571" cy="2781541"/>
          </a:xfrm>
          <a:prstGeom prst="rect">
            <a:avLst/>
          </a:prstGeom>
        </p:spPr>
      </p:pic>
      <p:cxnSp>
        <p:nvCxnSpPr>
          <p:cNvPr id="4" name="Straight Arrow Connector 3">
            <a:extLst>
              <a:ext uri="{FF2B5EF4-FFF2-40B4-BE49-F238E27FC236}">
                <a16:creationId xmlns:a16="http://schemas.microsoft.com/office/drawing/2014/main" id="{FA21370C-AD3D-7A62-9424-053C72B0A6AE}"/>
              </a:ext>
            </a:extLst>
          </p:cNvPr>
          <p:cNvCxnSpPr>
            <a:cxnSpLocks/>
          </p:cNvCxnSpPr>
          <p:nvPr/>
        </p:nvCxnSpPr>
        <p:spPr>
          <a:xfrm>
            <a:off x="1878164" y="2192784"/>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313ECAF5-E553-8D4D-6863-F42964A1FD30}"/>
              </a:ext>
            </a:extLst>
          </p:cNvPr>
          <p:cNvPicPr>
            <a:picLocks noChangeAspect="1"/>
          </p:cNvPicPr>
          <p:nvPr/>
        </p:nvPicPr>
        <p:blipFill>
          <a:blip r:embed="rId3"/>
          <a:stretch>
            <a:fillRect/>
          </a:stretch>
        </p:blipFill>
        <p:spPr>
          <a:xfrm>
            <a:off x="7972148" y="1855336"/>
            <a:ext cx="3040185" cy="2777732"/>
          </a:xfrm>
          <a:prstGeom prst="rect">
            <a:avLst/>
          </a:prstGeom>
        </p:spPr>
      </p:pic>
      <p:cxnSp>
        <p:nvCxnSpPr>
          <p:cNvPr id="12" name="Straight Arrow Connector 11">
            <a:extLst>
              <a:ext uri="{FF2B5EF4-FFF2-40B4-BE49-F238E27FC236}">
                <a16:creationId xmlns:a16="http://schemas.microsoft.com/office/drawing/2014/main" id="{1DE72542-1872-498F-90F2-FD73606D31F8}"/>
              </a:ext>
            </a:extLst>
          </p:cNvPr>
          <p:cNvCxnSpPr>
            <a:cxnSpLocks/>
          </p:cNvCxnSpPr>
          <p:nvPr/>
        </p:nvCxnSpPr>
        <p:spPr>
          <a:xfrm>
            <a:off x="8688815" y="2274162"/>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0345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6" name="Picture 5" descr="Diagram&#10;&#10;Description automatically generated">
            <a:extLst>
              <a:ext uri="{FF2B5EF4-FFF2-40B4-BE49-F238E27FC236}">
                <a16:creationId xmlns:a16="http://schemas.microsoft.com/office/drawing/2014/main" id="{F98CE8A0-9C4C-CF9E-6C41-EB29B8203740}"/>
              </a:ext>
            </a:extLst>
          </p:cNvPr>
          <p:cNvPicPr>
            <a:picLocks noChangeAspect="1"/>
          </p:cNvPicPr>
          <p:nvPr/>
        </p:nvPicPr>
        <p:blipFill>
          <a:blip r:embed="rId2"/>
          <a:stretch>
            <a:fillRect/>
          </a:stretch>
        </p:blipFill>
        <p:spPr>
          <a:xfrm>
            <a:off x="1026731" y="1859145"/>
            <a:ext cx="4046571" cy="2781541"/>
          </a:xfrm>
          <a:prstGeom prst="rect">
            <a:avLst/>
          </a:prstGeom>
        </p:spPr>
      </p:pic>
      <p:cxnSp>
        <p:nvCxnSpPr>
          <p:cNvPr id="4" name="Straight Arrow Connector 3">
            <a:extLst>
              <a:ext uri="{FF2B5EF4-FFF2-40B4-BE49-F238E27FC236}">
                <a16:creationId xmlns:a16="http://schemas.microsoft.com/office/drawing/2014/main" id="{FA21370C-AD3D-7A62-9424-053C72B0A6AE}"/>
              </a:ext>
            </a:extLst>
          </p:cNvPr>
          <p:cNvCxnSpPr>
            <a:cxnSpLocks/>
          </p:cNvCxnSpPr>
          <p:nvPr/>
        </p:nvCxnSpPr>
        <p:spPr>
          <a:xfrm>
            <a:off x="2792564" y="3178206"/>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313ECAF5-E553-8D4D-6863-F42964A1FD30}"/>
              </a:ext>
            </a:extLst>
          </p:cNvPr>
          <p:cNvPicPr>
            <a:picLocks noChangeAspect="1"/>
          </p:cNvPicPr>
          <p:nvPr/>
        </p:nvPicPr>
        <p:blipFill>
          <a:blip r:embed="rId3"/>
          <a:stretch>
            <a:fillRect/>
          </a:stretch>
        </p:blipFill>
        <p:spPr>
          <a:xfrm>
            <a:off x="7972148" y="1855336"/>
            <a:ext cx="3040185" cy="2777732"/>
          </a:xfrm>
          <a:prstGeom prst="rect">
            <a:avLst/>
          </a:prstGeom>
        </p:spPr>
      </p:pic>
      <p:cxnSp>
        <p:nvCxnSpPr>
          <p:cNvPr id="12" name="Straight Arrow Connector 11">
            <a:extLst>
              <a:ext uri="{FF2B5EF4-FFF2-40B4-BE49-F238E27FC236}">
                <a16:creationId xmlns:a16="http://schemas.microsoft.com/office/drawing/2014/main" id="{1DE72542-1872-498F-90F2-FD73606D31F8}"/>
              </a:ext>
            </a:extLst>
          </p:cNvPr>
          <p:cNvCxnSpPr>
            <a:cxnSpLocks/>
          </p:cNvCxnSpPr>
          <p:nvPr/>
        </p:nvCxnSpPr>
        <p:spPr>
          <a:xfrm>
            <a:off x="8688815" y="2274162"/>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D1DB4C1-1DB5-5948-7881-5F42A9540F88}"/>
              </a:ext>
            </a:extLst>
          </p:cNvPr>
          <p:cNvSpPr txBox="1"/>
          <p:nvPr/>
        </p:nvSpPr>
        <p:spPr>
          <a:xfrm>
            <a:off x="3637922" y="2521259"/>
            <a:ext cx="525705" cy="461665"/>
          </a:xfrm>
          <a:prstGeom prst="rect">
            <a:avLst/>
          </a:prstGeom>
          <a:noFill/>
        </p:spPr>
        <p:txBody>
          <a:bodyPr wrap="square" rtlCol="0">
            <a:spAutoFit/>
          </a:bodyPr>
          <a:lstStyle/>
          <a:p>
            <a:r>
              <a:rPr lang="en-US" sz="2400" b="1" dirty="0"/>
              <a:t>{}</a:t>
            </a:r>
            <a:endParaRPr lang="de-DE" sz="2400" b="1" dirty="0"/>
          </a:p>
        </p:txBody>
      </p:sp>
    </p:spTree>
    <p:extLst>
      <p:ext uri="{BB962C8B-B14F-4D97-AF65-F5344CB8AC3E}">
        <p14:creationId xmlns:p14="http://schemas.microsoft.com/office/powerpoint/2010/main" val="2435168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err="1">
                <a:solidFill>
                  <a:schemeClr val="tx1"/>
                </a:solidFill>
                <a:latin typeface="+mn-lt"/>
                <a:ea typeface="+mn-ea"/>
                <a:cs typeface="Gill Sans Light" panose="020B0302020104020203" pitchFamily="34" charset="-79"/>
              </a:rPr>
              <a:t>Reaktive</a:t>
            </a:r>
            <a:r>
              <a:rPr lang="en-US" sz="4400" dirty="0">
                <a:solidFill>
                  <a:schemeClr val="tx1"/>
                </a:solidFill>
                <a:latin typeface="+mn-lt"/>
                <a:ea typeface="+mn-ea"/>
                <a:cs typeface="Gill Sans Light" panose="020B0302020104020203" pitchFamily="34" charset="-79"/>
              </a:rPr>
              <a:t> </a:t>
            </a:r>
            <a:r>
              <a:rPr lang="en-US" sz="4400" dirty="0" err="1">
                <a:solidFill>
                  <a:schemeClr val="tx1"/>
                </a:solidFill>
                <a:latin typeface="+mn-lt"/>
                <a:ea typeface="+mn-ea"/>
                <a:cs typeface="Gill Sans Light" panose="020B0302020104020203" pitchFamily="34" charset="-79"/>
              </a:rPr>
              <a:t>Bisimilarität</a:t>
            </a:r>
            <a:endParaRPr lang="en-US" sz="4400" dirty="0"/>
          </a:p>
        </p:txBody>
      </p:sp>
      <p:pic>
        <p:nvPicPr>
          <p:cNvPr id="6" name="Picture 5" descr="Diagram&#10;&#10;Description automatically generated">
            <a:extLst>
              <a:ext uri="{FF2B5EF4-FFF2-40B4-BE49-F238E27FC236}">
                <a16:creationId xmlns:a16="http://schemas.microsoft.com/office/drawing/2014/main" id="{F98CE8A0-9C4C-CF9E-6C41-EB29B8203740}"/>
              </a:ext>
            </a:extLst>
          </p:cNvPr>
          <p:cNvPicPr>
            <a:picLocks noChangeAspect="1"/>
          </p:cNvPicPr>
          <p:nvPr/>
        </p:nvPicPr>
        <p:blipFill>
          <a:blip r:embed="rId2"/>
          <a:stretch>
            <a:fillRect/>
          </a:stretch>
        </p:blipFill>
        <p:spPr>
          <a:xfrm>
            <a:off x="1026731" y="1859145"/>
            <a:ext cx="4046571" cy="2781541"/>
          </a:xfrm>
          <a:prstGeom prst="rect">
            <a:avLst/>
          </a:prstGeom>
        </p:spPr>
      </p:pic>
      <p:cxnSp>
        <p:nvCxnSpPr>
          <p:cNvPr id="4" name="Straight Arrow Connector 3">
            <a:extLst>
              <a:ext uri="{FF2B5EF4-FFF2-40B4-BE49-F238E27FC236}">
                <a16:creationId xmlns:a16="http://schemas.microsoft.com/office/drawing/2014/main" id="{FA21370C-AD3D-7A62-9424-053C72B0A6AE}"/>
              </a:ext>
            </a:extLst>
          </p:cNvPr>
          <p:cNvCxnSpPr>
            <a:cxnSpLocks/>
          </p:cNvCxnSpPr>
          <p:nvPr/>
        </p:nvCxnSpPr>
        <p:spPr>
          <a:xfrm>
            <a:off x="2792564" y="3178206"/>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313ECAF5-E553-8D4D-6863-F42964A1FD30}"/>
              </a:ext>
            </a:extLst>
          </p:cNvPr>
          <p:cNvPicPr>
            <a:picLocks noChangeAspect="1"/>
          </p:cNvPicPr>
          <p:nvPr/>
        </p:nvPicPr>
        <p:blipFill>
          <a:blip r:embed="rId3"/>
          <a:stretch>
            <a:fillRect/>
          </a:stretch>
        </p:blipFill>
        <p:spPr>
          <a:xfrm>
            <a:off x="7972148" y="1855336"/>
            <a:ext cx="3040185" cy="2777732"/>
          </a:xfrm>
          <a:prstGeom prst="rect">
            <a:avLst/>
          </a:prstGeom>
        </p:spPr>
      </p:pic>
      <p:cxnSp>
        <p:nvCxnSpPr>
          <p:cNvPr id="12" name="Straight Arrow Connector 11">
            <a:extLst>
              <a:ext uri="{FF2B5EF4-FFF2-40B4-BE49-F238E27FC236}">
                <a16:creationId xmlns:a16="http://schemas.microsoft.com/office/drawing/2014/main" id="{1DE72542-1872-498F-90F2-FD73606D31F8}"/>
              </a:ext>
            </a:extLst>
          </p:cNvPr>
          <p:cNvCxnSpPr>
            <a:cxnSpLocks/>
          </p:cNvCxnSpPr>
          <p:nvPr/>
        </p:nvCxnSpPr>
        <p:spPr>
          <a:xfrm>
            <a:off x="9674236" y="3161929"/>
            <a:ext cx="4172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D1DB4C1-1DB5-5948-7881-5F42A9540F88}"/>
              </a:ext>
            </a:extLst>
          </p:cNvPr>
          <p:cNvSpPr txBox="1"/>
          <p:nvPr/>
        </p:nvSpPr>
        <p:spPr>
          <a:xfrm>
            <a:off x="3637922" y="2521259"/>
            <a:ext cx="525705" cy="461665"/>
          </a:xfrm>
          <a:prstGeom prst="rect">
            <a:avLst/>
          </a:prstGeom>
          <a:noFill/>
        </p:spPr>
        <p:txBody>
          <a:bodyPr wrap="square" rtlCol="0">
            <a:spAutoFit/>
          </a:bodyPr>
          <a:lstStyle/>
          <a:p>
            <a:r>
              <a:rPr lang="en-US" sz="2400" b="1" dirty="0"/>
              <a:t>{}</a:t>
            </a:r>
            <a:endParaRPr lang="de-DE" sz="2400" b="1" dirty="0"/>
          </a:p>
        </p:txBody>
      </p:sp>
      <p:sp>
        <p:nvSpPr>
          <p:cNvPr id="5" name="TextBox 4">
            <a:extLst>
              <a:ext uri="{FF2B5EF4-FFF2-40B4-BE49-F238E27FC236}">
                <a16:creationId xmlns:a16="http://schemas.microsoft.com/office/drawing/2014/main" id="{D2D8EE37-FEEF-0EFB-859C-BC2A89A9C716}"/>
              </a:ext>
            </a:extLst>
          </p:cNvPr>
          <p:cNvSpPr txBox="1"/>
          <p:nvPr/>
        </p:nvSpPr>
        <p:spPr>
          <a:xfrm>
            <a:off x="10566527" y="2521258"/>
            <a:ext cx="525705" cy="461665"/>
          </a:xfrm>
          <a:prstGeom prst="rect">
            <a:avLst/>
          </a:prstGeom>
          <a:noFill/>
        </p:spPr>
        <p:txBody>
          <a:bodyPr wrap="square" rtlCol="0">
            <a:spAutoFit/>
          </a:bodyPr>
          <a:lstStyle/>
          <a:p>
            <a:r>
              <a:rPr lang="en-US" sz="2400" b="1" dirty="0"/>
              <a:t>{}</a:t>
            </a:r>
            <a:endParaRPr lang="de-DE" sz="2400" b="1" dirty="0"/>
          </a:p>
        </p:txBody>
      </p:sp>
    </p:spTree>
    <p:extLst>
      <p:ext uri="{BB962C8B-B14F-4D97-AF65-F5344CB8AC3E}">
        <p14:creationId xmlns:p14="http://schemas.microsoft.com/office/powerpoint/2010/main" val="170605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2388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0055E7D-58C8-2EFB-6B3B-76DFF4A7B5F9}"/>
              </a:ext>
            </a:extLst>
          </p:cNvPr>
          <p:cNvSpPr txBox="1">
            <a:spLocks/>
          </p:cNvSpPr>
          <p:nvPr/>
        </p:nvSpPr>
        <p:spPr>
          <a:xfrm>
            <a:off x="502181" y="187909"/>
            <a:ext cx="6449035" cy="7708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400" dirty="0">
                <a:solidFill>
                  <a:schemeClr val="tx1"/>
                </a:solidFill>
                <a:latin typeface="+mn-lt"/>
                <a:ea typeface="+mn-ea"/>
                <a:cs typeface="Gill Sans Light" panose="020B0302020104020203" pitchFamily="34" charset="-79"/>
              </a:rPr>
              <a:t>Die </a:t>
            </a:r>
            <a:r>
              <a:rPr lang="en-US" sz="4400" dirty="0" err="1">
                <a:solidFill>
                  <a:schemeClr val="tx1"/>
                </a:solidFill>
                <a:latin typeface="+mn-lt"/>
                <a:ea typeface="+mn-ea"/>
                <a:cs typeface="Gill Sans Light" panose="020B0302020104020203" pitchFamily="34" charset="-79"/>
              </a:rPr>
              <a:t>Reduktion</a:t>
            </a:r>
            <a:r>
              <a:rPr lang="en-US" sz="4400">
                <a:solidFill>
                  <a:schemeClr val="tx1"/>
                </a:solidFill>
                <a:latin typeface="+mn-lt"/>
                <a:ea typeface="+mn-ea"/>
                <a:cs typeface="Gill Sans Light" panose="020B0302020104020203" pitchFamily="34" charset="-79"/>
              </a:rPr>
              <a:t> von Max</a:t>
            </a:r>
            <a:endParaRPr lang="en-US" sz="4400" dirty="0"/>
          </a:p>
        </p:txBody>
      </p:sp>
    </p:spTree>
    <p:extLst>
      <p:ext uri="{BB962C8B-B14F-4D97-AF65-F5344CB8AC3E}">
        <p14:creationId xmlns:p14="http://schemas.microsoft.com/office/powerpoint/2010/main" val="3133572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quarterly performance</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3485839237"/>
              </p:ext>
            </p:extLst>
          </p:nvPr>
        </p:nvGraphicFramePr>
        <p:xfrm>
          <a:off x="576263" y="1901825"/>
          <a:ext cx="9363075" cy="3876675"/>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09.11.2022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41</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686561701"/>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B2B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SUPPLY 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ROI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E-COMMERCE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09.11.2022</a:t>
            </a:r>
          </a:p>
          <a:p>
            <a:endParaRPr lang="en-US" dirty="0"/>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42</a:t>
            </a:fld>
            <a:endParaRPr lang="en-US" dirty="0"/>
          </a:p>
        </p:txBody>
      </p:sp>
    </p:spTree>
    <p:extLst>
      <p:ext uri="{BB962C8B-B14F-4D97-AF65-F5344CB8AC3E}">
        <p14:creationId xmlns:p14="http://schemas.microsoft.com/office/powerpoint/2010/main" val="2752853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latin typeface="+mn-lt"/>
                <a:cs typeface="Gill Sans Light" panose="020B0302020104020203" pitchFamily="34" charset="-79"/>
              </a:rPr>
              <a:t>ARBEITSGEGENSTÄNDE</a:t>
            </a:r>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err="1"/>
              <a:t>Kernidee</a:t>
            </a:r>
            <a:endParaRPr lang="en-US" dirty="0"/>
          </a:p>
          <a:p>
            <a:r>
              <a:rPr lang="en-US" dirty="0" err="1"/>
              <a:t>Ursprünglicher</a:t>
            </a:r>
            <a:r>
              <a:rPr lang="en-US" dirty="0"/>
              <a:t> </a:t>
            </a:r>
            <a:r>
              <a:rPr lang="en-US" dirty="0" err="1"/>
              <a:t>Algorithmus</a:t>
            </a:r>
            <a:endParaRPr lang="en-US" dirty="0"/>
          </a:p>
          <a:p>
            <a:r>
              <a:rPr lang="en-US" dirty="0" err="1"/>
              <a:t>Verbesserte</a:t>
            </a:r>
            <a:r>
              <a:rPr lang="en-US" dirty="0"/>
              <a:t> </a:t>
            </a:r>
            <a:r>
              <a:rPr lang="en-US" dirty="0" err="1"/>
              <a:t>Algorithmus</a:t>
            </a:r>
            <a:endParaRPr lang="en-US" dirty="0"/>
          </a:p>
          <a:p>
            <a:r>
              <a:rPr lang="en-US" dirty="0" err="1"/>
              <a:t>Einzige</a:t>
            </a:r>
            <a:r>
              <a:rPr lang="en-US" dirty="0"/>
              <a:t> </a:t>
            </a:r>
            <a:r>
              <a:rPr lang="en-US" dirty="0" err="1"/>
              <a:t>Umgebungsaktion</a:t>
            </a:r>
            <a:endParaRPr lang="en-US" dirty="0"/>
          </a:p>
          <a:p>
            <a:r>
              <a:rPr lang="en-US" dirty="0" err="1"/>
              <a:t>Überprüfung</a:t>
            </a:r>
            <a:r>
              <a:rPr lang="en-US" dirty="0"/>
              <a:t> </a:t>
            </a:r>
            <a:r>
              <a:rPr lang="en-US" dirty="0" err="1"/>
              <a:t>eines</a:t>
            </a:r>
            <a:r>
              <a:rPr lang="en-US" dirty="0"/>
              <a:t> </a:t>
            </a:r>
            <a:r>
              <a:rPr lang="en-US" dirty="0" err="1"/>
              <a:t>oder</a:t>
            </a:r>
            <a:r>
              <a:rPr lang="en-US" dirty="0"/>
              <a:t> </a:t>
            </a:r>
            <a:r>
              <a:rPr lang="en-US" dirty="0" err="1"/>
              <a:t>aller</a:t>
            </a:r>
            <a:r>
              <a:rPr lang="en-US" dirty="0"/>
              <a:t> </a:t>
            </a:r>
            <a:r>
              <a:rPr lang="en-US" dirty="0" err="1"/>
              <a:t>Paare</a:t>
            </a:r>
            <a:endParaRPr lang="en-US" dirty="0"/>
          </a:p>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09.11.2022</a:t>
            </a:r>
          </a:p>
          <a:p>
            <a:endParaRPr lang="en-US" dirty="0"/>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43</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44</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extended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239" r="239"/>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l="148" r="14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239" r="239"/>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239" r="239"/>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pic>
        <p:nvPicPr>
          <p:cNvPr id="18" name="Picture Placeholder 17" descr="Team member headshot">
            <a:extLst>
              <a:ext uri="{FF2B5EF4-FFF2-40B4-BE49-F238E27FC236}">
                <a16:creationId xmlns:a16="http://schemas.microsoft.com/office/drawing/2014/main" id="{251FF9F2-D148-7744-AD3C-DA1D842399EA}"/>
              </a:ext>
            </a:extLst>
          </p:cNvPr>
          <p:cNvPicPr>
            <a:picLocks noGrp="1" noChangeAspect="1"/>
          </p:cNvPicPr>
          <p:nvPr>
            <p:ph type="pic" sz="quarter" idx="25"/>
          </p:nvPr>
        </p:nvPicPr>
        <p:blipFill rotWithShape="1">
          <a:blip r:embed="rId6"/>
          <a:srcRect l="244" r="244"/>
          <a:stretch/>
        </p:blipFill>
        <p:spPr/>
      </p:pic>
      <p:pic>
        <p:nvPicPr>
          <p:cNvPr id="20" name="Picture Placeholder 19" descr="Team member headshot">
            <a:extLst>
              <a:ext uri="{FF2B5EF4-FFF2-40B4-BE49-F238E27FC236}">
                <a16:creationId xmlns:a16="http://schemas.microsoft.com/office/drawing/2014/main" id="{E889186A-9C62-A602-01B1-5D4D195D26CE}"/>
              </a:ext>
            </a:extLst>
          </p:cNvPr>
          <p:cNvPicPr>
            <a:picLocks noGrp="1" noChangeAspect="1"/>
          </p:cNvPicPr>
          <p:nvPr>
            <p:ph type="pic" sz="quarter" idx="26"/>
          </p:nvPr>
        </p:nvPicPr>
        <p:blipFill rotWithShape="1">
          <a:blip r:embed="rId7"/>
          <a:srcRect l="244" r="244"/>
          <a:stretch/>
        </p:blipFill>
        <p:spPr/>
      </p:pic>
      <p:pic>
        <p:nvPicPr>
          <p:cNvPr id="22" name="Picture Placeholder 21" descr="Team member headshot">
            <a:extLst>
              <a:ext uri="{FF2B5EF4-FFF2-40B4-BE49-F238E27FC236}">
                <a16:creationId xmlns:a16="http://schemas.microsoft.com/office/drawing/2014/main" id="{034ED1AA-BE4A-E267-C463-F20D3D8585E7}"/>
              </a:ext>
            </a:extLst>
          </p:cNvPr>
          <p:cNvPicPr>
            <a:picLocks noGrp="1" noChangeAspect="1"/>
          </p:cNvPicPr>
          <p:nvPr>
            <p:ph type="pic" sz="quarter" idx="27"/>
          </p:nvPr>
        </p:nvPicPr>
        <p:blipFill rotWithShape="1">
          <a:blip r:embed="rId8"/>
          <a:srcRect l="244" r="244"/>
          <a:stretch/>
        </p:blipFill>
        <p:spPr/>
      </p:pic>
      <p:pic>
        <p:nvPicPr>
          <p:cNvPr id="24" name="Picture Placeholder 23" descr="Team member headshot">
            <a:extLst>
              <a:ext uri="{FF2B5EF4-FFF2-40B4-BE49-F238E27FC236}">
                <a16:creationId xmlns:a16="http://schemas.microsoft.com/office/drawing/2014/main" id="{E288CC4E-15A7-7E6C-86BB-F6487D302F00}"/>
              </a:ext>
            </a:extLst>
          </p:cNvPr>
          <p:cNvPicPr>
            <a:picLocks noGrp="1" noChangeAspect="1"/>
          </p:cNvPicPr>
          <p:nvPr>
            <p:ph type="pic" sz="quarter" idx="28"/>
          </p:nvPr>
        </p:nvPicPr>
        <p:blipFill rotWithShape="1">
          <a:blip r:embed="rId9"/>
          <a:srcRect l="244" r="244"/>
          <a:stretch/>
        </p:blipFill>
        <p:spPr/>
      </p:pic>
      <p:sp>
        <p:nvSpPr>
          <p:cNvPr id="80" name="Text Placeholder 79">
            <a:extLst>
              <a:ext uri="{FF2B5EF4-FFF2-40B4-BE49-F238E27FC236}">
                <a16:creationId xmlns:a16="http://schemas.microsoft.com/office/drawing/2014/main" id="{291313D6-FDDE-A86D-0C8F-78A4DE610460}"/>
              </a:ext>
            </a:extLst>
          </p:cNvPr>
          <p:cNvSpPr>
            <a:spLocks noGrp="1"/>
          </p:cNvSpPr>
          <p:nvPr>
            <p:ph type="body" sz="quarter" idx="29"/>
          </p:nvPr>
        </p:nvSpPr>
        <p:spPr/>
        <p:txBody>
          <a:bodyPr/>
          <a:lstStyle/>
          <a:p>
            <a:r>
              <a:rPr lang="en-US" dirty="0"/>
              <a:t>GRAHAM BARNES</a:t>
            </a:r>
          </a:p>
        </p:txBody>
      </p:sp>
      <p:sp>
        <p:nvSpPr>
          <p:cNvPr id="81" name="Text Placeholder 80">
            <a:extLst>
              <a:ext uri="{FF2B5EF4-FFF2-40B4-BE49-F238E27FC236}">
                <a16:creationId xmlns:a16="http://schemas.microsoft.com/office/drawing/2014/main" id="{8A1BEF0A-BD3A-2F51-2B84-2C87759C857E}"/>
              </a:ext>
            </a:extLst>
          </p:cNvPr>
          <p:cNvSpPr>
            <a:spLocks noGrp="1"/>
          </p:cNvSpPr>
          <p:nvPr>
            <p:ph type="body" sz="quarter" idx="30"/>
          </p:nvPr>
        </p:nvSpPr>
        <p:spPr/>
        <p:txBody>
          <a:bodyPr/>
          <a:lstStyle/>
          <a:p>
            <a:r>
              <a:rPr lang="en-US" dirty="0"/>
              <a:t>ROWAN MURPHY</a:t>
            </a:r>
          </a:p>
        </p:txBody>
      </p:sp>
      <p:sp>
        <p:nvSpPr>
          <p:cNvPr id="82" name="Text Placeholder 81">
            <a:extLst>
              <a:ext uri="{FF2B5EF4-FFF2-40B4-BE49-F238E27FC236}">
                <a16:creationId xmlns:a16="http://schemas.microsoft.com/office/drawing/2014/main" id="{B68617DC-1253-7F81-E3EC-E2710973E731}"/>
              </a:ext>
            </a:extLst>
          </p:cNvPr>
          <p:cNvSpPr>
            <a:spLocks noGrp="1"/>
          </p:cNvSpPr>
          <p:nvPr>
            <p:ph type="body" sz="quarter" idx="31"/>
          </p:nvPr>
        </p:nvSpPr>
        <p:spPr/>
        <p:txBody>
          <a:bodyPr/>
          <a:lstStyle/>
          <a:p>
            <a:r>
              <a:rPr lang="en-US" dirty="0"/>
              <a:t>ELIZABETH MOORE</a:t>
            </a:r>
          </a:p>
        </p:txBody>
      </p:sp>
      <p:sp>
        <p:nvSpPr>
          <p:cNvPr id="83" name="Text Placeholder 82">
            <a:extLst>
              <a:ext uri="{FF2B5EF4-FFF2-40B4-BE49-F238E27FC236}">
                <a16:creationId xmlns:a16="http://schemas.microsoft.com/office/drawing/2014/main" id="{A27FA48D-357F-EA80-0111-0C0A27182842}"/>
              </a:ext>
            </a:extLst>
          </p:cNvPr>
          <p:cNvSpPr>
            <a:spLocks noGrp="1"/>
          </p:cNvSpPr>
          <p:nvPr>
            <p:ph type="body" sz="quarter" idx="32"/>
          </p:nvPr>
        </p:nvSpPr>
        <p:spPr/>
        <p:txBody>
          <a:bodyPr/>
          <a:lstStyle/>
          <a:p>
            <a:r>
              <a:rPr lang="en-US" dirty="0"/>
              <a:t>ROBINE KLINE</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33"/>
          </p:nvPr>
        </p:nvSpPr>
        <p:spPr/>
        <p:txBody>
          <a:bodyPr/>
          <a:lstStyle/>
          <a:p>
            <a:r>
              <a:rPr lang="en-US" dirty="0"/>
              <a:t>vp product</a:t>
            </a:r>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34"/>
          </p:nvPr>
        </p:nvSpPr>
        <p:spPr/>
        <p:txBody>
          <a:bodyPr/>
          <a:lstStyle/>
          <a:p>
            <a:r>
              <a:rPr lang="en-US" dirty="0"/>
              <a:t>SEO strategist</a:t>
            </a:r>
          </a:p>
          <a:p>
            <a:endParaRPr lang="en-US" dirty="0"/>
          </a:p>
        </p:txBody>
      </p:sp>
      <p:sp>
        <p:nvSpPr>
          <p:cNvPr id="86" name="Text Placeholder 85">
            <a:extLst>
              <a:ext uri="{FF2B5EF4-FFF2-40B4-BE49-F238E27FC236}">
                <a16:creationId xmlns:a16="http://schemas.microsoft.com/office/drawing/2014/main" id="{1CD211A9-30AF-B158-D3CD-640CBDA0A853}"/>
              </a:ext>
            </a:extLst>
          </p:cNvPr>
          <p:cNvSpPr>
            <a:spLocks noGrp="1"/>
          </p:cNvSpPr>
          <p:nvPr>
            <p:ph type="body" sz="quarter" idx="35"/>
          </p:nvPr>
        </p:nvSpPr>
        <p:spPr/>
        <p:txBody>
          <a:bodyPr/>
          <a:lstStyle/>
          <a:p>
            <a:r>
              <a:rPr lang="en-US" dirty="0"/>
              <a:t>product designer</a:t>
            </a:r>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36"/>
          </p:nvPr>
        </p:nvSpPr>
        <p:spPr/>
        <p:txBody>
          <a:bodyPr/>
          <a:lstStyle/>
          <a:p>
            <a:r>
              <a:rPr lang="en-US" dirty="0"/>
              <a:t>content developer</a:t>
            </a:r>
          </a:p>
          <a:p>
            <a:endParaRPr lang="en-US" dirty="0"/>
          </a:p>
        </p:txBody>
      </p:sp>
    </p:spTree>
    <p:extLst>
      <p:ext uri="{BB962C8B-B14F-4D97-AF65-F5344CB8AC3E}">
        <p14:creationId xmlns:p14="http://schemas.microsoft.com/office/powerpoint/2010/main" val="1445010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plan for product launch</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15417285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09.11.2022</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46</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sz="4800" dirty="0" err="1">
                <a:latin typeface="+mn-lt"/>
                <a:cs typeface="Gill Sans Light" panose="020B0302020104020203" pitchFamily="34" charset="-79"/>
              </a:rPr>
              <a:t>Anmerkungen</a:t>
            </a:r>
            <a:endParaRPr lang="en-US" dirty="0"/>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err="1"/>
              <a:t>Komplexität</a:t>
            </a:r>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Wo </a:t>
            </a:r>
            <a:r>
              <a:rPr lang="en-US" dirty="0" err="1"/>
              <a:t>genau</a:t>
            </a:r>
            <a:r>
              <a:rPr lang="en-US" dirty="0"/>
              <a:t> </a:t>
            </a:r>
            <a:r>
              <a:rPr lang="en-US" dirty="0" err="1"/>
              <a:t>liegt</a:t>
            </a:r>
            <a:r>
              <a:rPr lang="en-US" dirty="0"/>
              <a:t> die </a:t>
            </a:r>
            <a:r>
              <a:rPr lang="en-US" dirty="0" err="1"/>
              <a:t>Verbesserung</a:t>
            </a:r>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err="1"/>
              <a:t>Visualisierung</a:t>
            </a:r>
            <a:r>
              <a:rPr lang="en-US" dirty="0"/>
              <a:t> des </a:t>
            </a:r>
            <a:r>
              <a:rPr lang="en-US" dirty="0" err="1"/>
              <a:t>Werkzeuges</a:t>
            </a:r>
            <a:endParaRPr lang="en-US"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err="1"/>
              <a:t>Werkzeug</a:t>
            </a:r>
            <a:r>
              <a:rPr lang="en-US" dirty="0"/>
              <a:t> Demo</a:t>
            </a:r>
          </a:p>
        </p:txBody>
      </p:sp>
      <p:sp>
        <p:nvSpPr>
          <p:cNvPr id="4" name="Text Placeholder 3">
            <a:extLst>
              <a:ext uri="{FF2B5EF4-FFF2-40B4-BE49-F238E27FC236}">
                <a16:creationId xmlns:a16="http://schemas.microsoft.com/office/drawing/2014/main" id="{C44E1126-D395-5317-A8D6-C356A68D8D75}"/>
              </a:ext>
            </a:extLst>
          </p:cNvPr>
          <p:cNvSpPr>
            <a:spLocks noGrp="1"/>
          </p:cNvSpPr>
          <p:nvPr>
            <p:ph type="body" sz="quarter" idx="14"/>
          </p:nvPr>
        </p:nvSpPr>
        <p:spPr/>
        <p:txBody>
          <a:bodyPr/>
          <a:lstStyle/>
          <a:p>
            <a:endParaRPr lang="de-DE" dirty="0"/>
          </a:p>
        </p:txBody>
      </p:sp>
    </p:spTree>
    <p:extLst>
      <p:ext uri="{BB962C8B-B14F-4D97-AF65-F5344CB8AC3E}">
        <p14:creationId xmlns:p14="http://schemas.microsoft.com/office/powerpoint/2010/main" val="327257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09.11.2022</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48</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09.11.2022</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49</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4212838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err="1"/>
              <a:t>Fazit</a:t>
            </a:r>
            <a:endParaRPr lang="en-US" dirty="0"/>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09.11.2022</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50</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err="1"/>
              <a:t>Vielen</a:t>
            </a:r>
            <a:r>
              <a:rPr lang="en-US" dirty="0"/>
              <a:t> Dank</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err="1"/>
              <a:t>Zead</a:t>
            </a:r>
            <a:r>
              <a:rPr lang="en-US" dirty="0"/>
              <a:t> Alshukairi</a:t>
            </a:r>
          </a:p>
          <a:p>
            <a:r>
              <a:rPr lang="de-DE" b="0" i="0" u="sng" dirty="0">
                <a:solidFill>
                  <a:schemeClr val="accent1">
                    <a:lumMod val="50000"/>
                  </a:schemeClr>
                </a:solidFill>
                <a:effectLst/>
                <a:latin typeface="Noto Sans" panose="020B0502040504020204" pitchFamily="34" charset="0"/>
              </a:rPr>
              <a:t>alshukairi@campus.tu-berlin.de</a:t>
            </a:r>
            <a:endParaRPr lang="en-US" u="sng" dirty="0">
              <a:solidFill>
                <a:schemeClr val="accent1">
                  <a:lumMod val="50000"/>
                </a:schemeClr>
              </a:solidFill>
            </a:endParaRPr>
          </a:p>
        </p:txBody>
      </p:sp>
    </p:spTree>
    <p:extLst>
      <p:ext uri="{BB962C8B-B14F-4D97-AF65-F5344CB8AC3E}">
        <p14:creationId xmlns:p14="http://schemas.microsoft.com/office/powerpoint/2010/main" val="257793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9263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54042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147995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93826" y="384491"/>
            <a:ext cx="6502620" cy="676656"/>
          </a:xfrm>
        </p:spPr>
        <p:txBody>
          <a:bodyPr/>
          <a:lstStyle/>
          <a:p>
            <a:r>
              <a:rPr lang="en-US" dirty="0" err="1"/>
              <a:t>Einführung</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53311" y="1061147"/>
            <a:ext cx="5251675" cy="5241999"/>
          </a:xfrm>
        </p:spPr>
        <p:txBody>
          <a:bodyPr>
            <a:normAutofit/>
          </a:bodyPr>
          <a:lstStyle/>
          <a:p>
            <a:pPr marL="285750" indent="-285750">
              <a:buFont typeface="Arial" panose="020B0604020202020204" pitchFamily="34" charset="0"/>
              <a:buChar char="•"/>
            </a:pPr>
            <a:r>
              <a:rPr lang="en-US" dirty="0" err="1"/>
              <a:t>Ziel</a:t>
            </a:r>
            <a:r>
              <a:rPr lang="en-US" dirty="0"/>
              <a:t> </a:t>
            </a:r>
            <a:r>
              <a:rPr lang="en-US" dirty="0" err="1"/>
              <a:t>meiner</a:t>
            </a:r>
            <a:r>
              <a:rPr lang="en-US" dirty="0"/>
              <a:t> Arbeit</a:t>
            </a:r>
          </a:p>
          <a:p>
            <a:pPr marL="742950" lvl="1" indent="-285750">
              <a:buFont typeface="Arial" panose="020B0604020202020204" pitchFamily="34" charset="0"/>
              <a:buChar char="•"/>
            </a:pPr>
            <a:r>
              <a:rPr lang="en-US" dirty="0" err="1"/>
              <a:t>Bisimilaritäten</a:t>
            </a:r>
            <a:endParaRPr lang="en-US" dirty="0"/>
          </a:p>
          <a:p>
            <a:pPr marL="742950" lvl="1" indent="-285750">
              <a:buFont typeface="Arial" panose="020B0604020202020204" pitchFamily="34" charset="0"/>
              <a:buChar char="•"/>
            </a:pPr>
            <a:r>
              <a:rPr lang="en-US" dirty="0" err="1"/>
              <a:t>Kein</a:t>
            </a:r>
            <a:r>
              <a:rPr lang="en-US" dirty="0"/>
              <a:t> Tool für reactive </a:t>
            </a:r>
            <a:r>
              <a:rPr lang="en-US" dirty="0" err="1"/>
              <a:t>Bisimilarität</a:t>
            </a:r>
            <a:endParaRPr lang="en-US" dirty="0"/>
          </a:p>
          <a:p>
            <a:pPr marL="285750" indent="-285750">
              <a:buFont typeface="Arial" panose="020B0604020202020204" pitchFamily="34" charset="0"/>
              <a:buChar char="•"/>
            </a:pPr>
            <a:r>
              <a:rPr lang="en-US" dirty="0" err="1"/>
              <a:t>Warum</a:t>
            </a:r>
            <a:r>
              <a:rPr lang="en-US" dirty="0"/>
              <a:t> </a:t>
            </a:r>
            <a:r>
              <a:rPr lang="en-US" dirty="0" err="1"/>
              <a:t>ist</a:t>
            </a:r>
            <a:r>
              <a:rPr lang="en-US" dirty="0"/>
              <a:t> das </a:t>
            </a:r>
            <a:r>
              <a:rPr lang="en-US" dirty="0" err="1"/>
              <a:t>wichtig</a:t>
            </a:r>
            <a:endParaRPr lang="en-US" dirty="0"/>
          </a:p>
          <a:p>
            <a:pPr marL="742950" lvl="1" indent="-285750">
              <a:buFont typeface="Arial" panose="020B0604020202020204" pitchFamily="34" charset="0"/>
              <a:buChar char="•"/>
            </a:pPr>
            <a:r>
              <a:rPr lang="en-US" dirty="0"/>
              <a:t>Timeouts in </a:t>
            </a:r>
            <a:r>
              <a:rPr lang="en-US" dirty="0" err="1"/>
              <a:t>Anwendungen</a:t>
            </a:r>
            <a:endParaRPr lang="en-US" dirty="0"/>
          </a:p>
          <a:p>
            <a:pPr marL="742950" lvl="1" indent="-285750">
              <a:buFont typeface="Arial" panose="020B0604020202020204" pitchFamily="34" charset="0"/>
              <a:buChar char="•"/>
            </a:pPr>
            <a:r>
              <a:rPr lang="en-US" dirty="0" err="1"/>
              <a:t>Gegenseitiger</a:t>
            </a:r>
            <a:r>
              <a:rPr lang="en-US" dirty="0"/>
              <a:t> </a:t>
            </a:r>
            <a:r>
              <a:rPr lang="en-US" dirty="0" err="1"/>
              <a:t>Ausschluss</a:t>
            </a:r>
            <a:endParaRPr lang="en-US" dirty="0"/>
          </a:p>
          <a:p>
            <a:pPr marL="742950" lvl="1" indent="-285750">
              <a:buFont typeface="Arial" panose="020B0604020202020204" pitchFamily="34" charset="0"/>
              <a:buChar char="•"/>
            </a:pPr>
            <a:r>
              <a:rPr lang="en-US" dirty="0" err="1"/>
              <a:t>Kein</a:t>
            </a:r>
            <a:r>
              <a:rPr lang="en-US" dirty="0"/>
              <a:t> </a:t>
            </a:r>
            <a:r>
              <a:rPr lang="en-US" dirty="0" err="1"/>
              <a:t>Bedarf</a:t>
            </a:r>
            <a:r>
              <a:rPr lang="en-US" dirty="0"/>
              <a:t> für </a:t>
            </a:r>
            <a:r>
              <a:rPr lang="en-US" dirty="0" err="1"/>
              <a:t>manuelle</a:t>
            </a:r>
            <a:r>
              <a:rPr lang="en-US" dirty="0"/>
              <a:t> </a:t>
            </a:r>
            <a:r>
              <a:rPr lang="en-US" dirty="0" err="1"/>
              <a:t>Überprüfung</a:t>
            </a:r>
            <a:endParaRPr lang="en-US" dirty="0"/>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09.11.2022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de-DE" dirty="0"/>
              <a:t>Automatisierte Reduktion von reaktiver zu starker </a:t>
            </a:r>
            <a:r>
              <a:rPr lang="de-DE" dirty="0" err="1"/>
              <a:t>Bisimilarität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80652208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{D63534AD-D9E8-4F9E-9518-29EE26972928}tf11964407_win32</Template>
  <TotalTime>0</TotalTime>
  <Words>1292</Words>
  <Application>Microsoft Office PowerPoint</Application>
  <PresentationFormat>Widescreen</PresentationFormat>
  <Paragraphs>461</Paragraphs>
  <Slides>51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 New</vt:lpstr>
      <vt:lpstr>Gill Sans Nova</vt:lpstr>
      <vt:lpstr>Gill Sans Nova Light</vt:lpstr>
      <vt:lpstr>Noto Sans</vt:lpstr>
      <vt:lpstr>Sagona Book</vt:lpstr>
      <vt:lpstr>Office Theme</vt:lpstr>
      <vt:lpstr>Automatisierte Reduktion von reaktiver zu starker Bisimilarität</vt:lpstr>
      <vt:lpstr>Agenda</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Grundlagen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quarterly performance</vt:lpstr>
      <vt:lpstr>areas of growth</vt:lpstr>
      <vt:lpstr>ARBEITSGEGENSTÄNDE</vt:lpstr>
      <vt:lpstr>meet our team</vt:lpstr>
      <vt:lpstr>meet our extended team</vt:lpstr>
      <vt:lpstr>plan for product launch</vt:lpstr>
      <vt:lpstr>Anmerkungen</vt:lpstr>
      <vt:lpstr>areas of focus</vt:lpstr>
      <vt:lpstr>how we get there</vt:lpstr>
      <vt:lpstr>Fazit</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Automatisierte Reduktion von reaktiver zu starker Bisimilarität</dc:title>
  <dc:creator>Dieaz Dieaz</dc:creator>
  <cp:lastModifiedBy>Dieaz Dieaz</cp:lastModifiedBy>
  <cp:revision>2</cp:revision>
  <dcterms:created xsi:type="dcterms:W3CDTF">2022-10-29T14:59:54Z</dcterms:created>
  <dcterms:modified xsi:type="dcterms:W3CDTF">2022-10-29T20:50:47Z</dcterms:modified>
</cp:coreProperties>
</file>