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6" d="100"/>
          <a:sy n="46" d="100"/>
        </p:scale>
        <p:origin x="2098"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11/24/2022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11/24/2022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287" y="2752513"/>
            <a:ext cx="10870925" cy="1036438"/>
          </a:xfrm>
          <a:prstGeom prst="rect">
            <a:avLst/>
          </a:prstGeom>
        </p:spPr>
        <p:txBody>
          <a:bodyPr wrap="none">
            <a:spAutoFit/>
          </a:bodyPr>
          <a:lstStyle/>
          <a:p>
            <a:pPr algn="ctr">
              <a:lnSpc>
                <a:spcPct val="107000"/>
              </a:lnSpc>
              <a:spcAft>
                <a:spcPts val="800"/>
              </a:spcAft>
            </a:pPr>
            <a:r>
              <a:rPr lang="en-IN" sz="6000" b="1" dirty="0">
                <a:latin typeface="Calibri" panose="020F0502020204030204" pitchFamily="34" charset="0"/>
                <a:ea typeface="Calibri" panose="020F0502020204030204" pitchFamily="34" charset="0"/>
                <a:cs typeface="Mangal" panose="02040503050203030202" pitchFamily="18" charset="0"/>
              </a:rPr>
              <a:t>EMAIL SPAM CLASSIFIER PROJECT</a:t>
            </a:r>
            <a:endParaRPr lang="en-IN" sz="6000" b="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26506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67354" y="1071743"/>
            <a:ext cx="5662245" cy="1080296"/>
          </a:xfrm>
          <a:prstGeom prst="rect">
            <a:avLst/>
          </a:prstGeom>
        </p:spPr>
        <p:txBody>
          <a:bodyPr wrap="square">
            <a:spAutoFit/>
          </a:bodyPr>
          <a:lstStyle/>
          <a:p>
            <a:pPr marL="457200" algn="ctr">
              <a:lnSpc>
                <a:spcPct val="107000"/>
              </a:lnSpc>
              <a:spcAft>
                <a:spcPts val="800"/>
              </a:spcAft>
            </a:pPr>
            <a:r>
              <a:rPr lang="en-US" sz="6000" b="1" dirty="0" smtClean="0">
                <a:effectLst/>
                <a:latin typeface="Calibri" panose="020F0502020204030204" pitchFamily="34" charset="0"/>
                <a:ea typeface="Calibri" panose="020F0502020204030204" pitchFamily="34" charset="0"/>
                <a:cs typeface="Calibri" panose="020F0502020204030204" pitchFamily="34" charset="0"/>
              </a:rPr>
              <a:t>CONCLUSION</a:t>
            </a:r>
            <a:endParaRPr lang="en-IN" sz="60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3"/>
          <p:cNvSpPr/>
          <p:nvPr/>
        </p:nvSpPr>
        <p:spPr>
          <a:xfrm>
            <a:off x="2567354" y="3388624"/>
            <a:ext cx="6096000" cy="1277786"/>
          </a:xfrm>
          <a:prstGeom prst="rect">
            <a:avLst/>
          </a:prstGeom>
        </p:spPr>
        <p:txBody>
          <a:bodyPr>
            <a:spAutoFit/>
          </a:bodyPr>
          <a:lstStyle/>
          <a:p>
            <a:pPr marL="457200" algn="ct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We are able to classify the emails as spam or non-spam. With high number of emails lots if people using the system it will be difficult to handle all possible mails as our project deals with only limited amount of corpus.</a:t>
            </a:r>
            <a:endParaRPr lang="en-IN" sz="11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94601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3012" y="2693686"/>
            <a:ext cx="7612808" cy="1351139"/>
          </a:xfrm>
          <a:prstGeom prst="rect">
            <a:avLst/>
          </a:prstGeom>
        </p:spPr>
        <p:txBody>
          <a:bodyPr wrap="square">
            <a:spAutoFit/>
          </a:bodyPr>
          <a:lstStyle/>
          <a:p>
            <a:pPr marL="457200" algn="ctr">
              <a:lnSpc>
                <a:spcPct val="107000"/>
              </a:lnSpc>
              <a:spcAft>
                <a:spcPts val="800"/>
              </a:spcAft>
            </a:pPr>
            <a:r>
              <a:rPr lang="en-IN" sz="8000" dirty="0" smtClean="0">
                <a:effectLst/>
                <a:latin typeface="Calibri" panose="020F0502020204030204" pitchFamily="34" charset="0"/>
                <a:ea typeface="Calibri" panose="020F0502020204030204" pitchFamily="34" charset="0"/>
                <a:cs typeface="Calibri" panose="020F0502020204030204" pitchFamily="34" charset="0"/>
              </a:rPr>
              <a:t>THANK YOU</a:t>
            </a:r>
            <a:endParaRPr lang="en-IN" sz="8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312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4019" y="733889"/>
            <a:ext cx="4383316" cy="584775"/>
          </a:xfrm>
          <a:prstGeom prst="rect">
            <a:avLst/>
          </a:prstGeom>
        </p:spPr>
        <p:txBody>
          <a:bodyPr wrap="none">
            <a:spAutoFit/>
          </a:bodyPr>
          <a:lstStyle/>
          <a:p>
            <a:r>
              <a:rPr lang="en-US" sz="3200" b="1" dirty="0" smtClean="0"/>
              <a:t>PROBLEM STATEMENT</a:t>
            </a:r>
            <a:endParaRPr lang="en-IN" sz="3200" b="1" dirty="0"/>
          </a:p>
        </p:txBody>
      </p:sp>
      <p:sp>
        <p:nvSpPr>
          <p:cNvPr id="4" name="Rectangle 3"/>
          <p:cNvSpPr/>
          <p:nvPr/>
        </p:nvSpPr>
        <p:spPr>
          <a:xfrm>
            <a:off x="700590" y="1620125"/>
            <a:ext cx="8892297" cy="1015663"/>
          </a:xfrm>
          <a:prstGeom prst="rect">
            <a:avLst/>
          </a:prstGeom>
        </p:spPr>
        <p:txBody>
          <a:bodyPr wrap="square">
            <a:spAutoFit/>
          </a:bodyPr>
          <a:lstStyle/>
          <a:p>
            <a:pPr>
              <a:lnSpc>
                <a:spcPts val="2400"/>
              </a:lnSpc>
            </a:pPr>
            <a:r>
              <a:rPr lang="en-IN" spc="-5" dirty="0">
                <a:solidFill>
                  <a:srgbClr val="292929"/>
                </a:solidFill>
                <a:latin typeface="Calibri" panose="020F0502020204030204" pitchFamily="34" charset="0"/>
                <a:ea typeface="Times New Roman" panose="02020603050405020304" pitchFamily="18" charset="0"/>
              </a:rPr>
              <a:t>The SMS Spam Collection is a set of SMS tagged messages that have been collected for SMS Spam research. It contains one set of SMS messages in English of 5,574 messages, tagged according being ham (legitimate) or spam.</a:t>
            </a:r>
            <a:endParaRPr lang="en-IN" sz="16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694019" y="2937249"/>
            <a:ext cx="9098374" cy="1938992"/>
          </a:xfrm>
          <a:prstGeom prst="rect">
            <a:avLst/>
          </a:prstGeom>
        </p:spPr>
        <p:txBody>
          <a:bodyPr wrap="square">
            <a:spAutoFit/>
          </a:bodyPr>
          <a:lstStyle/>
          <a:p>
            <a:pPr>
              <a:lnSpc>
                <a:spcPts val="2400"/>
              </a:lnSpc>
            </a:pPr>
            <a:r>
              <a:rPr lang="en-IN" spc="-5" dirty="0">
                <a:solidFill>
                  <a:srgbClr val="292929"/>
                </a:solidFill>
                <a:latin typeface="Calibri" panose="020F0502020204030204" pitchFamily="34" charset="0"/>
                <a:ea typeface="Times New Roman" panose="02020603050405020304" pitchFamily="18" charset="0"/>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5652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022" y="717265"/>
            <a:ext cx="4085606" cy="646331"/>
          </a:xfrm>
          <a:prstGeom prst="rect">
            <a:avLst/>
          </a:prstGeom>
        </p:spPr>
        <p:txBody>
          <a:bodyPr wrap="none">
            <a:spAutoFit/>
          </a:bodyPr>
          <a:lstStyle/>
          <a:p>
            <a:r>
              <a:rPr lang="en-US" sz="3600" b="1" dirty="0"/>
              <a:t>UNDERSTANDING:</a:t>
            </a:r>
          </a:p>
        </p:txBody>
      </p:sp>
      <p:sp>
        <p:nvSpPr>
          <p:cNvPr id="3" name="Rectangle 2"/>
          <p:cNvSpPr/>
          <p:nvPr/>
        </p:nvSpPr>
        <p:spPr>
          <a:xfrm>
            <a:off x="356262" y="2097628"/>
            <a:ext cx="10965672" cy="1277786"/>
          </a:xfrm>
          <a:prstGeom prst="rect">
            <a:avLst/>
          </a:prstGeom>
        </p:spPr>
        <p:txBody>
          <a:bodyPr wrap="square">
            <a:spAutoFit/>
          </a:bodyPr>
          <a:lstStyle/>
          <a:p>
            <a:pPr marL="457200">
              <a:lnSpc>
                <a:spcPct val="107000"/>
              </a:lnSpc>
              <a:spcAft>
                <a:spcPts val="0"/>
              </a:spcAft>
            </a:pPr>
            <a:r>
              <a:rPr lang="en-IN" dirty="0">
                <a:latin typeface="Calibri" panose="020F0502020204030204" pitchFamily="34" charset="0"/>
                <a:ea typeface="Calibri" panose="020F0502020204030204" pitchFamily="34" charset="0"/>
                <a:cs typeface="Mangal" panose="02040503050203030202" pitchFamily="18" charset="0"/>
              </a:rPr>
              <a:t>The project aims to classification email into two categories and it is titled by Email Spam classification</a:t>
            </a:r>
            <a:endParaRPr lang="en-IN" sz="11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Mangal" panose="02040503050203030202" pitchFamily="18" charset="0"/>
              </a:rPr>
              <a:t>Is implemented by using some methodology like Data preparation, Modelling and Evaluation steps. It is implemented using Python class object based style. The spam detection is done using machine learning algorithms classifier like Naïve Bayes, ANN(artificial neural networks), and SVM(support vector machines).</a:t>
            </a:r>
            <a:endParaRPr lang="en-IN" sz="1100" dirty="0">
              <a:latin typeface="Calibri" panose="020F0502020204030204" pitchFamily="34" charset="0"/>
              <a:ea typeface="Calibri" panose="020F0502020204030204" pitchFamily="34" charset="0"/>
              <a:cs typeface="Mangal" panose="02040503050203030202" pitchFamily="18" charset="0"/>
            </a:endParaRPr>
          </a:p>
        </p:txBody>
      </p:sp>
      <p:sp>
        <p:nvSpPr>
          <p:cNvPr id="4" name="Rectangle 3"/>
          <p:cNvSpPr/>
          <p:nvPr/>
        </p:nvSpPr>
        <p:spPr>
          <a:xfrm>
            <a:off x="722022" y="3757800"/>
            <a:ext cx="10782793" cy="1754326"/>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Mangal" panose="02040503050203030202" pitchFamily="18" charset="0"/>
              </a:rPr>
              <a:t>This project is all about to classify the email whether it is spam or not. So, in the project the SMS collection is a set of SMS tagged messages that have been collected for spam research. It contains messages in English of 5,574 messages, tagged according being ham which means legitimate or spam. The total corpus of 5728 documents. The target feature consists of two classes ham and spam, the column name is spam. The classes are labelled for each document in the dataset and represent our target feature with a binary string-type alphabet of ham and spam and these are further mapped to integer 0(ham) and 1(spam).</a:t>
            </a:r>
            <a:endParaRPr lang="en-IN" dirty="0"/>
          </a:p>
        </p:txBody>
      </p:sp>
    </p:spTree>
    <p:extLst>
      <p:ext uri="{BB962C8B-B14F-4D97-AF65-F5344CB8AC3E}">
        <p14:creationId xmlns:p14="http://schemas.microsoft.com/office/powerpoint/2010/main" val="55422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237" y="521142"/>
            <a:ext cx="8695457" cy="830997"/>
          </a:xfrm>
          <a:prstGeom prst="rect">
            <a:avLst/>
          </a:prstGeom>
        </p:spPr>
        <p:txBody>
          <a:bodyPr wrap="none">
            <a:spAutoFit/>
          </a:bodyPr>
          <a:lstStyle/>
          <a:p>
            <a:r>
              <a:rPr lang="en-US" sz="4800" b="1" dirty="0" smtClean="0"/>
              <a:t>EDA STEPS AND VISUALIZATIONS:</a:t>
            </a:r>
          </a:p>
        </p:txBody>
      </p:sp>
      <p:sp>
        <p:nvSpPr>
          <p:cNvPr id="3" name="TextBox 2"/>
          <p:cNvSpPr txBox="1"/>
          <p:nvPr/>
        </p:nvSpPr>
        <p:spPr>
          <a:xfrm>
            <a:off x="661506" y="1793362"/>
            <a:ext cx="3438659" cy="584775"/>
          </a:xfrm>
          <a:prstGeom prst="rect">
            <a:avLst/>
          </a:prstGeom>
          <a:noFill/>
        </p:spPr>
        <p:txBody>
          <a:bodyPr wrap="square" rtlCol="0">
            <a:spAutoFit/>
          </a:bodyPr>
          <a:lstStyle/>
          <a:p>
            <a:r>
              <a:rPr lang="en-US" sz="3200" b="1" dirty="0" smtClean="0"/>
              <a:t> </a:t>
            </a:r>
            <a:r>
              <a:rPr lang="en-US" sz="3200" b="1" dirty="0" smtClean="0"/>
              <a:t>Data Collection</a:t>
            </a:r>
            <a:endParaRPr lang="en-IN"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24" y="2819360"/>
            <a:ext cx="8655915" cy="2552700"/>
          </a:xfrm>
          <a:prstGeom prst="rect">
            <a:avLst/>
          </a:prstGeom>
        </p:spPr>
      </p:pic>
    </p:spTree>
    <p:extLst>
      <p:ext uri="{BB962C8B-B14F-4D97-AF65-F5344CB8AC3E}">
        <p14:creationId xmlns:p14="http://schemas.microsoft.com/office/powerpoint/2010/main" val="186864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9941" y="861536"/>
            <a:ext cx="10368742" cy="923330"/>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Mangal" panose="02040503050203030202" pitchFamily="18" charset="0"/>
              </a:rPr>
              <a:t>The target feature consists of two classes ham and spam, the column name is spam. The classes are labelled for each document in the dataset and represent our target feature with a binary string-type alphabet of ham and spam and these are further mapped to integer 0(ham) and 1(spam).</a:t>
            </a:r>
            <a:endParaRPr lang="en-IN" dirty="0"/>
          </a:p>
        </p:txBody>
      </p:sp>
      <p:pic>
        <p:nvPicPr>
          <p:cNvPr id="3" name="Picture 2"/>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517797" y="2411190"/>
            <a:ext cx="6638193" cy="2771628"/>
          </a:xfrm>
          <a:prstGeom prst="rect">
            <a:avLst/>
          </a:prstGeom>
        </p:spPr>
      </p:pic>
    </p:spTree>
    <p:extLst>
      <p:ext uri="{BB962C8B-B14F-4D97-AF65-F5344CB8AC3E}">
        <p14:creationId xmlns:p14="http://schemas.microsoft.com/office/powerpoint/2010/main" val="301039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011" t="44203" r="20241" b="1"/>
          <a:stretch/>
        </p:blipFill>
        <p:spPr bwMode="auto">
          <a:xfrm>
            <a:off x="634486" y="681730"/>
            <a:ext cx="4419600" cy="2750820"/>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5054086" y="1566428"/>
            <a:ext cx="6096000" cy="981423"/>
          </a:xfrm>
          <a:prstGeom prst="rect">
            <a:avLst/>
          </a:prstGeom>
        </p:spPr>
        <p:txBody>
          <a:bodyPr>
            <a:spAutoFit/>
          </a:bodyPr>
          <a:lstStyle/>
          <a:p>
            <a:pPr marL="457200">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The blue bar depicts ham emails which is on the highest point in comparison to the orange bar which depicts spam emails in the dataset.</a:t>
            </a:r>
            <a:endParaRPr lang="en-IN" sz="1100" dirty="0">
              <a:latin typeface="Calibri" panose="020F0502020204030204" pitchFamily="34" charset="0"/>
              <a:ea typeface="Calibri" panose="020F0502020204030204" pitchFamily="34" charset="0"/>
              <a:cs typeface="Mangal" panose="02040503050203030202" pitchFamily="18" charset="0"/>
            </a:endParaRPr>
          </a:p>
        </p:txBody>
      </p:sp>
      <p:pic>
        <p:nvPicPr>
          <p:cNvPr id="4" name="Picture 3"/>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267" t="39404" r="36717"/>
          <a:stretch/>
        </p:blipFill>
        <p:spPr bwMode="auto">
          <a:xfrm>
            <a:off x="753739" y="3709715"/>
            <a:ext cx="3884441" cy="2402205"/>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5253592" y="4522121"/>
            <a:ext cx="5120825" cy="388696"/>
          </a:xfrm>
          <a:prstGeom prst="rect">
            <a:avLst/>
          </a:prstGeom>
        </p:spPr>
        <p:txBody>
          <a:bodyPr wrap="none">
            <a:spAutoFit/>
          </a:bodyPr>
          <a:lstStyle/>
          <a:p>
            <a:pPr marL="457200">
              <a:lnSpc>
                <a:spcPct val="107000"/>
              </a:lnSpc>
              <a:spcAft>
                <a:spcPts val="800"/>
              </a:spcAft>
            </a:pPr>
            <a:r>
              <a:rPr lang="en-IN" dirty="0" smtClean="0">
                <a:latin typeface="Calibri" panose="020F0502020204030204" pitchFamily="34" charset="0"/>
                <a:ea typeface="Calibri" panose="020F0502020204030204" pitchFamily="34" charset="0"/>
                <a:cs typeface="Mangal" panose="02040503050203030202" pitchFamily="18" charset="0"/>
              </a:rPr>
              <a:t>It </a:t>
            </a:r>
            <a:r>
              <a:rPr lang="en-IN" dirty="0">
                <a:latin typeface="Calibri" panose="020F0502020204030204" pitchFamily="34" charset="0"/>
                <a:ea typeface="Calibri" panose="020F0502020204030204" pitchFamily="34" charset="0"/>
                <a:cs typeface="Mangal" panose="02040503050203030202" pitchFamily="18" charset="0"/>
              </a:rPr>
              <a:t>is about the histogram of text length of words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4652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t="25409" r="65832" b="-1338"/>
          <a:stretch/>
        </p:blipFill>
        <p:spPr bwMode="auto">
          <a:xfrm rot="1334334">
            <a:off x="681643" y="2676285"/>
            <a:ext cx="5824744" cy="2926493"/>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3">
            <a:extLst>
              <a:ext uri="{28A0092B-C50C-407E-A947-70E740481C1C}">
                <a14:useLocalDpi xmlns:a14="http://schemas.microsoft.com/office/drawing/2010/main" val="0"/>
              </a:ext>
            </a:extLst>
          </a:blip>
          <a:srcRect t="12852" r="34190"/>
          <a:stretch/>
        </p:blipFill>
        <p:spPr bwMode="auto">
          <a:xfrm>
            <a:off x="5802284" y="548433"/>
            <a:ext cx="5905129" cy="32550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669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517041" y="1041914"/>
            <a:ext cx="4983480" cy="243840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500979" y="1274298"/>
            <a:ext cx="5090160" cy="4290060"/>
          </a:xfrm>
          <a:prstGeom prst="rect">
            <a:avLst/>
          </a:prstGeom>
        </p:spPr>
      </p:pic>
    </p:spTree>
    <p:extLst>
      <p:ext uri="{BB962C8B-B14F-4D97-AF65-F5344CB8AC3E}">
        <p14:creationId xmlns:p14="http://schemas.microsoft.com/office/powerpoint/2010/main" val="204516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379" y="516632"/>
            <a:ext cx="10782182" cy="646331"/>
          </a:xfrm>
          <a:prstGeom prst="rect">
            <a:avLst/>
          </a:prstGeom>
        </p:spPr>
        <p:txBody>
          <a:bodyPr wrap="none">
            <a:spAutoFit/>
          </a:bodyPr>
          <a:lstStyle/>
          <a:p>
            <a:r>
              <a:rPr lang="en-US" sz="3600" b="1" dirty="0" smtClean="0"/>
              <a:t>STEPS AND ASSUMPTIONS TO COMPLETE THE PROJECT:</a:t>
            </a:r>
            <a:endParaRPr lang="en-IN" sz="3600" b="1" dirty="0"/>
          </a:p>
        </p:txBody>
      </p:sp>
      <p:sp>
        <p:nvSpPr>
          <p:cNvPr id="3" name="Rectangle 2"/>
          <p:cNvSpPr/>
          <p:nvPr/>
        </p:nvSpPr>
        <p:spPr>
          <a:xfrm>
            <a:off x="-25812" y="1162964"/>
            <a:ext cx="11730132" cy="5624617"/>
          </a:xfrm>
          <a:prstGeom prst="rect">
            <a:avLst/>
          </a:prstGeom>
        </p:spPr>
        <p:txBody>
          <a:bodyPr wrap="square">
            <a:spAutoFit/>
          </a:bodyPr>
          <a:lstStyle/>
          <a:p>
            <a:pPr marL="408940">
              <a:lnSpc>
                <a:spcPct val="107000"/>
              </a:lnSpc>
              <a:spcAft>
                <a:spcPts val="0"/>
              </a:spcAft>
            </a:pPr>
            <a:r>
              <a:rPr lang="en-US" dirty="0">
                <a:latin typeface="Calibri" panose="020F0502020204030204" pitchFamily="34" charset="0"/>
                <a:ea typeface="Calibri" panose="020F0502020204030204" pitchFamily="34" charset="0"/>
                <a:cs typeface="Calibri" panose="020F0502020204030204" pitchFamily="34" charset="0"/>
              </a:rPr>
              <a:t>The results were interpreted from the visualizations, preprocessing and modelling:</a:t>
            </a:r>
            <a:endParaRPr lang="en-IN" sz="1100" dirty="0">
              <a:latin typeface="Calibri" panose="020F0502020204030204" pitchFamily="34" charset="0"/>
              <a:ea typeface="Calibri" panose="020F0502020204030204" pitchFamily="34" charset="0"/>
              <a:cs typeface="Mangal" panose="02040503050203030202" pitchFamily="18" charset="0"/>
            </a:endParaRPr>
          </a:p>
          <a:p>
            <a:pPr marL="800100" indent="-342900">
              <a:lnSpc>
                <a:spcPct val="107000"/>
              </a:lnSpc>
              <a:spcAft>
                <a:spcPts val="0"/>
              </a:spcAft>
              <a:buAutoNum type="arabicPeriod"/>
            </a:pPr>
            <a:r>
              <a:rPr lang="en-IN" dirty="0">
                <a:latin typeface="Calibri" panose="020F0502020204030204" pitchFamily="34" charset="0"/>
                <a:ea typeface="Calibri" panose="020F0502020204030204" pitchFamily="34" charset="0"/>
                <a:cs typeface="Mangal" panose="02040503050203030202" pitchFamily="18" charset="0"/>
              </a:rPr>
              <a:t>Comparing both Naïve Bayes and SVM, I found that Naïve Bayes has 1% improvement over the SVM model when the result compared to test data set.</a:t>
            </a:r>
          </a:p>
          <a:p>
            <a:pPr marL="457200">
              <a:lnSpc>
                <a:spcPct val="107000"/>
              </a:lnSpc>
              <a:spcAft>
                <a:spcPts val="0"/>
              </a:spcAft>
            </a:pPr>
            <a:endParaRPr lang="en-IN" sz="11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Mangal" panose="02040503050203030202" pitchFamily="18" charset="0"/>
              </a:rPr>
              <a:t>2. Most of the transactions and business is taking through e-mails. </a:t>
            </a:r>
          </a:p>
          <a:p>
            <a:pPr marL="457200">
              <a:lnSpc>
                <a:spcPct val="107000"/>
              </a:lnSpc>
              <a:spcAft>
                <a:spcPts val="0"/>
              </a:spcAft>
            </a:pPr>
            <a:endParaRPr lang="en-IN" sz="11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Mangal" panose="02040503050203030202" pitchFamily="18" charset="0"/>
              </a:rPr>
              <a:t>3.Nowadays, email becomes a powerful tool for communication as it saves a lot of time and cost. But, due to social networks and advertisers, most of the emails contain unwanted information called spam.</a:t>
            </a:r>
          </a:p>
          <a:p>
            <a:pPr marL="457200">
              <a:lnSpc>
                <a:spcPct val="107000"/>
              </a:lnSpc>
              <a:spcAft>
                <a:spcPts val="0"/>
              </a:spcAft>
            </a:pPr>
            <a:endParaRPr lang="en-IN" sz="11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Mangal" panose="02040503050203030202" pitchFamily="18" charset="0"/>
              </a:rPr>
              <a:t>4. Even though lot of algorithms has been developed for email spam classification, still none of the algorithms produces 100% accuracy in classifying spam emails.</a:t>
            </a:r>
          </a:p>
          <a:p>
            <a:pPr marL="457200">
              <a:lnSpc>
                <a:spcPct val="107000"/>
              </a:lnSpc>
              <a:spcAft>
                <a:spcPts val="0"/>
              </a:spcAft>
            </a:pPr>
            <a:endParaRPr lang="en-IN" sz="11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Mangal" panose="02040503050203030202" pitchFamily="18" charset="0"/>
              </a:rPr>
              <a:t>5. In this project spam dataset is analysed using data mining tool to explore the efficient classifier for email spam classification.</a:t>
            </a:r>
          </a:p>
          <a:p>
            <a:pPr marL="457200">
              <a:lnSpc>
                <a:spcPct val="107000"/>
              </a:lnSpc>
              <a:spcAft>
                <a:spcPts val="0"/>
              </a:spcAft>
            </a:pPr>
            <a:r>
              <a:rPr lang="en-IN" dirty="0">
                <a:latin typeface="Calibri" panose="020F0502020204030204" pitchFamily="34" charset="0"/>
                <a:ea typeface="Calibri" panose="020F0502020204030204" pitchFamily="34" charset="0"/>
                <a:cs typeface="Mangal" panose="02040503050203030202" pitchFamily="18" charset="0"/>
              </a:rPr>
              <a:t> </a:t>
            </a:r>
            <a:endParaRPr lang="en-IN" sz="11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Mangal" panose="02040503050203030202" pitchFamily="18" charset="0"/>
              </a:rPr>
              <a:t>6. Initially, feature construction and feature selection is done to extract the relevant features.</a:t>
            </a:r>
          </a:p>
          <a:p>
            <a:pPr marL="457200">
              <a:lnSpc>
                <a:spcPct val="107000"/>
              </a:lnSpc>
              <a:spcAft>
                <a:spcPts val="0"/>
              </a:spcAft>
            </a:pPr>
            <a:endParaRPr lang="en-IN" sz="1100" dirty="0">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Mangal" panose="02040503050203030202" pitchFamily="18" charset="0"/>
              </a:rPr>
              <a:t>7. Then various classification algorithms are applied over this dataset and cross validation is done for each of these classifiers.</a:t>
            </a:r>
          </a:p>
          <a:p>
            <a:pPr marL="457200">
              <a:lnSpc>
                <a:spcPct val="107000"/>
              </a:lnSpc>
              <a:spcAft>
                <a:spcPts val="800"/>
              </a:spcAft>
            </a:pPr>
            <a:r>
              <a:rPr lang="en-IN" dirty="0" smtClean="0">
                <a:latin typeface="Calibri" panose="020F0502020204030204" pitchFamily="34" charset="0"/>
                <a:ea typeface="Calibri" panose="020F0502020204030204" pitchFamily="34" charset="0"/>
                <a:cs typeface="Mangal" panose="02040503050203030202" pitchFamily="18" charset="0"/>
              </a:rPr>
              <a:t>8</a:t>
            </a:r>
            <a:r>
              <a:rPr lang="en-IN" dirty="0">
                <a:latin typeface="Calibri" panose="020F0502020204030204" pitchFamily="34" charset="0"/>
                <a:ea typeface="Calibri" panose="020F0502020204030204" pitchFamily="34" charset="0"/>
                <a:cs typeface="Mangal" panose="02040503050203030202" pitchFamily="18" charset="0"/>
              </a:rPr>
              <a:t>. Finally , best classifiers for email spam is identified based on the error rate, precision and accuracy.</a:t>
            </a:r>
            <a:endParaRPr lang="en-IN" sz="11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4099277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93</TotalTime>
  <Words>667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Mangal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cp:revision>
  <dcterms:created xsi:type="dcterms:W3CDTF">2022-11-23T19:37:18Z</dcterms:created>
  <dcterms:modified xsi:type="dcterms:W3CDTF">2022-11-23T21:11:04Z</dcterms:modified>
</cp:coreProperties>
</file>