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6" r:id="rId6"/>
    <p:sldId id="262" r:id="rId7"/>
    <p:sldId id="264" r:id="rId8"/>
    <p:sldId id="267" r:id="rId9"/>
    <p:sldId id="268" r:id="rId10"/>
    <p:sldId id="269" r:id="rId11"/>
    <p:sldId id="270" r:id="rId12"/>
    <p:sldId id="265" r:id="rId13"/>
    <p:sldId id="263"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5" Type="http://schemas.microsoft.com/office/2007/relationships/hdphoto" Target="../media/hdphoto9.wdp"/><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2.png"/><Relationship Id="rId1" Type="http://schemas.openxmlformats.org/officeDocument/2006/relationships/slideLayout" Target="../slideLayouts/slideLayout7.xml"/><Relationship Id="rId5" Type="http://schemas.microsoft.com/office/2007/relationships/hdphoto" Target="../media/hdphoto11.wdp"/><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JPG"/><Relationship Id="rId5" Type="http://schemas.microsoft.com/office/2007/relationships/hdphoto" Target="../media/hdphoto7.wdp"/><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0619" y="2846032"/>
            <a:ext cx="8285870" cy="1225272"/>
          </a:xfrm>
          <a:prstGeom prst="rect">
            <a:avLst/>
          </a:prstGeom>
        </p:spPr>
        <p:txBody>
          <a:bodyPr wrap="square">
            <a:spAutoFit/>
          </a:bodyPr>
          <a:lstStyle/>
          <a:p>
            <a:pPr algn="ctr">
              <a:lnSpc>
                <a:spcPct val="107000"/>
              </a:lnSpc>
              <a:spcAft>
                <a:spcPts val="800"/>
              </a:spcAft>
            </a:pPr>
            <a:r>
              <a:rPr lang="en-IN" sz="7200" b="1" dirty="0">
                <a:latin typeface="Calibri" panose="020F0502020204030204" pitchFamily="34" charset="0"/>
                <a:ea typeface="Calibri" panose="020F0502020204030204" pitchFamily="34" charset="0"/>
                <a:cs typeface="Mangal" panose="02040503050203030202" pitchFamily="18" charset="0"/>
              </a:rPr>
              <a:t>FAKE NEWS PROJECT</a:t>
            </a:r>
            <a:endParaRPr lang="en-IN" sz="7200" b="1"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71493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137431" y="1344695"/>
            <a:ext cx="5242560" cy="3749040"/>
          </a:xfrm>
          <a:prstGeom prst="rect">
            <a:avLst/>
          </a:prstGeom>
        </p:spPr>
      </p:pic>
      <p:sp>
        <p:nvSpPr>
          <p:cNvPr id="4" name="TextBox 3"/>
          <p:cNvSpPr txBox="1"/>
          <p:nvPr/>
        </p:nvSpPr>
        <p:spPr>
          <a:xfrm>
            <a:off x="2022231" y="712177"/>
            <a:ext cx="3701561" cy="369332"/>
          </a:xfrm>
          <a:prstGeom prst="rect">
            <a:avLst/>
          </a:prstGeom>
          <a:noFill/>
        </p:spPr>
        <p:txBody>
          <a:bodyPr wrap="square" rtlCol="0">
            <a:spAutoFit/>
          </a:bodyPr>
          <a:lstStyle/>
          <a:p>
            <a:r>
              <a:rPr lang="en-US" b="1" dirty="0" smtClean="0"/>
              <a:t>PREDICTION MODEL:</a:t>
            </a:r>
            <a:endParaRPr lang="en-IN" b="1" dirty="0"/>
          </a:p>
        </p:txBody>
      </p:sp>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5398475" y="3219215"/>
            <a:ext cx="6682155" cy="3477037"/>
          </a:xfrm>
          <a:prstGeom prst="rect">
            <a:avLst/>
          </a:prstGeom>
        </p:spPr>
      </p:pic>
    </p:spTree>
    <p:extLst>
      <p:ext uri="{BB962C8B-B14F-4D97-AF65-F5344CB8AC3E}">
        <p14:creationId xmlns:p14="http://schemas.microsoft.com/office/powerpoint/2010/main" val="1286396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3775"/>
          <a:stretch/>
        </p:blipFill>
        <p:spPr>
          <a:xfrm>
            <a:off x="993531" y="1380393"/>
            <a:ext cx="4941277" cy="3735856"/>
          </a:xfrm>
          <a:prstGeom prst="rect">
            <a:avLst/>
          </a:prstGeom>
        </p:spPr>
      </p:pic>
      <p:sp>
        <p:nvSpPr>
          <p:cNvPr id="3" name="TextBox 2"/>
          <p:cNvSpPr txBox="1"/>
          <p:nvPr/>
        </p:nvSpPr>
        <p:spPr>
          <a:xfrm>
            <a:off x="2180491" y="782515"/>
            <a:ext cx="5574323" cy="369332"/>
          </a:xfrm>
          <a:prstGeom prst="rect">
            <a:avLst/>
          </a:prstGeom>
          <a:noFill/>
        </p:spPr>
        <p:txBody>
          <a:bodyPr wrap="square" rtlCol="0">
            <a:spAutoFit/>
          </a:bodyPr>
          <a:lstStyle/>
          <a:p>
            <a:r>
              <a:rPr lang="en-US" b="1" dirty="0" smtClean="0"/>
              <a:t>SAVING WEIGHTS FOR FUTHER ANALYSIS:</a:t>
            </a:r>
            <a:endParaRPr lang="en-IN" b="1" dirty="0"/>
          </a:p>
        </p:txBody>
      </p:sp>
      <p:pic>
        <p:nvPicPr>
          <p:cNvPr id="4" name="Picture 3"/>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b="5712"/>
          <a:stretch/>
        </p:blipFill>
        <p:spPr>
          <a:xfrm>
            <a:off x="4598375" y="2851053"/>
            <a:ext cx="6915434" cy="3628878"/>
          </a:xfrm>
          <a:prstGeom prst="rect">
            <a:avLst/>
          </a:prstGeom>
        </p:spPr>
      </p:pic>
    </p:spTree>
    <p:extLst>
      <p:ext uri="{BB962C8B-B14F-4D97-AF65-F5344CB8AC3E}">
        <p14:creationId xmlns:p14="http://schemas.microsoft.com/office/powerpoint/2010/main" val="669467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459" y="643241"/>
            <a:ext cx="9762979" cy="584775"/>
          </a:xfrm>
          <a:prstGeom prst="rect">
            <a:avLst/>
          </a:prstGeom>
        </p:spPr>
        <p:txBody>
          <a:bodyPr wrap="square">
            <a:spAutoFit/>
          </a:bodyPr>
          <a:lstStyle/>
          <a:p>
            <a:r>
              <a:rPr lang="en-US" sz="3200" b="1" dirty="0" smtClean="0">
                <a:latin typeface="Calibri" panose="020F0502020204030204" pitchFamily="34" charset="0"/>
                <a:cs typeface="Calibri" panose="020F0502020204030204" pitchFamily="34" charset="0"/>
              </a:rPr>
              <a:t>STEPS AND ASSUMPTIONS TO COMPLETE THE PROJECT:</a:t>
            </a:r>
            <a:endParaRPr lang="en-IN" sz="3200" b="1" dirty="0">
              <a:latin typeface="Calibri" panose="020F0502020204030204" pitchFamily="34" charset="0"/>
              <a:cs typeface="Calibri" panose="020F0502020204030204" pitchFamily="34" charset="0"/>
            </a:endParaRPr>
          </a:p>
        </p:txBody>
      </p:sp>
      <p:sp>
        <p:nvSpPr>
          <p:cNvPr id="3" name="Rectangle 2"/>
          <p:cNvSpPr/>
          <p:nvPr/>
        </p:nvSpPr>
        <p:spPr>
          <a:xfrm>
            <a:off x="1331739" y="1532026"/>
            <a:ext cx="10616418" cy="5200847"/>
          </a:xfrm>
          <a:prstGeom prst="rect">
            <a:avLst/>
          </a:prstGeom>
        </p:spPr>
        <p:txBody>
          <a:bodyPr wrap="square">
            <a:spAutoFit/>
          </a:bodyPr>
          <a:lstStyle/>
          <a:p>
            <a:pPr marL="408940">
              <a:lnSpc>
                <a:spcPct val="107000"/>
              </a:lnSpc>
              <a:spcAft>
                <a:spcPts val="0"/>
              </a:spcAft>
            </a:pPr>
            <a:r>
              <a:rPr lang="en-US" sz="1600" dirty="0">
                <a:latin typeface="Calibri" panose="020F0502020204030204" pitchFamily="34" charset="0"/>
                <a:ea typeface="Calibri" panose="020F0502020204030204" pitchFamily="34" charset="0"/>
                <a:cs typeface="Calibri" panose="020F0502020204030204" pitchFamily="34" charset="0"/>
              </a:rPr>
              <a:t>The results were interpreted from the preprocessing and modelling:</a:t>
            </a:r>
            <a:endParaRPr lang="en-IN" sz="1600" dirty="0">
              <a:latin typeface="Calibri" panose="020F0502020204030204" pitchFamily="34" charset="0"/>
              <a:ea typeface="Calibri" panose="020F0502020204030204" pitchFamily="34" charset="0"/>
              <a:cs typeface="Mangal" panose="02040503050203030202" pitchFamily="18" charset="0"/>
            </a:endParaRPr>
          </a:p>
          <a:p>
            <a:pPr marL="408940">
              <a:lnSpc>
                <a:spcPct val="107000"/>
              </a:lnSpc>
              <a:spcAft>
                <a:spcPts val="0"/>
              </a:spcAft>
            </a:pPr>
            <a:endParaRPr lang="en-US" sz="1600" dirty="0" smtClean="0">
              <a:latin typeface="Calibri" panose="020F0502020204030204" pitchFamily="34" charset="0"/>
              <a:ea typeface="Calibri" panose="020F0502020204030204" pitchFamily="34" charset="0"/>
              <a:cs typeface="Calibri" panose="020F0502020204030204" pitchFamily="34" charset="0"/>
            </a:endParaRPr>
          </a:p>
          <a:p>
            <a:pPr marL="408940">
              <a:lnSpc>
                <a:spcPct val="107000"/>
              </a:lnSpc>
              <a:spcAft>
                <a:spcPts val="0"/>
              </a:spcAft>
            </a:pPr>
            <a:r>
              <a:rPr lang="en-US" sz="1600" dirty="0" smtClean="0">
                <a:latin typeface="Calibri" panose="020F0502020204030204" pitchFamily="34" charset="0"/>
                <a:ea typeface="Calibri" panose="020F0502020204030204" pitchFamily="34" charset="0"/>
                <a:cs typeface="Calibri" panose="020F0502020204030204" pitchFamily="34" charset="0"/>
              </a:rPr>
              <a:t>1</a:t>
            </a:r>
            <a:r>
              <a:rPr lang="en-US" sz="1600" dirty="0">
                <a:latin typeface="Calibri" panose="020F0502020204030204" pitchFamily="34" charset="0"/>
                <a:ea typeface="Calibri" panose="020F0502020204030204" pitchFamily="34" charset="0"/>
                <a:cs typeface="Calibri" panose="020F0502020204030204" pitchFamily="34" charset="0"/>
              </a:rPr>
              <a:t>. </a:t>
            </a:r>
            <a:r>
              <a:rPr lang="en-IN" sz="1600" dirty="0">
                <a:latin typeface="Calibri" panose="020F0502020204030204" pitchFamily="34" charset="0"/>
                <a:ea typeface="Calibri" panose="020F0502020204030204" pitchFamily="34" charset="0"/>
                <a:cs typeface="Mangal" panose="02040503050203030202" pitchFamily="18" charset="0"/>
              </a:rPr>
              <a:t>The predictions for news related politics, fashion and many more are not always correct.</a:t>
            </a:r>
          </a:p>
          <a:p>
            <a:pPr marL="408940">
              <a:lnSpc>
                <a:spcPct val="107000"/>
              </a:lnSpc>
              <a:spcAft>
                <a:spcPts val="0"/>
              </a:spcAft>
            </a:pPr>
            <a:endParaRPr lang="en-IN" sz="1600" dirty="0" smtClean="0">
              <a:latin typeface="Calibri" panose="020F0502020204030204" pitchFamily="34" charset="0"/>
              <a:ea typeface="Calibri" panose="020F0502020204030204" pitchFamily="34" charset="0"/>
              <a:cs typeface="Mangal" panose="02040503050203030202" pitchFamily="18" charset="0"/>
            </a:endParaRPr>
          </a:p>
          <a:p>
            <a:pPr marL="408940">
              <a:lnSpc>
                <a:spcPct val="107000"/>
              </a:lnSpc>
              <a:spcAft>
                <a:spcPts val="0"/>
              </a:spcAft>
            </a:pPr>
            <a:r>
              <a:rPr lang="en-IN" sz="1600" dirty="0" smtClean="0">
                <a:latin typeface="Calibri" panose="020F0502020204030204" pitchFamily="34" charset="0"/>
                <a:ea typeface="Calibri" panose="020F0502020204030204" pitchFamily="34" charset="0"/>
                <a:cs typeface="Mangal" panose="02040503050203030202" pitchFamily="18" charset="0"/>
              </a:rPr>
              <a:t>2</a:t>
            </a:r>
            <a:r>
              <a:rPr lang="en-IN" sz="1600" dirty="0">
                <a:latin typeface="Calibri" panose="020F0502020204030204" pitchFamily="34" charset="0"/>
                <a:ea typeface="Calibri" panose="020F0502020204030204" pitchFamily="34" charset="0"/>
                <a:cs typeface="Mangal" panose="02040503050203030202" pitchFamily="18" charset="0"/>
              </a:rPr>
              <a:t>. So, it is clearly visible how much the quality and quantity of training data affects this fake news detection model.</a:t>
            </a:r>
          </a:p>
          <a:p>
            <a:pPr marL="408940">
              <a:lnSpc>
                <a:spcPct val="107000"/>
              </a:lnSpc>
              <a:spcAft>
                <a:spcPts val="0"/>
              </a:spcAft>
            </a:pPr>
            <a:endParaRPr lang="en-IN" sz="1600" dirty="0" smtClean="0">
              <a:latin typeface="Calibri" panose="020F0502020204030204" pitchFamily="34" charset="0"/>
              <a:ea typeface="Calibri" panose="020F0502020204030204" pitchFamily="34" charset="0"/>
              <a:cs typeface="Mangal" panose="02040503050203030202" pitchFamily="18" charset="0"/>
            </a:endParaRPr>
          </a:p>
          <a:p>
            <a:pPr marL="408940">
              <a:lnSpc>
                <a:spcPct val="107000"/>
              </a:lnSpc>
              <a:spcAft>
                <a:spcPts val="0"/>
              </a:spcAft>
            </a:pPr>
            <a:r>
              <a:rPr lang="en-IN" sz="1600" dirty="0" smtClean="0">
                <a:latin typeface="Calibri" panose="020F0502020204030204" pitchFamily="34" charset="0"/>
                <a:ea typeface="Calibri" panose="020F0502020204030204" pitchFamily="34" charset="0"/>
                <a:cs typeface="Mangal" panose="02040503050203030202" pitchFamily="18" charset="0"/>
              </a:rPr>
              <a:t>3</a:t>
            </a:r>
            <a:r>
              <a:rPr lang="en-IN" sz="1600" dirty="0">
                <a:latin typeface="Calibri" panose="020F0502020204030204" pitchFamily="34" charset="0"/>
                <a:ea typeface="Calibri" panose="020F0502020204030204" pitchFamily="34" charset="0"/>
                <a:cs typeface="Mangal" panose="02040503050203030202" pitchFamily="18" charset="0"/>
              </a:rPr>
              <a:t>. If the model is trained with a more diverse dataset with news from various different domains, obtaining a much more robust and accurate classifier is not too far-fetched.</a:t>
            </a:r>
          </a:p>
          <a:p>
            <a:pPr marL="408940">
              <a:lnSpc>
                <a:spcPct val="107000"/>
              </a:lnSpc>
              <a:spcAft>
                <a:spcPts val="0"/>
              </a:spcAft>
            </a:pPr>
            <a:endParaRPr lang="en-IN" sz="1600" dirty="0" smtClean="0">
              <a:latin typeface="Calibri" panose="020F0502020204030204" pitchFamily="34" charset="0"/>
              <a:ea typeface="Calibri" panose="020F0502020204030204" pitchFamily="34" charset="0"/>
              <a:cs typeface="Mangal" panose="02040503050203030202" pitchFamily="18" charset="0"/>
            </a:endParaRPr>
          </a:p>
          <a:p>
            <a:pPr marL="408940">
              <a:lnSpc>
                <a:spcPct val="107000"/>
              </a:lnSpc>
              <a:spcAft>
                <a:spcPts val="0"/>
              </a:spcAft>
            </a:pPr>
            <a:r>
              <a:rPr lang="en-IN" sz="1600" dirty="0" smtClean="0">
                <a:latin typeface="Calibri" panose="020F0502020204030204" pitchFamily="34" charset="0"/>
                <a:ea typeface="Calibri" panose="020F0502020204030204" pitchFamily="34" charset="0"/>
                <a:cs typeface="Mangal" panose="02040503050203030202" pitchFamily="18" charset="0"/>
              </a:rPr>
              <a:t>4</a:t>
            </a:r>
            <a:r>
              <a:rPr lang="en-IN" sz="1600" dirty="0">
                <a:latin typeface="Calibri" panose="020F0502020204030204" pitchFamily="34" charset="0"/>
                <a:ea typeface="Calibri" panose="020F0502020204030204" pitchFamily="34" charset="0"/>
                <a:cs typeface="Mangal" panose="02040503050203030202" pitchFamily="18" charset="0"/>
              </a:rPr>
              <a:t>. Aim to provide the user with the ability to classify the news as fake or real and also check the authenticity of the website publishing the news.</a:t>
            </a:r>
          </a:p>
          <a:p>
            <a:pPr marL="408940">
              <a:lnSpc>
                <a:spcPct val="107000"/>
              </a:lnSpc>
              <a:spcAft>
                <a:spcPts val="0"/>
              </a:spcAft>
            </a:pPr>
            <a:endParaRPr lang="en-IN" sz="1600" dirty="0" smtClean="0">
              <a:latin typeface="Calibri" panose="020F0502020204030204" pitchFamily="34" charset="0"/>
              <a:ea typeface="Calibri" panose="020F0502020204030204" pitchFamily="34" charset="0"/>
              <a:cs typeface="Mangal" panose="02040503050203030202" pitchFamily="18" charset="0"/>
            </a:endParaRPr>
          </a:p>
          <a:p>
            <a:pPr marL="408940">
              <a:lnSpc>
                <a:spcPct val="107000"/>
              </a:lnSpc>
              <a:spcAft>
                <a:spcPts val="0"/>
              </a:spcAft>
            </a:pPr>
            <a:r>
              <a:rPr lang="en-IN" sz="1600" dirty="0" smtClean="0">
                <a:latin typeface="Calibri" panose="020F0502020204030204" pitchFamily="34" charset="0"/>
                <a:ea typeface="Calibri" panose="020F0502020204030204" pitchFamily="34" charset="0"/>
                <a:cs typeface="Mangal" panose="02040503050203030202" pitchFamily="18" charset="0"/>
              </a:rPr>
              <a:t>5</a:t>
            </a:r>
            <a:r>
              <a:rPr lang="en-IN" sz="1600" dirty="0">
                <a:latin typeface="Calibri" panose="020F0502020204030204" pitchFamily="34" charset="0"/>
                <a:ea typeface="Calibri" panose="020F0502020204030204" pitchFamily="34" charset="0"/>
                <a:cs typeface="Mangal" panose="02040503050203030202" pitchFamily="18" charset="0"/>
              </a:rPr>
              <a:t>. By using vectorizing data: TF-IDF that computes  “relative  frequency”  that  a  word  appears  in  a  document  compared to  its  frequency  across  all documents. TF-IDF weight represents the relative importance of a term in the document and entire corpus.</a:t>
            </a:r>
          </a:p>
          <a:p>
            <a:pPr marL="408940">
              <a:lnSpc>
                <a:spcPct val="107000"/>
              </a:lnSpc>
              <a:spcAft>
                <a:spcPts val="0"/>
              </a:spcAft>
            </a:pPr>
            <a:endParaRPr lang="en-US" sz="1600" dirty="0" smtClean="0">
              <a:latin typeface="Calibri" panose="020F0502020204030204" pitchFamily="34" charset="0"/>
              <a:ea typeface="Calibri" panose="020F0502020204030204" pitchFamily="34" charset="0"/>
              <a:cs typeface="Calibri" panose="020F0502020204030204" pitchFamily="34" charset="0"/>
            </a:endParaRPr>
          </a:p>
          <a:p>
            <a:pPr marL="408940">
              <a:lnSpc>
                <a:spcPct val="107000"/>
              </a:lnSpc>
              <a:spcAft>
                <a:spcPts val="0"/>
              </a:spcAft>
            </a:pPr>
            <a:r>
              <a:rPr lang="en-US" sz="1600" dirty="0" smtClean="0">
                <a:latin typeface="Calibri" panose="020F0502020204030204" pitchFamily="34" charset="0"/>
                <a:ea typeface="Calibri" panose="020F0502020204030204" pitchFamily="34" charset="0"/>
                <a:cs typeface="Calibri" panose="020F0502020204030204" pitchFamily="34" charset="0"/>
              </a:rPr>
              <a:t>6. </a:t>
            </a:r>
            <a:r>
              <a:rPr lang="en-US" sz="1600" dirty="0">
                <a:latin typeface="Calibri" panose="020F0502020204030204" pitchFamily="34" charset="0"/>
                <a:ea typeface="Calibri" panose="020F0502020204030204" pitchFamily="34" charset="0"/>
                <a:cs typeface="Calibri" panose="020F0502020204030204" pitchFamily="34" charset="0"/>
              </a:rPr>
              <a:t>Accuracy was noted for all models.</a:t>
            </a:r>
            <a:endParaRPr lang="en-IN" sz="1600" dirty="0">
              <a:latin typeface="Calibri" panose="020F0502020204030204" pitchFamily="34" charset="0"/>
              <a:ea typeface="Calibri" panose="020F0502020204030204" pitchFamily="34" charset="0"/>
              <a:cs typeface="Mangal" panose="02040503050203030202" pitchFamily="18" charset="0"/>
            </a:endParaRPr>
          </a:p>
          <a:p>
            <a:pPr marL="408940">
              <a:lnSpc>
                <a:spcPct val="107000"/>
              </a:lnSpc>
              <a:spcAft>
                <a:spcPts val="800"/>
              </a:spcAft>
            </a:pPr>
            <a:endParaRPr lang="en-US" sz="1600" dirty="0" smtClean="0">
              <a:latin typeface="Calibri" panose="020F0502020204030204" pitchFamily="34" charset="0"/>
              <a:ea typeface="Calibri" panose="020F0502020204030204" pitchFamily="34" charset="0"/>
              <a:cs typeface="Calibri" panose="020F0502020204030204" pitchFamily="34" charset="0"/>
            </a:endParaRPr>
          </a:p>
          <a:p>
            <a:pPr marL="408940">
              <a:lnSpc>
                <a:spcPct val="107000"/>
              </a:lnSpc>
              <a:spcAft>
                <a:spcPts val="800"/>
              </a:spcAft>
            </a:pPr>
            <a:r>
              <a:rPr lang="en-US" sz="1600" dirty="0" smtClean="0">
                <a:latin typeface="Calibri" panose="020F0502020204030204" pitchFamily="34" charset="0"/>
                <a:ea typeface="Calibri" panose="020F0502020204030204" pitchFamily="34" charset="0"/>
                <a:cs typeface="Calibri" panose="020F0502020204030204" pitchFamily="34" charset="0"/>
              </a:rPr>
              <a:t>7. </a:t>
            </a:r>
            <a:r>
              <a:rPr lang="en-US" sz="1600" dirty="0">
                <a:latin typeface="Calibri" panose="020F0502020204030204" pitchFamily="34" charset="0"/>
                <a:ea typeface="Calibri" panose="020F0502020204030204" pitchFamily="34" charset="0"/>
                <a:cs typeface="Calibri" panose="020F0502020204030204" pitchFamily="34" charset="0"/>
              </a:rPr>
              <a:t>Confusion Matrices for Static System.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619976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5655" y="452764"/>
            <a:ext cx="5662245" cy="1080296"/>
          </a:xfrm>
          <a:prstGeom prst="rect">
            <a:avLst/>
          </a:prstGeom>
        </p:spPr>
        <p:txBody>
          <a:bodyPr wrap="square">
            <a:spAutoFit/>
          </a:bodyPr>
          <a:lstStyle/>
          <a:p>
            <a:pPr marL="457200" algn="ctr">
              <a:lnSpc>
                <a:spcPct val="107000"/>
              </a:lnSpc>
              <a:spcAft>
                <a:spcPts val="800"/>
              </a:spcAft>
            </a:pPr>
            <a:r>
              <a:rPr lang="en-US" sz="6000" b="1" dirty="0" smtClean="0">
                <a:effectLst/>
                <a:latin typeface="Calibri" panose="020F0502020204030204" pitchFamily="34" charset="0"/>
                <a:ea typeface="Calibri" panose="020F0502020204030204" pitchFamily="34" charset="0"/>
                <a:cs typeface="Calibri" panose="020F0502020204030204" pitchFamily="34" charset="0"/>
              </a:rPr>
              <a:t>CONCLUSION</a:t>
            </a:r>
            <a:endParaRPr lang="en-IN" sz="6000" b="1"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Rectangle 2"/>
          <p:cNvSpPr/>
          <p:nvPr/>
        </p:nvSpPr>
        <p:spPr>
          <a:xfrm>
            <a:off x="2180491" y="1952580"/>
            <a:ext cx="8764174" cy="3945054"/>
          </a:xfrm>
          <a:prstGeom prst="rect">
            <a:avLst/>
          </a:prstGeom>
        </p:spPr>
        <p:txBody>
          <a:bodyPr wrap="square">
            <a:spAutoFit/>
          </a:bodyPr>
          <a:lstStyle/>
          <a:p>
            <a:pPr marL="408940">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Nowadays, the majority of  the  tasks are  done online. Newspapers that were earlier  preferred as hard-copies are now  being substituted by applications like Facebook, Twitter, and news articles to be read online. Whatsapp’s forwards are also a major source. The growing problem of fake news only makes things more complicated and tries to change or hamper the opinion and attitude of people towards use of digital technology. When a person is deceived by the real news two possible things happen- People start believing that their perceptions about a particular topic are true as assumed. Thus, in order to curb the phenomenon, have developed input from the user and classify it to be true news or fake news. To implement this, various NLP and Machine Learning Techniques have to be used. The model is trained using an appropriate dataset and performance evaluation is also done using various performance measures. The best model, i.e. the model with highest accuracy is used to classify the news headlines or articles, that it will be classified to its true nature.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81846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3681" y="3234652"/>
            <a:ext cx="5704639" cy="1351139"/>
          </a:xfrm>
          <a:prstGeom prst="rect">
            <a:avLst/>
          </a:prstGeom>
        </p:spPr>
        <p:txBody>
          <a:bodyPr wrap="none">
            <a:spAutoFit/>
          </a:bodyPr>
          <a:lstStyle/>
          <a:p>
            <a:pPr marL="408940" algn="ctr">
              <a:lnSpc>
                <a:spcPct val="107000"/>
              </a:lnSpc>
              <a:spcAft>
                <a:spcPts val="800"/>
              </a:spcAft>
            </a:pPr>
            <a:r>
              <a:rPr lang="en-US" sz="8000" b="1" dirty="0">
                <a:latin typeface="Calibri" panose="020F0502020204030204" pitchFamily="34" charset="0"/>
                <a:ea typeface="Calibri" panose="020F0502020204030204" pitchFamily="34" charset="0"/>
                <a:cs typeface="Calibri" panose="020F0502020204030204" pitchFamily="34" charset="0"/>
              </a:rPr>
              <a:t>THANK YOU</a:t>
            </a:r>
            <a:endParaRPr lang="en-IN" sz="8000" b="1"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3996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1257" y="663552"/>
            <a:ext cx="4383316" cy="584775"/>
          </a:xfrm>
          <a:prstGeom prst="rect">
            <a:avLst/>
          </a:prstGeom>
        </p:spPr>
        <p:txBody>
          <a:bodyPr wrap="none">
            <a:spAutoFit/>
          </a:bodyPr>
          <a:lstStyle/>
          <a:p>
            <a:r>
              <a:rPr lang="en-US" sz="3200" b="1" dirty="0" smtClean="0"/>
              <a:t>PROBLEM STATEMENT</a:t>
            </a:r>
            <a:endParaRPr lang="en-IN" sz="3200" b="1" dirty="0"/>
          </a:p>
        </p:txBody>
      </p:sp>
      <p:sp>
        <p:nvSpPr>
          <p:cNvPr id="3" name="Rectangle 2"/>
          <p:cNvSpPr/>
          <p:nvPr/>
        </p:nvSpPr>
        <p:spPr>
          <a:xfrm>
            <a:off x="553342" y="1811932"/>
            <a:ext cx="10882462" cy="2727029"/>
          </a:xfrm>
          <a:prstGeom prst="rect">
            <a:avLst/>
          </a:prstGeom>
        </p:spPr>
        <p:txBody>
          <a:bodyPr wrap="square">
            <a:spAutoFit/>
          </a:bodyPr>
          <a:lstStyle/>
          <a:p>
            <a:pPr>
              <a:lnSpc>
                <a:spcPct val="107000"/>
              </a:lnSpc>
              <a:spcAft>
                <a:spcPts val="800"/>
              </a:spcAft>
            </a:pPr>
            <a:r>
              <a:rPr lang="en-IN" sz="3200" dirty="0">
                <a:latin typeface="Calibri" panose="020F0502020204030204" pitchFamily="34" charset="0"/>
                <a:ea typeface="Calibri" panose="020F0502020204030204" pitchFamily="34" charset="0"/>
                <a:cs typeface="Calibri" panose="020F0502020204030204" pitchFamily="34"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endParaRPr lang="en-IN" sz="32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5727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4897" y="618791"/>
            <a:ext cx="4085606" cy="646331"/>
          </a:xfrm>
          <a:prstGeom prst="rect">
            <a:avLst/>
          </a:prstGeom>
        </p:spPr>
        <p:txBody>
          <a:bodyPr wrap="none">
            <a:spAutoFit/>
          </a:bodyPr>
          <a:lstStyle/>
          <a:p>
            <a:r>
              <a:rPr lang="en-US" sz="3600" b="1" dirty="0"/>
              <a:t>UNDERSTANDING:</a:t>
            </a:r>
          </a:p>
        </p:txBody>
      </p:sp>
      <p:sp>
        <p:nvSpPr>
          <p:cNvPr id="3" name="Rectangle 2"/>
          <p:cNvSpPr/>
          <p:nvPr/>
        </p:nvSpPr>
        <p:spPr>
          <a:xfrm>
            <a:off x="464234" y="1871941"/>
            <a:ext cx="11535508" cy="4221092"/>
          </a:xfrm>
          <a:prstGeom prst="rect">
            <a:avLst/>
          </a:prstGeom>
        </p:spPr>
        <p:txBody>
          <a:bodyPr wrap="square">
            <a:spAutoFit/>
          </a:bodyPr>
          <a:lstStyle/>
          <a:p>
            <a:pPr marL="457200">
              <a:lnSpc>
                <a:spcPct val="107000"/>
              </a:lnSpc>
              <a:spcAft>
                <a:spcPts val="800"/>
              </a:spcAft>
            </a:pPr>
            <a:r>
              <a:rPr lang="en-IN" sz="2800" dirty="0">
                <a:latin typeface="Calibri" panose="020F0502020204030204" pitchFamily="34" charset="0"/>
                <a:ea typeface="Calibri" panose="020F0502020204030204" pitchFamily="34" charset="0"/>
                <a:cs typeface="Mangal" panose="02040503050203030202" pitchFamily="18" charset="0"/>
              </a:rPr>
              <a:t>This project is all about the how fake news creates a big-to-big problems in our age. Nowadays fake news spreading like water and people share this wrong information without verifying it. This can impact serious problem on our online as well as offline discourse. One can even go as far as saying that, to date, fake news poses a clear and present danger to western democracy and stability of the society. It has rows and columns for acquiring the data and describing the time period that represents it. There are two datasets one for fake news and one for true news. In fake news, there is 23481 news and in true news, 21417 news.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455039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1178" y="535210"/>
            <a:ext cx="8695457" cy="830997"/>
          </a:xfrm>
          <a:prstGeom prst="rect">
            <a:avLst/>
          </a:prstGeom>
        </p:spPr>
        <p:txBody>
          <a:bodyPr wrap="none">
            <a:spAutoFit/>
          </a:bodyPr>
          <a:lstStyle/>
          <a:p>
            <a:r>
              <a:rPr lang="en-US" sz="4800" b="1" dirty="0" smtClean="0"/>
              <a:t>EDA STEPS AND VISUALIZATIONS:</a:t>
            </a:r>
          </a:p>
        </p:txBody>
      </p:sp>
      <p:sp>
        <p:nvSpPr>
          <p:cNvPr id="3" name="TextBox 2"/>
          <p:cNvSpPr txBox="1"/>
          <p:nvPr/>
        </p:nvSpPr>
        <p:spPr>
          <a:xfrm>
            <a:off x="661506" y="1793362"/>
            <a:ext cx="3438659" cy="584775"/>
          </a:xfrm>
          <a:prstGeom prst="rect">
            <a:avLst/>
          </a:prstGeom>
          <a:noFill/>
        </p:spPr>
        <p:txBody>
          <a:bodyPr wrap="square" rtlCol="0">
            <a:spAutoFit/>
          </a:bodyPr>
          <a:lstStyle/>
          <a:p>
            <a:r>
              <a:rPr lang="en-US" sz="3200" b="1" dirty="0" smtClean="0"/>
              <a:t> Data Collection</a:t>
            </a:r>
            <a:endParaRPr lang="en-IN" sz="3200" b="1"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48640" y="2645923"/>
            <a:ext cx="5613009" cy="2324100"/>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861517" y="2573240"/>
            <a:ext cx="5157568" cy="2396783"/>
          </a:xfrm>
          <a:prstGeom prst="rect">
            <a:avLst/>
          </a:prstGeom>
        </p:spPr>
      </p:pic>
    </p:spTree>
    <p:extLst>
      <p:ext uri="{BB962C8B-B14F-4D97-AF65-F5344CB8AC3E}">
        <p14:creationId xmlns:p14="http://schemas.microsoft.com/office/powerpoint/2010/main" val="2696378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223888" y="2250832"/>
            <a:ext cx="10663311" cy="4169898"/>
          </a:xfrm>
          <a:prstGeom prst="rect">
            <a:avLst/>
          </a:prstGeom>
        </p:spPr>
      </p:pic>
      <p:sp>
        <p:nvSpPr>
          <p:cNvPr id="3" name="TextBox 2"/>
          <p:cNvSpPr txBox="1"/>
          <p:nvPr/>
        </p:nvSpPr>
        <p:spPr>
          <a:xfrm>
            <a:off x="1800664" y="844062"/>
            <a:ext cx="9101797" cy="830997"/>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CONCATINATING BOTH DATAFRAMES[by shuffling them and remove unnecessary columns]</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40333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670" y="1951892"/>
            <a:ext cx="8186740" cy="4567572"/>
          </a:xfrm>
          <a:prstGeom prst="rect">
            <a:avLst/>
          </a:prstGeom>
        </p:spPr>
      </p:pic>
      <p:sp>
        <p:nvSpPr>
          <p:cNvPr id="3" name="TextBox 2"/>
          <p:cNvSpPr txBox="1"/>
          <p:nvPr/>
        </p:nvSpPr>
        <p:spPr>
          <a:xfrm>
            <a:off x="1890346" y="791308"/>
            <a:ext cx="3226777" cy="369332"/>
          </a:xfrm>
          <a:prstGeom prst="rect">
            <a:avLst/>
          </a:prstGeom>
          <a:noFill/>
        </p:spPr>
        <p:txBody>
          <a:bodyPr wrap="square" rtlCol="0">
            <a:spAutoFit/>
          </a:bodyPr>
          <a:lstStyle/>
          <a:p>
            <a:r>
              <a:rPr lang="en-US" b="1" dirty="0" smtClean="0"/>
              <a:t>DATASETS:</a:t>
            </a:r>
            <a:endParaRPr lang="en-IN" b="1" dirty="0"/>
          </a:p>
        </p:txBody>
      </p:sp>
    </p:spTree>
    <p:extLst>
      <p:ext uri="{BB962C8B-B14F-4D97-AF65-F5344CB8AC3E}">
        <p14:creationId xmlns:p14="http://schemas.microsoft.com/office/powerpoint/2010/main" val="4164603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6873"/>
          <a:stretch/>
        </p:blipFill>
        <p:spPr>
          <a:xfrm>
            <a:off x="3235569" y="2074985"/>
            <a:ext cx="8003931" cy="4328746"/>
          </a:xfrm>
          <a:prstGeom prst="rect">
            <a:avLst/>
          </a:prstGeom>
        </p:spPr>
      </p:pic>
      <p:sp>
        <p:nvSpPr>
          <p:cNvPr id="3" name="TextBox 2"/>
          <p:cNvSpPr txBox="1"/>
          <p:nvPr/>
        </p:nvSpPr>
        <p:spPr>
          <a:xfrm>
            <a:off x="2206869" y="703385"/>
            <a:ext cx="3534508" cy="369332"/>
          </a:xfrm>
          <a:prstGeom prst="rect">
            <a:avLst/>
          </a:prstGeom>
          <a:noFill/>
        </p:spPr>
        <p:txBody>
          <a:bodyPr wrap="square" rtlCol="0">
            <a:spAutoFit/>
          </a:bodyPr>
          <a:lstStyle/>
          <a:p>
            <a:r>
              <a:rPr lang="en-US" b="1" dirty="0" smtClean="0"/>
              <a:t>Regex for standardizing text:</a:t>
            </a:r>
            <a:endParaRPr lang="en-IN" b="1" dirty="0"/>
          </a:p>
        </p:txBody>
      </p:sp>
    </p:spTree>
    <p:extLst>
      <p:ext uri="{BB962C8B-B14F-4D97-AF65-F5344CB8AC3E}">
        <p14:creationId xmlns:p14="http://schemas.microsoft.com/office/powerpoint/2010/main" val="270740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9587"/>
          <a:stretch/>
        </p:blipFill>
        <p:spPr>
          <a:xfrm>
            <a:off x="2613073" y="1593165"/>
            <a:ext cx="7163679" cy="2824675"/>
          </a:xfrm>
          <a:prstGeom prst="rect">
            <a:avLst/>
          </a:prstGeom>
        </p:spPr>
      </p:pic>
      <p:sp>
        <p:nvSpPr>
          <p:cNvPr id="3" name="TextBox 2"/>
          <p:cNvSpPr txBox="1"/>
          <p:nvPr/>
        </p:nvSpPr>
        <p:spPr>
          <a:xfrm>
            <a:off x="2022231" y="800100"/>
            <a:ext cx="3736731" cy="369332"/>
          </a:xfrm>
          <a:prstGeom prst="rect">
            <a:avLst/>
          </a:prstGeom>
          <a:noFill/>
        </p:spPr>
        <p:txBody>
          <a:bodyPr wrap="square" rtlCol="0">
            <a:spAutoFit/>
          </a:bodyPr>
          <a:lstStyle/>
          <a:p>
            <a:r>
              <a:rPr lang="en-US" b="1" dirty="0" smtClean="0"/>
              <a:t>DATA CLEANING</a:t>
            </a:r>
            <a:endParaRPr lang="en-IN" b="1" dirty="0"/>
          </a:p>
        </p:txBody>
      </p:sp>
    </p:spTree>
    <p:extLst>
      <p:ext uri="{BB962C8B-B14F-4D97-AF65-F5344CB8AC3E}">
        <p14:creationId xmlns:p14="http://schemas.microsoft.com/office/powerpoint/2010/main" val="2157471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9540"/>
          <a:stretch/>
        </p:blipFill>
        <p:spPr>
          <a:xfrm>
            <a:off x="1905294" y="1652953"/>
            <a:ext cx="2997680" cy="2338755"/>
          </a:xfrm>
          <a:prstGeom prst="rect">
            <a:avLst/>
          </a:prstGeom>
        </p:spPr>
      </p:pic>
      <p:sp>
        <p:nvSpPr>
          <p:cNvPr id="3" name="TextBox 2"/>
          <p:cNvSpPr txBox="1"/>
          <p:nvPr/>
        </p:nvSpPr>
        <p:spPr>
          <a:xfrm>
            <a:off x="2066192" y="844062"/>
            <a:ext cx="3631223" cy="369332"/>
          </a:xfrm>
          <a:prstGeom prst="rect">
            <a:avLst/>
          </a:prstGeom>
          <a:noFill/>
        </p:spPr>
        <p:txBody>
          <a:bodyPr wrap="square" rtlCol="0">
            <a:spAutoFit/>
          </a:bodyPr>
          <a:lstStyle/>
          <a:p>
            <a:r>
              <a:rPr lang="en-US" b="1" dirty="0" smtClean="0"/>
              <a:t>MODEL BUILDING</a:t>
            </a:r>
            <a:endParaRPr lang="en-IN" b="1" dirty="0"/>
          </a:p>
        </p:txBody>
      </p:sp>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1799786" y="4239065"/>
            <a:ext cx="5610078" cy="2327682"/>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9347" y="1652953"/>
            <a:ext cx="4334608" cy="2678295"/>
          </a:xfrm>
          <a:prstGeom prst="rect">
            <a:avLst/>
          </a:prstGeom>
        </p:spPr>
      </p:pic>
    </p:spTree>
    <p:extLst>
      <p:ext uri="{BB962C8B-B14F-4D97-AF65-F5344CB8AC3E}">
        <p14:creationId xmlns:p14="http://schemas.microsoft.com/office/powerpoint/2010/main" val="98537968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TotalTime>
  <Words>606</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Mangal</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cp:revision>
  <dcterms:created xsi:type="dcterms:W3CDTF">2022-12-10T06:39:00Z</dcterms:created>
  <dcterms:modified xsi:type="dcterms:W3CDTF">2022-12-10T07:09:43Z</dcterms:modified>
</cp:coreProperties>
</file>