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61" r:id="rId3"/>
    <p:sldId id="262" r:id="rId4"/>
    <p:sldId id="263" r:id="rId5"/>
    <p:sldId id="264" r:id="rId6"/>
    <p:sldId id="265" r:id="rId7"/>
    <p:sldId id="266" r:id="rId8"/>
    <p:sldId id="267" r:id="rId9"/>
    <p:sldId id="268" r:id="rId10"/>
    <p:sldId id="269" r:id="rId11"/>
    <p:sldId id="270"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7" d="100"/>
          <a:sy n="87" d="100"/>
        </p:scale>
        <p:origin x="528"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4769CCD0-F2FF-4EE1-99A4-20BB73C70158}" type="datetimeFigureOut">
              <a:rPr lang="en-IN" smtClean="0"/>
              <a:t>13-11-2022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99ABA0AA-465C-4FBF-B929-3A73DFC5484E}" type="slidenum">
              <a:rPr lang="en-IN" smtClean="0"/>
              <a:t>‹#›</a:t>
            </a:fld>
            <a:endParaRPr lang="en-IN" dirty="0"/>
          </a:p>
        </p:txBody>
      </p:sp>
    </p:spTree>
    <p:extLst>
      <p:ext uri="{BB962C8B-B14F-4D97-AF65-F5344CB8AC3E}">
        <p14:creationId xmlns:p14="http://schemas.microsoft.com/office/powerpoint/2010/main" val="16100421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4769CCD0-F2FF-4EE1-99A4-20BB73C70158}" type="datetimeFigureOut">
              <a:rPr lang="en-IN" smtClean="0"/>
              <a:t>13-11-2022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99ABA0AA-465C-4FBF-B929-3A73DFC5484E}" type="slidenum">
              <a:rPr lang="en-IN" smtClean="0"/>
              <a:t>‹#›</a:t>
            </a:fld>
            <a:endParaRPr lang="en-IN" dirty="0"/>
          </a:p>
        </p:txBody>
      </p:sp>
    </p:spTree>
    <p:extLst>
      <p:ext uri="{BB962C8B-B14F-4D97-AF65-F5344CB8AC3E}">
        <p14:creationId xmlns:p14="http://schemas.microsoft.com/office/powerpoint/2010/main" val="31760518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4769CCD0-F2FF-4EE1-99A4-20BB73C70158}" type="datetimeFigureOut">
              <a:rPr lang="en-IN" smtClean="0"/>
              <a:t>13-11-2022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99ABA0AA-465C-4FBF-B929-3A73DFC5484E}" type="slidenum">
              <a:rPr lang="en-IN" smtClean="0"/>
              <a:t>‹#›</a:t>
            </a:fld>
            <a:endParaRPr lang="en-IN" dirty="0"/>
          </a:p>
        </p:txBody>
      </p:sp>
    </p:spTree>
    <p:extLst>
      <p:ext uri="{BB962C8B-B14F-4D97-AF65-F5344CB8AC3E}">
        <p14:creationId xmlns:p14="http://schemas.microsoft.com/office/powerpoint/2010/main" val="37355716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4769CCD0-F2FF-4EE1-99A4-20BB73C70158}" type="datetimeFigureOut">
              <a:rPr lang="en-IN" smtClean="0"/>
              <a:t>13-11-2022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99ABA0AA-465C-4FBF-B929-3A73DFC5484E}" type="slidenum">
              <a:rPr lang="en-IN" smtClean="0"/>
              <a:t>‹#›</a:t>
            </a:fld>
            <a:endParaRPr lang="en-IN" dirty="0"/>
          </a:p>
        </p:txBody>
      </p:sp>
    </p:spTree>
    <p:extLst>
      <p:ext uri="{BB962C8B-B14F-4D97-AF65-F5344CB8AC3E}">
        <p14:creationId xmlns:p14="http://schemas.microsoft.com/office/powerpoint/2010/main" val="31797904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769CCD0-F2FF-4EE1-99A4-20BB73C70158}" type="datetimeFigureOut">
              <a:rPr lang="en-IN" smtClean="0"/>
              <a:t>13-11-2022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99ABA0AA-465C-4FBF-B929-3A73DFC5484E}" type="slidenum">
              <a:rPr lang="en-IN" smtClean="0"/>
              <a:t>‹#›</a:t>
            </a:fld>
            <a:endParaRPr lang="en-IN" dirty="0"/>
          </a:p>
        </p:txBody>
      </p:sp>
    </p:spTree>
    <p:extLst>
      <p:ext uri="{BB962C8B-B14F-4D97-AF65-F5344CB8AC3E}">
        <p14:creationId xmlns:p14="http://schemas.microsoft.com/office/powerpoint/2010/main" val="29912881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4769CCD0-F2FF-4EE1-99A4-20BB73C70158}" type="datetimeFigureOut">
              <a:rPr lang="en-IN" smtClean="0"/>
              <a:t>13-11-2022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99ABA0AA-465C-4FBF-B929-3A73DFC5484E}" type="slidenum">
              <a:rPr lang="en-IN" smtClean="0"/>
              <a:t>‹#›</a:t>
            </a:fld>
            <a:endParaRPr lang="en-IN" dirty="0"/>
          </a:p>
        </p:txBody>
      </p:sp>
    </p:spTree>
    <p:extLst>
      <p:ext uri="{BB962C8B-B14F-4D97-AF65-F5344CB8AC3E}">
        <p14:creationId xmlns:p14="http://schemas.microsoft.com/office/powerpoint/2010/main" val="35838376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4769CCD0-F2FF-4EE1-99A4-20BB73C70158}" type="datetimeFigureOut">
              <a:rPr lang="en-IN" smtClean="0"/>
              <a:t>13-11-2022</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99ABA0AA-465C-4FBF-B929-3A73DFC5484E}" type="slidenum">
              <a:rPr lang="en-IN" smtClean="0"/>
              <a:t>‹#›</a:t>
            </a:fld>
            <a:endParaRPr lang="en-IN" dirty="0"/>
          </a:p>
        </p:txBody>
      </p:sp>
    </p:spTree>
    <p:extLst>
      <p:ext uri="{BB962C8B-B14F-4D97-AF65-F5344CB8AC3E}">
        <p14:creationId xmlns:p14="http://schemas.microsoft.com/office/powerpoint/2010/main" val="4173754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4769CCD0-F2FF-4EE1-99A4-20BB73C70158}" type="datetimeFigureOut">
              <a:rPr lang="en-IN" smtClean="0"/>
              <a:t>13-11-2022</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99ABA0AA-465C-4FBF-B929-3A73DFC5484E}" type="slidenum">
              <a:rPr lang="en-IN" smtClean="0"/>
              <a:t>‹#›</a:t>
            </a:fld>
            <a:endParaRPr lang="en-IN" dirty="0"/>
          </a:p>
        </p:txBody>
      </p:sp>
    </p:spTree>
    <p:extLst>
      <p:ext uri="{BB962C8B-B14F-4D97-AF65-F5344CB8AC3E}">
        <p14:creationId xmlns:p14="http://schemas.microsoft.com/office/powerpoint/2010/main" val="39895534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769CCD0-F2FF-4EE1-99A4-20BB73C70158}" type="datetimeFigureOut">
              <a:rPr lang="en-IN" smtClean="0"/>
              <a:t>13-11-2022</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99ABA0AA-465C-4FBF-B929-3A73DFC5484E}" type="slidenum">
              <a:rPr lang="en-IN" smtClean="0"/>
              <a:t>‹#›</a:t>
            </a:fld>
            <a:endParaRPr lang="en-IN" dirty="0"/>
          </a:p>
        </p:txBody>
      </p:sp>
    </p:spTree>
    <p:extLst>
      <p:ext uri="{BB962C8B-B14F-4D97-AF65-F5344CB8AC3E}">
        <p14:creationId xmlns:p14="http://schemas.microsoft.com/office/powerpoint/2010/main" val="26586129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769CCD0-F2FF-4EE1-99A4-20BB73C70158}" type="datetimeFigureOut">
              <a:rPr lang="en-IN" smtClean="0"/>
              <a:t>13-11-2022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99ABA0AA-465C-4FBF-B929-3A73DFC5484E}" type="slidenum">
              <a:rPr lang="en-IN" smtClean="0"/>
              <a:t>‹#›</a:t>
            </a:fld>
            <a:endParaRPr lang="en-IN" dirty="0"/>
          </a:p>
        </p:txBody>
      </p:sp>
    </p:spTree>
    <p:extLst>
      <p:ext uri="{BB962C8B-B14F-4D97-AF65-F5344CB8AC3E}">
        <p14:creationId xmlns:p14="http://schemas.microsoft.com/office/powerpoint/2010/main" val="23430639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769CCD0-F2FF-4EE1-99A4-20BB73C70158}" type="datetimeFigureOut">
              <a:rPr lang="en-IN" smtClean="0"/>
              <a:t>13-11-2022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99ABA0AA-465C-4FBF-B929-3A73DFC5484E}" type="slidenum">
              <a:rPr lang="en-IN" smtClean="0"/>
              <a:t>‹#›</a:t>
            </a:fld>
            <a:endParaRPr lang="en-IN" dirty="0"/>
          </a:p>
        </p:txBody>
      </p:sp>
    </p:spTree>
    <p:extLst>
      <p:ext uri="{BB962C8B-B14F-4D97-AF65-F5344CB8AC3E}">
        <p14:creationId xmlns:p14="http://schemas.microsoft.com/office/powerpoint/2010/main" val="31742145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69CCD0-F2FF-4EE1-99A4-20BB73C70158}" type="datetimeFigureOut">
              <a:rPr lang="en-IN" smtClean="0"/>
              <a:t>13-11-2022</a:t>
            </a:fld>
            <a:endParaRPr lang="en-IN"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9ABA0AA-465C-4FBF-B929-3A73DFC5484E}" type="slidenum">
              <a:rPr lang="en-IN" smtClean="0"/>
              <a:t>‹#›</a:t>
            </a:fld>
            <a:endParaRPr lang="en-IN" dirty="0"/>
          </a:p>
        </p:txBody>
      </p:sp>
    </p:spTree>
    <p:extLst>
      <p:ext uri="{BB962C8B-B14F-4D97-AF65-F5344CB8AC3E}">
        <p14:creationId xmlns:p14="http://schemas.microsoft.com/office/powerpoint/2010/main" val="22781143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7.xml"/><Relationship Id="rId4" Type="http://schemas.openxmlformats.org/officeDocument/2006/relationships/image" Target="../media/image3.JPG"/></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7.xml"/><Relationship Id="rId4" Type="http://schemas.openxmlformats.org/officeDocument/2006/relationships/image" Target="../media/image11.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54592" y="3118275"/>
            <a:ext cx="10515571" cy="721736"/>
          </a:xfrm>
          <a:prstGeom prst="rect">
            <a:avLst/>
          </a:prstGeom>
        </p:spPr>
        <p:txBody>
          <a:bodyPr wrap="none">
            <a:spAutoFit/>
          </a:bodyPr>
          <a:lstStyle/>
          <a:p>
            <a:pPr algn="ctr">
              <a:lnSpc>
                <a:spcPct val="107000"/>
              </a:lnSpc>
              <a:spcAft>
                <a:spcPts val="800"/>
              </a:spcAft>
            </a:pPr>
            <a:r>
              <a:rPr lang="en-US" sz="4000" b="1" dirty="0" smtClean="0">
                <a:effectLst/>
                <a:latin typeface="Calibri" panose="020F0502020204030204" pitchFamily="34" charset="0"/>
                <a:ea typeface="Calibri" panose="020F0502020204030204" pitchFamily="34" charset="0"/>
                <a:cs typeface="Mangal" panose="02040503050203030202" pitchFamily="18" charset="0"/>
              </a:rPr>
              <a:t>IMAGE SCRAPING AND CLASSIFICATION PROJECT</a:t>
            </a:r>
            <a:endParaRPr lang="en-IN" sz="4000" dirty="0">
              <a:effectLst/>
              <a:latin typeface="Calibri" panose="020F0502020204030204" pitchFamily="34" charset="0"/>
              <a:ea typeface="Calibri" panose="020F0502020204030204" pitchFamily="34" charset="0"/>
              <a:cs typeface="Mangal" panose="02040503050203030202" pitchFamily="18" charset="0"/>
            </a:endParaRPr>
          </a:p>
        </p:txBody>
      </p:sp>
    </p:spTree>
    <p:extLst>
      <p:ext uri="{BB962C8B-B14F-4D97-AF65-F5344CB8AC3E}">
        <p14:creationId xmlns:p14="http://schemas.microsoft.com/office/powerpoint/2010/main" val="756888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98939" y="1554431"/>
            <a:ext cx="11236569" cy="4598888"/>
          </a:xfrm>
          <a:prstGeom prst="rect">
            <a:avLst/>
          </a:prstGeom>
        </p:spPr>
        <p:txBody>
          <a:bodyPr wrap="square">
            <a:spAutoFit/>
          </a:bodyPr>
          <a:lstStyle/>
          <a:p>
            <a:pPr marL="457200" algn="ctr">
              <a:lnSpc>
                <a:spcPct val="107000"/>
              </a:lnSpc>
              <a:spcAft>
                <a:spcPts val="0"/>
              </a:spcAft>
            </a:pPr>
            <a:r>
              <a:rPr lang="en-US" sz="4800" b="1" dirty="0" smtClean="0">
                <a:effectLst/>
                <a:latin typeface="Calibri" panose="020F0502020204030204" pitchFamily="34" charset="0"/>
                <a:ea typeface="Calibri" panose="020F0502020204030204" pitchFamily="34" charset="0"/>
                <a:cs typeface="Calibri" panose="020F0502020204030204" pitchFamily="34" charset="0"/>
              </a:rPr>
              <a:t>CONCLUSION</a:t>
            </a:r>
            <a:endParaRPr lang="en-IN" sz="1100" b="1" dirty="0" smtClean="0">
              <a:effectLst/>
              <a:latin typeface="Calibri" panose="020F0502020204030204" pitchFamily="34" charset="0"/>
              <a:ea typeface="Calibri" panose="020F0502020204030204" pitchFamily="34" charset="0"/>
              <a:cs typeface="Mangal" panose="02040503050203030202" pitchFamily="18" charset="0"/>
            </a:endParaRPr>
          </a:p>
          <a:p>
            <a:pPr marL="408940">
              <a:lnSpc>
                <a:spcPct val="107000"/>
              </a:lnSpc>
              <a:spcAft>
                <a:spcPts val="800"/>
              </a:spcAft>
            </a:pPr>
            <a:r>
              <a:rPr lang="en-US" sz="2600" dirty="0" smtClean="0">
                <a:effectLst/>
                <a:latin typeface="Calibri" panose="020F0502020204030204" pitchFamily="34" charset="0"/>
                <a:ea typeface="Calibri" panose="020F0502020204030204" pitchFamily="34" charset="0"/>
                <a:cs typeface="Calibri" panose="020F0502020204030204" pitchFamily="34" charset="0"/>
              </a:rPr>
              <a:t> </a:t>
            </a:r>
          </a:p>
          <a:p>
            <a:pPr marL="408940">
              <a:lnSpc>
                <a:spcPct val="107000"/>
              </a:lnSpc>
              <a:spcAft>
                <a:spcPts val="800"/>
              </a:spcAft>
            </a:pPr>
            <a:endParaRPr lang="en-US" sz="2600" dirty="0" smtClean="0">
              <a:latin typeface="Calibri" panose="020F0502020204030204" pitchFamily="34" charset="0"/>
              <a:ea typeface="Calibri" panose="020F0502020204030204" pitchFamily="34" charset="0"/>
              <a:cs typeface="Calibri" panose="020F0502020204030204" pitchFamily="34" charset="0"/>
            </a:endParaRPr>
          </a:p>
          <a:p>
            <a:pPr marL="408940">
              <a:lnSpc>
                <a:spcPct val="107000"/>
              </a:lnSpc>
              <a:spcAft>
                <a:spcPts val="800"/>
              </a:spcAft>
            </a:pPr>
            <a:endParaRPr lang="en-IN" sz="1100" dirty="0" smtClean="0">
              <a:effectLst/>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US" sz="2400" dirty="0">
                <a:latin typeface="Calibri" panose="020F0502020204030204" pitchFamily="34" charset="0"/>
                <a:ea typeface="Calibri" panose="020F0502020204030204" pitchFamily="34" charset="0"/>
                <a:cs typeface="Mangal" panose="02040503050203030202" pitchFamily="18" charset="0"/>
              </a:rPr>
              <a:t>In conclusion, combining the formerly know the datasets analyze and to improve the model building. This assignment is all about the subset of image </a:t>
            </a:r>
            <a:r>
              <a:rPr lang="en-IN" sz="2400" spc="-5" dirty="0">
                <a:solidFill>
                  <a:srgbClr val="292929"/>
                </a:solidFill>
                <a:latin typeface="Calibri" panose="020F0502020204030204" pitchFamily="34" charset="0"/>
                <a:ea typeface="Calibri" panose="020F0502020204030204" pitchFamily="34" charset="0"/>
                <a:cs typeface="Calibri" panose="020F0502020204030204" pitchFamily="34" charset="0"/>
              </a:rPr>
              <a:t>recognition which has widespread use in the security industry (facial recognition), virtual search engine (object finder in stores), healthcare (emotion detection in patients) and gaming and augmented reality. In a way, smartphone cameras have made all these advances possible with multitudes of pictures that can be easily created. </a:t>
            </a:r>
            <a:endParaRPr lang="en-IN" sz="2400" dirty="0">
              <a:effectLst/>
              <a:latin typeface="Calibri" panose="020F0502020204030204" pitchFamily="34" charset="0"/>
              <a:ea typeface="Calibri" panose="020F0502020204030204" pitchFamily="34" charset="0"/>
              <a:cs typeface="Mangal" panose="02040503050203030202" pitchFamily="18" charset="0"/>
            </a:endParaRPr>
          </a:p>
        </p:txBody>
      </p:sp>
    </p:spTree>
    <p:extLst>
      <p:ext uri="{BB962C8B-B14F-4D97-AF65-F5344CB8AC3E}">
        <p14:creationId xmlns:p14="http://schemas.microsoft.com/office/powerpoint/2010/main" val="42842410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640424" y="2548852"/>
            <a:ext cx="4770473" cy="1225272"/>
          </a:xfrm>
          <a:prstGeom prst="rect">
            <a:avLst/>
          </a:prstGeom>
        </p:spPr>
        <p:txBody>
          <a:bodyPr wrap="none">
            <a:spAutoFit/>
          </a:bodyPr>
          <a:lstStyle/>
          <a:p>
            <a:pPr algn="ctr">
              <a:lnSpc>
                <a:spcPct val="107000"/>
              </a:lnSpc>
              <a:spcAft>
                <a:spcPts val="800"/>
              </a:spcAft>
            </a:pPr>
            <a:r>
              <a:rPr lang="en-IN" sz="7200" b="1" spc="-5" dirty="0" smtClean="0">
                <a:solidFill>
                  <a:srgbClr val="292929"/>
                </a:solidFill>
                <a:effectLst/>
                <a:latin typeface="Calibri" panose="020F0502020204030204" pitchFamily="34" charset="0"/>
                <a:ea typeface="Calibri" panose="020F0502020204030204" pitchFamily="34" charset="0"/>
                <a:cs typeface="Calibri" panose="020F0502020204030204" pitchFamily="34" charset="0"/>
              </a:rPr>
              <a:t>THANK YOU</a:t>
            </a:r>
            <a:endParaRPr lang="en-IN" sz="7200" dirty="0">
              <a:effectLst/>
              <a:latin typeface="Calibri" panose="020F0502020204030204" pitchFamily="34" charset="0"/>
              <a:ea typeface="Calibri" panose="020F0502020204030204" pitchFamily="34" charset="0"/>
              <a:cs typeface="Mangal" panose="02040503050203030202" pitchFamily="18" charset="0"/>
            </a:endParaRPr>
          </a:p>
        </p:txBody>
      </p:sp>
    </p:spTree>
    <p:extLst>
      <p:ext uri="{BB962C8B-B14F-4D97-AF65-F5344CB8AC3E}">
        <p14:creationId xmlns:p14="http://schemas.microsoft.com/office/powerpoint/2010/main" val="38792590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45749" y="749106"/>
            <a:ext cx="5038815" cy="707886"/>
          </a:xfrm>
          <a:prstGeom prst="rect">
            <a:avLst/>
          </a:prstGeom>
        </p:spPr>
        <p:txBody>
          <a:bodyPr wrap="none">
            <a:spAutoFit/>
          </a:bodyPr>
          <a:lstStyle/>
          <a:p>
            <a:r>
              <a:rPr lang="en-US" sz="4000" b="1" dirty="0" smtClean="0"/>
              <a:t>PROBLEM STATEMENT:</a:t>
            </a:r>
          </a:p>
        </p:txBody>
      </p:sp>
      <p:sp>
        <p:nvSpPr>
          <p:cNvPr id="3" name="Rectangle 2"/>
          <p:cNvSpPr/>
          <p:nvPr/>
        </p:nvSpPr>
        <p:spPr>
          <a:xfrm>
            <a:off x="637310" y="1993533"/>
            <a:ext cx="8656320" cy="2068195"/>
          </a:xfrm>
          <a:prstGeom prst="rect">
            <a:avLst/>
          </a:prstGeom>
        </p:spPr>
        <p:txBody>
          <a:bodyPr wrap="square">
            <a:spAutoFit/>
          </a:bodyPr>
          <a:lstStyle/>
          <a:p>
            <a:pPr>
              <a:lnSpc>
                <a:spcPct val="107000"/>
              </a:lnSpc>
              <a:spcAft>
                <a:spcPts val="800"/>
              </a:spcAft>
            </a:pPr>
            <a:r>
              <a:rPr lang="en-US" sz="2400" dirty="0" smtClean="0">
                <a:effectLst/>
                <a:latin typeface="Calibri" panose="020F0502020204030204" pitchFamily="34" charset="0"/>
                <a:ea typeface="Calibri" panose="020F0502020204030204" pitchFamily="34" charset="0"/>
                <a:cs typeface="Mangal" panose="02040503050203030202" pitchFamily="18" charset="0"/>
              </a:rPr>
              <a:t>Images are one of the major sources of data in the field of data science and AI. This field is making appropriate use of information that can be gathered through images by examining its features and details. We are trying to give you an exposure of how an end to end project is developed in this field. </a:t>
            </a:r>
            <a:endParaRPr lang="en-IN" sz="2400" dirty="0">
              <a:effectLst/>
              <a:latin typeface="Calibri" panose="020F0502020204030204" pitchFamily="34" charset="0"/>
              <a:ea typeface="Calibri" panose="020F0502020204030204" pitchFamily="34" charset="0"/>
              <a:cs typeface="Mangal" panose="02040503050203030202" pitchFamily="18" charset="0"/>
            </a:endParaRPr>
          </a:p>
        </p:txBody>
      </p:sp>
      <p:sp>
        <p:nvSpPr>
          <p:cNvPr id="4" name="Rectangle 3"/>
          <p:cNvSpPr/>
          <p:nvPr/>
        </p:nvSpPr>
        <p:spPr>
          <a:xfrm>
            <a:off x="637310" y="4107557"/>
            <a:ext cx="8656320" cy="1673022"/>
          </a:xfrm>
          <a:prstGeom prst="rect">
            <a:avLst/>
          </a:prstGeom>
        </p:spPr>
        <p:txBody>
          <a:bodyPr wrap="square">
            <a:spAutoFit/>
          </a:bodyPr>
          <a:lstStyle/>
          <a:p>
            <a:pPr>
              <a:lnSpc>
                <a:spcPct val="107000"/>
              </a:lnSpc>
              <a:spcAft>
                <a:spcPts val="800"/>
              </a:spcAft>
            </a:pPr>
            <a:r>
              <a:rPr lang="en-US" sz="2400" dirty="0" smtClean="0">
                <a:effectLst/>
                <a:latin typeface="Calibri" panose="020F0502020204030204" pitchFamily="34" charset="0"/>
                <a:ea typeface="Calibri" panose="020F0502020204030204" pitchFamily="34" charset="0"/>
                <a:cs typeface="Mangal" panose="02040503050203030202" pitchFamily="18" charset="0"/>
              </a:rPr>
              <a:t>The idea behind this project is to build a deep learning-based Image Classification model on images that will be scraped from e-commerce portal. This is done to make the model more and more robust. </a:t>
            </a:r>
            <a:endParaRPr lang="en-IN" sz="2400" dirty="0">
              <a:effectLst/>
              <a:latin typeface="Calibri" panose="020F0502020204030204" pitchFamily="34" charset="0"/>
              <a:ea typeface="Calibri" panose="020F0502020204030204" pitchFamily="34" charset="0"/>
              <a:cs typeface="Mangal" panose="02040503050203030202" pitchFamily="18" charset="0"/>
            </a:endParaRPr>
          </a:p>
        </p:txBody>
      </p:sp>
    </p:spTree>
    <p:extLst>
      <p:ext uri="{BB962C8B-B14F-4D97-AF65-F5344CB8AC3E}">
        <p14:creationId xmlns:p14="http://schemas.microsoft.com/office/powerpoint/2010/main" val="41756354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71298" y="684014"/>
            <a:ext cx="4080925" cy="707886"/>
          </a:xfrm>
          <a:prstGeom prst="rect">
            <a:avLst/>
          </a:prstGeom>
        </p:spPr>
        <p:txBody>
          <a:bodyPr wrap="none">
            <a:spAutoFit/>
          </a:bodyPr>
          <a:lstStyle/>
          <a:p>
            <a:r>
              <a:rPr lang="en-US" sz="4000" b="1" dirty="0" smtClean="0"/>
              <a:t>UNDERSTANDING:</a:t>
            </a:r>
            <a:endParaRPr lang="en-US" sz="4000" b="1" dirty="0" smtClean="0"/>
          </a:p>
        </p:txBody>
      </p:sp>
      <p:sp>
        <p:nvSpPr>
          <p:cNvPr id="3" name="Rectangle 2"/>
          <p:cNvSpPr/>
          <p:nvPr/>
        </p:nvSpPr>
        <p:spPr>
          <a:xfrm>
            <a:off x="487680" y="1712347"/>
            <a:ext cx="10302240" cy="3622787"/>
          </a:xfrm>
          <a:prstGeom prst="rect">
            <a:avLst/>
          </a:prstGeom>
        </p:spPr>
        <p:txBody>
          <a:bodyPr wrap="square">
            <a:spAutoFit/>
          </a:bodyPr>
          <a:lstStyle/>
          <a:p>
            <a:pPr marL="228600">
              <a:lnSpc>
                <a:spcPct val="107000"/>
              </a:lnSpc>
              <a:spcAft>
                <a:spcPts val="800"/>
              </a:spcAft>
            </a:pPr>
            <a:r>
              <a:rPr lang="en-US" sz="3600" dirty="0" smtClean="0">
                <a:latin typeface="Calibri" panose="020F0502020204030204" pitchFamily="34" charset="0"/>
                <a:ea typeface="Calibri" panose="020F0502020204030204" pitchFamily="34" charset="0"/>
                <a:cs typeface="Mangal" panose="02040503050203030202" pitchFamily="18" charset="0"/>
              </a:rPr>
              <a:t>From the words Image classification, it analyzes images with their AI-based Deep Learning power, the models that can be identify and recognize a wide variety of criteria. It is a term to describe a set of algorithms and technologies that attempt to analyze images and understand the hidden representations.</a:t>
            </a:r>
            <a:endParaRPr lang="en-IN" sz="3600" dirty="0">
              <a:effectLst/>
              <a:latin typeface="Calibri" panose="020F0502020204030204" pitchFamily="34" charset="0"/>
              <a:ea typeface="Calibri" panose="020F0502020204030204" pitchFamily="34" charset="0"/>
              <a:cs typeface="Mangal" panose="02040503050203030202" pitchFamily="18" charset="0"/>
            </a:endParaRPr>
          </a:p>
        </p:txBody>
      </p:sp>
    </p:spTree>
    <p:extLst>
      <p:ext uri="{BB962C8B-B14F-4D97-AF65-F5344CB8AC3E}">
        <p14:creationId xmlns:p14="http://schemas.microsoft.com/office/powerpoint/2010/main" val="18134882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4001" y="1317967"/>
            <a:ext cx="6118860" cy="1303020"/>
          </a:xfrm>
          <a:prstGeom prst="rect">
            <a:avLst/>
          </a:prstGeom>
        </p:spPr>
      </p:pic>
      <p:sp>
        <p:nvSpPr>
          <p:cNvPr id="7" name="TextBox 6"/>
          <p:cNvSpPr txBox="1"/>
          <p:nvPr/>
        </p:nvSpPr>
        <p:spPr>
          <a:xfrm>
            <a:off x="1028700" y="3314700"/>
            <a:ext cx="1116623" cy="400110"/>
          </a:xfrm>
          <a:prstGeom prst="rect">
            <a:avLst/>
          </a:prstGeom>
          <a:noFill/>
        </p:spPr>
        <p:txBody>
          <a:bodyPr wrap="square" rtlCol="0">
            <a:spAutoFit/>
          </a:bodyPr>
          <a:lstStyle/>
          <a:p>
            <a:r>
              <a:rPr lang="en-US" sz="2000" b="1" dirty="0" smtClean="0"/>
              <a:t>STEP 2:</a:t>
            </a:r>
            <a:endParaRPr lang="en-IN" sz="2000" b="1" dirty="0"/>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8700" y="4086372"/>
            <a:ext cx="4198620" cy="830580"/>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28700" y="5319292"/>
            <a:ext cx="2659380" cy="1257300"/>
          </a:xfrm>
          <a:prstGeom prst="rect">
            <a:avLst/>
          </a:prstGeom>
        </p:spPr>
      </p:pic>
      <p:sp>
        <p:nvSpPr>
          <p:cNvPr id="12" name="TextBox 11"/>
          <p:cNvSpPr txBox="1"/>
          <p:nvPr/>
        </p:nvSpPr>
        <p:spPr>
          <a:xfrm>
            <a:off x="944000" y="624254"/>
            <a:ext cx="1116623" cy="400110"/>
          </a:xfrm>
          <a:prstGeom prst="rect">
            <a:avLst/>
          </a:prstGeom>
          <a:noFill/>
        </p:spPr>
        <p:txBody>
          <a:bodyPr wrap="square" rtlCol="0">
            <a:spAutoFit/>
          </a:bodyPr>
          <a:lstStyle/>
          <a:p>
            <a:r>
              <a:rPr lang="en-US" sz="2000" b="1" dirty="0" smtClean="0"/>
              <a:t>STEP 1:</a:t>
            </a:r>
            <a:endParaRPr lang="en-IN" sz="2000" b="1" dirty="0"/>
          </a:p>
        </p:txBody>
      </p:sp>
    </p:spTree>
    <p:extLst>
      <p:ext uri="{BB962C8B-B14F-4D97-AF65-F5344CB8AC3E}">
        <p14:creationId xmlns:p14="http://schemas.microsoft.com/office/powerpoint/2010/main" val="27184564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5121" y="1312692"/>
            <a:ext cx="5265420" cy="5006340"/>
          </a:xfrm>
          <a:prstGeom prst="rect">
            <a:avLst/>
          </a:prstGeom>
        </p:spPr>
      </p:pic>
      <p:sp>
        <p:nvSpPr>
          <p:cNvPr id="3" name="TextBox 2"/>
          <p:cNvSpPr txBox="1"/>
          <p:nvPr/>
        </p:nvSpPr>
        <p:spPr>
          <a:xfrm>
            <a:off x="597877" y="3323493"/>
            <a:ext cx="1116623" cy="400110"/>
          </a:xfrm>
          <a:prstGeom prst="rect">
            <a:avLst/>
          </a:prstGeom>
          <a:noFill/>
        </p:spPr>
        <p:txBody>
          <a:bodyPr wrap="square" rtlCol="0">
            <a:spAutoFit/>
          </a:bodyPr>
          <a:lstStyle/>
          <a:p>
            <a:r>
              <a:rPr lang="en-US" sz="2000" b="1" dirty="0" smtClean="0"/>
              <a:t>STEP 3:</a:t>
            </a:r>
            <a:endParaRPr lang="en-IN" sz="2000" b="1" dirty="0"/>
          </a:p>
        </p:txBody>
      </p:sp>
    </p:spTree>
    <p:extLst>
      <p:ext uri="{BB962C8B-B14F-4D97-AF65-F5344CB8AC3E}">
        <p14:creationId xmlns:p14="http://schemas.microsoft.com/office/powerpoint/2010/main" val="16326150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4370" y="911469"/>
            <a:ext cx="3756660" cy="1676400"/>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4370" y="3481461"/>
            <a:ext cx="7277100" cy="3025140"/>
          </a:xfrm>
          <a:prstGeom prst="rect">
            <a:avLst/>
          </a:prstGeom>
        </p:spPr>
      </p:pic>
      <p:sp>
        <p:nvSpPr>
          <p:cNvPr id="4" name="TextBox 3"/>
          <p:cNvSpPr txBox="1"/>
          <p:nvPr/>
        </p:nvSpPr>
        <p:spPr>
          <a:xfrm>
            <a:off x="351692" y="264618"/>
            <a:ext cx="1116623" cy="400110"/>
          </a:xfrm>
          <a:prstGeom prst="rect">
            <a:avLst/>
          </a:prstGeom>
          <a:noFill/>
        </p:spPr>
        <p:txBody>
          <a:bodyPr wrap="square" rtlCol="0">
            <a:spAutoFit/>
          </a:bodyPr>
          <a:lstStyle/>
          <a:p>
            <a:r>
              <a:rPr lang="en-US" sz="2000" b="1" dirty="0" smtClean="0"/>
              <a:t>STEP 4:</a:t>
            </a:r>
            <a:endParaRPr lang="en-IN" sz="2000" b="1" dirty="0"/>
          </a:p>
        </p:txBody>
      </p:sp>
      <p:sp>
        <p:nvSpPr>
          <p:cNvPr id="5" name="TextBox 4"/>
          <p:cNvSpPr txBox="1"/>
          <p:nvPr/>
        </p:nvSpPr>
        <p:spPr>
          <a:xfrm>
            <a:off x="465992" y="2927838"/>
            <a:ext cx="1116623" cy="400110"/>
          </a:xfrm>
          <a:prstGeom prst="rect">
            <a:avLst/>
          </a:prstGeom>
          <a:noFill/>
        </p:spPr>
        <p:txBody>
          <a:bodyPr wrap="square" rtlCol="0">
            <a:spAutoFit/>
          </a:bodyPr>
          <a:lstStyle/>
          <a:p>
            <a:r>
              <a:rPr lang="en-US" sz="2000" b="1" dirty="0" smtClean="0"/>
              <a:t>STEP 5:</a:t>
            </a:r>
            <a:endParaRPr lang="en-IN" sz="2000" b="1" dirty="0"/>
          </a:p>
        </p:txBody>
      </p:sp>
    </p:spTree>
    <p:extLst>
      <p:ext uri="{BB962C8B-B14F-4D97-AF65-F5344CB8AC3E}">
        <p14:creationId xmlns:p14="http://schemas.microsoft.com/office/powerpoint/2010/main" val="204642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6669" y="490904"/>
            <a:ext cx="5791200" cy="5753100"/>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13292" y="3169334"/>
            <a:ext cx="5996940" cy="396240"/>
          </a:xfrm>
          <a:prstGeom prst="rect">
            <a:avLst/>
          </a:prstGeom>
        </p:spPr>
      </p:pic>
      <p:sp>
        <p:nvSpPr>
          <p:cNvPr id="4" name="TextBox 3"/>
          <p:cNvSpPr txBox="1"/>
          <p:nvPr/>
        </p:nvSpPr>
        <p:spPr>
          <a:xfrm>
            <a:off x="7710854" y="2074984"/>
            <a:ext cx="1116623" cy="400110"/>
          </a:xfrm>
          <a:prstGeom prst="rect">
            <a:avLst/>
          </a:prstGeom>
          <a:noFill/>
        </p:spPr>
        <p:txBody>
          <a:bodyPr wrap="square" rtlCol="0">
            <a:spAutoFit/>
          </a:bodyPr>
          <a:lstStyle/>
          <a:p>
            <a:r>
              <a:rPr lang="en-US" sz="2000" b="1" dirty="0" smtClean="0"/>
              <a:t>STEP 6:</a:t>
            </a:r>
            <a:endParaRPr lang="en-IN" sz="2000" b="1" dirty="0"/>
          </a:p>
        </p:txBody>
      </p:sp>
    </p:spTree>
    <p:extLst>
      <p:ext uri="{BB962C8B-B14F-4D97-AF65-F5344CB8AC3E}">
        <p14:creationId xmlns:p14="http://schemas.microsoft.com/office/powerpoint/2010/main" val="8822393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6042" y="178484"/>
            <a:ext cx="4980549" cy="3177540"/>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6043" y="3426362"/>
            <a:ext cx="5508088" cy="3139440"/>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62103" y="1969477"/>
            <a:ext cx="5069059" cy="3086100"/>
          </a:xfrm>
          <a:prstGeom prst="rect">
            <a:avLst/>
          </a:prstGeom>
        </p:spPr>
      </p:pic>
      <p:sp>
        <p:nvSpPr>
          <p:cNvPr id="7" name="Flowchart: Terminator 6"/>
          <p:cNvSpPr/>
          <p:nvPr/>
        </p:nvSpPr>
        <p:spPr>
          <a:xfrm>
            <a:off x="6673362" y="624254"/>
            <a:ext cx="3094892" cy="606669"/>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8" name="TextBox 7"/>
          <p:cNvSpPr txBox="1"/>
          <p:nvPr/>
        </p:nvSpPr>
        <p:spPr>
          <a:xfrm>
            <a:off x="7112976" y="742922"/>
            <a:ext cx="2883877" cy="369332"/>
          </a:xfrm>
          <a:prstGeom prst="rect">
            <a:avLst/>
          </a:prstGeom>
          <a:noFill/>
        </p:spPr>
        <p:txBody>
          <a:bodyPr wrap="square" rtlCol="0">
            <a:spAutoFit/>
          </a:bodyPr>
          <a:lstStyle/>
          <a:p>
            <a:r>
              <a:rPr lang="en-US" dirty="0" smtClean="0"/>
              <a:t>SAMPLE OF IMAGES</a:t>
            </a:r>
            <a:endParaRPr lang="en-IN" dirty="0"/>
          </a:p>
        </p:txBody>
      </p:sp>
    </p:spTree>
    <p:extLst>
      <p:ext uri="{BB962C8B-B14F-4D97-AF65-F5344CB8AC3E}">
        <p14:creationId xmlns:p14="http://schemas.microsoft.com/office/powerpoint/2010/main" val="25663520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4012" y="516632"/>
            <a:ext cx="10782182" cy="646331"/>
          </a:xfrm>
          <a:prstGeom prst="rect">
            <a:avLst/>
          </a:prstGeom>
        </p:spPr>
        <p:txBody>
          <a:bodyPr wrap="none">
            <a:spAutoFit/>
          </a:bodyPr>
          <a:lstStyle/>
          <a:p>
            <a:r>
              <a:rPr lang="en-US" sz="3600" b="1" dirty="0" smtClean="0"/>
              <a:t>STEPS AND ASSUMPTIONS TO COMPLETE THE PROJECT:</a:t>
            </a:r>
            <a:endParaRPr lang="en-IN" sz="3600" b="1" dirty="0"/>
          </a:p>
        </p:txBody>
      </p:sp>
      <p:sp>
        <p:nvSpPr>
          <p:cNvPr id="3" name="Rectangle 2"/>
          <p:cNvSpPr/>
          <p:nvPr/>
        </p:nvSpPr>
        <p:spPr>
          <a:xfrm>
            <a:off x="914399" y="1971862"/>
            <a:ext cx="8329353" cy="3352328"/>
          </a:xfrm>
          <a:prstGeom prst="rect">
            <a:avLst/>
          </a:prstGeom>
        </p:spPr>
        <p:txBody>
          <a:bodyPr wrap="square">
            <a:spAutoFit/>
          </a:bodyPr>
          <a:lstStyle/>
          <a:p>
            <a:pPr marL="342900" lvl="0" indent="-342900">
              <a:lnSpc>
                <a:spcPct val="107000"/>
              </a:lnSpc>
              <a:spcAft>
                <a:spcPts val="0"/>
              </a:spcAft>
              <a:buFont typeface="Courier New" panose="02070309020205020404" pitchFamily="49" charset="0"/>
              <a:buChar char="o"/>
            </a:pPr>
            <a:r>
              <a:rPr lang="en-IN" dirty="0" smtClean="0">
                <a:solidFill>
                  <a:srgbClr val="333333"/>
                </a:solidFill>
                <a:latin typeface="Calibri" panose="020F0502020204030204" pitchFamily="34" charset="0"/>
                <a:ea typeface="Calibri" panose="020F0502020204030204" pitchFamily="34" charset="0"/>
                <a:cs typeface="Calibri" panose="020F0502020204030204" pitchFamily="34" charset="0"/>
              </a:rPr>
              <a:t>A human analyst attempting to classify features in an image uses the elements of visual interpretation</a:t>
            </a:r>
            <a:r>
              <a:rPr lang="en-IN" spc="-5" dirty="0" smtClean="0">
                <a:solidFill>
                  <a:srgbClr val="292929"/>
                </a:solidFill>
                <a:latin typeface="Calibri" panose="020F0502020204030204" pitchFamily="34" charset="0"/>
                <a:ea typeface="Calibri" panose="020F0502020204030204" pitchFamily="34" charset="0"/>
                <a:cs typeface="Calibri" panose="020F0502020204030204" pitchFamily="34" charset="0"/>
              </a:rPr>
              <a:t>. </a:t>
            </a:r>
            <a:endParaRPr lang="en-IN" sz="1100" dirty="0" smtClean="0">
              <a:effectLst/>
              <a:latin typeface="Calibri" panose="020F0502020204030204" pitchFamily="34" charset="0"/>
              <a:ea typeface="Calibri" panose="020F0502020204030204" pitchFamily="34" charset="0"/>
              <a:cs typeface="Mangal" panose="02040503050203030202" pitchFamily="18" charset="0"/>
            </a:endParaRPr>
          </a:p>
          <a:p>
            <a:pPr marL="342900" lvl="0" indent="-342900">
              <a:lnSpc>
                <a:spcPct val="107000"/>
              </a:lnSpc>
              <a:spcAft>
                <a:spcPts val="0"/>
              </a:spcAft>
              <a:buFont typeface="Courier New" panose="02070309020205020404" pitchFamily="49" charset="0"/>
              <a:buChar char="o"/>
            </a:pPr>
            <a:r>
              <a:rPr lang="en-IN" spc="-5" dirty="0" smtClean="0">
                <a:solidFill>
                  <a:srgbClr val="292929"/>
                </a:solidFill>
                <a:latin typeface="Calibri" panose="020F0502020204030204" pitchFamily="34" charset="0"/>
                <a:ea typeface="Calibri" panose="020F0502020204030204" pitchFamily="34" charset="0"/>
                <a:cs typeface="Calibri" panose="020F0502020204030204" pitchFamily="34" charset="0"/>
              </a:rPr>
              <a:t>Deep Learning using Convolutional Neural Network (CNN) which is reputable for working with images.</a:t>
            </a:r>
            <a:endParaRPr lang="en-IN" sz="1100" dirty="0" smtClean="0">
              <a:effectLst/>
              <a:latin typeface="Calibri" panose="020F0502020204030204" pitchFamily="34" charset="0"/>
              <a:ea typeface="Calibri" panose="020F0502020204030204" pitchFamily="34" charset="0"/>
              <a:cs typeface="Mangal" panose="02040503050203030202" pitchFamily="18" charset="0"/>
            </a:endParaRPr>
          </a:p>
          <a:p>
            <a:pPr marL="342900" lvl="0" indent="-342900">
              <a:lnSpc>
                <a:spcPct val="107000"/>
              </a:lnSpc>
              <a:spcAft>
                <a:spcPts val="0"/>
              </a:spcAft>
              <a:buFont typeface="Courier New" panose="02070309020205020404" pitchFamily="49" charset="0"/>
              <a:buChar char="o"/>
            </a:pPr>
            <a:r>
              <a:rPr lang="en-IN" spc="-5" dirty="0" smtClean="0">
                <a:solidFill>
                  <a:srgbClr val="292929"/>
                </a:solidFill>
                <a:latin typeface="Calibri" panose="020F0502020204030204" pitchFamily="34" charset="0"/>
                <a:ea typeface="Calibri" panose="020F0502020204030204" pitchFamily="34" charset="0"/>
                <a:cs typeface="Calibri" panose="020F0502020204030204" pitchFamily="34" charset="0"/>
              </a:rPr>
              <a:t>Image classification is a subset of image recognition which has widespread use in the security industry (facial recognition), virtual search engine (object finder in stores), healthcare (emotion detection in patients) and gaming and augmented reality.</a:t>
            </a:r>
            <a:endParaRPr lang="en-IN" sz="1100" dirty="0" smtClean="0">
              <a:effectLst/>
              <a:latin typeface="Calibri" panose="020F0502020204030204" pitchFamily="34" charset="0"/>
              <a:ea typeface="Calibri" panose="020F0502020204030204" pitchFamily="34" charset="0"/>
              <a:cs typeface="Mangal" panose="02040503050203030202" pitchFamily="18" charset="0"/>
            </a:endParaRPr>
          </a:p>
          <a:p>
            <a:pPr marL="342900" lvl="0" indent="-342900">
              <a:lnSpc>
                <a:spcPct val="107000"/>
              </a:lnSpc>
              <a:spcAft>
                <a:spcPts val="0"/>
              </a:spcAft>
              <a:buFont typeface="Courier New" panose="02070309020205020404" pitchFamily="49" charset="0"/>
              <a:buChar char="o"/>
            </a:pPr>
            <a:r>
              <a:rPr lang="en-US" dirty="0" smtClean="0">
                <a:latin typeface="Calibri" panose="020F0502020204030204" pitchFamily="34" charset="0"/>
                <a:ea typeface="Calibri" panose="020F0502020204030204" pitchFamily="34" charset="0"/>
                <a:cs typeface="Calibri" panose="020F0502020204030204" pitchFamily="34" charset="0"/>
              </a:rPr>
              <a:t>The purpose of this project to make an exposure of how an end to end project is developed in this field.</a:t>
            </a:r>
            <a:endParaRPr lang="en-IN" sz="1100" dirty="0" smtClean="0">
              <a:effectLst/>
              <a:latin typeface="Calibri" panose="020F0502020204030204" pitchFamily="34" charset="0"/>
              <a:ea typeface="Calibri" panose="020F0502020204030204" pitchFamily="34" charset="0"/>
              <a:cs typeface="Mangal" panose="02040503050203030202" pitchFamily="18" charset="0"/>
            </a:endParaRPr>
          </a:p>
          <a:p>
            <a:pPr marL="342900" lvl="0" indent="-342900">
              <a:lnSpc>
                <a:spcPct val="107000"/>
              </a:lnSpc>
              <a:spcAft>
                <a:spcPts val="800"/>
              </a:spcAft>
              <a:buFont typeface="Courier New" panose="02070309020205020404" pitchFamily="49" charset="0"/>
              <a:buChar char="o"/>
            </a:pPr>
            <a:r>
              <a:rPr lang="en-US" dirty="0" smtClean="0">
                <a:latin typeface="Calibri" panose="020F0502020204030204" pitchFamily="34" charset="0"/>
                <a:ea typeface="Calibri" panose="020F0502020204030204" pitchFamily="34" charset="0"/>
                <a:cs typeface="Calibri" panose="020F0502020204030204" pitchFamily="34" charset="0"/>
              </a:rPr>
              <a:t>The task is divided into two phases: Data Collection and Model Building.</a:t>
            </a:r>
            <a:endParaRPr lang="en-IN" sz="1100" dirty="0">
              <a:effectLst/>
              <a:latin typeface="Calibri" panose="020F0502020204030204" pitchFamily="34" charset="0"/>
              <a:ea typeface="Calibri" panose="020F0502020204030204" pitchFamily="34" charset="0"/>
              <a:cs typeface="Mangal" panose="02040503050203030202" pitchFamily="18" charset="0"/>
            </a:endParaRPr>
          </a:p>
        </p:txBody>
      </p:sp>
    </p:spTree>
    <p:extLst>
      <p:ext uri="{BB962C8B-B14F-4D97-AF65-F5344CB8AC3E}">
        <p14:creationId xmlns:p14="http://schemas.microsoft.com/office/powerpoint/2010/main" val="39786724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TotalTime>
  <Words>208</Words>
  <Application>Microsoft Office PowerPoint</Application>
  <PresentationFormat>Widescreen</PresentationFormat>
  <Paragraphs>25</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Calibri Light</vt:lpstr>
      <vt:lpstr>Courier New</vt:lpstr>
      <vt:lpstr>Mangal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account</dc:creator>
  <cp:lastModifiedBy>Microsoft account</cp:lastModifiedBy>
  <cp:revision>3</cp:revision>
  <dcterms:created xsi:type="dcterms:W3CDTF">2022-11-12T19:50:43Z</dcterms:created>
  <dcterms:modified xsi:type="dcterms:W3CDTF">2022-11-12T20:06:55Z</dcterms:modified>
</cp:coreProperties>
</file>