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41" d="100"/>
          <a:sy n="41" d="100"/>
        </p:scale>
        <p:origin x="67"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7D9C4-FE07-426E-8756-1B5054BFD5DD}" type="datetimeFigureOut">
              <a:rPr lang="en-IN" smtClean="0"/>
              <a:t>28-10-2022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80386-6C89-4934-9B21-45A8A6B88E82}" type="slidenum">
              <a:rPr lang="en-IN" smtClean="0"/>
              <a:t>‹#›</a:t>
            </a:fld>
            <a:endParaRPr lang="en-IN"/>
          </a:p>
        </p:txBody>
      </p:sp>
    </p:spTree>
    <p:extLst>
      <p:ext uri="{BB962C8B-B14F-4D97-AF65-F5344CB8AC3E}">
        <p14:creationId xmlns:p14="http://schemas.microsoft.com/office/powerpoint/2010/main" val="172137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880386-6C89-4934-9B21-45A8A6B88E82}" type="slidenum">
              <a:rPr lang="en-IN" smtClean="0"/>
              <a:t>19</a:t>
            </a:fld>
            <a:endParaRPr lang="en-IN"/>
          </a:p>
        </p:txBody>
      </p:sp>
    </p:spTree>
    <p:extLst>
      <p:ext uri="{BB962C8B-B14F-4D97-AF65-F5344CB8AC3E}">
        <p14:creationId xmlns:p14="http://schemas.microsoft.com/office/powerpoint/2010/main" val="89120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65A4EC-DC2B-4135-8C0A-07CB36B7A180}"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165416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65A4EC-DC2B-4135-8C0A-07CB36B7A180}"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143183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65A4EC-DC2B-4135-8C0A-07CB36B7A180}"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292168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65A4EC-DC2B-4135-8C0A-07CB36B7A180}"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39844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5A4EC-DC2B-4135-8C0A-07CB36B7A180}"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304511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65A4EC-DC2B-4135-8C0A-07CB36B7A180}"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293386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65A4EC-DC2B-4135-8C0A-07CB36B7A180}" type="datetimeFigureOut">
              <a:rPr lang="en-IN" smtClean="0"/>
              <a:t>28-10-2022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387217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65A4EC-DC2B-4135-8C0A-07CB36B7A180}" type="datetimeFigureOut">
              <a:rPr lang="en-IN" smtClean="0"/>
              <a:t>28-10-2022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150547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5A4EC-DC2B-4135-8C0A-07CB36B7A180}" type="datetimeFigureOut">
              <a:rPr lang="en-IN" smtClean="0"/>
              <a:t>28-10-2022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7166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5A4EC-DC2B-4135-8C0A-07CB36B7A180}"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6636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5A4EC-DC2B-4135-8C0A-07CB36B7A180}"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D0F7C-793B-497C-A316-AAD78217167F}" type="slidenum">
              <a:rPr lang="en-IN" smtClean="0"/>
              <a:t>‹#›</a:t>
            </a:fld>
            <a:endParaRPr lang="en-IN"/>
          </a:p>
        </p:txBody>
      </p:sp>
    </p:spTree>
    <p:extLst>
      <p:ext uri="{BB962C8B-B14F-4D97-AF65-F5344CB8AC3E}">
        <p14:creationId xmlns:p14="http://schemas.microsoft.com/office/powerpoint/2010/main" val="95945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5A4EC-DC2B-4135-8C0A-07CB36B7A180}" type="datetimeFigureOut">
              <a:rPr lang="en-IN" smtClean="0"/>
              <a:t>28-10-2022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D0F7C-793B-497C-A316-AAD78217167F}" type="slidenum">
              <a:rPr lang="en-IN" smtClean="0"/>
              <a:t>‹#›</a:t>
            </a:fld>
            <a:endParaRPr lang="en-IN"/>
          </a:p>
        </p:txBody>
      </p:sp>
    </p:spTree>
    <p:extLst>
      <p:ext uri="{BB962C8B-B14F-4D97-AF65-F5344CB8AC3E}">
        <p14:creationId xmlns:p14="http://schemas.microsoft.com/office/powerpoint/2010/main" val="2668700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12.wdp"/><Relationship Id="rId4" Type="http://schemas.openxmlformats.org/officeDocument/2006/relationships/image" Target="../media/image12.png"/><Relationship Id="rId9" Type="http://schemas.microsoft.com/office/2007/relationships/hdphoto" Target="../media/hdphoto14.wdp"/></Relationships>
</file>

<file path=ppt/slides/_rels/slide13.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 Id="rId4" Type="http://schemas.microsoft.com/office/2007/relationships/hdphoto" Target="../media/hdphoto16.wdp"/></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720" y="2643586"/>
            <a:ext cx="10589502" cy="1107996"/>
          </a:xfrm>
          <a:prstGeom prst="rect">
            <a:avLst/>
          </a:prstGeom>
        </p:spPr>
        <p:txBody>
          <a:bodyPr wrap="none">
            <a:spAutoFit/>
          </a:bodyPr>
          <a:lstStyle/>
          <a:p>
            <a:pPr algn="ctr"/>
            <a:r>
              <a:rPr lang="en-US" sz="6600" b="1" dirty="0" smtClean="0"/>
              <a:t>RATING PREDICTION PROJECT</a:t>
            </a:r>
            <a:endParaRPr lang="en-IN" sz="6600" dirty="0"/>
          </a:p>
        </p:txBody>
      </p:sp>
    </p:spTree>
    <p:extLst>
      <p:ext uri="{BB962C8B-B14F-4D97-AF65-F5344CB8AC3E}">
        <p14:creationId xmlns:p14="http://schemas.microsoft.com/office/powerpoint/2010/main" val="317576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12088"/>
          <a:stretch/>
        </p:blipFill>
        <p:spPr>
          <a:xfrm>
            <a:off x="1" y="114300"/>
            <a:ext cx="4976446" cy="2489779"/>
          </a:xfrm>
          <a:prstGeom prst="rect">
            <a:avLst/>
          </a:prstGeom>
        </p:spPr>
      </p:pic>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t="13718"/>
          <a:stretch/>
        </p:blipFill>
        <p:spPr>
          <a:xfrm>
            <a:off x="3611880" y="2804746"/>
            <a:ext cx="8465820" cy="3596347"/>
          </a:xfrm>
          <a:prstGeom prst="rect">
            <a:avLst/>
          </a:prstGeom>
        </p:spPr>
      </p:pic>
    </p:spTree>
    <p:extLst>
      <p:ext uri="{BB962C8B-B14F-4D97-AF65-F5344CB8AC3E}">
        <p14:creationId xmlns:p14="http://schemas.microsoft.com/office/powerpoint/2010/main" val="43504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9826"/>
          <a:stretch/>
        </p:blipFill>
        <p:spPr>
          <a:xfrm>
            <a:off x="2308860" y="457200"/>
            <a:ext cx="7574280" cy="6019214"/>
          </a:xfrm>
          <a:prstGeom prst="rect">
            <a:avLst/>
          </a:prstGeom>
        </p:spPr>
      </p:pic>
    </p:spTree>
    <p:extLst>
      <p:ext uri="{BB962C8B-B14F-4D97-AF65-F5344CB8AC3E}">
        <p14:creationId xmlns:p14="http://schemas.microsoft.com/office/powerpoint/2010/main" val="80376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31884" y="216290"/>
            <a:ext cx="4730848" cy="2649954"/>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611815" y="95837"/>
            <a:ext cx="4656699" cy="3351317"/>
          </a:xfrm>
          <a:prstGeom prst="rect">
            <a:avLst/>
          </a:prstGeom>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6409592" y="4350727"/>
            <a:ext cx="5288280" cy="952500"/>
          </a:xfrm>
          <a:prstGeom prst="rect">
            <a:avLst/>
          </a:prstGeom>
        </p:spPr>
      </p:pic>
      <p:pic>
        <p:nvPicPr>
          <p:cNvPr id="7" name="Picture 6"/>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tretch>
            <a:fillRect/>
          </a:stretch>
        </p:blipFill>
        <p:spPr>
          <a:xfrm>
            <a:off x="212131" y="3581107"/>
            <a:ext cx="4860443" cy="2766939"/>
          </a:xfrm>
          <a:prstGeom prst="rect">
            <a:avLst/>
          </a:prstGeom>
        </p:spPr>
      </p:pic>
    </p:spTree>
    <p:extLst>
      <p:ext uri="{BB962C8B-B14F-4D97-AF65-F5344CB8AC3E}">
        <p14:creationId xmlns:p14="http://schemas.microsoft.com/office/powerpoint/2010/main" val="263815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93430" y="188741"/>
            <a:ext cx="5496658" cy="34709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0088" y="3299721"/>
            <a:ext cx="6535615" cy="3558279"/>
          </a:xfrm>
          <a:prstGeom prst="rect">
            <a:avLst/>
          </a:prstGeom>
        </p:spPr>
      </p:pic>
    </p:spTree>
    <p:extLst>
      <p:ext uri="{BB962C8B-B14F-4D97-AF65-F5344CB8AC3E}">
        <p14:creationId xmlns:p14="http://schemas.microsoft.com/office/powerpoint/2010/main" val="69838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1930"/>
          <a:stretch/>
        </p:blipFill>
        <p:spPr>
          <a:xfrm>
            <a:off x="211015" y="276957"/>
            <a:ext cx="5726083" cy="3310305"/>
          </a:xfrm>
          <a:prstGeom prst="rect">
            <a:avLst/>
          </a:prstGeom>
        </p:spPr>
      </p:pic>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6277708" y="2404989"/>
            <a:ext cx="5823438" cy="4282286"/>
          </a:xfrm>
          <a:prstGeom prst="rect">
            <a:avLst/>
          </a:prstGeom>
        </p:spPr>
      </p:pic>
    </p:spTree>
    <p:extLst>
      <p:ext uri="{BB962C8B-B14F-4D97-AF65-F5344CB8AC3E}">
        <p14:creationId xmlns:p14="http://schemas.microsoft.com/office/powerpoint/2010/main" val="37970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60435"/>
          <a:stretch/>
        </p:blipFill>
        <p:spPr>
          <a:xfrm>
            <a:off x="1386839" y="237392"/>
            <a:ext cx="8503920" cy="233347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1015" b="44812"/>
          <a:stretch/>
        </p:blipFill>
        <p:spPr>
          <a:xfrm>
            <a:off x="1473004" y="3534508"/>
            <a:ext cx="8549640" cy="2470638"/>
          </a:xfrm>
          <a:prstGeom prst="rect">
            <a:avLst/>
          </a:prstGeom>
        </p:spPr>
      </p:pic>
    </p:spTree>
    <p:extLst>
      <p:ext uri="{BB962C8B-B14F-4D97-AF65-F5344CB8AC3E}">
        <p14:creationId xmlns:p14="http://schemas.microsoft.com/office/powerpoint/2010/main" val="162764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15" y="405912"/>
            <a:ext cx="4853940" cy="52197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930" y="1026649"/>
            <a:ext cx="3787140" cy="35737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750" y="4512505"/>
            <a:ext cx="3619500" cy="1226820"/>
          </a:xfrm>
          <a:prstGeom prst="rect">
            <a:avLst/>
          </a:prstGeom>
        </p:spPr>
      </p:pic>
      <p:sp>
        <p:nvSpPr>
          <p:cNvPr id="5" name="Rectangle 4"/>
          <p:cNvSpPr/>
          <p:nvPr/>
        </p:nvSpPr>
        <p:spPr>
          <a:xfrm>
            <a:off x="916753" y="6003032"/>
            <a:ext cx="4627613" cy="369332"/>
          </a:xfrm>
          <a:prstGeom prst="rect">
            <a:avLst/>
          </a:prstGeom>
        </p:spPr>
        <p:txBody>
          <a:bodyPr wrap="none">
            <a:spAutoFit/>
          </a:bodyPr>
          <a:lstStyle/>
          <a:p>
            <a:r>
              <a:rPr lang="en-US" b="1" dirty="0" smtClean="0"/>
              <a:t>VISUALIZING THE RELATIONSHIP WITH RATING</a:t>
            </a:r>
            <a:endParaRPr lang="en-IN" b="1" dirty="0"/>
          </a:p>
        </p:txBody>
      </p:sp>
    </p:spTree>
    <p:extLst>
      <p:ext uri="{BB962C8B-B14F-4D97-AF65-F5344CB8AC3E}">
        <p14:creationId xmlns:p14="http://schemas.microsoft.com/office/powerpoint/2010/main" val="384043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012" y="516632"/>
            <a:ext cx="10782182" cy="646331"/>
          </a:xfrm>
          <a:prstGeom prst="rect">
            <a:avLst/>
          </a:prstGeom>
        </p:spPr>
        <p:txBody>
          <a:bodyPr wrap="none">
            <a:spAutoFit/>
          </a:bodyPr>
          <a:lstStyle/>
          <a:p>
            <a:r>
              <a:rPr lang="en-US" sz="3600" b="1" dirty="0" smtClean="0"/>
              <a:t>STEPS AND ASSUMPTIONS TO COMPLETE THE PROJECT:</a:t>
            </a:r>
            <a:endParaRPr lang="en-IN" sz="3600" b="1" dirty="0"/>
          </a:p>
        </p:txBody>
      </p:sp>
      <p:sp>
        <p:nvSpPr>
          <p:cNvPr id="3" name="Rectangle 2"/>
          <p:cNvSpPr/>
          <p:nvPr/>
        </p:nvSpPr>
        <p:spPr>
          <a:xfrm>
            <a:off x="88900" y="1952486"/>
            <a:ext cx="11677650" cy="4557145"/>
          </a:xfrm>
          <a:prstGeom prst="rect">
            <a:avLst/>
          </a:prstGeom>
        </p:spPr>
        <p:txBody>
          <a:bodyPr wrap="square">
            <a:spAutoFit/>
          </a:bodyPr>
          <a:lstStyle/>
          <a:p>
            <a:pPr marL="408940">
              <a:lnSpc>
                <a:spcPct val="107000"/>
              </a:lnSpc>
              <a:spcAft>
                <a:spcPts val="800"/>
              </a:spcAft>
            </a:pPr>
            <a:r>
              <a:rPr lang="en-US" sz="2000" dirty="0" smtClean="0">
                <a:latin typeface="Calibri" panose="020F0502020204030204" pitchFamily="34" charset="0"/>
                <a:ea typeface="Calibri" panose="020F0502020204030204" pitchFamily="34" charset="0"/>
                <a:cs typeface="Calibri" panose="020F0502020204030204" pitchFamily="34" charset="0"/>
              </a:rPr>
              <a:t>1. The </a:t>
            </a:r>
            <a:r>
              <a:rPr lang="en-US" sz="2000" dirty="0">
                <a:latin typeface="Calibri" panose="020F0502020204030204" pitchFamily="34" charset="0"/>
                <a:ea typeface="Calibri" panose="020F0502020204030204" pitchFamily="34" charset="0"/>
                <a:cs typeface="Calibri" panose="020F0502020204030204" pitchFamily="34" charset="0"/>
              </a:rPr>
              <a:t>purpose of this case is to understand </a:t>
            </a:r>
            <a:r>
              <a:rPr lang="en-US" sz="2000" dirty="0" smtClean="0">
                <a:latin typeface="Calibri" panose="020F0502020204030204" pitchFamily="34" charset="0"/>
                <a:ea typeface="Calibri" panose="020F0502020204030204" pitchFamily="34" charset="0"/>
                <a:cs typeface="Calibri" panose="020F0502020204030204" pitchFamily="34" charset="0"/>
              </a:rPr>
              <a:t>the rise of e-commerce which brought a significant rise in the importance of customer reviews and </a:t>
            </a:r>
            <a:r>
              <a:rPr lang="en-US" sz="2000" dirty="0">
                <a:latin typeface="Calibri" panose="020F0502020204030204" pitchFamily="34" charset="0"/>
                <a:ea typeface="Calibri" panose="020F0502020204030204" pitchFamily="34" charset="0"/>
                <a:cs typeface="Calibri" panose="020F0502020204030204" pitchFamily="34" charset="0"/>
              </a:rPr>
              <a:t>evaluate used </a:t>
            </a:r>
            <a:r>
              <a:rPr lang="en-US" sz="2000" dirty="0" smtClean="0">
                <a:latin typeface="Calibri" panose="020F0502020204030204" pitchFamily="34" charset="0"/>
                <a:ea typeface="Calibri" panose="020F0502020204030204" pitchFamily="34" charset="0"/>
                <a:cs typeface="Calibri" panose="020F0502020204030204" pitchFamily="34" charset="0"/>
              </a:rPr>
              <a:t>to predict rating </a:t>
            </a:r>
            <a:r>
              <a:rPr lang="en-US" sz="2000" dirty="0">
                <a:latin typeface="Calibri" panose="020F0502020204030204" pitchFamily="34" charset="0"/>
                <a:ea typeface="Calibri" panose="020F0502020204030204" pitchFamily="34" charset="0"/>
                <a:cs typeface="Calibri" panose="020F0502020204030204" pitchFamily="34" charset="0"/>
              </a:rPr>
              <a:t>and to develop a strategy that utilizes data mining techniques </a:t>
            </a:r>
            <a:r>
              <a:rPr lang="en-US" sz="2000" dirty="0" smtClean="0">
                <a:latin typeface="Calibri" panose="020F0502020204030204" pitchFamily="34" charset="0"/>
                <a:ea typeface="Calibri" panose="020F0502020204030204" pitchFamily="34" charset="0"/>
                <a:cs typeface="Calibri" panose="020F0502020204030204" pitchFamily="34" charset="0"/>
              </a:rPr>
              <a:t>towards ratings prediction.</a:t>
            </a:r>
          </a:p>
          <a:p>
            <a:pPr marL="408940">
              <a:lnSpc>
                <a:spcPct val="107000"/>
              </a:lnSpc>
              <a:spcAft>
                <a:spcPts val="800"/>
              </a:spcAft>
            </a:pPr>
            <a:r>
              <a:rPr lang="en-US" sz="2000" dirty="0" smtClean="0">
                <a:latin typeface="Calibri" panose="020F0502020204030204" pitchFamily="34" charset="0"/>
                <a:ea typeface="Calibri" panose="020F0502020204030204" pitchFamily="34" charset="0"/>
                <a:cs typeface="Calibri" panose="020F0502020204030204" pitchFamily="34" charset="0"/>
              </a:rPr>
              <a:t>2. </a:t>
            </a:r>
            <a:r>
              <a:rPr lang="en-IN" sz="2000"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408940">
              <a:lnSpc>
                <a:spcPct val="107000"/>
              </a:lnSpc>
              <a:spcAft>
                <a:spcPts val="800"/>
              </a:spcAft>
            </a:pPr>
            <a:r>
              <a:rPr lang="en-US" sz="2000" dirty="0" smtClean="0">
                <a:latin typeface="Calibri" panose="020F0502020204030204" pitchFamily="34" charset="0"/>
                <a:ea typeface="Calibri" panose="020F0502020204030204" pitchFamily="34" charset="0"/>
                <a:cs typeface="Calibri" panose="020F0502020204030204" pitchFamily="34" charset="0"/>
              </a:rPr>
              <a:t>3. The </a:t>
            </a:r>
            <a:r>
              <a:rPr lang="en-US" sz="2000" dirty="0">
                <a:latin typeface="Calibri" panose="020F0502020204030204" pitchFamily="34" charset="0"/>
                <a:ea typeface="Calibri" panose="020F0502020204030204" pitchFamily="34" charset="0"/>
                <a:cs typeface="Calibri" panose="020F0502020204030204" pitchFamily="34" charset="0"/>
              </a:rPr>
              <a:t>model of the independent variables and dependent variables are exactly vary with the variables.</a:t>
            </a:r>
            <a:endParaRPr lang="en-IN" sz="2000" dirty="0" smtClean="0">
              <a:effectLst/>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800"/>
              </a:spcAft>
            </a:pPr>
            <a:r>
              <a:rPr lang="en-US" sz="2000" dirty="0" smtClean="0">
                <a:latin typeface="Calibri" panose="020F0502020204030204" pitchFamily="34" charset="0"/>
                <a:ea typeface="Calibri" panose="020F0502020204030204" pitchFamily="34" charset="0"/>
                <a:cs typeface="Calibri" panose="020F0502020204030204" pitchFamily="34" charset="0"/>
              </a:rPr>
              <a:t>4.  It </a:t>
            </a:r>
            <a:r>
              <a:rPr lang="en-US" sz="2000" dirty="0">
                <a:latin typeface="Calibri" panose="020F0502020204030204" pitchFamily="34" charset="0"/>
                <a:ea typeface="Calibri" panose="020F0502020204030204" pitchFamily="34" charset="0"/>
                <a:cs typeface="Calibri" panose="020F0502020204030204" pitchFamily="34" charset="0"/>
              </a:rPr>
              <a:t>can accordingly manipulating the strategy of the areas that will yield high returns as it make easier </a:t>
            </a:r>
            <a:r>
              <a:rPr lang="en-US" sz="2000" dirty="0" smtClean="0">
                <a:latin typeface="Calibri" panose="020F0502020204030204" pitchFamily="34" charset="0"/>
                <a:ea typeface="Calibri" panose="020F0502020204030204" pitchFamily="34" charset="0"/>
                <a:cs typeface="Calibri" panose="020F0502020204030204" pitchFamily="34" charset="0"/>
              </a:rPr>
              <a:t>   for </a:t>
            </a:r>
            <a:r>
              <a:rPr lang="en-US" sz="2000" dirty="0">
                <a:latin typeface="Calibri" panose="020F0502020204030204" pitchFamily="34" charset="0"/>
                <a:ea typeface="Calibri" panose="020F0502020204030204" pitchFamily="34" charset="0"/>
                <a:cs typeface="Calibri" panose="020F0502020204030204" pitchFamily="34" charset="0"/>
              </a:rPr>
              <a:t>the clients.</a:t>
            </a:r>
            <a:endParaRPr lang="en-IN" sz="2000" dirty="0" smtClean="0">
              <a:effectLst/>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800"/>
              </a:spcAft>
            </a:pPr>
            <a:r>
              <a:rPr lang="en-US" sz="2000" dirty="0" smtClean="0">
                <a:latin typeface="Calibri" panose="020F0502020204030204" pitchFamily="34" charset="0"/>
                <a:ea typeface="Calibri" panose="020F0502020204030204" pitchFamily="34" charset="0"/>
                <a:cs typeface="Calibri" panose="020F0502020204030204" pitchFamily="34" charset="0"/>
              </a:rPr>
              <a:t>5. </a:t>
            </a:r>
            <a:r>
              <a:rPr lang="en-US" sz="2000" dirty="0">
                <a:latin typeface="Calibri" panose="020F0502020204030204" pitchFamily="34" charset="0"/>
                <a:ea typeface="Calibri" panose="020F0502020204030204" pitchFamily="34" charset="0"/>
                <a:cs typeface="Calibri" panose="020F0502020204030204" pitchFamily="34" charset="0"/>
              </a:rPr>
              <a:t>By visualizations there are many things to be noted when it will according to work each </a:t>
            </a:r>
            <a:r>
              <a:rPr lang="en-US" sz="2000" dirty="0" smtClean="0">
                <a:latin typeface="Calibri" panose="020F0502020204030204" pitchFamily="34" charset="0"/>
                <a:ea typeface="Calibri" panose="020F0502020204030204" pitchFamily="34" charset="0"/>
                <a:cs typeface="Calibri" panose="020F0502020204030204" pitchFamily="34" charset="0"/>
              </a:rPr>
              <a:t>other</a:t>
            </a:r>
          </a:p>
          <a:p>
            <a:pPr marL="408940">
              <a:lnSpc>
                <a:spcPct val="107000"/>
              </a:lnSpc>
              <a:spcAft>
                <a:spcPts val="800"/>
              </a:spcAft>
            </a:pPr>
            <a:r>
              <a:rPr lang="en-US" sz="2000" dirty="0" smtClean="0">
                <a:latin typeface="Calibri" panose="020F0502020204030204" pitchFamily="34" charset="0"/>
                <a:ea typeface="Calibri" panose="020F0502020204030204" pitchFamily="34" charset="0"/>
                <a:cs typeface="Calibri" panose="020F0502020204030204" pitchFamily="34" charset="0"/>
              </a:rPr>
              <a:t>6. </a:t>
            </a:r>
            <a:r>
              <a:rPr lang="en-US" sz="2000" dirty="0">
                <a:latin typeface="Calibri" panose="020F0502020204030204" pitchFamily="34" charset="0"/>
                <a:ea typeface="Calibri" panose="020F0502020204030204" pitchFamily="34" charset="0"/>
                <a:cs typeface="Calibri" panose="020F0502020204030204" pitchFamily="34" charset="0"/>
              </a:rPr>
              <a:t>By preprocessing the data it means that from the help of label encoder helps the dataset column to transform to fit another column in to it.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7026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696" y="951035"/>
            <a:ext cx="6598528" cy="4762500"/>
          </a:xfrm>
          <a:prstGeom prst="rect">
            <a:avLst/>
          </a:prstGeom>
        </p:spPr>
      </p:pic>
      <p:sp>
        <p:nvSpPr>
          <p:cNvPr id="3" name="Rectangle 2"/>
          <p:cNvSpPr/>
          <p:nvPr/>
        </p:nvSpPr>
        <p:spPr>
          <a:xfrm>
            <a:off x="585559" y="2685954"/>
            <a:ext cx="3820277" cy="1384995"/>
          </a:xfrm>
          <a:prstGeom prst="rect">
            <a:avLst/>
          </a:prstGeom>
        </p:spPr>
        <p:txBody>
          <a:bodyPr wrap="none">
            <a:spAutoFit/>
          </a:bodyPr>
          <a:lstStyle/>
          <a:p>
            <a:r>
              <a:rPr lang="en-US" sz="3600" b="1" dirty="0" smtClean="0"/>
              <a:t>FINALIZED MODEL:</a:t>
            </a:r>
          </a:p>
          <a:p>
            <a:r>
              <a:rPr lang="en-US" sz="1600" dirty="0" smtClean="0"/>
              <a:t>Accuracy score:</a:t>
            </a:r>
            <a:endParaRPr lang="en-US" sz="1600" dirty="0"/>
          </a:p>
          <a:p>
            <a:r>
              <a:rPr lang="en-US" sz="1600" dirty="0" smtClean="0"/>
              <a:t>Train Result : 94.2%</a:t>
            </a:r>
          </a:p>
          <a:p>
            <a:r>
              <a:rPr lang="en-US" sz="1600" dirty="0" smtClean="0"/>
              <a:t>Test Result : 63.3%</a:t>
            </a:r>
          </a:p>
        </p:txBody>
      </p:sp>
    </p:spTree>
    <p:extLst>
      <p:ext uri="{BB962C8B-B14F-4D97-AF65-F5344CB8AC3E}">
        <p14:creationId xmlns:p14="http://schemas.microsoft.com/office/powerpoint/2010/main" val="2413504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6053" y="677007"/>
            <a:ext cx="6049108" cy="830997"/>
          </a:xfrm>
          <a:prstGeom prst="rect">
            <a:avLst/>
          </a:prstGeom>
          <a:noFill/>
        </p:spPr>
        <p:txBody>
          <a:bodyPr wrap="square" rtlCol="0">
            <a:spAutoFit/>
          </a:bodyPr>
          <a:lstStyle/>
          <a:p>
            <a:pPr algn="ctr"/>
            <a:r>
              <a:rPr lang="en-US" sz="4800" b="1" dirty="0" smtClean="0"/>
              <a:t>CONCLUSION</a:t>
            </a:r>
            <a:endParaRPr lang="en-IN" sz="4800" b="1" dirty="0"/>
          </a:p>
        </p:txBody>
      </p:sp>
      <p:sp>
        <p:nvSpPr>
          <p:cNvPr id="4" name="TextBox 3"/>
          <p:cNvSpPr txBox="1"/>
          <p:nvPr/>
        </p:nvSpPr>
        <p:spPr>
          <a:xfrm>
            <a:off x="1078555" y="2144776"/>
            <a:ext cx="9949912" cy="1815882"/>
          </a:xfrm>
          <a:prstGeom prst="rect">
            <a:avLst/>
          </a:prstGeom>
          <a:noFill/>
        </p:spPr>
        <p:txBody>
          <a:bodyPr wrap="square" rtlCol="0">
            <a:spAutoFit/>
          </a:bodyPr>
          <a:lstStyle/>
          <a:p>
            <a:r>
              <a:rPr lang="en-US" sz="2800" dirty="0" smtClean="0"/>
              <a:t>In conclusion, combining the formerly know data about each user’ similarity to other users with the sentiment analysis of the rating and reviews itself, does help to improve the model prediction of rate the user’s review, will get </a:t>
            </a:r>
            <a:r>
              <a:rPr lang="en-US" sz="2800" smtClean="0"/>
              <a:t>the </a:t>
            </a:r>
            <a:r>
              <a:rPr lang="en-US" sz="2800" smtClean="0"/>
              <a:t>purpose.</a:t>
            </a:r>
            <a:endParaRPr lang="en-IN" sz="2800" dirty="0"/>
          </a:p>
        </p:txBody>
      </p:sp>
    </p:spTree>
    <p:extLst>
      <p:ext uri="{BB962C8B-B14F-4D97-AF65-F5344CB8AC3E}">
        <p14:creationId xmlns:p14="http://schemas.microsoft.com/office/powerpoint/2010/main" val="147796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749" y="749106"/>
            <a:ext cx="5038815" cy="707886"/>
          </a:xfrm>
          <a:prstGeom prst="rect">
            <a:avLst/>
          </a:prstGeom>
        </p:spPr>
        <p:txBody>
          <a:bodyPr wrap="none">
            <a:spAutoFit/>
          </a:bodyPr>
          <a:lstStyle/>
          <a:p>
            <a:r>
              <a:rPr lang="en-US" sz="4000" b="1" dirty="0" smtClean="0"/>
              <a:t>PROBLEM STATEMENT:</a:t>
            </a:r>
          </a:p>
        </p:txBody>
      </p:sp>
      <p:sp>
        <p:nvSpPr>
          <p:cNvPr id="3" name="TextBox 2"/>
          <p:cNvSpPr txBox="1"/>
          <p:nvPr/>
        </p:nvSpPr>
        <p:spPr>
          <a:xfrm>
            <a:off x="245749" y="2247254"/>
            <a:ext cx="10649559" cy="3539430"/>
          </a:xfrm>
          <a:prstGeom prst="rect">
            <a:avLst/>
          </a:prstGeom>
          <a:noFill/>
        </p:spPr>
        <p:txBody>
          <a:bodyPr wrap="square" rtlCol="0">
            <a:spAutoFit/>
          </a:bodyPr>
          <a:lstStyle/>
          <a:p>
            <a:r>
              <a:rPr lang="en-IN" sz="2800" dirty="0" smtClean="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US" sz="2800" b="1" dirty="0" smtClean="0"/>
          </a:p>
        </p:txBody>
      </p:sp>
    </p:spTree>
    <p:extLst>
      <p:ext uri="{BB962C8B-B14F-4D97-AF65-F5344CB8AC3E}">
        <p14:creationId xmlns:p14="http://schemas.microsoft.com/office/powerpoint/2010/main" val="3186824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1477" y="2603500"/>
            <a:ext cx="6523892" cy="1446550"/>
          </a:xfrm>
          <a:prstGeom prst="rect">
            <a:avLst/>
          </a:prstGeom>
          <a:noFill/>
        </p:spPr>
        <p:txBody>
          <a:bodyPr wrap="square" rtlCol="0">
            <a:spAutoFit/>
          </a:bodyPr>
          <a:lstStyle/>
          <a:p>
            <a:pPr algn="ctr"/>
            <a:r>
              <a:rPr lang="en-US" sz="8800" b="1" dirty="0" smtClean="0"/>
              <a:t>THANK YOU</a:t>
            </a:r>
            <a:endParaRPr lang="en-IN" sz="8800" b="1" dirty="0"/>
          </a:p>
        </p:txBody>
      </p:sp>
    </p:spTree>
    <p:extLst>
      <p:ext uri="{BB962C8B-B14F-4D97-AF65-F5344CB8AC3E}">
        <p14:creationId xmlns:p14="http://schemas.microsoft.com/office/powerpoint/2010/main" val="403255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972" y="511443"/>
            <a:ext cx="11654725" cy="6124754"/>
          </a:xfrm>
          <a:prstGeom prst="rect">
            <a:avLst/>
          </a:prstGeom>
          <a:noFill/>
        </p:spPr>
        <p:txBody>
          <a:bodyPr wrap="square" rtlCol="0">
            <a:spAutoFit/>
          </a:bodyPr>
          <a:lstStyle/>
          <a:p>
            <a:r>
              <a:rPr lang="en-US" sz="4800" b="1" dirty="0" smtClean="0"/>
              <a:t>UNDERSTANDING:</a:t>
            </a:r>
          </a:p>
          <a:p>
            <a:endParaRPr lang="en-US" sz="2800" dirty="0" smtClean="0"/>
          </a:p>
          <a:p>
            <a:endParaRPr lang="en-US" sz="2400" dirty="0" smtClean="0"/>
          </a:p>
          <a:p>
            <a:r>
              <a:rPr lang="en-US" sz="2400" dirty="0" smtClean="0"/>
              <a:t>We all know ratings and reviews are important. While they’ve only been around for about two decades, it’s hard to imagine </a:t>
            </a:r>
            <a:r>
              <a:rPr lang="en-IN" sz="2400" dirty="0" smtClean="0"/>
              <a:t>shopping </a:t>
            </a:r>
            <a:r>
              <a:rPr lang="en-IN" sz="2400" dirty="0"/>
              <a:t>without them. According to consumer research we conducted of 30,000+ global </a:t>
            </a:r>
            <a:r>
              <a:rPr lang="en-IN" sz="2400" dirty="0" smtClean="0"/>
              <a:t>shopping, </a:t>
            </a:r>
            <a:r>
              <a:rPr lang="en-IN" sz="2400" dirty="0"/>
              <a:t>the majority (</a:t>
            </a:r>
            <a:r>
              <a:rPr lang="en-IN" sz="2400" b="1" dirty="0"/>
              <a:t>88%</a:t>
            </a:r>
            <a:r>
              <a:rPr lang="en-IN" sz="2400" dirty="0"/>
              <a:t>) of </a:t>
            </a:r>
            <a:r>
              <a:rPr lang="en-IN" sz="2400" dirty="0" smtClean="0"/>
              <a:t>shopping </a:t>
            </a:r>
            <a:r>
              <a:rPr lang="en-IN" sz="2400" dirty="0"/>
              <a:t>use reviews to discover and evaluate </a:t>
            </a:r>
            <a:r>
              <a:rPr lang="en-IN" sz="2400" dirty="0" smtClean="0"/>
              <a:t>products and on based on these the customers easy to find things. </a:t>
            </a:r>
            <a:r>
              <a:rPr lang="en-IN" sz="2400" dirty="0"/>
              <a:t>The ability to successfully decide whether a review will be helpful to other customers and thus give the product more exposure is vital to companies that support these reviews</a:t>
            </a:r>
            <a:r>
              <a:rPr lang="en-IN" sz="2400" dirty="0" smtClean="0"/>
              <a:t>, e-commercial sites like Amazon, </a:t>
            </a:r>
            <a:r>
              <a:rPr lang="en-IN" sz="2400" dirty="0" err="1" smtClean="0"/>
              <a:t>Flipkart</a:t>
            </a:r>
            <a:r>
              <a:rPr lang="en-IN" sz="2400" dirty="0" smtClean="0"/>
              <a:t>, </a:t>
            </a:r>
            <a:r>
              <a:rPr lang="en-IN" sz="2400" dirty="0" err="1" smtClean="0"/>
              <a:t>Snapdeal</a:t>
            </a:r>
            <a:r>
              <a:rPr lang="en-IN" sz="2400" dirty="0" smtClean="0"/>
              <a:t>, etc. In this research project, show a new approach to enhance the accuracy of the rating prediction by using machine learning methods the training performance of our model changes as we change the training method, the dataset used for training and the features used in the model. It help to build an application which can predict the rating by seeing the review. </a:t>
            </a:r>
          </a:p>
          <a:p>
            <a:endParaRPr lang="en-IN" sz="2800" dirty="0"/>
          </a:p>
        </p:txBody>
      </p:sp>
    </p:spTree>
    <p:extLst>
      <p:ext uri="{BB962C8B-B14F-4D97-AF65-F5344CB8AC3E}">
        <p14:creationId xmlns:p14="http://schemas.microsoft.com/office/powerpoint/2010/main" val="83015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852" y="454640"/>
            <a:ext cx="8695457" cy="830997"/>
          </a:xfrm>
          <a:prstGeom prst="rect">
            <a:avLst/>
          </a:prstGeom>
        </p:spPr>
        <p:txBody>
          <a:bodyPr wrap="none">
            <a:spAutoFit/>
          </a:bodyPr>
          <a:lstStyle/>
          <a:p>
            <a:r>
              <a:rPr lang="en-US" sz="4800" b="1" dirty="0" smtClean="0"/>
              <a:t>EDA STEPS AND VISUALIZATIONS:</a:t>
            </a:r>
          </a:p>
        </p:txBody>
      </p:sp>
      <p:sp>
        <p:nvSpPr>
          <p:cNvPr id="3" name="TextBox 2"/>
          <p:cNvSpPr txBox="1"/>
          <p:nvPr/>
        </p:nvSpPr>
        <p:spPr>
          <a:xfrm>
            <a:off x="412124" y="1793362"/>
            <a:ext cx="3438659" cy="584775"/>
          </a:xfrm>
          <a:prstGeom prst="rect">
            <a:avLst/>
          </a:prstGeom>
          <a:noFill/>
        </p:spPr>
        <p:txBody>
          <a:bodyPr wrap="square" rtlCol="0">
            <a:spAutoFit/>
          </a:bodyPr>
          <a:lstStyle/>
          <a:p>
            <a:r>
              <a:rPr lang="en-US" sz="3200" b="1" dirty="0" smtClean="0"/>
              <a:t>1. Data Collection</a:t>
            </a:r>
            <a:endParaRPr lang="en-IN" sz="3200" b="1"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7377"/>
          <a:stretch/>
        </p:blipFill>
        <p:spPr>
          <a:xfrm>
            <a:off x="908069" y="3115158"/>
            <a:ext cx="8871361" cy="2879663"/>
          </a:xfrm>
          <a:prstGeom prst="rect">
            <a:avLst/>
          </a:prstGeom>
        </p:spPr>
      </p:pic>
    </p:spTree>
    <p:extLst>
      <p:ext uri="{BB962C8B-B14F-4D97-AF65-F5344CB8AC3E}">
        <p14:creationId xmlns:p14="http://schemas.microsoft.com/office/powerpoint/2010/main" val="231398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622" y="761819"/>
            <a:ext cx="5962918" cy="646331"/>
          </a:xfrm>
          <a:prstGeom prst="rect">
            <a:avLst/>
          </a:prstGeom>
          <a:noFill/>
        </p:spPr>
        <p:txBody>
          <a:bodyPr wrap="square" rtlCol="0">
            <a:spAutoFit/>
          </a:bodyPr>
          <a:lstStyle/>
          <a:p>
            <a:r>
              <a:rPr lang="en-US" sz="3600" b="1" dirty="0" smtClean="0"/>
              <a:t>2. Data Cleaning</a:t>
            </a:r>
            <a:endParaRPr lang="en-IN" sz="3600" b="1"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362" t="62123" r="34471"/>
          <a:stretch/>
        </p:blipFill>
        <p:spPr>
          <a:xfrm>
            <a:off x="960894" y="2526223"/>
            <a:ext cx="7981627" cy="3549113"/>
          </a:xfrm>
          <a:prstGeom prst="rect">
            <a:avLst/>
          </a:prstGeom>
        </p:spPr>
      </p:pic>
    </p:spTree>
    <p:extLst>
      <p:ext uri="{BB962C8B-B14F-4D97-AF65-F5344CB8AC3E}">
        <p14:creationId xmlns:p14="http://schemas.microsoft.com/office/powerpoint/2010/main" val="10320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823" y="502276"/>
            <a:ext cx="6915954" cy="646331"/>
          </a:xfrm>
          <a:prstGeom prst="rect">
            <a:avLst/>
          </a:prstGeom>
          <a:noFill/>
        </p:spPr>
        <p:txBody>
          <a:bodyPr wrap="square" rtlCol="0">
            <a:spAutoFit/>
          </a:bodyPr>
          <a:lstStyle/>
          <a:p>
            <a:r>
              <a:rPr lang="en-US" sz="3600" b="1" dirty="0" smtClean="0"/>
              <a:t>3. Univariate Analysis</a:t>
            </a:r>
            <a:endParaRPr lang="en-IN" sz="3600" b="1"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31376" y="2045066"/>
            <a:ext cx="6811699" cy="3573780"/>
          </a:xfrm>
          <a:prstGeom prst="rect">
            <a:avLst/>
          </a:prstGeom>
        </p:spPr>
      </p:pic>
    </p:spTree>
    <p:extLst>
      <p:ext uri="{BB962C8B-B14F-4D97-AF65-F5344CB8AC3E}">
        <p14:creationId xmlns:p14="http://schemas.microsoft.com/office/powerpoint/2010/main" val="389761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9499"/>
          <a:stretch/>
        </p:blipFill>
        <p:spPr>
          <a:xfrm>
            <a:off x="891540" y="1046285"/>
            <a:ext cx="10058400" cy="5104616"/>
          </a:xfrm>
          <a:prstGeom prst="rect">
            <a:avLst/>
          </a:prstGeom>
        </p:spPr>
      </p:pic>
    </p:spTree>
    <p:extLst>
      <p:ext uri="{BB962C8B-B14F-4D97-AF65-F5344CB8AC3E}">
        <p14:creationId xmlns:p14="http://schemas.microsoft.com/office/powerpoint/2010/main" val="344518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411" t="4990"/>
          <a:stretch/>
        </p:blipFill>
        <p:spPr>
          <a:xfrm>
            <a:off x="2769576" y="404446"/>
            <a:ext cx="7231673" cy="6362114"/>
          </a:xfrm>
          <a:prstGeom prst="rect">
            <a:avLst/>
          </a:prstGeom>
        </p:spPr>
      </p:pic>
    </p:spTree>
    <p:extLst>
      <p:ext uri="{BB962C8B-B14F-4D97-AF65-F5344CB8AC3E}">
        <p14:creationId xmlns:p14="http://schemas.microsoft.com/office/powerpoint/2010/main" val="320507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5596" y="332642"/>
            <a:ext cx="3779881" cy="3598752"/>
          </a:xfrm>
          <a:prstGeom prst="rect">
            <a:avLst/>
          </a:prstGeom>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479130" y="3038621"/>
            <a:ext cx="6447636" cy="3608363"/>
          </a:xfrm>
          <a:prstGeom prst="rect">
            <a:avLst/>
          </a:prstGeom>
        </p:spPr>
      </p:pic>
    </p:spTree>
    <p:extLst>
      <p:ext uri="{BB962C8B-B14F-4D97-AF65-F5344CB8AC3E}">
        <p14:creationId xmlns:p14="http://schemas.microsoft.com/office/powerpoint/2010/main" val="198038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572</Words>
  <Application>Microsoft Office PowerPoint</Application>
  <PresentationFormat>Widescreen</PresentationFormat>
  <Paragraphs>27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cp:revision>
  <dcterms:created xsi:type="dcterms:W3CDTF">2022-10-27T22:56:00Z</dcterms:created>
  <dcterms:modified xsi:type="dcterms:W3CDTF">2022-10-28T11:38:58Z</dcterms:modified>
</cp:coreProperties>
</file>