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>
        <p:scale>
          <a:sx n="100" d="100"/>
          <a:sy n="100" d="100"/>
        </p:scale>
        <p:origin x="87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2348A-8527-D52A-4B4A-8B80CEE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A68C-517B-A51E-0204-E215CBB7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DC218-4554-677E-1616-52A0998B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E9550-951C-5C4C-D872-804BC68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719FD-AF43-0630-26FD-3EA662FC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A05F9-97D4-CBD4-B216-A9CA4EB0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2AE84D-D110-B932-4D0B-7370C109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322E3-595E-234E-772B-2A3BC5E5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32E26-C33D-8FFA-DD0A-10521D2F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92D75-9F6D-4FFB-6553-DF71D2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A8D75E-2A6B-464D-C504-177C14DDF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5C2B40-FD2A-E315-452C-D98606711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14DAA-B978-7014-1F29-FC09EB6E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67BAA-9DCD-0C2F-1F61-415EAF4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CEFB9-1350-2716-1B02-572552E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9D82C-6EF3-7978-AE19-ED3FD7A8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B368C-43DE-9F64-C2A0-8CCC51D0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3CA7F-9CEC-C467-BBE9-C1C3C129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C368F-1400-8182-2378-1683ADAA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5B4CD-7811-220C-B6BD-420E083A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D5EB-76E1-174C-B659-65E6AE56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2E644-A04A-236E-9248-6E641CBE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7753F-6FDB-5820-28EC-AFE81A66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C12D7-AE77-18AA-2476-88B637C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56624-041C-52D9-3AF4-A07EC0F4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F2BE2-9E6C-3715-F3E5-E9B5142F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E8A2-E4FB-162D-DE3A-D0D9F166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4B8AD3-AAFA-A6CE-1608-3B002F45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600E54-981B-DC90-BA4C-5C831389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78395-666E-7747-9896-1084C6D9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E9E5C-3446-4EBC-454C-B24DD6EB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772D2-6925-E9D7-97ED-849E2F65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C8669-5765-D4A3-3432-37AFEA6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AC105B-8B5B-63C1-4F60-77F10F86C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2CEDB-2539-22E5-64BF-4CCE1225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9AEAF9-CE2E-7480-8385-DF5DF0E0F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6D3E57-2983-CAC8-A4AE-D99DC2B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20D41A-F651-0997-7DFD-9484BCEF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B7F5EF-7E3C-3A86-BA8E-1C903CE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9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97CEB-AD5E-8D24-C60C-0573826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3EBA22-66D6-7F6E-D077-6E9BB35B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48AA1-82A2-ACAE-04D3-5D2FAD8E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2D5512-9523-2AC9-1719-F7667B6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15B340-CC52-EC3C-6F6E-BAF9A84E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DD6A70-B99F-E7C4-C6C3-B3392BFC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24BE97-19A8-76D4-FDC9-AD5CF9E3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1D071-C071-AD64-8216-A66F9D4C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5ADCB-6147-786E-F6E1-FC7DE631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4F4EB-36FB-122F-8CE8-90372829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81AEE-069F-25CB-FE97-4E1F0801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9DDA5-1ACC-1F01-AF20-867592D5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20514D-AF89-AF56-70C7-A56E724F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0B6F4-F897-1976-553B-A3312490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76EDF9-083E-1C36-88C4-72CD5D6D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12524F-D1BD-CCEB-45D2-CA51B8B1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368DFA-AB9C-289B-9577-55A90398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4439E5-A795-C13D-F784-7E06FE0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59825C-2E23-8EE0-3D15-2C34429B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18ABB-84A4-3D0C-40A2-534414C1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D4677-CDFF-5C8C-7BE4-08A3FCCE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90434-0E79-C099-B762-9EF45D1F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CAC9-5FEE-41CF-A5E5-E1DF940F72A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A3CBA-A18D-F9DA-8886-30A7C6ACD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2F9EA-C91C-AB4A-1BF7-B56B242E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FE16-6A9F-4B43-82E8-22C33B8C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9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A5A999-2B05-56C4-1212-418AB0208FE2}"/>
              </a:ext>
            </a:extLst>
          </p:cNvPr>
          <p:cNvSpPr/>
          <p:nvPr/>
        </p:nvSpPr>
        <p:spPr>
          <a:xfrm>
            <a:off x="1375795" y="1356919"/>
            <a:ext cx="3187817" cy="1445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101F7-ED25-FB9B-A3D9-2E399639C72A}"/>
              </a:ext>
            </a:extLst>
          </p:cNvPr>
          <p:cNvSpPr/>
          <p:nvPr/>
        </p:nvSpPr>
        <p:spPr>
          <a:xfrm>
            <a:off x="1375795" y="469782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2EB1FA-4022-01AE-C5BA-B18FF80A9DFB}"/>
              </a:ext>
            </a:extLst>
          </p:cNvPr>
          <p:cNvSpPr/>
          <p:nvPr/>
        </p:nvSpPr>
        <p:spPr>
          <a:xfrm>
            <a:off x="2499919" y="478170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1BFEA9-A648-10EF-BCA0-C3CBF0DF30F3}"/>
              </a:ext>
            </a:extLst>
          </p:cNvPr>
          <p:cNvSpPr/>
          <p:nvPr/>
        </p:nvSpPr>
        <p:spPr>
          <a:xfrm>
            <a:off x="3624045" y="486559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1D9413-E360-C31E-7CBC-580B7424CABA}"/>
              </a:ext>
            </a:extLst>
          </p:cNvPr>
          <p:cNvSpPr/>
          <p:nvPr/>
        </p:nvSpPr>
        <p:spPr>
          <a:xfrm>
            <a:off x="1375794" y="3110221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B5A089-1E5A-3B7D-413D-BDFA2920B577}"/>
              </a:ext>
            </a:extLst>
          </p:cNvPr>
          <p:cNvSpPr/>
          <p:nvPr/>
        </p:nvSpPr>
        <p:spPr>
          <a:xfrm>
            <a:off x="2499918" y="3101831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71799C-33F4-76ED-68C2-6EBB76A7AD14}"/>
              </a:ext>
            </a:extLst>
          </p:cNvPr>
          <p:cNvSpPr/>
          <p:nvPr/>
        </p:nvSpPr>
        <p:spPr>
          <a:xfrm>
            <a:off x="3624044" y="3101831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CAA47F5-CAFF-00F7-E3E6-0CDD771A0A0A}"/>
              </a:ext>
            </a:extLst>
          </p:cNvPr>
          <p:cNvSpPr/>
          <p:nvPr/>
        </p:nvSpPr>
        <p:spPr>
          <a:xfrm>
            <a:off x="251669" y="2231471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27213E-1278-9854-0E4C-1E29473D1D97}"/>
              </a:ext>
            </a:extLst>
          </p:cNvPr>
          <p:cNvSpPr/>
          <p:nvPr/>
        </p:nvSpPr>
        <p:spPr>
          <a:xfrm>
            <a:off x="251669" y="1356919"/>
            <a:ext cx="939567" cy="57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TPC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E9201DF-DC0D-F713-E144-59B98845FC8D}"/>
              </a:ext>
            </a:extLst>
          </p:cNvPr>
          <p:cNvCxnSpPr/>
          <p:nvPr/>
        </p:nvCxnSpPr>
        <p:spPr>
          <a:xfrm>
            <a:off x="1191236" y="1577130"/>
            <a:ext cx="18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19EA798-40D9-6516-69F6-664CA3A054CA}"/>
              </a:ext>
            </a:extLst>
          </p:cNvPr>
          <p:cNvCxnSpPr/>
          <p:nvPr/>
        </p:nvCxnSpPr>
        <p:spPr>
          <a:xfrm flipH="1">
            <a:off x="1191236" y="1719743"/>
            <a:ext cx="18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624E06-2068-7C38-6749-2AEA5C4747C9}"/>
              </a:ext>
            </a:extLst>
          </p:cNvPr>
          <p:cNvCxnSpPr/>
          <p:nvPr/>
        </p:nvCxnSpPr>
        <p:spPr>
          <a:xfrm>
            <a:off x="1191236" y="2450983"/>
            <a:ext cx="18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4C96459-FB45-0B1A-FF04-370AEE9BF80B}"/>
              </a:ext>
            </a:extLst>
          </p:cNvPr>
          <p:cNvCxnSpPr/>
          <p:nvPr/>
        </p:nvCxnSpPr>
        <p:spPr>
          <a:xfrm flipH="1">
            <a:off x="1191236" y="2593596"/>
            <a:ext cx="18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5964A2C-100D-4378-9B89-B5EB76090406}"/>
              </a:ext>
            </a:extLst>
          </p:cNvPr>
          <p:cNvCxnSpPr/>
          <p:nvPr/>
        </p:nvCxnSpPr>
        <p:spPr>
          <a:xfrm>
            <a:off x="1728132" y="1040235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E023259-B982-98C6-B06E-E0C294F51BD6}"/>
              </a:ext>
            </a:extLst>
          </p:cNvPr>
          <p:cNvCxnSpPr/>
          <p:nvPr/>
        </p:nvCxnSpPr>
        <p:spPr>
          <a:xfrm flipV="1">
            <a:off x="1929468" y="1040235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9024A95-D247-22AE-8606-9B9760D4A4BB}"/>
              </a:ext>
            </a:extLst>
          </p:cNvPr>
          <p:cNvCxnSpPr/>
          <p:nvPr/>
        </p:nvCxnSpPr>
        <p:spPr>
          <a:xfrm>
            <a:off x="2836877" y="1048623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C6E6774-899D-FC5A-FE22-96464C2CB029}"/>
              </a:ext>
            </a:extLst>
          </p:cNvPr>
          <p:cNvCxnSpPr/>
          <p:nvPr/>
        </p:nvCxnSpPr>
        <p:spPr>
          <a:xfrm flipV="1">
            <a:off x="3038213" y="1048623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6DD9759-FE11-1C32-2C22-E79676A40ABE}"/>
              </a:ext>
            </a:extLst>
          </p:cNvPr>
          <p:cNvCxnSpPr/>
          <p:nvPr/>
        </p:nvCxnSpPr>
        <p:spPr>
          <a:xfrm>
            <a:off x="3979178" y="1048623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9171BA5-FA74-0E84-5D3F-CA2321DCB945}"/>
              </a:ext>
            </a:extLst>
          </p:cNvPr>
          <p:cNvCxnSpPr/>
          <p:nvPr/>
        </p:nvCxnSpPr>
        <p:spPr>
          <a:xfrm flipV="1">
            <a:off x="4180514" y="1048623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ECD1C6E-1580-4B2A-496F-F5E7110D60FC}"/>
              </a:ext>
            </a:extLst>
          </p:cNvPr>
          <p:cNvCxnSpPr/>
          <p:nvPr/>
        </p:nvCxnSpPr>
        <p:spPr>
          <a:xfrm>
            <a:off x="1798041" y="2801924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018FBE3-1BF8-AE53-A54B-23324837A985}"/>
              </a:ext>
            </a:extLst>
          </p:cNvPr>
          <p:cNvCxnSpPr/>
          <p:nvPr/>
        </p:nvCxnSpPr>
        <p:spPr>
          <a:xfrm flipV="1">
            <a:off x="1999377" y="2801924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672BE42-8EFC-3CAF-6B1F-BF4379A98FA5}"/>
              </a:ext>
            </a:extLst>
          </p:cNvPr>
          <p:cNvCxnSpPr/>
          <p:nvPr/>
        </p:nvCxnSpPr>
        <p:spPr>
          <a:xfrm>
            <a:off x="2903989" y="2785147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E5E2511-E511-C891-2584-7BBE8D0521EC}"/>
              </a:ext>
            </a:extLst>
          </p:cNvPr>
          <p:cNvCxnSpPr/>
          <p:nvPr/>
        </p:nvCxnSpPr>
        <p:spPr>
          <a:xfrm flipV="1">
            <a:off x="3105325" y="2785147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35D2BDA-2C84-5766-EBD9-ECF36DEF7A81}"/>
              </a:ext>
            </a:extLst>
          </p:cNvPr>
          <p:cNvCxnSpPr/>
          <p:nvPr/>
        </p:nvCxnSpPr>
        <p:spPr>
          <a:xfrm>
            <a:off x="3979178" y="2785147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BDC0F47-30F5-9208-2204-F11D2ACC0ABC}"/>
              </a:ext>
            </a:extLst>
          </p:cNvPr>
          <p:cNvCxnSpPr/>
          <p:nvPr/>
        </p:nvCxnSpPr>
        <p:spPr>
          <a:xfrm flipV="1">
            <a:off x="4180514" y="2785147"/>
            <a:ext cx="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95C9EE6-9961-B7C5-F25E-E98F63F3EBA3}"/>
              </a:ext>
            </a:extLst>
          </p:cNvPr>
          <p:cNvSpPr/>
          <p:nvPr/>
        </p:nvSpPr>
        <p:spPr>
          <a:xfrm>
            <a:off x="4915949" y="486559"/>
            <a:ext cx="1251357" cy="318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HMB</a:t>
            </a:r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0C8A92A-8EF7-7A12-A01E-85F31B85AF85}"/>
              </a:ext>
            </a:extLst>
          </p:cNvPr>
          <p:cNvCxnSpPr/>
          <p:nvPr/>
        </p:nvCxnSpPr>
        <p:spPr>
          <a:xfrm>
            <a:off x="4563611" y="1927372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BDD73F9-242B-5694-100E-61A76D734B32}"/>
              </a:ext>
            </a:extLst>
          </p:cNvPr>
          <p:cNvCxnSpPr/>
          <p:nvPr/>
        </p:nvCxnSpPr>
        <p:spPr>
          <a:xfrm flipH="1">
            <a:off x="4563611" y="2231471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A541C8-43D1-DF7C-619C-F86F52F24F45}"/>
              </a:ext>
            </a:extLst>
          </p:cNvPr>
          <p:cNvSpPr txBox="1"/>
          <p:nvPr/>
        </p:nvSpPr>
        <p:spPr>
          <a:xfrm>
            <a:off x="6763973" y="197346"/>
            <a:ext cx="47796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VM – </a:t>
            </a:r>
            <a:r>
              <a:rPr lang="ru-RU" b="0" i="0" dirty="0">
                <a:effectLst/>
              </a:rPr>
              <a:t>блок отвечающий за распределение памяти </a:t>
            </a:r>
            <a:r>
              <a:rPr lang="en-US" b="0" i="0" dirty="0">
                <a:effectLst/>
              </a:rPr>
              <a:t>HBM </a:t>
            </a:r>
            <a:r>
              <a:rPr lang="ru-RU" b="0" i="0" dirty="0">
                <a:effectLst/>
              </a:rPr>
              <a:t>между блоками </a:t>
            </a:r>
            <a:r>
              <a:rPr lang="en-US" b="0" i="0" dirty="0">
                <a:effectLst/>
              </a:rPr>
              <a:t>TPC</a:t>
            </a:r>
            <a:r>
              <a:rPr lang="ru-RU" b="0" i="0" dirty="0">
                <a:effectLst/>
              </a:rPr>
              <a:t>.</a:t>
            </a:r>
          </a:p>
          <a:p>
            <a:pPr algn="l"/>
            <a:r>
              <a:rPr lang="en-US" b="0" i="0" dirty="0">
                <a:effectLst/>
              </a:rPr>
              <a:t>VM </a:t>
            </a:r>
            <a:r>
              <a:rPr lang="ru-RU" dirty="0"/>
              <a:t>на запросы от </a:t>
            </a:r>
            <a:r>
              <a:rPr lang="en-US" dirty="0"/>
              <a:t>TPC </a:t>
            </a:r>
            <a:r>
              <a:rPr lang="ru-RU" dirty="0"/>
              <a:t>выделяет им ячейки памяти из </a:t>
            </a:r>
            <a:r>
              <a:rPr lang="en-US" dirty="0"/>
              <a:t>HBM</a:t>
            </a:r>
            <a:r>
              <a:rPr lang="ru-RU" b="0" i="0" dirty="0">
                <a:effectLst/>
              </a:rPr>
              <a:t>  и хранит информацию о выделенных ячейках, а также хранит список пришедших-ожидающих программ.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Если пришедшая команда требует занятые в данный момент на запись ячейки памяти – то команда попадает в лист ожидания.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Если все требуемые ячейки памяти свободны – программа получает к ним доступ, помечая их статус (записываются/читаются).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Если несколько командам требуются ячейки на чтение – ячейки выделяются.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Если ячейки читаются, а требуется запись – команда-запись попадает в </a:t>
            </a:r>
            <a:r>
              <a:rPr lang="ru-RU" dirty="0"/>
              <a:t>лист ожидания.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Если ячейки записываются, а требуется другая команда – вторая команда попадает в список ожидания.</a:t>
            </a:r>
          </a:p>
          <a:p>
            <a:pPr algn="l"/>
            <a:r>
              <a:rPr lang="ru-RU" dirty="0"/>
              <a:t>Каждую итерацию проверяются команды в листе ожидания на возможность выделения им памяти.</a:t>
            </a:r>
          </a:p>
          <a:p>
            <a:pPr algn="l"/>
            <a:endParaRPr lang="ru-RU" b="0" i="0" dirty="0"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FB0853-9338-671A-73EF-8F55B179DA25}"/>
              </a:ext>
            </a:extLst>
          </p:cNvPr>
          <p:cNvSpPr txBox="1"/>
          <p:nvPr/>
        </p:nvSpPr>
        <p:spPr>
          <a:xfrm>
            <a:off x="371038" y="4013437"/>
            <a:ext cx="60946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VM(</a:t>
            </a:r>
            <a:r>
              <a:rPr lang="en-US" sz="1400" dirty="0" err="1"/>
              <a:t>start_addr</a:t>
            </a:r>
            <a:r>
              <a:rPr lang="en-US" sz="1400" dirty="0"/>
              <a:t>, </a:t>
            </a:r>
            <a:r>
              <a:rPr lang="en-US" sz="1400" dirty="0" err="1"/>
              <a:t>end_addr</a:t>
            </a:r>
            <a:r>
              <a:rPr lang="en-US" sz="1400" dirty="0"/>
              <a:t>, part, </a:t>
            </a:r>
            <a:r>
              <a:rPr lang="en-US" sz="1400" dirty="0" err="1"/>
              <a:t>parts_count</a:t>
            </a:r>
            <a:r>
              <a:rPr lang="en-US" sz="1400" dirty="0"/>
              <a:t>, </a:t>
            </a:r>
            <a:r>
              <a:rPr lang="en-US" sz="1400" dirty="0" err="1"/>
              <a:t>tpc</a:t>
            </a:r>
            <a:r>
              <a:rPr lang="en-US" sz="1400" dirty="0"/>
              <a:t>)</a:t>
            </a:r>
          </a:p>
          <a:p>
            <a:pPr algn="l"/>
            <a:r>
              <a:rPr lang="ru-RU" sz="1400" i="1" dirty="0"/>
              <a:t>т.к. пропускная способность может быть меньше необходимого объема данных, транзакция разбивается на несколько частей (</a:t>
            </a:r>
            <a:r>
              <a:rPr lang="en-US" sz="1400" i="1" dirty="0"/>
              <a:t>part – </a:t>
            </a:r>
            <a:r>
              <a:rPr lang="ru-RU" sz="1400" i="1" dirty="0"/>
              <a:t>номер части, </a:t>
            </a:r>
            <a:r>
              <a:rPr lang="en-US" sz="1400" i="1" dirty="0" err="1"/>
              <a:t>parts_count</a:t>
            </a:r>
            <a:r>
              <a:rPr lang="en-US" sz="1400" i="1" dirty="0"/>
              <a:t> – </a:t>
            </a:r>
            <a:r>
              <a:rPr lang="ru-RU" sz="1400" i="1" dirty="0"/>
              <a:t>количество частей)</a:t>
            </a:r>
            <a:endParaRPr lang="en-US" sz="1400" i="1" dirty="0"/>
          </a:p>
          <a:p>
            <a:pPr algn="l"/>
            <a:r>
              <a:rPr lang="en-US" sz="1400" i="1" dirty="0" err="1"/>
              <a:t>tpc</a:t>
            </a:r>
            <a:r>
              <a:rPr lang="en-US" sz="1400" i="1" dirty="0"/>
              <a:t> – </a:t>
            </a:r>
            <a:r>
              <a:rPr lang="ru-RU" sz="1400" i="1" dirty="0"/>
              <a:t>параметр необходимый чтобы </a:t>
            </a:r>
            <a:r>
              <a:rPr lang="en-US" sz="1400" i="1" dirty="0"/>
              <a:t>VM </a:t>
            </a:r>
            <a:r>
              <a:rPr lang="ru-RU" sz="1400" i="1" dirty="0"/>
              <a:t>понимал, откуда ему пришла команда.</a:t>
            </a:r>
          </a:p>
          <a:p>
            <a:pPr algn="l"/>
            <a:r>
              <a:rPr lang="ru-RU" sz="1400" dirty="0"/>
              <a:t>Для сохранения порядка возврата команд в рамках одной </a:t>
            </a:r>
            <a:r>
              <a:rPr lang="en-US" sz="1400" dirty="0"/>
              <a:t>TPC (</a:t>
            </a:r>
            <a:r>
              <a:rPr lang="ru-RU" sz="1400" i="1" dirty="0"/>
              <a:t>пример, если от устройства пришло две команды, но в листе ожидания для второй освободилась память раньше – то вторая команда выполнилась бы быстрее первой) </a:t>
            </a:r>
            <a:r>
              <a:rPr lang="ru-RU" sz="1400" dirty="0"/>
              <a:t>в листе ожидания командам в рамках одной </a:t>
            </a:r>
            <a:r>
              <a:rPr lang="en-US" sz="1400" dirty="0"/>
              <a:t>TPC </a:t>
            </a:r>
            <a:r>
              <a:rPr lang="ru-RU" sz="1400" dirty="0"/>
              <a:t>присваиваются порядковые индексы (уменьшаются при выбывании команды) и при обходе листа ожидания проверяются только первые команды.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9745B-277D-C0EE-A6C9-024CC1ABEEF7}"/>
              </a:ext>
            </a:extLst>
          </p:cNvPr>
          <p:cNvSpPr txBox="1"/>
          <p:nvPr/>
        </p:nvSpPr>
        <p:spPr>
          <a:xfrm>
            <a:off x="72704" y="117225"/>
            <a:ext cx="70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74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3F141E-40D2-B53E-6DEE-8656B0714509}"/>
              </a:ext>
            </a:extLst>
          </p:cNvPr>
          <p:cNvSpPr/>
          <p:nvPr/>
        </p:nvSpPr>
        <p:spPr>
          <a:xfrm>
            <a:off x="267050" y="991736"/>
            <a:ext cx="1602297" cy="2273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19BFBD-AE7E-0699-DDBE-CA82B06B21AE}"/>
              </a:ext>
            </a:extLst>
          </p:cNvPr>
          <p:cNvSpPr/>
          <p:nvPr/>
        </p:nvSpPr>
        <p:spPr>
          <a:xfrm>
            <a:off x="745221" y="2778591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D189312-C30B-9EE6-4E4A-A4BE0F186806}"/>
              </a:ext>
            </a:extLst>
          </p:cNvPr>
          <p:cNvSpPr/>
          <p:nvPr/>
        </p:nvSpPr>
        <p:spPr>
          <a:xfrm>
            <a:off x="745220" y="2325586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1ED8C0-ABE8-A4CF-EE66-253753011BC1}"/>
              </a:ext>
            </a:extLst>
          </p:cNvPr>
          <p:cNvSpPr/>
          <p:nvPr/>
        </p:nvSpPr>
        <p:spPr>
          <a:xfrm>
            <a:off x="745220" y="1872582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C4D4CF-4729-C9B1-0995-5461F3A330D3}"/>
              </a:ext>
            </a:extLst>
          </p:cNvPr>
          <p:cNvSpPr/>
          <p:nvPr/>
        </p:nvSpPr>
        <p:spPr>
          <a:xfrm>
            <a:off x="745219" y="1184683"/>
            <a:ext cx="956345" cy="53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</a:t>
            </a:r>
            <a:endParaRPr lang="ru-RU" dirty="0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A280630-79A6-6D01-9522-EC77802463D6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 flipH="1" flipV="1">
            <a:off x="745218" y="1453132"/>
            <a:ext cx="1" cy="58723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7444550C-ECDC-F225-C779-584CFB0F7C38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 flipH="1" flipV="1">
            <a:off x="745218" y="1453132"/>
            <a:ext cx="1" cy="104023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E240BA81-B3CC-94F2-C4B0-9C1E14A1E825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 flipH="1" flipV="1">
            <a:off x="745219" y="1453131"/>
            <a:ext cx="2" cy="1493239"/>
          </a:xfrm>
          <a:prstGeom prst="bentConnector3">
            <a:avLst>
              <a:gd name="adj1" fmla="val -114300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AD3BAE-7F17-E73D-F370-850C2105D051}"/>
              </a:ext>
            </a:extLst>
          </p:cNvPr>
          <p:cNvSpPr/>
          <p:nvPr/>
        </p:nvSpPr>
        <p:spPr>
          <a:xfrm>
            <a:off x="267050" y="219947"/>
            <a:ext cx="1602297" cy="604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HBM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58FA115-C088-EED1-4742-F2AB5D1240B2}"/>
              </a:ext>
            </a:extLst>
          </p:cNvPr>
          <p:cNvSpPr/>
          <p:nvPr/>
        </p:nvSpPr>
        <p:spPr>
          <a:xfrm>
            <a:off x="2263629" y="219947"/>
            <a:ext cx="335560" cy="304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NOC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F963FC1-8109-2B6D-976C-8CAB29463D84}"/>
              </a:ext>
            </a:extLst>
          </p:cNvPr>
          <p:cNvCxnSpPr>
            <a:stCxn id="8" idx="3"/>
          </p:cNvCxnSpPr>
          <p:nvPr/>
        </p:nvCxnSpPr>
        <p:spPr>
          <a:xfrm flipV="1">
            <a:off x="1701564" y="1453131"/>
            <a:ext cx="5620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FCEC97D-CAD4-B9BC-D890-EB6E1C84B07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869347" y="521951"/>
            <a:ext cx="394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94B9568-B700-CD4E-9E88-D9B2BD338212}"/>
              </a:ext>
            </a:extLst>
          </p:cNvPr>
          <p:cNvSpPr/>
          <p:nvPr/>
        </p:nvSpPr>
        <p:spPr>
          <a:xfrm>
            <a:off x="3110075" y="1575861"/>
            <a:ext cx="68580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D2D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D5481C-5D58-97A1-4257-A6B2D9A2843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2599189" y="1742549"/>
            <a:ext cx="51088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60D84E1-46D8-B16B-AEA7-DCFD5B112F49}"/>
              </a:ext>
            </a:extLst>
          </p:cNvPr>
          <p:cNvSpPr/>
          <p:nvPr/>
        </p:nvSpPr>
        <p:spPr>
          <a:xfrm>
            <a:off x="6465920" y="991736"/>
            <a:ext cx="1602297" cy="2273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CCA0C27-652C-12AA-8AFC-5804483028B7}"/>
              </a:ext>
            </a:extLst>
          </p:cNvPr>
          <p:cNvSpPr/>
          <p:nvPr/>
        </p:nvSpPr>
        <p:spPr>
          <a:xfrm>
            <a:off x="6660876" y="2730563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</a:t>
            </a:r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98BB7A6-E16D-DE59-9F2A-B13E826CFF22}"/>
              </a:ext>
            </a:extLst>
          </p:cNvPr>
          <p:cNvSpPr/>
          <p:nvPr/>
        </p:nvSpPr>
        <p:spPr>
          <a:xfrm>
            <a:off x="6660876" y="2301642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C228D2D-AA74-706F-2ACF-185105CF928B}"/>
              </a:ext>
            </a:extLst>
          </p:cNvPr>
          <p:cNvSpPr/>
          <p:nvPr/>
        </p:nvSpPr>
        <p:spPr>
          <a:xfrm>
            <a:off x="6660879" y="1872722"/>
            <a:ext cx="956345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5716357-1DF8-1444-91B3-B462CCF7ED48}"/>
              </a:ext>
            </a:extLst>
          </p:cNvPr>
          <p:cNvSpPr/>
          <p:nvPr/>
        </p:nvSpPr>
        <p:spPr>
          <a:xfrm>
            <a:off x="6662149" y="1184683"/>
            <a:ext cx="956345" cy="53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</a:t>
            </a:r>
            <a:endParaRPr lang="ru-RU" dirty="0"/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95E66502-9E1B-5674-59DC-0D13D760368A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H="1">
            <a:off x="7617224" y="1453132"/>
            <a:ext cx="1270" cy="587370"/>
          </a:xfrm>
          <a:prstGeom prst="bentConnector3">
            <a:avLst>
              <a:gd name="adj1" fmla="val -18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184C2C11-ACB9-7624-3DAE-1A9EA6C51C7C}"/>
              </a:ext>
            </a:extLst>
          </p:cNvPr>
          <p:cNvCxnSpPr>
            <a:cxnSpLocks/>
            <a:stCxn id="48" idx="3"/>
            <a:endCxn id="46" idx="3"/>
          </p:cNvCxnSpPr>
          <p:nvPr/>
        </p:nvCxnSpPr>
        <p:spPr>
          <a:xfrm flipH="1">
            <a:off x="7617221" y="1453132"/>
            <a:ext cx="1273" cy="1016290"/>
          </a:xfrm>
          <a:prstGeom prst="bentConnector3">
            <a:avLst>
              <a:gd name="adj1" fmla="val -179575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88865A8A-D1C2-3487-124D-87C8B67678FE}"/>
              </a:ext>
            </a:extLst>
          </p:cNvPr>
          <p:cNvCxnSpPr>
            <a:cxnSpLocks/>
            <a:stCxn id="48" idx="3"/>
            <a:endCxn id="45" idx="3"/>
          </p:cNvCxnSpPr>
          <p:nvPr/>
        </p:nvCxnSpPr>
        <p:spPr>
          <a:xfrm flipH="1">
            <a:off x="7617221" y="1453132"/>
            <a:ext cx="1273" cy="1445211"/>
          </a:xfrm>
          <a:prstGeom prst="bentConnector3">
            <a:avLst>
              <a:gd name="adj1" fmla="val -1795758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0BBFF9D2-368A-DF94-2890-19B6F984C3D4}"/>
              </a:ext>
            </a:extLst>
          </p:cNvPr>
          <p:cNvSpPr/>
          <p:nvPr/>
        </p:nvSpPr>
        <p:spPr>
          <a:xfrm>
            <a:off x="6465920" y="219947"/>
            <a:ext cx="1602297" cy="604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HBM</a:t>
            </a:r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E66CE90-1CD7-9135-BBCB-8BBE4FF4A759}"/>
              </a:ext>
            </a:extLst>
          </p:cNvPr>
          <p:cNvSpPr/>
          <p:nvPr/>
        </p:nvSpPr>
        <p:spPr>
          <a:xfrm>
            <a:off x="5808363" y="219947"/>
            <a:ext cx="335560" cy="304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NOC</a:t>
            </a:r>
            <a:endParaRPr lang="ru-RU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FC1276BF-1F96-560B-9733-34AC38C1FE0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143923" y="1443276"/>
            <a:ext cx="518226" cy="9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C9EAD57-B4FD-12D3-276B-FCA5DE0ECFF2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143923" y="521951"/>
            <a:ext cx="321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02AE97C-0F5B-6B27-7AE7-33185149FCCE}"/>
              </a:ext>
            </a:extLst>
          </p:cNvPr>
          <p:cNvSpPr/>
          <p:nvPr/>
        </p:nvSpPr>
        <p:spPr>
          <a:xfrm>
            <a:off x="4621144" y="1575861"/>
            <a:ext cx="68580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D2D</a:t>
            </a:r>
            <a:endParaRPr lang="ru-RU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83753BC-B25C-3245-1142-924FAD3188CF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>
          <a:xfrm flipH="1" flipV="1">
            <a:off x="5306944" y="1742549"/>
            <a:ext cx="5014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1778B8FC-E36B-D597-8E69-0C599003A08A}"/>
              </a:ext>
            </a:extLst>
          </p:cNvPr>
          <p:cNvCxnSpPr>
            <a:stCxn id="24" idx="3"/>
            <a:endCxn id="56" idx="1"/>
          </p:cNvCxnSpPr>
          <p:nvPr/>
        </p:nvCxnSpPr>
        <p:spPr>
          <a:xfrm>
            <a:off x="3795875" y="1742549"/>
            <a:ext cx="825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8ADF9EB-BAE2-9031-1337-821CE9926FE2}"/>
              </a:ext>
            </a:extLst>
          </p:cNvPr>
          <p:cNvSpPr txBox="1"/>
          <p:nvPr/>
        </p:nvSpPr>
        <p:spPr>
          <a:xfrm>
            <a:off x="267050" y="3416154"/>
            <a:ext cx="10829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VM </a:t>
            </a:r>
            <a:r>
              <a:rPr lang="ru-RU" sz="1400" dirty="0"/>
              <a:t>из первой части помещается в </a:t>
            </a:r>
            <a:r>
              <a:rPr lang="en-US" sz="1400" dirty="0"/>
              <a:t>NOC-</a:t>
            </a:r>
            <a:r>
              <a:rPr lang="ru-RU" sz="1400" dirty="0"/>
              <a:t>и. Протокол аналогичен расписанному в задании 1, за исключением что тут добавляется еще одни параметр.</a:t>
            </a:r>
          </a:p>
          <a:p>
            <a:r>
              <a:rPr lang="en-US" sz="1400" dirty="0"/>
              <a:t>VM(</a:t>
            </a:r>
            <a:r>
              <a:rPr lang="en-US" sz="1400" dirty="0" err="1"/>
              <a:t>start_addr</a:t>
            </a:r>
            <a:r>
              <a:rPr lang="en-US" sz="1400" dirty="0"/>
              <a:t>, </a:t>
            </a:r>
            <a:r>
              <a:rPr lang="en-US" sz="1400" dirty="0" err="1"/>
              <a:t>end_addr</a:t>
            </a:r>
            <a:r>
              <a:rPr lang="en-US" sz="1400" dirty="0"/>
              <a:t>, part, </a:t>
            </a:r>
            <a:r>
              <a:rPr lang="en-US" sz="1400" dirty="0" err="1"/>
              <a:t>parts_count</a:t>
            </a:r>
            <a:r>
              <a:rPr lang="en-US" sz="1400" dirty="0"/>
              <a:t>, </a:t>
            </a:r>
            <a:r>
              <a:rPr lang="en-US" sz="1400" dirty="0" err="1"/>
              <a:t>tpc</a:t>
            </a:r>
            <a:r>
              <a:rPr lang="ru-RU" sz="1400" dirty="0"/>
              <a:t>, </a:t>
            </a:r>
            <a:r>
              <a:rPr lang="en-US" sz="1400" dirty="0" err="1"/>
              <a:t>hbm</a:t>
            </a:r>
            <a:r>
              <a:rPr lang="en-US" sz="1400" dirty="0"/>
              <a:t>) </a:t>
            </a:r>
          </a:p>
          <a:p>
            <a:r>
              <a:rPr lang="en-US" sz="1400" dirty="0" err="1"/>
              <a:t>hbm</a:t>
            </a:r>
            <a:r>
              <a:rPr lang="en-US" sz="1400" dirty="0"/>
              <a:t> – </a:t>
            </a:r>
            <a:r>
              <a:rPr lang="ru-RU" sz="1400" dirty="0"/>
              <a:t>идентификатор памяти к которой обращается команда</a:t>
            </a:r>
            <a:r>
              <a:rPr lang="en-US" sz="1400" dirty="0"/>
              <a:t> 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Для работы между двумя устройствами добавляется параметры </a:t>
            </a:r>
            <a:r>
              <a:rPr lang="en-US" sz="1400" dirty="0" err="1"/>
              <a:t>delay_tm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free_force</a:t>
            </a:r>
            <a:endParaRPr lang="en-US" sz="1400" dirty="0"/>
          </a:p>
          <a:p>
            <a:r>
              <a:rPr lang="en-US" sz="1400" dirty="0" err="1"/>
              <a:t>delay_tm</a:t>
            </a:r>
            <a:r>
              <a:rPr lang="en-US" sz="1400" dirty="0"/>
              <a:t> – </a:t>
            </a:r>
            <a:r>
              <a:rPr lang="ru-RU" sz="1400" dirty="0"/>
              <a:t>время на которое одно устройство заблокирует доступ к памяти на другом устройстве устройству хозяину</a:t>
            </a:r>
            <a:endParaRPr lang="en-US" sz="1400" dirty="0"/>
          </a:p>
          <a:p>
            <a:r>
              <a:rPr lang="en-US" sz="1400" dirty="0" err="1"/>
              <a:t>free_force</a:t>
            </a:r>
            <a:r>
              <a:rPr lang="en-US" sz="1400" dirty="0"/>
              <a:t> – </a:t>
            </a:r>
            <a:r>
              <a:rPr lang="ru-RU" sz="1400" dirty="0"/>
              <a:t>освобождает ячейки памяти от задержки</a:t>
            </a:r>
          </a:p>
          <a:p>
            <a:r>
              <a:rPr lang="ru-RU" sz="1400" dirty="0"/>
              <a:t>Получается, что помимо информации о занятых ячейках, хранится еще и бит информации о принудительной блокировке. По умолчанию </a:t>
            </a:r>
            <a:r>
              <a:rPr lang="en-US" sz="1400" dirty="0" err="1"/>
              <a:t>delay_tm</a:t>
            </a:r>
            <a:r>
              <a:rPr lang="en-US" sz="1400" dirty="0"/>
              <a:t> ≈ 650 (</a:t>
            </a:r>
            <a:r>
              <a:rPr lang="ru-RU" sz="1400" dirty="0"/>
              <a:t>когда команда дошла необходимо до 300 чтобы команда вернулась с полученными данными, около 50 на их обработку и 300 чтобы отправить их на запись. Если программист хочет перезаписать заранее не прочитанные данные – это его проблемы если всё сломается.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4791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446</Words>
  <Application>Microsoft Office PowerPoint</Application>
  <PresentationFormat>Широкоэкранный</PresentationFormat>
  <Paragraphs>45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3</cp:revision>
  <dcterms:created xsi:type="dcterms:W3CDTF">2023-10-07T08:28:25Z</dcterms:created>
  <dcterms:modified xsi:type="dcterms:W3CDTF">2023-11-17T16:39:25Z</dcterms:modified>
</cp:coreProperties>
</file>