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60D46-15F7-4513-A18D-CFA4187FE9D7}" v="16" dt="2017-05-05T14:21:41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12" y="-1464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3.12.2017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3.12.2017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4081-9F01-AD42-AD4E-1E44DCE50C8C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24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ettine/ClassicCarCh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366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Thesis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366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15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36627" y="11951144"/>
            <a:ext cx="8700801" cy="284478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December 1. 2017​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366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Supervisor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Veijo Väisänen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4513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/>
              <a:t>Developing a smart contract for tracking the life cycle of a classic car</a:t>
            </a:r>
            <a:endParaRPr lang="fi-FI" dirty="0"/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451352" y="1852081"/>
            <a:ext cx="8700801" cy="645019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Lauri Miettinen</a:t>
            </a:r>
          </a:p>
          <a:p>
            <a:r>
              <a:rPr lang="en-US" dirty="0"/>
              <a:t>Degree </a:t>
            </a:r>
            <a:r>
              <a:rPr lang="en-US" dirty="0" err="1"/>
              <a:t>programme</a:t>
            </a:r>
            <a:r>
              <a:rPr lang="en-US" dirty="0"/>
              <a:t> in information technology, software development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451352" y="2735386"/>
            <a:ext cx="2813821" cy="8181690"/>
          </a:xfrm>
        </p:spPr>
        <p:txBody>
          <a:bodyPr wrap="square" lIns="122191" tIns="61096" rIns="122191" bIns="61096" anchor="t">
            <a:noAutofit/>
          </a:bodyPr>
          <a:lstStyle/>
          <a:p>
            <a:pPr algn="just" fontAlgn="base"/>
            <a:r>
              <a:rPr lang="fi-FI" b="1" dirty="0" err="1"/>
              <a:t>Introduction</a:t>
            </a:r>
            <a:r>
              <a:rPr lang="fi-FI" dirty="0"/>
              <a:t>​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BitCoin</a:t>
            </a:r>
            <a:r>
              <a:rPr lang="en-US" dirty="0"/>
              <a:t> currency was invented in 2009. All bitcoin transactions are saved into a decentralized database called the block chain. The </a:t>
            </a:r>
            <a:r>
              <a:rPr lang="en-US" dirty="0" err="1"/>
              <a:t>BitCoin</a:t>
            </a:r>
            <a:r>
              <a:rPr lang="en-US" dirty="0"/>
              <a:t>-platform pioneered the block chain technology. Years later, a man named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 invented </a:t>
            </a:r>
            <a:r>
              <a:rPr lang="en-US" dirty="0" err="1"/>
              <a:t>Ethereum</a:t>
            </a:r>
            <a:r>
              <a:rPr lang="en-US" dirty="0"/>
              <a:t>, a decentralized computing platform whose smart contracts and information transactions are saved into a block chain.</a:t>
            </a:r>
          </a:p>
          <a:p>
            <a:pPr algn="just"/>
            <a:endParaRPr lang="en-US" dirty="0"/>
          </a:p>
          <a:p>
            <a:pPr algn="just"/>
            <a:r>
              <a:rPr lang="fi-FI" dirty="0"/>
              <a:t>​</a:t>
            </a:r>
            <a:r>
              <a:rPr lang="en-US" dirty="0"/>
              <a:t>The goal of this thesis was to create an application that would show in a concrete way how the block chain technology could be used in the future. The thesis was made for the </a:t>
            </a:r>
            <a:r>
              <a:rPr lang="en-US" dirty="0" err="1"/>
              <a:t>Hilla</a:t>
            </a:r>
            <a:r>
              <a:rPr lang="en-US" dirty="0"/>
              <a:t>-program – a Finnish research project for studying future technologies.</a:t>
            </a:r>
            <a:endParaRPr lang="fi-FI" dirty="0"/>
          </a:p>
          <a:p>
            <a:pPr algn="just"/>
            <a:endParaRPr lang="fi-FI" dirty="0"/>
          </a:p>
          <a:p>
            <a:pPr algn="just" fontAlgn="base"/>
            <a:r>
              <a:rPr lang="fi-FI" b="1" dirty="0" err="1"/>
              <a:t>Objectives</a:t>
            </a:r>
            <a:r>
              <a:rPr lang="fi-FI" dirty="0"/>
              <a:t>​</a:t>
            </a:r>
          </a:p>
          <a:p>
            <a:pPr algn="just"/>
            <a:r>
              <a:rPr lang="fi-FI" dirty="0" err="1"/>
              <a:t>The</a:t>
            </a:r>
            <a:r>
              <a:rPr lang="fi-FI" dirty="0"/>
              <a:t> idea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smart</a:t>
            </a:r>
            <a:r>
              <a:rPr lang="fi-FI" dirty="0"/>
              <a:t> </a:t>
            </a:r>
            <a:r>
              <a:rPr lang="fi-FI" dirty="0" err="1"/>
              <a:t>contract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track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life </a:t>
            </a:r>
            <a:r>
              <a:rPr lang="fi-FI" dirty="0" err="1"/>
              <a:t>cycle</a:t>
            </a:r>
            <a:r>
              <a:rPr lang="fi-FI" dirty="0"/>
              <a:t> of a classic </a:t>
            </a:r>
            <a:r>
              <a:rPr lang="fi-FI" dirty="0" err="1"/>
              <a:t>car</a:t>
            </a:r>
            <a:r>
              <a:rPr lang="fi-FI" dirty="0"/>
              <a:t>. Classic </a:t>
            </a:r>
            <a:r>
              <a:rPr lang="fi-FI" dirty="0" err="1"/>
              <a:t>cars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valuable</a:t>
            </a:r>
            <a:r>
              <a:rPr lang="fi-FI" dirty="0"/>
              <a:t>,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closely</a:t>
            </a:r>
            <a:r>
              <a:rPr lang="fi-FI" dirty="0"/>
              <a:t> 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trafficking</a:t>
            </a:r>
            <a:r>
              <a:rPr lang="fi-FI" dirty="0"/>
              <a:t>. </a:t>
            </a:r>
            <a:r>
              <a:rPr lang="fi-FI" dirty="0" err="1"/>
              <a:t>Both</a:t>
            </a:r>
            <a:r>
              <a:rPr lang="fi-FI" dirty="0"/>
              <a:t> of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properties</a:t>
            </a:r>
            <a:r>
              <a:rPr lang="fi-FI" dirty="0"/>
              <a:t> </a:t>
            </a:r>
            <a:r>
              <a:rPr lang="fi-FI" dirty="0" err="1"/>
              <a:t>together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a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demonstration</a:t>
            </a:r>
            <a:r>
              <a:rPr lang="fi-FI" dirty="0"/>
              <a:t> case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. </a:t>
            </a:r>
          </a:p>
          <a:p>
            <a:pPr algn="just"/>
            <a:endParaRPr lang="fi-FI" dirty="0"/>
          </a:p>
          <a:p>
            <a:pPr algn="just"/>
            <a:endParaRPr lang="en-US" dirty="0"/>
          </a:p>
          <a:p>
            <a:pPr algn="just" fontAlgn="base"/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>
          <a:xfrm>
            <a:off x="3358743" y="4602290"/>
            <a:ext cx="2813821" cy="7775574"/>
          </a:xfrm>
        </p:spPr>
        <p:txBody>
          <a:bodyPr lIns="122191" tIns="61096" rIns="122191" bIns="61096" anchor="t"/>
          <a:lstStyle/>
          <a:p>
            <a:pPr algn="just" fontAlgn="base"/>
            <a:r>
              <a:rPr lang="fi-FI" b="1" dirty="0" err="1"/>
              <a:t>Methods</a:t>
            </a:r>
            <a:r>
              <a:rPr lang="fi-FI" dirty="0"/>
              <a:t>​</a:t>
            </a:r>
          </a:p>
          <a:p>
            <a:pPr algn="just"/>
            <a:r>
              <a:rPr lang="en-US" dirty="0"/>
              <a:t>The smart contract was written with the Solidity-language and the interface was created with the Meteor-framework.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During development, a software called </a:t>
            </a:r>
            <a:r>
              <a:rPr lang="en-US" dirty="0" err="1"/>
              <a:t>TestRPC</a:t>
            </a:r>
            <a:r>
              <a:rPr lang="en-US" dirty="0"/>
              <a:t> was used to test and develop the smart contract. </a:t>
            </a:r>
            <a:r>
              <a:rPr lang="en-US" dirty="0" err="1"/>
              <a:t>TestRPC</a:t>
            </a:r>
            <a:r>
              <a:rPr lang="en-US" dirty="0"/>
              <a:t> is a NodeJS application that mimics the functionality of the </a:t>
            </a:r>
            <a:r>
              <a:rPr lang="en-US" dirty="0" err="1"/>
              <a:t>Ethereum</a:t>
            </a:r>
            <a:r>
              <a:rPr lang="en-US" dirty="0"/>
              <a:t> platform closely. (</a:t>
            </a:r>
            <a:r>
              <a:rPr lang="en-US" dirty="0" err="1"/>
              <a:t>TestRPC’s</a:t>
            </a:r>
            <a:r>
              <a:rPr lang="en-US" dirty="0"/>
              <a:t> name was changed to “</a:t>
            </a:r>
            <a:r>
              <a:rPr lang="en-US" dirty="0" err="1"/>
              <a:t>GanacheCLI</a:t>
            </a:r>
            <a:r>
              <a:rPr lang="en-US" dirty="0"/>
              <a:t>” in October 2017.)</a:t>
            </a:r>
            <a:endParaRPr lang="fi-FI" dirty="0"/>
          </a:p>
          <a:p>
            <a:pPr algn="just"/>
            <a:endParaRPr lang="fi-FI" dirty="0"/>
          </a:p>
          <a:p>
            <a:pPr algn="just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Meteor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</a:t>
            </a:r>
            <a:r>
              <a:rPr lang="fi-FI" dirty="0" err="1"/>
              <a:t>normally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a </a:t>
            </a:r>
            <a:r>
              <a:rPr lang="fi-FI" dirty="0" err="1"/>
              <a:t>MongoDB</a:t>
            </a:r>
            <a:r>
              <a:rPr lang="fi-FI" dirty="0"/>
              <a:t> -data </a:t>
            </a:r>
            <a:r>
              <a:rPr lang="fi-FI" dirty="0" err="1"/>
              <a:t>base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it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easily</a:t>
            </a:r>
            <a:r>
              <a:rPr lang="fi-FI" dirty="0"/>
              <a:t> </a:t>
            </a:r>
            <a:r>
              <a:rPr lang="fi-FI" dirty="0" err="1"/>
              <a:t>applied</a:t>
            </a:r>
            <a:r>
              <a:rPr lang="fi-FI" dirty="0"/>
              <a:t> to </a:t>
            </a:r>
            <a:r>
              <a:rPr lang="fi-FI" dirty="0" err="1"/>
              <a:t>interact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Ethereum-platform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Web3.</a:t>
            </a:r>
          </a:p>
          <a:p>
            <a:pPr algn="just"/>
            <a:endParaRPr lang="fi-FI" dirty="0"/>
          </a:p>
          <a:p>
            <a:pPr algn="just"/>
            <a:endParaRPr lang="fi-FI" b="1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266135" y="4550360"/>
            <a:ext cx="2813821" cy="7775573"/>
          </a:xfrm>
        </p:spPr>
        <p:txBody>
          <a:bodyPr lIns="122191" tIns="61096" rIns="122191" bIns="61096" anchor="t"/>
          <a:lstStyle/>
          <a:p>
            <a:pPr algn="just" fontAlgn="base"/>
            <a:r>
              <a:rPr lang="fi-FI" b="1" dirty="0" err="1"/>
              <a:t>Results</a:t>
            </a:r>
            <a:r>
              <a:rPr lang="fi-FI" dirty="0"/>
              <a:t>​</a:t>
            </a:r>
            <a:endParaRPr lang="en-US" dirty="0"/>
          </a:p>
          <a:p>
            <a:pPr algn="just" fontAlgn="base"/>
            <a:r>
              <a:rPr lang="fi-FI" dirty="0"/>
              <a:t>​</a:t>
            </a:r>
            <a:r>
              <a:rPr lang="en-US" dirty="0"/>
              <a:t>Most of the planned use-cases were successfully implemented. The greatest obstacle in the project were the lacking features of the Solidity-language. Solidity-language is, however, easy to learn. Meteor is a very useful framework.</a:t>
            </a:r>
          </a:p>
          <a:p>
            <a:pPr algn="just" fontAlgn="base"/>
            <a:endParaRPr lang="fi-FI" b="1" dirty="0"/>
          </a:p>
          <a:p>
            <a:pPr algn="just" fontAlgn="base"/>
            <a:r>
              <a:rPr lang="fi-FI" b="1" dirty="0" err="1"/>
              <a:t>Conclusions</a:t>
            </a:r>
            <a:r>
              <a:rPr lang="fi-FI" dirty="0"/>
              <a:t>​</a:t>
            </a:r>
          </a:p>
          <a:p>
            <a:pPr algn="just" fontAlgn="base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chosen</a:t>
            </a:r>
            <a:r>
              <a:rPr lang="fi-FI" dirty="0"/>
              <a:t> </a:t>
            </a:r>
            <a:r>
              <a:rPr lang="fi-FI" dirty="0" err="1"/>
              <a:t>well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challenging</a:t>
            </a:r>
            <a:r>
              <a:rPr lang="fi-FI" dirty="0"/>
              <a:t> and </a:t>
            </a:r>
            <a:r>
              <a:rPr lang="fi-FI" dirty="0" err="1"/>
              <a:t>educating</a:t>
            </a:r>
            <a:r>
              <a:rPr lang="fi-FI" dirty="0"/>
              <a:t>. </a:t>
            </a:r>
            <a:r>
              <a:rPr lang="fi-FI" dirty="0" err="1"/>
              <a:t>Working</a:t>
            </a:r>
            <a:r>
              <a:rPr lang="fi-FI" dirty="0"/>
              <a:t> on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an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peek</a:t>
            </a:r>
            <a:r>
              <a:rPr lang="fi-FI" dirty="0"/>
              <a:t> at </a:t>
            </a:r>
            <a:r>
              <a:rPr lang="fi-FI" dirty="0" err="1"/>
              <a:t>future</a:t>
            </a:r>
            <a:r>
              <a:rPr lang="fi-FI" dirty="0"/>
              <a:t> </a:t>
            </a:r>
            <a:r>
              <a:rPr lang="fi-FI" dirty="0" err="1"/>
              <a:t>technologies</a:t>
            </a:r>
            <a:r>
              <a:rPr lang="fi-FI" dirty="0"/>
              <a:t>.</a:t>
            </a:r>
          </a:p>
          <a:p>
            <a:pPr algn="just" fontAlgn="base"/>
            <a:endParaRPr lang="fi-FI" dirty="0"/>
          </a:p>
          <a:p>
            <a:pPr algn="just" fontAlgn="base"/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researchers</a:t>
            </a:r>
            <a:r>
              <a:rPr lang="fi-FI" dirty="0"/>
              <a:t> </a:t>
            </a:r>
            <a:r>
              <a:rPr lang="fi-FI" dirty="0" err="1"/>
              <a:t>claim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impact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world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invention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internet </a:t>
            </a:r>
            <a:r>
              <a:rPr lang="fi-FI" dirty="0" err="1"/>
              <a:t>did</a:t>
            </a:r>
            <a:r>
              <a:rPr lang="fi-FI" dirty="0"/>
              <a:t>. Is </a:t>
            </a:r>
            <a:r>
              <a:rPr lang="fi-FI" dirty="0" err="1"/>
              <a:t>this</a:t>
            </a:r>
            <a:r>
              <a:rPr lang="fi-FI" dirty="0"/>
              <a:t> a case of </a:t>
            </a:r>
            <a:r>
              <a:rPr lang="fi-FI" dirty="0" err="1"/>
              <a:t>over-enthusiastic</a:t>
            </a:r>
            <a:r>
              <a:rPr lang="fi-FI" dirty="0"/>
              <a:t> </a:t>
            </a:r>
            <a:r>
              <a:rPr lang="fi-FI" dirty="0" err="1"/>
              <a:t>researchers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world</a:t>
            </a:r>
            <a:r>
              <a:rPr lang="fi-FI" dirty="0"/>
              <a:t>?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wait</a:t>
            </a:r>
            <a:r>
              <a:rPr lang="fi-FI" dirty="0"/>
              <a:t> and </a:t>
            </a:r>
            <a:r>
              <a:rPr lang="fi-FI" dirty="0" err="1"/>
              <a:t>see</a:t>
            </a:r>
            <a:r>
              <a:rPr lang="fi-FI" dirty="0"/>
              <a:t>.</a:t>
            </a:r>
          </a:p>
          <a:p>
            <a:pPr algn="just" fontAlgn="base"/>
            <a:r>
              <a:rPr lang="fi-FI" dirty="0"/>
              <a:t> ​</a:t>
            </a:r>
          </a:p>
          <a:p>
            <a:pPr algn="just" fontAlgn="base"/>
            <a:r>
              <a:rPr lang="fi-FI" b="1" dirty="0" err="1"/>
              <a:t>References</a:t>
            </a:r>
            <a:r>
              <a:rPr lang="fi-FI" dirty="0"/>
              <a:t>​</a:t>
            </a:r>
          </a:p>
          <a:p>
            <a:pPr algn="just" fontAlgn="base"/>
            <a:r>
              <a:rPr lang="fi-FI" u="sng" dirty="0">
                <a:hlinkClick r:id="rId3"/>
              </a:rPr>
              <a:t>https://github.com/Miettine/ClassicCarChain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’ GitHub-</a:t>
            </a:r>
            <a:r>
              <a:rPr lang="fi-FI" dirty="0" err="1"/>
              <a:t>repository</a:t>
            </a:r>
            <a:r>
              <a:rPr lang="fi-FI" dirty="0"/>
              <a:t>.</a:t>
            </a:r>
          </a:p>
          <a:p>
            <a:pPr algn="just"/>
            <a:endParaRPr lang="fi-FI" dirty="0"/>
          </a:p>
          <a:p>
            <a:pPr algn="just"/>
            <a:endParaRPr lang="fi-FI" dirty="0"/>
          </a:p>
          <a:p>
            <a:pPr algn="just"/>
            <a:endParaRPr lang="fi-FI" dirty="0"/>
          </a:p>
        </p:txBody>
      </p:sp>
      <p:sp>
        <p:nvSpPr>
          <p:cNvPr id="14" name="Alatunnisteen paikkamerkki 4"/>
          <p:cNvSpPr>
            <a:spLocks noGrp="1"/>
          </p:cNvSpPr>
          <p:nvPr/>
        </p:nvSpPr>
        <p:spPr>
          <a:xfrm>
            <a:off x="4067298" y="3745483"/>
            <a:ext cx="4085106" cy="749583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1. 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chain’s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Each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contains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multiple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Each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linked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”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Tx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means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”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  <p:pic>
        <p:nvPicPr>
          <p:cNvPr id="18" name="Kuva 17">
            <a:extLst>
              <a:ext uri="{FF2B5EF4-FFF2-40B4-BE49-F238E27FC236}">
                <a16:creationId xmlns:a16="http://schemas.microsoft.com/office/drawing/2014/main" id="{54895817-E877-43C9-B96C-D54CD1883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98" y="2737792"/>
            <a:ext cx="4085106" cy="1003537"/>
          </a:xfrm>
          <a:prstGeom prst="rect">
            <a:avLst/>
          </a:prstGeom>
        </p:spPr>
      </p:pic>
      <p:pic>
        <p:nvPicPr>
          <p:cNvPr id="20" name="Kuva 19">
            <a:extLst>
              <a:ext uri="{FF2B5EF4-FFF2-40B4-BE49-F238E27FC236}">
                <a16:creationId xmlns:a16="http://schemas.microsoft.com/office/drawing/2014/main" id="{20B92B8F-49E2-42D7-B907-69819C812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743" y="9806258"/>
            <a:ext cx="2813821" cy="1303421"/>
          </a:xfrm>
          <a:prstGeom prst="rect">
            <a:avLst/>
          </a:prstGeom>
        </p:spPr>
      </p:pic>
      <p:sp>
        <p:nvSpPr>
          <p:cNvPr id="23" name="Alatunnisteen paikkamerkki 4">
            <a:extLst>
              <a:ext uri="{FF2B5EF4-FFF2-40B4-BE49-F238E27FC236}">
                <a16:creationId xmlns:a16="http://schemas.microsoft.com/office/drawing/2014/main" id="{CD4DA8C5-879B-437F-A9FF-929C6BB1A4B4}"/>
              </a:ext>
            </a:extLst>
          </p:cNvPr>
          <p:cNvSpPr>
            <a:spLocks noGrp="1"/>
          </p:cNvSpPr>
          <p:nvPr/>
        </p:nvSpPr>
        <p:spPr>
          <a:xfrm>
            <a:off x="3293909" y="11137761"/>
            <a:ext cx="2943490" cy="943748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2.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idea in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owner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highlights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such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happen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life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highlights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will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convince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future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buyer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515</Words>
  <Application>Microsoft Office PowerPoint</Application>
  <PresentationFormat>A3-paperi (297 x 420 mm)</PresentationFormat>
  <Paragraphs>35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Lauri Miettinen</cp:lastModifiedBy>
  <cp:revision>41</cp:revision>
  <dcterms:modified xsi:type="dcterms:W3CDTF">2017-12-03T15:58:03Z</dcterms:modified>
</cp:coreProperties>
</file>