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7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11626-12D4-4D05-9E33-7CD59A8F0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2E9618-F4C1-4A8C-A6DD-489995764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BBE9ED-42CA-400D-8CB6-E50EB936A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6B13-DA26-4FDF-B217-E446838900AD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1675F6-437C-4103-A37E-A871922A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7E2B3C-4020-48CD-9051-DA0E62EE2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A1B6-2824-4F2C-9E18-A11536893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9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69D0F-5E95-434F-8BFA-A9170CF5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07A21D-2F35-4191-872F-994A17E27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4A919-1520-4568-BCD1-861AD1FB8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6B13-DA26-4FDF-B217-E446838900AD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43B36-6430-4AF6-9AC6-071B4627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D25E83-CC86-4D72-83A8-1A95A4B3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A1B6-2824-4F2C-9E18-A11536893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62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7E4888-740F-4AD6-9DC2-233B51F4B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288CFA-9072-4784-8E56-13B61B916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C5C74F-63B0-4411-B834-72EC7D53B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6B13-DA26-4FDF-B217-E446838900AD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10ECD5-7826-4E49-A3C4-E3ECC89C1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19D8FF-F795-4251-A065-D1BEFD6B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A1B6-2824-4F2C-9E18-A11536893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11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52A0D-3A3E-4949-BAC7-BC9DAEC47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5B397-B722-44AD-A6DE-252D8AD1A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194C62-07CB-443A-B67D-BB2633A74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6B13-DA26-4FDF-B217-E446838900AD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CC420-A7C2-48DD-81F1-93BF1E62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81D56-2F9E-458D-A4EC-1488BC25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A1B6-2824-4F2C-9E18-A11536893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18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5564B-3C09-4111-BFCA-4BE47925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6CA70E-F1DC-4F29-9045-9A0AAC4F6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48B95-8BDB-4197-984A-467C684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6B13-DA26-4FDF-B217-E446838900AD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3B320-E3FB-497B-B4B0-6DA25D9A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698952-F4A6-4335-B774-B0EE61B5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A1B6-2824-4F2C-9E18-A11536893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33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75773-4B72-4D57-A3D8-2AC5FDD3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E95A0-714F-45CF-85EA-CE9F9CB2E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E2B2F1-0FB1-40FC-ADDA-C0B374F7D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35835F-A1FF-4B89-A20F-D82B40010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6B13-DA26-4FDF-B217-E446838900AD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8B8499-7184-4146-98FA-81F1EC4E7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D589B1-1F68-40E3-AEF0-AEB89E8A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A1B6-2824-4F2C-9E18-A11536893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35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3BB8C-B0BF-44DD-A101-41A97566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8962FC-AF41-4F09-A596-8688F46E8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880789-7B53-4534-8D56-DAE376D02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7E5346-E049-4D14-960D-5D231C0F0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5099B0-565D-40A8-BC31-CE31F5F19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38CC85-8A54-4929-B140-35051535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6B13-DA26-4FDF-B217-E446838900AD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850F98-DA1D-46A2-B39F-C5018845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1656D5-2FC3-45E3-A6B6-C3CE0F2E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A1B6-2824-4F2C-9E18-A11536893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6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F3D41-ABED-4FB8-8BAF-BF5AB5238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174AC4-4CC8-4E97-A563-9A5AA60E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6B13-DA26-4FDF-B217-E446838900AD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8619D5-442A-42E7-830C-9F1BA58D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F9F987-E14F-48EC-A75F-F44DAF40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A1B6-2824-4F2C-9E18-A11536893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95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36C329-281C-4501-87BF-586AF797D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6B13-DA26-4FDF-B217-E446838900AD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E3B7F5-7554-416A-B652-517FD398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C9F639-DAC1-430E-8AB6-2A5442A5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A1B6-2824-4F2C-9E18-A11536893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27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31408-DAD3-4F13-A774-BB1E95172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10B96-157D-43C5-B36E-0F177168E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01DA96-1128-47C3-AC33-90915C0A4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EEE04C-041F-4E5A-8121-8086DA23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6B13-DA26-4FDF-B217-E446838900AD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FA43B1-0C05-4A9B-813A-8356EE21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79CBC3-F0D1-4A15-BC17-D49A3A2C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A1B6-2824-4F2C-9E18-A11536893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45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DF2A8-4170-4AB1-9CE4-44D53077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5D2FB1-E0F9-4E6F-8708-064C765ED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755ECA-ABF5-4383-8808-5AB5446DE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82E545-D6AD-4E2C-8A5E-62C8353D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6B13-DA26-4FDF-B217-E446838900AD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B3D80A-DD3F-4794-8541-8C8D3A5C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2EF60F-CE73-41F4-AB0B-0FF0DB9E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A1B6-2824-4F2C-9E18-A11536893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01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636A55-4080-471A-A3F1-585CB5976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BC0CEC-121A-45F5-8412-576971C49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3D788D-4753-491A-87C2-6A7A91594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36B13-DA26-4FDF-B217-E446838900AD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E982AA-D300-4ACF-9BC2-337B9694B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E19869-E52F-4AA7-9707-ECA064A2D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8A1B6-2824-4F2C-9E18-A11536893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5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720AA-EC74-47EF-9399-3B9D5EEE4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79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 altLang="ko-KR" sz="13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U-NET </a:t>
            </a:r>
            <a:r>
              <a:rPr lang="ko-KR" altLang="en-US" sz="13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논문 리뷰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FC45AD-B2C4-4FFF-906D-CD06FEFE6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>
            <a:normAutofit/>
          </a:bodyPr>
          <a:lstStyle/>
          <a:p>
            <a:r>
              <a:rPr lang="ko-KR" altLang="en-US" sz="3500" b="1" dirty="0"/>
              <a:t>바이오 메디컬 이미지 분할을 위한 </a:t>
            </a:r>
            <a:r>
              <a:rPr lang="ko-KR" altLang="en-US" sz="3500" b="1" dirty="0" err="1"/>
              <a:t>컨볼루션</a:t>
            </a:r>
            <a:r>
              <a:rPr lang="ko-KR" altLang="en-US" sz="3500" b="1" dirty="0"/>
              <a:t> 네트워크</a:t>
            </a:r>
            <a:endParaRPr lang="en-US" altLang="ko-KR" sz="3500" b="1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B00414-1708-47D3-9F42-8DF16BBBF7FB}"/>
              </a:ext>
            </a:extLst>
          </p:cNvPr>
          <p:cNvSpPr txBox="1"/>
          <p:nvPr/>
        </p:nvSpPr>
        <p:spPr>
          <a:xfrm>
            <a:off x="11103429" y="6380946"/>
            <a:ext cx="1219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김민규</a:t>
            </a:r>
          </a:p>
        </p:txBody>
      </p:sp>
    </p:spTree>
    <p:extLst>
      <p:ext uri="{BB962C8B-B14F-4D97-AF65-F5344CB8AC3E}">
        <p14:creationId xmlns:p14="http://schemas.microsoft.com/office/powerpoint/2010/main" val="3120357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49D8C-FBCF-4877-9BE7-1B3D9343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7200" b="1" dirty="0"/>
              <a:t>Conclusion</a:t>
            </a:r>
            <a:endParaRPr lang="ko-KR" altLang="en-US" sz="7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5C64B-1097-4133-8390-2C5871B4C5F8}"/>
              </a:ext>
            </a:extLst>
          </p:cNvPr>
          <p:cNvSpPr txBox="1"/>
          <p:nvPr/>
        </p:nvSpPr>
        <p:spPr>
          <a:xfrm>
            <a:off x="0" y="1690688"/>
            <a:ext cx="1219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 b="1" dirty="0"/>
              <a:t>U-NET </a:t>
            </a:r>
            <a:r>
              <a:rPr lang="ko-KR" altLang="en-US" sz="2200" b="1" dirty="0"/>
              <a:t>아키텍처는 매우 다른 생물의학 세분화 애플리케이션에서 매우 우수한 성능을 달성하였습니다</a:t>
            </a:r>
            <a:r>
              <a:rPr lang="en-US" altLang="ko-KR" sz="2200" b="1" dirty="0"/>
              <a:t>. </a:t>
            </a:r>
            <a:r>
              <a:rPr lang="ko-KR" altLang="en-US" sz="2200" b="1" dirty="0"/>
              <a:t>탄력적인 성능으로 데이터 확대 알고리즘의 저자는 이 결과를 달성하기 위해 </a:t>
            </a:r>
            <a:r>
              <a:rPr lang="en-US" altLang="ko-KR" sz="2200" b="1" dirty="0"/>
              <a:t>78</a:t>
            </a:r>
            <a:r>
              <a:rPr lang="ko-KR" altLang="en-US" sz="2200" b="1" dirty="0"/>
              <a:t>개의 다른 솔루션을 제출하였습니다</a:t>
            </a:r>
            <a:r>
              <a:rPr lang="en-US" altLang="ko-KR" sz="22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b="1" dirty="0" err="1"/>
              <a:t>뮤테이션은</a:t>
            </a:r>
            <a:r>
              <a:rPr lang="ko-KR" altLang="en-US" sz="2200" b="1" dirty="0"/>
              <a:t> 주석이 달린 이미지가 거의 필요하지 않으며 </a:t>
            </a:r>
            <a:r>
              <a:rPr lang="en-US" altLang="ko-KR" sz="2200" b="1" dirty="0"/>
              <a:t>Nvidia Titan GPU(6GB)</a:t>
            </a:r>
            <a:r>
              <a:rPr lang="ko-KR" altLang="en-US" sz="2200" b="1" dirty="0"/>
              <a:t>에서 </a:t>
            </a:r>
            <a:r>
              <a:rPr lang="en-US" altLang="ko-KR" sz="2200" b="1" dirty="0"/>
              <a:t>10</a:t>
            </a:r>
            <a:r>
              <a:rPr lang="ko-KR" altLang="en-US" sz="2200" b="1" dirty="0"/>
              <a:t>시간의 매우 합리적인 교육 시간을 갖습니다</a:t>
            </a:r>
            <a:r>
              <a:rPr lang="en-US" altLang="ko-KR" sz="2200" b="1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b="1" dirty="0"/>
              <a:t>우리는 완전한 </a:t>
            </a:r>
            <a:r>
              <a:rPr lang="en-US" altLang="ko-KR" sz="2200" b="1" dirty="0" err="1"/>
              <a:t>caffe</a:t>
            </a:r>
            <a:r>
              <a:rPr lang="en-US" altLang="ko-KR" sz="2200" b="1" dirty="0"/>
              <a:t>[6] </a:t>
            </a:r>
            <a:r>
              <a:rPr lang="ko-KR" altLang="en-US" sz="2200" b="1" dirty="0"/>
              <a:t>기반 구현과 훈련된 네트워크를 제공합니다</a:t>
            </a:r>
            <a:r>
              <a:rPr lang="en-US" altLang="ko-KR" sz="2200" b="1" dirty="0"/>
              <a:t>. </a:t>
            </a:r>
            <a:r>
              <a:rPr lang="ko-KR" altLang="en-US" sz="2200" b="1" dirty="0"/>
              <a:t>우리는 </a:t>
            </a:r>
            <a:r>
              <a:rPr lang="en-US" altLang="ko-KR" sz="2200" b="1" dirty="0"/>
              <a:t>U-NET </a:t>
            </a:r>
            <a:r>
              <a:rPr lang="ko-KR" altLang="en-US" sz="2200" b="1" dirty="0"/>
              <a:t>아키텍처가 더 많은 작업에 쉽게 적용될 수 있다고 확신합니다</a:t>
            </a:r>
            <a:r>
              <a:rPr lang="en-US" altLang="ko-KR" sz="2200" b="1" dirty="0"/>
              <a:t>.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41584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13698-7771-4B7D-B543-3A5EE482C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07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7200" b="1" dirty="0"/>
              <a:t>Semantic Segmentation</a:t>
            </a:r>
            <a:endParaRPr lang="ko-KR" altLang="en-US" sz="7200" b="1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0A31282-6E9A-4881-BF85-F507240EB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25" y="1353343"/>
            <a:ext cx="5387569" cy="24907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36FBBF8-AE72-49F1-8580-444D9249A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51" y="3912504"/>
            <a:ext cx="5122316" cy="2877121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D1B1A5-818D-4817-9846-2C5E248D9E7A}"/>
              </a:ext>
            </a:extLst>
          </p:cNvPr>
          <p:cNvCxnSpPr>
            <a:cxnSpLocks/>
          </p:cNvCxnSpPr>
          <p:nvPr/>
        </p:nvCxnSpPr>
        <p:spPr>
          <a:xfrm>
            <a:off x="6096000" y="1353343"/>
            <a:ext cx="0" cy="550465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A7711E-5C40-414B-BD1B-C2AE06480336}"/>
              </a:ext>
            </a:extLst>
          </p:cNvPr>
          <p:cNvSpPr txBox="1"/>
          <p:nvPr/>
        </p:nvSpPr>
        <p:spPr>
          <a:xfrm>
            <a:off x="6225769" y="1433513"/>
            <a:ext cx="584240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300" dirty="0"/>
              <a:t>Semantic Segmentation</a:t>
            </a:r>
            <a:r>
              <a:rPr lang="ko-KR" altLang="en-US" sz="2300" dirty="0"/>
              <a:t>은 다른 컴퓨터비전 문제들과 마찬가지로</a:t>
            </a:r>
            <a:r>
              <a:rPr lang="en-US" altLang="ko-KR" sz="2300" dirty="0"/>
              <a:t>, Deep Convolution Neural Network (</a:t>
            </a:r>
            <a:r>
              <a:rPr lang="ko-KR" altLang="en-US" sz="2300" dirty="0"/>
              <a:t>깊은 신경망</a:t>
            </a:r>
            <a:r>
              <a:rPr lang="en-US" altLang="ko-KR" sz="2300" dirty="0"/>
              <a:t>)</a:t>
            </a:r>
            <a:r>
              <a:rPr lang="ko-KR" altLang="en-US" sz="2300" dirty="0"/>
              <a:t>을 적용해서 많은 발전을 이루었습니다</a:t>
            </a:r>
            <a:r>
              <a:rPr lang="en-US" altLang="ko-KR" sz="23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3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300" dirty="0"/>
              <a:t>Semantic Segmentation</a:t>
            </a:r>
            <a:r>
              <a:rPr lang="ko-KR" altLang="en-US" sz="2300" dirty="0"/>
              <a:t>은 컴퓨터 비전 분야에서 가장 핵심적인 분야입니다</a:t>
            </a:r>
            <a:r>
              <a:rPr lang="en-US" altLang="ko-KR" sz="23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3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300" dirty="0"/>
              <a:t>그림처럼</a:t>
            </a:r>
            <a:r>
              <a:rPr lang="en-US" altLang="ko-KR" sz="2300" dirty="0"/>
              <a:t>, </a:t>
            </a:r>
            <a:r>
              <a:rPr lang="ko-KR" altLang="en-US" sz="2300" dirty="0"/>
              <a:t>이미지 내에 있는 물체들을 의미 있는 단위로 분할해내는 것입니다</a:t>
            </a:r>
            <a:r>
              <a:rPr lang="en-US" altLang="ko-KR" sz="23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3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300" dirty="0"/>
              <a:t>또한 각 픽셀이 어느 클래스에 속하는지 예측해줍니다</a:t>
            </a:r>
            <a:r>
              <a:rPr lang="en-US" altLang="ko-KR" sz="2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646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13698-7771-4B7D-B543-3A5EE482C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1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b="1" dirty="0"/>
              <a:t>Introduction</a:t>
            </a:r>
            <a:endParaRPr lang="ko-KR" altLang="en-US" sz="7200" b="1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015432E-7BE7-46A5-A8E9-075130DCB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898" y="1554691"/>
            <a:ext cx="7453769" cy="51996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D0BD72-6A59-49AC-B6AA-D558667B9C8E}"/>
              </a:ext>
            </a:extLst>
          </p:cNvPr>
          <p:cNvSpPr txBox="1"/>
          <p:nvPr/>
        </p:nvSpPr>
        <p:spPr>
          <a:xfrm>
            <a:off x="7704667" y="1554691"/>
            <a:ext cx="462715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300" b="1" dirty="0"/>
              <a:t>Network</a:t>
            </a:r>
            <a:r>
              <a:rPr lang="ko-KR" altLang="en-US" sz="2300" b="1" dirty="0"/>
              <a:t>가 </a:t>
            </a:r>
            <a:r>
              <a:rPr lang="en-US" altLang="ko-KR" sz="2300" b="1" dirty="0"/>
              <a:t>U</a:t>
            </a:r>
            <a:r>
              <a:rPr lang="ko-KR" altLang="en-US" sz="2300" b="1" dirty="0"/>
              <a:t>자 형태이기 때문에 </a:t>
            </a:r>
            <a:r>
              <a:rPr lang="en-US" altLang="ko-KR" sz="2300" b="1" dirty="0"/>
              <a:t>UNET</a:t>
            </a:r>
            <a:r>
              <a:rPr lang="ko-KR" altLang="en-US" sz="2300" b="1" dirty="0"/>
              <a:t>이라고 합니다</a:t>
            </a:r>
            <a:r>
              <a:rPr lang="en-US" altLang="ko-KR" sz="23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데이터의 차원이 축소 되었다가 다시 늘어납니다</a:t>
            </a:r>
            <a:r>
              <a:rPr lang="en-US" altLang="ko-KR" sz="2300" b="1" dirty="0"/>
              <a:t>.               ( </a:t>
            </a:r>
            <a:r>
              <a:rPr lang="ko-KR" altLang="en-US" sz="2300" b="1" dirty="0"/>
              <a:t>수축 경로 </a:t>
            </a:r>
            <a:r>
              <a:rPr lang="en-US" altLang="ko-KR" sz="2300" b="1" dirty="0"/>
              <a:t>-&gt; </a:t>
            </a:r>
            <a:r>
              <a:rPr lang="ko-KR" altLang="en-US" sz="2300" b="1" dirty="0"/>
              <a:t>확장경로</a:t>
            </a:r>
            <a:r>
              <a:rPr lang="en-US" altLang="ko-KR" sz="23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축소 될 때 사용 되었던 신경망이 확장할 때 다시 사용 됩니다</a:t>
            </a:r>
            <a:r>
              <a:rPr lang="en-US" altLang="ko-KR" sz="23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452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13698-7771-4B7D-B543-3A5EE482C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b="1" dirty="0"/>
              <a:t>Introduction</a:t>
            </a:r>
            <a:endParaRPr lang="ko-KR" altLang="en-US" sz="72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DD4160A-7622-4482-869A-E01DA78D8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50" y="1575593"/>
            <a:ext cx="7213940" cy="5032375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C756A215-597D-494D-BA39-411633E4FFC6}"/>
              </a:ext>
            </a:extLst>
          </p:cNvPr>
          <p:cNvSpPr/>
          <p:nvPr/>
        </p:nvSpPr>
        <p:spPr>
          <a:xfrm>
            <a:off x="9008533" y="1575593"/>
            <a:ext cx="931334" cy="116760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E10F48-ED46-4B4D-94E9-E94B667F98D6}"/>
              </a:ext>
            </a:extLst>
          </p:cNvPr>
          <p:cNvSpPr txBox="1"/>
          <p:nvPr/>
        </p:nvSpPr>
        <p:spPr>
          <a:xfrm>
            <a:off x="7331790" y="2912533"/>
            <a:ext cx="486021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300" b="1" dirty="0"/>
              <a:t>Conv</a:t>
            </a:r>
            <a:r>
              <a:rPr lang="ko-KR" altLang="en-US" sz="2300" b="1" dirty="0"/>
              <a:t>와 </a:t>
            </a:r>
            <a:r>
              <a:rPr lang="en-US" altLang="ko-KR" sz="2300" b="1" dirty="0" err="1"/>
              <a:t>maxpooling</a:t>
            </a:r>
            <a:r>
              <a:rPr lang="ko-KR" altLang="en-US" sz="2300" b="1" dirty="0"/>
              <a:t>을 하면서 데이터의 특징점을 찾아냅니다</a:t>
            </a:r>
            <a:r>
              <a:rPr lang="en-US" altLang="ko-KR" sz="2300" b="1" dirty="0"/>
              <a:t>.</a:t>
            </a:r>
            <a:r>
              <a:rPr lang="ko-KR" altLang="en-US" sz="2300" b="1" dirty="0"/>
              <a:t> </a:t>
            </a:r>
            <a:r>
              <a:rPr lang="en-US" altLang="ko-KR" sz="2300" b="1" dirty="0"/>
              <a:t>(</a:t>
            </a:r>
            <a:r>
              <a:rPr lang="ko-KR" altLang="en-US" sz="2300" b="1" dirty="0"/>
              <a:t>데이터의 차원이 줄어드는 과정</a:t>
            </a:r>
            <a:r>
              <a:rPr lang="en-US" altLang="ko-KR" sz="23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300" b="1" dirty="0"/>
              <a:t>Up-conv</a:t>
            </a:r>
            <a:r>
              <a:rPr lang="ko-KR" altLang="en-US" sz="2300" b="1" dirty="0"/>
              <a:t>를 하면서 </a:t>
            </a:r>
            <a:r>
              <a:rPr lang="en-US" altLang="ko-KR" sz="2300" b="1" dirty="0"/>
              <a:t>conv &amp; </a:t>
            </a:r>
            <a:r>
              <a:rPr lang="en-US" altLang="ko-KR" sz="2300" b="1" dirty="0" err="1"/>
              <a:t>maxpooling</a:t>
            </a:r>
            <a:r>
              <a:rPr lang="en-US" altLang="ko-KR" sz="2300" b="1" dirty="0"/>
              <a:t> </a:t>
            </a:r>
            <a:r>
              <a:rPr lang="ko-KR" altLang="en-US" sz="2300" b="1" dirty="0"/>
              <a:t>과정에 사용된 신경망을 붙여 차원축소로 인한 공간정보 손실을 방지합니다</a:t>
            </a:r>
            <a:r>
              <a:rPr lang="en-US" altLang="ko-KR" sz="2300" b="1" dirty="0"/>
              <a:t>.         (</a:t>
            </a:r>
            <a:r>
              <a:rPr lang="ko-KR" altLang="en-US" sz="2300" b="1" dirty="0"/>
              <a:t>데이터 차원이 늘어나는 과정</a:t>
            </a:r>
            <a:r>
              <a:rPr lang="en-US" altLang="ko-KR" sz="23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816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13698-7771-4B7D-B543-3A5EE482C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b="1" dirty="0"/>
              <a:t>Network Architecture</a:t>
            </a:r>
            <a:endParaRPr lang="ko-KR" altLang="en-US" sz="7200" b="1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99D6D24-F0A6-4A0B-B4CE-9A05D9B04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65" y="1825624"/>
            <a:ext cx="6096000" cy="425251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821DF53-46BC-460B-B533-A3751F359107}"/>
              </a:ext>
            </a:extLst>
          </p:cNvPr>
          <p:cNvSpPr/>
          <p:nvPr/>
        </p:nvSpPr>
        <p:spPr>
          <a:xfrm>
            <a:off x="2756171" y="1825625"/>
            <a:ext cx="3420894" cy="42525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/>
              <a:t>Contracting Path</a:t>
            </a:r>
          </a:p>
          <a:p>
            <a:pPr algn="ctr"/>
            <a:endParaRPr lang="en-US" altLang="ko-KR" sz="1900" dirty="0"/>
          </a:p>
          <a:p>
            <a:pPr algn="just"/>
            <a:r>
              <a:rPr lang="ko-KR" altLang="en-US" sz="1900" b="1" dirty="0"/>
              <a:t> 입력 이미지의 </a:t>
            </a:r>
            <a:r>
              <a:rPr lang="en-US" altLang="ko-KR" sz="1900" b="1" dirty="0"/>
              <a:t>Context </a:t>
            </a:r>
            <a:r>
              <a:rPr lang="ko-KR" altLang="en-US" sz="1900" b="1" dirty="0"/>
              <a:t>포착을 목적으로 구성</a:t>
            </a:r>
            <a:r>
              <a:rPr lang="en-US" altLang="ko-KR" sz="1900" b="1" dirty="0"/>
              <a:t>. FCNs</a:t>
            </a:r>
            <a:r>
              <a:rPr lang="ko-KR" altLang="en-US" sz="1900" b="1" dirty="0"/>
              <a:t>처럼</a:t>
            </a:r>
            <a:r>
              <a:rPr lang="en-US" altLang="ko-KR" sz="1900" b="1" dirty="0"/>
              <a:t>VGG-based Architecture</a:t>
            </a:r>
            <a:endParaRPr lang="ko-KR" altLang="en-US" sz="19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6F3F0F-2159-426B-AA2E-B0AF32C10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118" y="1825625"/>
            <a:ext cx="5706817" cy="428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2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15B0808-A3EA-421B-B158-8E5712CA3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80" y="1740964"/>
            <a:ext cx="6010920" cy="4452798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D568F9C2-605A-411F-9209-05CCA00F158F}"/>
              </a:ext>
            </a:extLst>
          </p:cNvPr>
          <p:cNvSpPr txBox="1">
            <a:spLocks/>
          </p:cNvSpPr>
          <p:nvPr/>
        </p:nvSpPr>
        <p:spPr>
          <a:xfrm>
            <a:off x="838200" y="2500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7200" b="1" dirty="0"/>
              <a:t>Network Architecture</a:t>
            </a:r>
            <a:endParaRPr lang="ko-KR" altLang="en-US" sz="72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B263DE-1251-4680-9123-E9C8C5710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461" y="1740964"/>
            <a:ext cx="5848460" cy="445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8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B1173CC-8145-411E-9468-BD2A8BE76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884" y="1698669"/>
            <a:ext cx="6998432" cy="5036255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C553DED-8F03-4B78-9DBD-95F661D069E5}"/>
              </a:ext>
            </a:extLst>
          </p:cNvPr>
          <p:cNvSpPr txBox="1">
            <a:spLocks/>
          </p:cNvSpPr>
          <p:nvPr/>
        </p:nvSpPr>
        <p:spPr>
          <a:xfrm>
            <a:off x="838200" y="2500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7200" b="1" dirty="0"/>
              <a:t>Network Architecture</a:t>
            </a:r>
            <a:endParaRPr lang="ko-KR" altLang="en-US" sz="7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2128D0-B503-4194-82EB-D958872FCDA0}"/>
              </a:ext>
            </a:extLst>
          </p:cNvPr>
          <p:cNvSpPr txBox="1"/>
          <p:nvPr/>
        </p:nvSpPr>
        <p:spPr>
          <a:xfrm>
            <a:off x="7220316" y="1698669"/>
            <a:ext cx="49716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2 x 2 convolution(up-convolution) : </a:t>
            </a:r>
            <a:r>
              <a:rPr lang="ko-KR" altLang="en-US" b="1" dirty="0"/>
              <a:t>초록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총 </a:t>
            </a:r>
            <a:r>
              <a:rPr lang="en-US" altLang="ko-KR" b="1" dirty="0"/>
              <a:t>23-layers fully convolutional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최종</a:t>
            </a:r>
            <a:r>
              <a:rPr lang="en-US" altLang="ko-KR" b="1" dirty="0"/>
              <a:t> </a:t>
            </a:r>
            <a:r>
              <a:rPr lang="ko-KR" altLang="en-US" b="1" dirty="0"/>
              <a:t>출력인 </a:t>
            </a:r>
            <a:r>
              <a:rPr lang="en-US" altLang="ko-KR" b="1" dirty="0"/>
              <a:t>segmentation map</a:t>
            </a:r>
            <a:r>
              <a:rPr lang="ko-KR" altLang="en-US" b="1" dirty="0"/>
              <a:t>의 크기는 </a:t>
            </a:r>
            <a:r>
              <a:rPr lang="en-US" altLang="ko-KR" b="1" dirty="0"/>
              <a:t>input image </a:t>
            </a:r>
            <a:r>
              <a:rPr lang="ko-KR" altLang="en-US" b="1" dirty="0"/>
              <a:t>크기보다 작다</a:t>
            </a:r>
            <a:r>
              <a:rPr lang="en-US" altLang="ko-KR" b="1" dirty="0"/>
              <a:t>. (conv </a:t>
            </a:r>
            <a:r>
              <a:rPr lang="ko-KR" altLang="en-US" b="1" dirty="0"/>
              <a:t>연산에서 패딩 사용하지 않아서</a:t>
            </a:r>
            <a:r>
              <a:rPr lang="en-US" altLang="ko-KR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이미지 경계부분 픽셀에 대한 </a:t>
            </a:r>
            <a:r>
              <a:rPr lang="en-US" altLang="ko-KR" b="1" dirty="0"/>
              <a:t>segmentation</a:t>
            </a:r>
            <a:r>
              <a:rPr lang="ko-KR" altLang="en-US" b="1" dirty="0"/>
              <a:t>을 위해 </a:t>
            </a:r>
            <a:r>
              <a:rPr lang="en-US" altLang="ko-KR" b="1" dirty="0"/>
              <a:t>0</a:t>
            </a:r>
            <a:r>
              <a:rPr lang="ko-KR" altLang="en-US" b="1" dirty="0"/>
              <a:t>이나 임의의 패딩 값을 사용하는 대신 이미지 경계 부분의 </a:t>
            </a:r>
            <a:r>
              <a:rPr lang="ko-KR" altLang="en-US" b="1" dirty="0" err="1"/>
              <a:t>미러링을</a:t>
            </a:r>
            <a:r>
              <a:rPr lang="ko-KR" altLang="en-US" b="1" dirty="0"/>
              <a:t> 이용한 </a:t>
            </a:r>
            <a:r>
              <a:rPr lang="en-US" altLang="ko-KR" b="1" dirty="0"/>
              <a:t>extrapolation </a:t>
            </a:r>
            <a:r>
              <a:rPr lang="ko-KR" altLang="en-US" b="1" dirty="0"/>
              <a:t>기법을 사용하였습니다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5105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49D8C-FBCF-4877-9BE7-1B3D93439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b="1" dirty="0"/>
              <a:t>Data Augmentation</a:t>
            </a:r>
            <a:endParaRPr lang="ko-KR" altLang="en-US" sz="7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9AD571-E2A6-4C51-8B4A-AE322AE84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9808" y="1575594"/>
            <a:ext cx="5630334" cy="517882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200" b="1" dirty="0"/>
              <a:t>Data augmentation</a:t>
            </a:r>
            <a:r>
              <a:rPr lang="ko-KR" altLang="en-US" sz="2200" b="1" dirty="0"/>
              <a:t>은 갖고 있는 데이터셋을 여러 가지 방법으로 </a:t>
            </a:r>
            <a:r>
              <a:rPr lang="en-US" altLang="ko-KR" sz="2200" b="1" dirty="0"/>
              <a:t>augment</a:t>
            </a:r>
            <a:r>
              <a:rPr lang="ko-KR" altLang="en-US" sz="2200" b="1" dirty="0"/>
              <a:t>하여 실질적인 학습 데이터셋의 규모를 키울 수 있는 방법입니다</a:t>
            </a:r>
            <a:r>
              <a:rPr lang="en-US" altLang="ko-KR" sz="2200" b="1" dirty="0"/>
              <a:t>.</a:t>
            </a:r>
          </a:p>
          <a:p>
            <a:endParaRPr lang="en-US" altLang="ko-KR" sz="2200" b="1" dirty="0"/>
          </a:p>
          <a:p>
            <a:r>
              <a:rPr lang="en-US" altLang="ko-KR" sz="2200" b="1" dirty="0"/>
              <a:t>Coarse 3 X 3 grid</a:t>
            </a:r>
            <a:r>
              <a:rPr lang="ko-KR" altLang="en-US" sz="2200" b="1" dirty="0"/>
              <a:t>에 </a:t>
            </a:r>
            <a:r>
              <a:rPr lang="en-US" altLang="ko-KR" sz="2200" b="1" dirty="0"/>
              <a:t>random displacement vectors</a:t>
            </a:r>
            <a:r>
              <a:rPr lang="ko-KR" altLang="en-US" sz="2200" b="1" dirty="0"/>
              <a:t>을 이용해 </a:t>
            </a:r>
            <a:r>
              <a:rPr lang="en-US" altLang="ko-KR" sz="2200" b="1" dirty="0"/>
              <a:t>smooth deformation</a:t>
            </a:r>
            <a:r>
              <a:rPr lang="ko-KR" altLang="en-US" sz="2200" b="1" dirty="0"/>
              <a:t>을 수행합니다</a:t>
            </a:r>
            <a:r>
              <a:rPr lang="en-US" altLang="ko-KR" sz="2200" b="1" dirty="0"/>
              <a:t>. Displacement</a:t>
            </a:r>
            <a:r>
              <a:rPr lang="ko-KR" altLang="en-US" sz="2200" b="1" dirty="0"/>
              <a:t>는 </a:t>
            </a:r>
            <a:r>
              <a:rPr lang="en-US" altLang="ko-KR" sz="2200" b="1" dirty="0"/>
              <a:t>10</a:t>
            </a:r>
            <a:r>
              <a:rPr lang="ko-KR" altLang="en-US" sz="2200" b="1" dirty="0"/>
              <a:t>개 픽셀이 가지는 값들의 표준편차를 따르는 </a:t>
            </a:r>
            <a:r>
              <a:rPr lang="ko-KR" altLang="en-US" sz="2200" b="1" dirty="0" err="1"/>
              <a:t>가우시안</a:t>
            </a:r>
            <a:r>
              <a:rPr lang="ko-KR" altLang="en-US" sz="2200" b="1" dirty="0"/>
              <a:t> 분포에서 임의로 뽑은 값으로 수행합니다</a:t>
            </a:r>
            <a:r>
              <a:rPr lang="en-US" altLang="ko-KR" sz="2200" b="1" dirty="0"/>
              <a:t>.</a:t>
            </a:r>
          </a:p>
          <a:p>
            <a:endParaRPr lang="en-US" altLang="ko-KR" sz="2200" b="1" dirty="0"/>
          </a:p>
          <a:p>
            <a:r>
              <a:rPr lang="en-US" altLang="ko-KR" sz="2200" b="1" dirty="0"/>
              <a:t>Bicubic interpolation</a:t>
            </a:r>
            <a:r>
              <a:rPr lang="ko-KR" altLang="en-US" sz="2200" b="1" dirty="0"/>
              <a:t>을 이용해 픽셀 단위로 </a:t>
            </a:r>
            <a:r>
              <a:rPr lang="en-US" altLang="ko-KR" sz="2200" b="1" dirty="0"/>
              <a:t>displacement</a:t>
            </a:r>
            <a:r>
              <a:rPr lang="ko-KR" altLang="en-US" sz="2200" b="1" dirty="0"/>
              <a:t>를 계산합니다</a:t>
            </a:r>
            <a:r>
              <a:rPr lang="en-US" altLang="ko-KR" sz="2200" b="1" dirty="0"/>
              <a:t>.</a:t>
            </a:r>
          </a:p>
          <a:p>
            <a:endParaRPr lang="en-US" altLang="ko-KR" sz="2200" b="1" dirty="0"/>
          </a:p>
          <a:p>
            <a:r>
              <a:rPr lang="en-US" altLang="ko-KR" sz="2200" b="1" dirty="0"/>
              <a:t>Contracting path</a:t>
            </a:r>
            <a:r>
              <a:rPr lang="ko-KR" altLang="en-US" sz="2200" b="1" dirty="0"/>
              <a:t>의 맨 끝에 있는 </a:t>
            </a:r>
            <a:r>
              <a:rPr lang="en-US" altLang="ko-KR" sz="2200" b="1" dirty="0"/>
              <a:t>Drop out layer</a:t>
            </a:r>
            <a:r>
              <a:rPr lang="ko-KR" altLang="en-US" sz="2200" b="1" dirty="0"/>
              <a:t>가 더욱 </a:t>
            </a:r>
            <a:r>
              <a:rPr lang="en-US" altLang="ko-KR" sz="2200" b="1" dirty="0"/>
              <a:t>implicit</a:t>
            </a:r>
            <a:r>
              <a:rPr lang="ko-KR" altLang="en-US" sz="2200" b="1" dirty="0"/>
              <a:t>한 </a:t>
            </a:r>
            <a:r>
              <a:rPr lang="en-US" altLang="ko-KR" sz="2200" b="1" dirty="0"/>
              <a:t>Data augmentation</a:t>
            </a:r>
            <a:r>
              <a:rPr lang="ko-KR" altLang="en-US" sz="2200" b="1" dirty="0"/>
              <a:t>을 수행합니다</a:t>
            </a:r>
            <a:r>
              <a:rPr lang="en-US" altLang="ko-KR" sz="2200" b="1" dirty="0"/>
              <a:t>.</a:t>
            </a:r>
          </a:p>
          <a:p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E39787-B372-48D5-8B6E-7C20AE2B7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9" y="1825625"/>
            <a:ext cx="5974142" cy="383222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9FAA9D2-F538-4561-8B6C-8D06270F8DA7}"/>
              </a:ext>
            </a:extLst>
          </p:cNvPr>
          <p:cNvCxnSpPr>
            <a:stCxn id="2" idx="2"/>
          </p:cNvCxnSpPr>
          <p:nvPr/>
        </p:nvCxnSpPr>
        <p:spPr>
          <a:xfrm>
            <a:off x="6096000" y="1575594"/>
            <a:ext cx="0" cy="528240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62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49D8C-FBCF-4877-9BE7-1B3D93439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b="1" dirty="0"/>
              <a:t>Experiments</a:t>
            </a:r>
            <a:endParaRPr lang="ko-KR" altLang="en-US" sz="7200" b="1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751F762-964B-491F-ADB6-829A06D06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30" y="1825625"/>
            <a:ext cx="5930420" cy="24259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CC86E76-4222-4863-A931-47512D6C2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333" y="1825625"/>
            <a:ext cx="5814083" cy="2637102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86679F0-C25F-48C5-B603-9C6663D0A6A3}"/>
              </a:ext>
            </a:extLst>
          </p:cNvPr>
          <p:cNvCxnSpPr>
            <a:stCxn id="2" idx="2"/>
          </p:cNvCxnSpPr>
          <p:nvPr/>
        </p:nvCxnSpPr>
        <p:spPr>
          <a:xfrm>
            <a:off x="6096000" y="1575594"/>
            <a:ext cx="0" cy="528240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2270D1-E553-4CA8-90A6-003F8FCFFE9E}"/>
              </a:ext>
            </a:extLst>
          </p:cNvPr>
          <p:cNvSpPr/>
          <p:nvPr/>
        </p:nvSpPr>
        <p:spPr>
          <a:xfrm>
            <a:off x="6189333" y="3940213"/>
            <a:ext cx="5471885" cy="3113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DFD225-18F9-4956-B3E0-5325C7E21757}"/>
              </a:ext>
            </a:extLst>
          </p:cNvPr>
          <p:cNvSpPr/>
          <p:nvPr/>
        </p:nvSpPr>
        <p:spPr>
          <a:xfrm>
            <a:off x="333829" y="2496457"/>
            <a:ext cx="5666920" cy="3102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434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373</Words>
  <Application>Microsoft Office PowerPoint</Application>
  <PresentationFormat>와이드스크린</PresentationFormat>
  <Paragraphs>56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HY헤드라인M</vt:lpstr>
      <vt:lpstr>맑은 고딕</vt:lpstr>
      <vt:lpstr>Arial</vt:lpstr>
      <vt:lpstr>Wingdings</vt:lpstr>
      <vt:lpstr>Office 테마</vt:lpstr>
      <vt:lpstr>U-NET 논문 리뷰</vt:lpstr>
      <vt:lpstr>Semantic Segmentation</vt:lpstr>
      <vt:lpstr>Introduction</vt:lpstr>
      <vt:lpstr>Introduction</vt:lpstr>
      <vt:lpstr>Network Architecture</vt:lpstr>
      <vt:lpstr>PowerPoint 프레젠테이션</vt:lpstr>
      <vt:lpstr>PowerPoint 프레젠테이션</vt:lpstr>
      <vt:lpstr>Data Augmentation</vt:lpstr>
      <vt:lpstr>Experiments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HKIT</dc:creator>
  <cp:lastModifiedBy>HKIT</cp:lastModifiedBy>
  <cp:revision>54</cp:revision>
  <dcterms:created xsi:type="dcterms:W3CDTF">2022-07-25T03:01:54Z</dcterms:created>
  <dcterms:modified xsi:type="dcterms:W3CDTF">2022-07-25T07:09:01Z</dcterms:modified>
</cp:coreProperties>
</file>