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embeddings/oleObject1" ContentType="image/vnd.ms-photo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ppt/media/hdphoto1.wdp" ContentType="image/vnd.ms-photo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0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77BBAD0-2FD1-4BB3-BED5-B7D4590D3504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3"/>
      </a:tcTxStyle>
      <a:tcStyle>
        <a:tcBdr>
          <a:top>
            <a:ln w="6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3">
          <a:shade val="40000"/>
        </a:schemeClr>
      </a:tcTxStyle>
      <a:tcStyle>
        <a:tcBdr/>
        <a:fill>
          <a:solidFill>
            <a:schemeClr val="accent3">
              <a:alpha val="40000"/>
            </a:schemeClr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238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4" y="864"/>
      </p:cViewPr>
      <p:guideLst>
        <p:guide orient="horz" pos="2157"/>
        <p:guide pos="38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r>
              <a:rPr lang="en-US" altLang="ko-KR"/>
              <a:t>Design project1,2018-09-17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9EDC490-A54E-4985-9577-36870B095482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r>
              <a:rPr lang="en-US" altLang="ko-KR"/>
              <a:t>Design project1,2018-09-17</a:t>
            </a:r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5DCBD5E9-CF19-4920-9B3C-CC03BE78CD40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Design project1, 2018-09-17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B722-619D-4C2B-AF81-5398CBD0D6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411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본문" type="vertTx" preserve="1">
  <p:cSld name="제목 및 세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Design project1, 2018-09-17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B1FB722-619D-4C2B-AF81-5398CBD0D6AE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Design project1, 2018-09-17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B1FB722-619D-4C2B-AF81-5398CBD0D6AE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Design project1, 2018-09-17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B722-619D-4C2B-AF81-5398CBD0D6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39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Design project1, 2018-09-17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B1FB722-619D-4C2B-AF81-5398CBD0D6AE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Design project1, 2018-09-17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B1FB722-619D-4C2B-AF81-5398CBD0D6AE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Design project1, 2018-09-17</a:t>
            </a: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B1FB722-619D-4C2B-AF81-5398CBD0D6AE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Design project1, 2018-09-17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B1FB722-619D-4C2B-AF81-5398CBD0D6AE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Design project1, 2018-09-17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B1FB722-619D-4C2B-AF81-5398CBD0D6AE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및 설명" type="objTx" preserve="1">
  <p:cSld name="내용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Design project1, 2018-09-17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B1FB722-619D-4C2B-AF81-5398CBD0D6AE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Design project1, 2018-09-17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B1FB722-619D-4C2B-AF81-5398CBD0D6AE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Design project1, 2018-09-17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FB722-619D-4C2B-AF81-5398CBD0D6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809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mailto:sony667@naver.com" TargetMode="External"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jpeg"  /><Relationship Id="rId3" Type="http://schemas.openxmlformats.org/officeDocument/2006/relationships/image" Target="../media/image6.png"  /><Relationship Id="rId4" Type="http://schemas.microsoft.com/office/2007/relationships/hdphoto" Target="../embeddings/oleObject1"  /><Relationship Id="rId5" Type="http://schemas.openxmlformats.org/officeDocument/2006/relationships/image" Target="../media/image7.png"  /><Relationship Id="rId6" Type="http://schemas.openxmlformats.org/officeDocument/2006/relationships/image" Target="../media/image4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gif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B1FB722-619D-4C2B-AF81-5398CBD0D6AE}" type="slidenum">
              <a:rPr lang="en-US" altLang="en-US"/>
              <a:pPr lvl="0">
                <a:defRPr lang="ko-KR" altLang="en-US"/>
              </a:pPr>
              <a:t>1</a:t>
            </a:fld>
            <a:endParaRPr lang="en-US" altLang="en-US"/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>
          <a:xfrm>
            <a:off x="177312" y="876462"/>
            <a:ext cx="11837376" cy="769458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>
                <a:alpha val="0"/>
              </a:srgbClr>
            </a:solidFill>
            <a:miter/>
          </a:ln>
        </p:spPr>
        <p:txBody>
          <a:bodyPr wrap="square">
            <a:spAutoFit/>
          </a:bodyPr>
          <a:lstStyle>
            <a:lvl1pPr>
              <a:defRPr sz="1200" b="1">
                <a:solidFill>
                  <a:srgbClr val="000066"/>
                </a:solidFill>
                <a:latin typeface="Arial"/>
                <a:ea typeface="굴림"/>
              </a:defRPr>
            </a:lvl1pPr>
            <a:lvl2pPr marL="742950" indent="-285750">
              <a:defRPr sz="1200" b="1">
                <a:solidFill>
                  <a:srgbClr val="000066"/>
                </a:solidFill>
                <a:latin typeface="Arial"/>
                <a:ea typeface="굴림"/>
              </a:defRPr>
            </a:lvl2pPr>
            <a:lvl3pPr marL="1143000" indent="-228600">
              <a:defRPr sz="1200" b="1">
                <a:solidFill>
                  <a:srgbClr val="000066"/>
                </a:solidFill>
                <a:latin typeface="Arial"/>
                <a:ea typeface="굴림"/>
              </a:defRPr>
            </a:lvl3pPr>
            <a:lvl4pPr marL="1600200" indent="-228600">
              <a:defRPr sz="1200" b="1">
                <a:solidFill>
                  <a:srgbClr val="000066"/>
                </a:solidFill>
                <a:latin typeface="Arial"/>
                <a:ea typeface="굴림"/>
              </a:defRPr>
            </a:lvl4pPr>
            <a:lvl5pPr marL="2057400" indent="-228600">
              <a:defRPr sz="1200" b="1">
                <a:solidFill>
                  <a:srgbClr val="000066"/>
                </a:solidFill>
                <a:latin typeface="Arial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0066"/>
                </a:solidFill>
                <a:latin typeface="Arial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0066"/>
                </a:solidFill>
                <a:latin typeface="Arial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0066"/>
                </a:solidFill>
                <a:latin typeface="Arial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0066"/>
                </a:solidFill>
                <a:latin typeface="Arial"/>
                <a:ea typeface="굴림"/>
              </a:defRPr>
            </a:lvl9pPr>
          </a:lstStyle>
          <a:p>
            <a:pPr algn="ctr" eaLnBrk="1" latin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ko-KR" altLang="en-US" sz="5000">
                <a:solidFill>
                  <a:srgbClr val="0070c0"/>
                </a:solidFill>
                <a:latin typeface="함초롬 돋움"/>
                <a:ea typeface="휴먼태엑스포"/>
              </a:rPr>
              <a:t> </a:t>
            </a:r>
            <a:r>
              <a:rPr lang="ko-KR" altLang="en-US" sz="4000">
                <a:solidFill>
                  <a:srgbClr val="0070c0"/>
                </a:solidFill>
                <a:latin typeface="맑은 고딕"/>
                <a:ea typeface="맑은 고딕"/>
              </a:rPr>
              <a:t>긴급재난문자 향상 방안</a:t>
            </a:r>
            <a:endParaRPr lang="en-US" altLang="ko-KR" sz="4000">
              <a:solidFill>
                <a:srgbClr val="0070c0"/>
              </a:solidFill>
              <a:latin typeface="맑은 고딕"/>
              <a:ea typeface="맑은 고딕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73388" y="1522793"/>
            <a:ext cx="50452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rgbClr val="c00000"/>
                </a:solidFill>
                <a:latin typeface="맑은 고딕"/>
                <a:ea typeface="맑은 고딕"/>
              </a:rPr>
              <a:t>(</a:t>
            </a:r>
            <a:r>
              <a:rPr lang="ko-KR" altLang="en-US">
                <a:solidFill>
                  <a:srgbClr val="c00000"/>
                </a:solidFill>
                <a:latin typeface="맑은 고딕"/>
                <a:ea typeface="맑은 고딕"/>
              </a:rPr>
              <a:t>문제 유형 </a:t>
            </a:r>
            <a:r>
              <a:rPr lang="en-US" altLang="ko-KR">
                <a:solidFill>
                  <a:srgbClr val="c00000"/>
                </a:solidFill>
                <a:latin typeface="맑은 고딕"/>
                <a:ea typeface="맑은 고딕"/>
              </a:rPr>
              <a:t>: </a:t>
            </a:r>
            <a:r>
              <a:rPr lang="ko-KR" altLang="en-US">
                <a:solidFill>
                  <a:srgbClr val="c00000"/>
                </a:solidFill>
                <a:latin typeface="맑은 고딕"/>
                <a:ea typeface="맑은 고딕"/>
              </a:rPr>
              <a:t>자유주제</a:t>
            </a:r>
            <a:r>
              <a:rPr lang="en-US" altLang="ko-KR">
                <a:solidFill>
                  <a:srgbClr val="c00000"/>
                </a:solidFill>
                <a:latin typeface="맑은 고딕"/>
                <a:ea typeface="맑은 고딕"/>
              </a:rPr>
              <a:t>)</a:t>
            </a:r>
            <a:endParaRPr lang="ko-KR" altLang="en-US">
              <a:solidFill>
                <a:srgbClr val="c00000"/>
              </a:solidFill>
              <a:latin typeface="맑은 고딕"/>
              <a:ea typeface="맑은 고딕"/>
            </a:endParaRPr>
          </a:p>
        </p:txBody>
      </p:sp>
      <p:sp>
        <p:nvSpPr>
          <p:cNvPr id="14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930478" y="6338794"/>
            <a:ext cx="4331043" cy="365125"/>
          </a:xfrm>
        </p:spPr>
        <p:txBody>
          <a:bodyPr/>
          <a:lstStyle/>
          <a:p>
            <a:pPr lvl="0">
              <a:defRPr/>
            </a:pPr>
            <a:r>
              <a:rPr lang="en-US" altLang="ko-KR" b="1"/>
              <a:t>2020 TRIZ </a:t>
            </a:r>
            <a:r>
              <a:rPr lang="ko-KR" altLang="en-US" b="1"/>
              <a:t>전국경진대회 </a:t>
            </a:r>
            <a:r>
              <a:rPr lang="en-US" altLang="ko-KR" b="1"/>
              <a:t>/ </a:t>
            </a:r>
            <a:r>
              <a:rPr lang="ko-KR" altLang="en-US" b="1"/>
              <a:t>전주대학교 </a:t>
            </a:r>
            <a:r>
              <a:rPr lang="en-US" altLang="ko-KR" b="1"/>
              <a:t>LINC+</a:t>
            </a:r>
            <a:r>
              <a:rPr lang="ko-KR" altLang="en-US" b="1"/>
              <a:t>사업단</a:t>
            </a:r>
            <a:endParaRPr lang="ko-KR" altLang="en-US" b="1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2425437" y="2552700"/>
          <a:ext cx="7341124" cy="3705226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2732270"/>
                <a:gridCol w="4608854"/>
              </a:tblGrid>
              <a:tr h="529318">
                <a:tc>
                  <a:txBody>
                    <a:bodyPr vert="horz" lIns="9525" tIns="9525" rIns="9525" bIns="0" anchor="ctr" anchorCtr="0"/>
                    <a:p>
                      <a:pPr lvl="1" algn="l" rtl="0">
                        <a:defRPr/>
                      </a:pPr>
                      <a:r>
                        <a:rPr lang="ko-KR" altLang="en-US" sz="1800" u="none" strike="noStrike">
                          <a:effectLst/>
                        </a:rPr>
                        <a:t>참가자 소속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l">
                        <a:defRPr/>
                      </a:pPr>
                      <a:r>
                        <a:rPr lang="ko-KR" altLang="en-US" sz="1800" u="none" strike="noStrike">
                          <a:effectLst/>
                        </a:rPr>
                        <a:t>금오공과 대학교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</a:tr>
              <a:tr h="529318">
                <a:tc>
                  <a:txBody>
                    <a:bodyPr vert="horz" lIns="9525" tIns="9525" rIns="9525" bIns="0" anchor="ctr" anchorCtr="0"/>
                    <a:p>
                      <a:pPr lvl="1" algn="l" rtl="0">
                        <a:defRPr/>
                      </a:pPr>
                      <a:r>
                        <a:rPr lang="ko-KR" altLang="en-US" sz="1800" u="none" strike="noStrike">
                          <a:effectLst/>
                        </a:rPr>
                        <a:t>참가팀명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l">
                        <a:defRPr/>
                      </a:pPr>
                      <a:r>
                        <a:rPr lang="ko-KR" altLang="en-US" sz="1800" u="none" strike="noStrike">
                          <a:effectLst/>
                        </a:rPr>
                        <a:t>김나박이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</a:tr>
              <a:tr h="529318">
                <a:tc>
                  <a:txBody>
                    <a:bodyPr vert="horz" lIns="9525" tIns="9525" rIns="9525" bIns="0" anchor="ctr" anchorCtr="0"/>
                    <a:p>
                      <a:pPr lvl="1" algn="l" rtl="0">
                        <a:defRPr/>
                      </a:pPr>
                      <a:r>
                        <a:rPr lang="ko-KR" altLang="en-US" sz="1800" u="none" strike="noStrike">
                          <a:effectLst/>
                        </a:rPr>
                        <a:t>참가자 이름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l">
                        <a:defRPr/>
                      </a:pPr>
                      <a:r>
                        <a:rPr lang="ko-KR" altLang="en-US" sz="1800" u="none" strike="noStrike">
                          <a:effectLst/>
                        </a:rPr>
                        <a:t>김민규</a:t>
                      </a:r>
                      <a:endParaRPr lang="en-US" altLang="ko-KR" sz="1800" u="none" strike="noStrike">
                        <a:effectLst/>
                      </a:endParaRPr>
                    </a:p>
                  </a:txBody>
                  <a:tcPr marL="9525" marR="9525" marT="9525" marB="0" anchor="ctr"/>
                </a:tc>
              </a:tr>
              <a:tr h="529318">
                <a:tc>
                  <a:txBody>
                    <a:bodyPr vert="horz" lIns="9525" tIns="9525" rIns="9525" bIns="0" anchor="ctr" anchorCtr="0"/>
                    <a:p>
                      <a:pPr lvl="1" algn="l" rtl="0">
                        <a:defRPr/>
                      </a:pPr>
                      <a:r>
                        <a:rPr lang="en-US" altLang="ko-KR" sz="1800" u="none" strike="noStrike">
                          <a:effectLst/>
                        </a:rPr>
                        <a:t>•</a:t>
                      </a:r>
                      <a:r>
                        <a:rPr lang="ko-KR" altLang="en-US" sz="1800" u="none" strike="noStrike">
                          <a:effectLst/>
                        </a:rPr>
                        <a:t>대표학생명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l">
                        <a:defRPr/>
                      </a:pPr>
                      <a:r>
                        <a:rPr lang="ko-KR" altLang="en-US" sz="1800" u="none" strike="noStrike">
                          <a:effectLst/>
                        </a:rPr>
                        <a:t>김민규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</a:tr>
              <a:tr h="529318">
                <a:tc>
                  <a:txBody>
                    <a:bodyPr vert="horz" lIns="9525" tIns="9525" rIns="9525" bIns="0" anchor="ctr" anchorCtr="0"/>
                    <a:p>
                      <a:pPr lvl="1" algn="l" rtl="0">
                        <a:defRPr/>
                      </a:pPr>
                      <a:r>
                        <a:rPr lang="en-US" altLang="ko-KR" sz="1800" u="none" strike="noStrike">
                          <a:effectLst/>
                        </a:rPr>
                        <a:t>•</a:t>
                      </a:r>
                      <a:r>
                        <a:rPr lang="ko-KR" altLang="en-US" sz="1800" u="none" strike="noStrike">
                          <a:effectLst/>
                        </a:rPr>
                        <a:t>대표학생 전화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l">
                        <a:defRPr/>
                      </a:pPr>
                      <a:r>
                        <a:rPr lang="en-US" altLang="ko-KR" sz="1800" u="none" strike="noStrike">
                          <a:effectLst/>
                        </a:rPr>
                        <a:t>010-3567-3246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</a:tr>
              <a:tr h="529318">
                <a:tc>
                  <a:txBody>
                    <a:bodyPr vert="horz" lIns="9525" tIns="9525" rIns="9525" bIns="0" anchor="ctr" anchorCtr="0"/>
                    <a:p>
                      <a:pPr lvl="1" algn="l" rtl="0">
                        <a:defRPr/>
                      </a:pPr>
                      <a:r>
                        <a:rPr lang="en-US" altLang="ko-KR" sz="1800" u="none" strike="noStrike">
                          <a:effectLst/>
                        </a:rPr>
                        <a:t>•</a:t>
                      </a:r>
                      <a:r>
                        <a:rPr lang="ko-KR" altLang="en-US" sz="1800" u="none" strike="noStrike">
                          <a:effectLst/>
                        </a:rPr>
                        <a:t>대표학생 이메일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l">
                        <a:defRPr/>
                      </a:pPr>
                      <a:r>
                        <a:rPr lang="en-US" sz="1800" u="sng" strike="noStrike">
                          <a:effectLst/>
                          <a:hlinkClick r:id="rId2"/>
                        </a:rPr>
                        <a:t>sony667@naver.com</a:t>
                      </a:r>
                      <a:endParaRPr lang="en-US" sz="1800" b="0" i="0" u="sng" strike="noStrike">
                        <a:solidFill>
                          <a:srgbClr val="0563c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</a:tr>
              <a:tr h="529318">
                <a:tc gridSpan="2"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altLang="ko-KR" sz="1800" u="none" strike="noStrike">
                          <a:effectLst/>
                        </a:rPr>
                        <a:t>2020. 11. 17.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>
              <a:defRPr lang="ko-KR" altLang="en-US"/>
            </a:pPr>
            <a:fld id="{2B1FB722-619D-4C2B-AF81-5398CBD0D6AE}" type="slidenum">
              <a:rPr lang="en-US" altLang="en-US"/>
              <a:pPr lvl="0">
                <a:defRPr lang="ko-KR" altLang="en-US"/>
              </a:pPr>
              <a:t>10</a:t>
            </a:fld>
            <a:endParaRPr lang="en-US" altLang="en-US"/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1188881" y="244548"/>
            <a:ext cx="10076882" cy="2857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en-US" altLang="ko-KR" sz="2800" b="1">
                <a:solidFill>
                  <a:schemeClr val="bg1"/>
                </a:solidFill>
              </a:rPr>
              <a:t>3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88881" y="441328"/>
            <a:ext cx="338883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 b="1" spc="-15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과제 정의</a:t>
            </a:r>
            <a:endParaRPr lang="ko-KR" altLang="en-US" sz="2200" b="1" spc="-150">
              <a:latin typeface="나눔바른고딕"/>
              <a:ea typeface="나눔바른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64033" y="4305128"/>
            <a:ext cx="580437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None/>
              <a:defRPr lang="ko-KR" altLang="en-US"/>
            </a:pPr>
            <a:endParaRPr lang="ko-KR" altLang="en-US" b="1" spc="-150" dirty="0">
              <a:ln w="9525">
                <a:solidFill>
                  <a:schemeClr val="accent1">
                    <a:alpha val="0"/>
                  </a:schemeClr>
                </a:solidFill>
              </a:ln>
              <a:latin typeface="나눔바른고딕"/>
              <a:ea typeface="나눔바른고딕"/>
            </a:endParaRPr>
          </a:p>
          <a:p>
            <a:pPr marL="342900" indent="-342900">
              <a:buAutoNum type="arabicPeriod"/>
              <a:defRPr lang="ko-KR" altLang="en-US"/>
            </a:pPr>
            <a:r>
              <a:rPr lang="ko-KR" altLang="en-US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필요한 정보만 전달</a:t>
            </a:r>
          </a:p>
          <a:p>
            <a:pPr marL="342900" indent="-342900">
              <a:buAutoNum type="arabicPeriod"/>
              <a:defRPr lang="ko-KR" altLang="en-US"/>
            </a:pPr>
            <a:endParaRPr lang="ko-KR" altLang="en-US" b="1" spc="-150" dirty="0">
              <a:ln w="9525">
                <a:solidFill>
                  <a:schemeClr val="accent1">
                    <a:alpha val="0"/>
                  </a:schemeClr>
                </a:solidFill>
              </a:ln>
              <a:latin typeface="나눔바른고딕"/>
              <a:ea typeface="나눔바른고딕"/>
            </a:endParaRPr>
          </a:p>
          <a:p>
            <a:pPr marL="342900" indent="-342900">
              <a:buAutoNum type="arabicPeriod"/>
              <a:defRPr lang="ko-KR" altLang="en-US"/>
            </a:pPr>
            <a:r>
              <a:rPr lang="ko-KR" altLang="en-US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정확한 정보만 전달</a:t>
            </a:r>
          </a:p>
          <a:p>
            <a:pPr marL="342900" indent="-342900">
              <a:buAutoNum type="arabicPeriod"/>
              <a:defRPr lang="ko-KR" altLang="en-US"/>
            </a:pPr>
            <a:endParaRPr lang="ko-KR" altLang="en-US" b="1" spc="-150" dirty="0">
              <a:ln w="9525">
                <a:solidFill>
                  <a:schemeClr val="accent1">
                    <a:alpha val="0"/>
                  </a:schemeClr>
                </a:solidFill>
              </a:ln>
              <a:latin typeface="나눔바른고딕"/>
              <a:ea typeface="나눔바른고딕"/>
            </a:endParaRPr>
          </a:p>
          <a:p>
            <a:pPr marL="342900" indent="-342900">
              <a:buAutoNum type="arabicPeriod"/>
              <a:defRPr lang="ko-KR" altLang="en-US"/>
            </a:pPr>
            <a:r>
              <a:rPr lang="ko-KR" altLang="en-US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위치 기반의 정보를 전달</a:t>
            </a:r>
          </a:p>
          <a:p>
            <a:pPr marL="342900" indent="-342900">
              <a:buAutoNum type="arabicPeriod"/>
              <a:defRPr lang="ko-KR" altLang="en-US"/>
            </a:pPr>
            <a:endParaRPr lang="ko-KR" altLang="en-US" b="1" spc="-150" dirty="0">
              <a:ln w="9525">
                <a:solidFill>
                  <a:schemeClr val="accent1">
                    <a:alpha val="0"/>
                  </a:schemeClr>
                </a:solidFill>
              </a:ln>
              <a:latin typeface="나눔바른고딕"/>
              <a:ea typeface="나눔바른고딕"/>
            </a:endParaRPr>
          </a:p>
          <a:p>
            <a:pPr marL="342900" indent="-342900">
              <a:buNone/>
              <a:defRPr lang="ko-KR" altLang="en-US"/>
            </a:pPr>
            <a:endParaRPr lang="ko-KR" altLang="en-US" b="1" spc="-150" dirty="0">
              <a:ln w="9525">
                <a:solidFill>
                  <a:schemeClr val="accent1">
                    <a:alpha val="0"/>
                  </a:schemeClr>
                </a:solidFill>
              </a:ln>
              <a:latin typeface="나눔바른고딕"/>
              <a:ea typeface="나눔바른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64033" y="1176003"/>
            <a:ext cx="3371232" cy="424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2200" b="1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93A3A"/>
                </a:solidFill>
                <a:latin typeface="나눔바른고딕"/>
                <a:ea typeface="나눔바른고딕"/>
              </a:rPr>
              <a:t>유해한 기능</a:t>
            </a:r>
            <a:endParaRPr lang="ko-KR" altLang="en-US" sz="2200" b="1" spc="-150">
              <a:solidFill>
                <a:srgbClr val="C93A3A"/>
              </a:solidFill>
              <a:latin typeface="나눔바른고딕"/>
              <a:ea typeface="나눔바른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64033" y="2105027"/>
            <a:ext cx="361211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33000" indent="-333000">
              <a:buAutoNum type="arabicPeriod"/>
              <a:defRPr lang="ko-KR" altLang="en-US"/>
            </a:pPr>
            <a:r>
              <a:rPr lang="ko-KR" altLang="en-US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원하지 않는 정보</a:t>
            </a:r>
            <a:endParaRPr lang="en-US" altLang="ko-KR" b="1" spc="-15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/>
              <a:ea typeface="나눔바른고딕"/>
            </a:endParaRPr>
          </a:p>
          <a:p>
            <a:pPr marL="333000" indent="-333000">
              <a:buAutoNum type="arabicPeriod"/>
              <a:defRPr lang="ko-KR" altLang="en-US"/>
            </a:pPr>
            <a:endParaRPr lang="en-US" altLang="ko-KR" b="1" spc="-15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/>
              <a:ea typeface="나눔바른고딕"/>
            </a:endParaRPr>
          </a:p>
          <a:p>
            <a:pPr marL="333000" indent="-333000">
              <a:buAutoNum type="arabicPeriod"/>
              <a:defRPr lang="ko-KR" altLang="en-US"/>
            </a:pPr>
            <a:r>
              <a:rPr lang="ko-KR" altLang="en-US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부정확한 정보</a:t>
            </a:r>
            <a:endParaRPr lang="en-US" altLang="ko-KR" b="1" spc="-15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/>
              <a:ea typeface="나눔바른고딕"/>
            </a:endParaRPr>
          </a:p>
          <a:p>
            <a:pPr marL="333000" indent="-333000">
              <a:buAutoNum type="arabicPeriod"/>
              <a:defRPr lang="ko-KR" altLang="en-US"/>
            </a:pPr>
            <a:endParaRPr lang="ko-KR" altLang="en-US" b="1" spc="-15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/>
              <a:ea typeface="나눔바른고딕"/>
            </a:endParaRPr>
          </a:p>
          <a:p>
            <a:pPr marL="333000" indent="-333000">
              <a:buAutoNum type="arabicPeriod"/>
              <a:defRPr lang="ko-KR" altLang="en-US"/>
            </a:pPr>
            <a:r>
              <a:rPr lang="ko-KR" altLang="en-US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무분별한 알림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136994" y="1732101"/>
            <a:ext cx="4131036" cy="2223179"/>
          </a:xfrm>
          <a:prstGeom prst="rect">
            <a:avLst/>
          </a:prstGeom>
          <a:noFill/>
          <a:ln w="31750" algn="ctr">
            <a:solidFill>
              <a:schemeClr val="tx1">
                <a:lumMod val="70000"/>
                <a:lumOff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화살표: 오른쪽 11"/>
          <p:cNvSpPr/>
          <p:nvPr/>
        </p:nvSpPr>
        <p:spPr>
          <a:xfrm rot="5400000">
            <a:off x="5963294" y="3963399"/>
            <a:ext cx="460727" cy="44448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>
              <a:defRPr lang="ko-KR" altLang="en-US"/>
            </a:pPr>
            <a:fld id="{2B1FB722-619D-4C2B-AF81-5398CBD0D6AE}" type="slidenum">
              <a:rPr lang="en-US" altLang="en-US"/>
              <a:pPr lvl="0">
                <a:defRPr lang="ko-KR" altLang="en-US"/>
              </a:pPr>
              <a:t>11</a:t>
            </a:fld>
            <a:endParaRPr lang="en-US" altLang="en-US"/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1188881" y="244548"/>
            <a:ext cx="10076882" cy="2857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en-US" altLang="ko-KR" sz="2800" b="1">
                <a:solidFill>
                  <a:schemeClr val="bg1"/>
                </a:solidFill>
              </a:rPr>
              <a:t>4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88881" y="441328"/>
            <a:ext cx="338883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 b="1" spc="-15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자원 탐색</a:t>
            </a:r>
            <a:endParaRPr lang="ko-KR" altLang="en-US" sz="2200" b="1" spc="-150">
              <a:latin typeface="나눔바른고딕"/>
              <a:ea typeface="나눔바른고딕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94626" y="1156000"/>
            <a:ext cx="3373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B050"/>
                </a:solidFill>
                <a:latin typeface="나눔바른고딕"/>
                <a:ea typeface="나눔바른고딕"/>
              </a:rPr>
              <a:t>자원 분석표</a:t>
            </a:r>
            <a:endParaRPr lang="ko-KR" altLang="en-US" b="1" spc="-150">
              <a:solidFill>
                <a:srgbClr val="00B050"/>
              </a:solidFill>
              <a:latin typeface="나눔바른고딕"/>
              <a:ea typeface="나눔바른고딕"/>
            </a:endParaRPr>
          </a:p>
        </p:txBody>
      </p:sp>
      <p:graphicFrame>
        <p:nvGraphicFramePr>
          <p:cNvPr id="34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133155"/>
              </p:ext>
            </p:extLst>
          </p:nvPr>
        </p:nvGraphicFramePr>
        <p:xfrm>
          <a:off x="2332800" y="1578633"/>
          <a:ext cx="8107199" cy="4181364"/>
        </p:xfrm>
        <a:graphic>
          <a:graphicData uri="http://schemas.openxmlformats.org/drawingml/2006/table">
            <a:tbl>
              <a:tblPr firstRow="1" bandRow="1">
                <a:tableStyleId>{F77BBAD0-2FD1-4BB3-BED5-B7D4590D3504}</a:tableStyleId>
              </a:tblPr>
              <a:tblGrid>
                <a:gridCol w="1590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3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2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766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b="0" spc="130">
                          <a:solidFill>
                            <a:schemeClr val="bg1">
                              <a:lumMod val="30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위치         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b="0" spc="130">
                          <a:solidFill>
                            <a:schemeClr val="bg1">
                              <a:lumMod val="30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물질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b="0" spc="130">
                          <a:solidFill>
                            <a:schemeClr val="bg1">
                              <a:lumMod val="30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물질에 작용하는 장 및 특성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309">
                <a:tc rowSpan="3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b="0" spc="130" dirty="0">
                          <a:solidFill>
                            <a:schemeClr val="bg1">
                              <a:lumMod val="30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시스템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b="0" spc="130" dirty="0">
                          <a:solidFill>
                            <a:schemeClr val="bg1">
                              <a:lumMod val="30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GPS</a:t>
                      </a:r>
                      <a:endParaRPr lang="ko-KR" altLang="en-US" b="0" spc="130" dirty="0">
                        <a:solidFill>
                          <a:schemeClr val="bg1">
                            <a:lumMod val="30000"/>
                          </a:schemeClr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b="0" spc="130" dirty="0">
                          <a:solidFill>
                            <a:schemeClr val="bg1">
                              <a:lumMod val="30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위치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7979"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0" marR="0" marT="0" marB="0" anchor="ctr" anchorCtr="1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b="0" spc="130" dirty="0">
                          <a:solidFill>
                            <a:schemeClr val="bg1">
                              <a:lumMod val="30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데이터</a:t>
                      </a:r>
                      <a:r>
                        <a:rPr lang="en-US" altLang="ko-KR" b="0" spc="130" dirty="0">
                          <a:solidFill>
                            <a:schemeClr val="bg1">
                              <a:lumMod val="30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(wi-fi)</a:t>
                      </a:r>
                      <a:endParaRPr lang="ko-KR" altLang="en-US" b="0" spc="130" dirty="0">
                        <a:solidFill>
                          <a:schemeClr val="bg1">
                            <a:lumMod val="30000"/>
                          </a:schemeClr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b="0" spc="130" dirty="0">
                          <a:solidFill>
                            <a:schemeClr val="bg1">
                              <a:lumMod val="30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통신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48"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0" marR="0" marT="0" marB="0" anchor="ctr" anchorCtr="1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b="0" spc="130" dirty="0">
                          <a:solidFill>
                            <a:schemeClr val="bg1">
                              <a:lumMod val="30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소리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b="0" spc="130" dirty="0">
                          <a:solidFill>
                            <a:schemeClr val="bg1">
                              <a:lumMod val="30000"/>
                            </a:schemeClr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수신 알림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611">
                <a:tc rowSpan="3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b="0" spc="130" dirty="0">
                          <a:solidFill>
                            <a:schemeClr val="bg1">
                              <a:lumMod val="30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환경 및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b="0" spc="130" dirty="0">
                          <a:solidFill>
                            <a:schemeClr val="bg1">
                              <a:lumMod val="30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상위 시스템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b="0" spc="130" dirty="0">
                          <a:solidFill>
                            <a:schemeClr val="bg1">
                              <a:lumMod val="30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CBS</a:t>
                      </a:r>
                      <a:endParaRPr lang="ko-KR" altLang="en-US" b="0" spc="130" dirty="0">
                        <a:solidFill>
                          <a:schemeClr val="bg1">
                            <a:lumMod val="30000"/>
                          </a:schemeClr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b="0" spc="130" dirty="0" err="1">
                          <a:solidFill>
                            <a:schemeClr val="bg1">
                              <a:lumMod val="30000"/>
                            </a:schemeClr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소리장</a:t>
                      </a:r>
                      <a:endParaRPr lang="ko-KR" altLang="en-US" b="0" spc="130" dirty="0">
                        <a:solidFill>
                          <a:schemeClr val="bg1">
                            <a:lumMod val="30000"/>
                          </a:schemeClr>
                        </a:solidFill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877"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0" marR="0" marT="0" marB="0" anchor="ctr" anchorCtr="1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b="0" spc="130" dirty="0">
                          <a:solidFill>
                            <a:schemeClr val="bg1">
                              <a:lumMod val="30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기지국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b="0" spc="130" dirty="0">
                          <a:solidFill>
                            <a:schemeClr val="bg1">
                              <a:lumMod val="30000"/>
                            </a:schemeClr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데이터 </a:t>
                      </a:r>
                      <a:r>
                        <a:rPr lang="en-US" altLang="ko-KR" b="0" spc="130" dirty="0">
                          <a:solidFill>
                            <a:schemeClr val="bg1">
                              <a:lumMod val="30000"/>
                            </a:schemeClr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,</a:t>
                      </a:r>
                      <a:r>
                        <a:rPr lang="ko-KR" altLang="en-US" b="0" spc="130" dirty="0">
                          <a:solidFill>
                            <a:schemeClr val="bg1">
                              <a:lumMod val="30000"/>
                            </a:schemeClr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전달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2575"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0" marR="0" marT="0" marB="0" anchor="ctr" anchorCtr="1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b="0" spc="130" dirty="0">
                          <a:solidFill>
                            <a:schemeClr val="bg1">
                              <a:lumMod val="30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지방 자치 단체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b="0" spc="130" dirty="0">
                          <a:solidFill>
                            <a:schemeClr val="bg1">
                              <a:lumMod val="30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위치기준 분류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>
              <a:defRPr lang="ko-KR" altLang="en-US"/>
            </a:pPr>
            <a:fld id="{2B1FB722-619D-4C2B-AF81-5398CBD0D6AE}" type="slidenum">
              <a:rPr lang="en-US" altLang="en-US"/>
              <a:pPr lvl="0">
                <a:defRPr lang="ko-KR" altLang="en-US"/>
              </a:pPr>
              <a:t>12</a:t>
            </a:fld>
            <a:endParaRPr lang="en-US" altLang="en-US"/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1188881" y="244548"/>
            <a:ext cx="10076882" cy="2857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ko-KR" altLang="en-US" sz="28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88881" y="441328"/>
            <a:ext cx="338883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 b="1" spc="-15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이상적 해결안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94626" y="1156000"/>
            <a:ext cx="4240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B050"/>
                </a:solidFill>
                <a:latin typeface="나눔바른고딕"/>
                <a:ea typeface="나눔바른고딕"/>
              </a:rPr>
              <a:t>이상적 해결안 : 자원 스스로 해결하게 하라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596000" y="2104800"/>
            <a:ext cx="9000000" cy="2880000"/>
          </a:xfrm>
          <a:prstGeom prst="rect">
            <a:avLst/>
          </a:prstGeom>
          <a:noFill/>
          <a:ln algn="ctr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342900" indent="-342900">
              <a:lnSpc>
                <a:spcPts val="1800"/>
              </a:lnSpc>
              <a:buNone/>
              <a:defRPr lang="ko-KR" altLang="en-US"/>
            </a:pPr>
            <a:r>
              <a:rPr lang="ko-KR" altLang="en-US" b="0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/>
                <a:ea typeface="나눔바른고딕"/>
              </a:rPr>
              <a:t>  &lt;</a:t>
            </a:r>
            <a:r>
              <a:rPr lang="ko-KR" altLang="en-US" b="0" spc="-150" dirty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/>
                <a:ea typeface="나눔바른고딕"/>
              </a:rPr>
              <a:t>과제&gt;.</a:t>
            </a:r>
            <a:endParaRPr lang="en-US" altLang="ko-KR" b="0" spc="-15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나눔바른고딕"/>
              <a:ea typeface="나눔바른고딕"/>
            </a:endParaRPr>
          </a:p>
          <a:p>
            <a:pPr marL="342900" indent="-342900">
              <a:lnSpc>
                <a:spcPts val="1800"/>
              </a:lnSpc>
              <a:buNone/>
              <a:defRPr lang="ko-KR" altLang="en-US"/>
            </a:pPr>
            <a:endParaRPr lang="ko-KR" altLang="en-US" b="0" spc="-15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나눔바른고딕"/>
              <a:ea typeface="나눔바른고딕"/>
            </a:endParaRPr>
          </a:p>
          <a:p>
            <a:pPr marL="342900" indent="-342900">
              <a:lnSpc>
                <a:spcPts val="1800"/>
              </a:lnSpc>
              <a:buNone/>
              <a:defRPr lang="ko-KR" altLang="en-US"/>
            </a:pPr>
            <a:endParaRPr lang="ko-KR" altLang="en-US" b="0" spc="-15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나눔바른고딕"/>
              <a:ea typeface="나눔바른고딕"/>
            </a:endParaRPr>
          </a:p>
          <a:p>
            <a:pPr marL="342900" indent="-342900" defTabSz="844630">
              <a:lnSpc>
                <a:spcPts val="1800"/>
              </a:lnSpc>
              <a:buNone/>
              <a:defRPr lang="ko-KR" altLang="en-US"/>
            </a:pPr>
            <a:r>
              <a:rPr lang="ko-KR" altLang="en-US" b="0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/>
                <a:ea typeface="나눔바른고딕"/>
              </a:rPr>
              <a:t>   └  </a:t>
            </a:r>
            <a:r>
              <a:rPr lang="en-US" altLang="ko-KR" b="0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/>
                <a:ea typeface="나눔바른고딕"/>
              </a:rPr>
              <a:t>  As-Is    :. </a:t>
            </a:r>
            <a:r>
              <a:rPr lang="ko-KR" altLang="en-US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/>
                <a:ea typeface="나눔바른고딕"/>
              </a:rPr>
              <a:t>불필요한 정보가 무분별하게 전송이 되면</a:t>
            </a:r>
            <a:r>
              <a:rPr lang="en-US" altLang="ko-KR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/>
                <a:ea typeface="나눔바른고딕"/>
              </a:rPr>
              <a:t>, </a:t>
            </a:r>
            <a:r>
              <a:rPr lang="ko-KR" altLang="en-US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/>
                <a:ea typeface="나눔바른고딕"/>
              </a:rPr>
              <a:t>그 정보를 차단하게 된다</a:t>
            </a:r>
            <a:r>
              <a:rPr lang="en-US" altLang="ko-KR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/>
                <a:ea typeface="나눔바른고딕"/>
              </a:rPr>
              <a:t>.</a:t>
            </a:r>
          </a:p>
          <a:p>
            <a:pPr marL="342900" indent="-342900" defTabSz="844630">
              <a:lnSpc>
                <a:spcPts val="1800"/>
              </a:lnSpc>
              <a:buNone/>
              <a:defRPr lang="ko-KR" altLang="en-US"/>
            </a:pPr>
            <a:endParaRPr lang="en-US" altLang="ko-KR" spc="-15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나눔바른고딕"/>
              <a:ea typeface="나눔바른고딕"/>
            </a:endParaRPr>
          </a:p>
          <a:p>
            <a:pPr marL="342900" indent="-342900" defTabSz="844630">
              <a:lnSpc>
                <a:spcPts val="1800"/>
              </a:lnSpc>
              <a:buNone/>
              <a:defRPr lang="ko-KR" altLang="en-US"/>
            </a:pPr>
            <a:r>
              <a:rPr lang="en-US" altLang="ko-KR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/>
                <a:ea typeface="나눔바른고딕"/>
              </a:rPr>
              <a:t>		</a:t>
            </a:r>
            <a:endParaRPr lang="ko-KR" altLang="en-US" b="0" spc="-15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나눔바른고딕"/>
              <a:ea typeface="나눔바른고딕"/>
            </a:endParaRPr>
          </a:p>
          <a:p>
            <a:pPr marL="342900" indent="-342900">
              <a:lnSpc>
                <a:spcPts val="1800"/>
              </a:lnSpc>
              <a:buNone/>
              <a:defRPr lang="ko-KR" altLang="en-US"/>
            </a:pPr>
            <a:r>
              <a:rPr lang="ko-KR" altLang="en-US" b="0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/>
                <a:ea typeface="나눔바른고딕"/>
              </a:rPr>
              <a:t>   └   </a:t>
            </a:r>
            <a:r>
              <a:rPr lang="en-US" altLang="ko-KR" b="0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/>
                <a:ea typeface="나눔바른고딕"/>
              </a:rPr>
              <a:t>To-Be</a:t>
            </a:r>
            <a:r>
              <a:rPr lang="ko-KR" altLang="en-US" b="0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/>
                <a:ea typeface="나눔바른고딕"/>
              </a:rPr>
              <a:t>   :. 필요한 </a:t>
            </a:r>
            <a:r>
              <a:rPr lang="ko-KR" altLang="en-US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/>
                <a:ea typeface="나눔바른고딕"/>
              </a:rPr>
              <a:t>정</a:t>
            </a:r>
            <a:r>
              <a:rPr lang="ko-KR" altLang="en-US" b="0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/>
                <a:ea typeface="나눔바른고딕"/>
              </a:rPr>
              <a:t>보를 정확하게 전송하여</a:t>
            </a:r>
            <a:r>
              <a:rPr lang="en-US" altLang="ko-KR" b="0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/>
                <a:ea typeface="나눔바른고딕"/>
              </a:rPr>
              <a:t>,  </a:t>
            </a:r>
            <a:r>
              <a:rPr lang="ko-KR" altLang="en-US" b="0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/>
                <a:ea typeface="나눔바른고딕"/>
              </a:rPr>
              <a:t>국민이</a:t>
            </a:r>
            <a:r>
              <a:rPr lang="en-US" altLang="ko-KR" b="0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/>
                <a:ea typeface="나눔바른고딕"/>
              </a:rPr>
              <a:t> </a:t>
            </a:r>
            <a:r>
              <a:rPr lang="ko-KR" altLang="en-US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/>
                <a:ea typeface="나눔바른고딕"/>
              </a:rPr>
              <a:t>정보 이해력을 높일 수 있도록 한다</a:t>
            </a:r>
            <a:r>
              <a:rPr lang="en-US" altLang="ko-KR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/>
                <a:ea typeface="나눔바른고딕"/>
              </a:rPr>
              <a:t>.</a:t>
            </a:r>
          </a:p>
          <a:p>
            <a:pPr marL="342900" indent="-342900">
              <a:lnSpc>
                <a:spcPts val="1800"/>
              </a:lnSpc>
              <a:buNone/>
              <a:defRPr lang="ko-KR" altLang="en-US"/>
            </a:pPr>
            <a:endParaRPr lang="ko-KR" altLang="en-US" b="0" spc="-15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나눔바른고딕"/>
              <a:ea typeface="나눔바른고딕"/>
            </a:endParaRPr>
          </a:p>
          <a:p>
            <a:pPr marL="342900" indent="-342900">
              <a:lnSpc>
                <a:spcPts val="1800"/>
              </a:lnSpc>
              <a:buNone/>
              <a:defRPr lang="ko-KR" altLang="en-US"/>
            </a:pPr>
            <a:endParaRPr lang="ko-KR" altLang="en-US" b="0" spc="-15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나눔바른고딕"/>
              <a:ea typeface="나눔바른고딕"/>
            </a:endParaRPr>
          </a:p>
          <a:p>
            <a:pPr marL="714240" lvl="1" indent="-257040">
              <a:buFont typeface="Arial"/>
              <a:buNone/>
              <a:defRPr lang="ko-KR" altLang="en-US"/>
            </a:pPr>
            <a:endParaRPr lang="en-US" altLang="ko-KR" b="0" spc="-15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나눔바른고딕"/>
              <a:ea typeface="나눔바른고딕"/>
            </a:endParaRPr>
          </a:p>
          <a:p>
            <a:pPr marL="714240" lvl="1" indent="-257040">
              <a:buFont typeface="Arial"/>
              <a:buNone/>
              <a:defRPr lang="ko-KR" altLang="en-US"/>
            </a:pPr>
            <a:r>
              <a:rPr lang="ko-KR" altLang="en-US" b="0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/>
                <a:ea typeface="나눔바른고딕"/>
              </a:rPr>
              <a:t>아이디어  : </a:t>
            </a:r>
            <a:r>
              <a:rPr lang="ko-KR" altLang="en-US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/>
                <a:ea typeface="나눔바른고딕"/>
              </a:rPr>
              <a:t> </a:t>
            </a:r>
            <a:r>
              <a:rPr lang="ko-KR" altLang="en-US" b="0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/>
                <a:ea typeface="나눔바른고딕"/>
              </a:rPr>
              <a:t>찾아보기 편하게 휴대폰 화면에서 볼 수 있는 </a:t>
            </a:r>
            <a:r>
              <a:rPr lang="en-US" altLang="ko-KR" b="0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/>
                <a:ea typeface="나눔바른고딕"/>
              </a:rPr>
              <a:t>GPS</a:t>
            </a:r>
            <a:r>
              <a:rPr lang="ko-KR" altLang="en-US" b="0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/>
                <a:ea typeface="나눔바른고딕"/>
              </a:rPr>
              <a:t>기반의 시각적인 자료 마련</a:t>
            </a:r>
          </a:p>
          <a:p>
            <a:pPr marL="342900" indent="-342900">
              <a:buNone/>
              <a:defRPr lang="ko-KR" altLang="en-US"/>
            </a:pPr>
            <a:endParaRPr lang="en-US" altLang="ko-KR" b="0" spc="-15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>
              <a:defRPr lang="ko-KR" altLang="en-US"/>
            </a:pPr>
            <a:fld id="{2B1FB722-619D-4C2B-AF81-5398CBD0D6AE}" type="slidenum">
              <a:rPr lang="en-US" altLang="en-US"/>
              <a:pPr lvl="0">
                <a:defRPr lang="ko-KR" altLang="en-US"/>
              </a:pPr>
              <a:t>13</a:t>
            </a:fld>
            <a:endParaRPr lang="en-US" altLang="en-US"/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1188881" y="244548"/>
            <a:ext cx="10076882" cy="2857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ko-KR" altLang="en-US" sz="2800" b="1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88881" y="441328"/>
            <a:ext cx="338883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 b="1" spc="-15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아이디어 도출</a:t>
            </a:r>
          </a:p>
        </p:txBody>
      </p:sp>
      <p:sp>
        <p:nvSpPr>
          <p:cNvPr id="63" name="TextBox 32"/>
          <p:cNvSpPr txBox="1"/>
          <p:nvPr/>
        </p:nvSpPr>
        <p:spPr>
          <a:xfrm>
            <a:off x="1194625" y="1156000"/>
            <a:ext cx="8097965" cy="366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None/>
              <a:defRPr lang="ko-KR" altLang="en-US"/>
            </a:pPr>
            <a:r>
              <a:rPr lang="ko-KR" altLang="en-US" b="1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B050"/>
                </a:solidFill>
                <a:latin typeface="나눔바른고딕"/>
                <a:ea typeface="나눔바른고딕"/>
              </a:rPr>
              <a:t>모순해결 - 40가지 발명원리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506310" y="1788152"/>
            <a:ext cx="913883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2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-  기술적 모순 </a:t>
            </a:r>
          </a:p>
          <a:p>
            <a:pPr lvl="0">
              <a:defRPr lang="ko-KR" altLang="en-US"/>
            </a:pPr>
            <a:r>
              <a:rPr lang="ko-KR" altLang="en-US" sz="22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   </a:t>
            </a:r>
            <a:r>
              <a:rPr lang="ko-KR" altLang="en-US" sz="20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부정확한 정보를 가진 알림의 빈도가 높아지면 신뢰성이 낮아지고</a:t>
            </a:r>
            <a:r>
              <a:rPr lang="en-US" altLang="ko-KR" sz="20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,</a:t>
            </a:r>
          </a:p>
          <a:p>
            <a:pPr lvl="0">
              <a:defRPr lang="ko-KR" altLang="en-US"/>
            </a:pPr>
            <a:r>
              <a:rPr lang="en-US" altLang="ko-KR" sz="20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   </a:t>
            </a:r>
            <a:r>
              <a:rPr lang="ko-KR" altLang="en-US" sz="20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신뢰성이 높아 지면</a:t>
            </a:r>
            <a:r>
              <a:rPr lang="en-US" altLang="ko-KR" sz="20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,</a:t>
            </a:r>
            <a:r>
              <a:rPr lang="ko-KR" altLang="en-US" sz="20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 부정확한 정보를 가진 알림이 줄어 들어야 한다</a:t>
            </a:r>
            <a:r>
              <a:rPr lang="en-US" altLang="ko-KR" sz="20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.</a:t>
            </a:r>
            <a:endParaRPr lang="ko-KR" altLang="en-US" sz="2000" b="1" spc="-15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/>
              <a:ea typeface="나눔바른고딕"/>
            </a:endParaRPr>
          </a:p>
          <a:p>
            <a:pPr>
              <a:defRPr lang="ko-KR" altLang="en-US"/>
            </a:pPr>
            <a:endParaRPr lang="ko-KR" altLang="en-US" sz="2000" b="1" spc="-15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/>
              <a:ea typeface="나눔바른고딕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132C1DC-304E-4270-BA28-834037632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200317"/>
              </p:ext>
            </p:extLst>
          </p:nvPr>
        </p:nvGraphicFramePr>
        <p:xfrm>
          <a:off x="546461" y="3522072"/>
          <a:ext cx="11058524" cy="2269129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3344265">
                  <a:extLst>
                    <a:ext uri="{9D8B030D-6E8A-4147-A177-3AD203B41FA5}">
                      <a16:colId xmlns:a16="http://schemas.microsoft.com/office/drawing/2014/main" val="2648773157"/>
                    </a:ext>
                  </a:extLst>
                </a:gridCol>
                <a:gridCol w="2152096">
                  <a:extLst>
                    <a:ext uri="{9D8B030D-6E8A-4147-A177-3AD203B41FA5}">
                      <a16:colId xmlns:a16="http://schemas.microsoft.com/office/drawing/2014/main" val="2747378746"/>
                    </a:ext>
                  </a:extLst>
                </a:gridCol>
                <a:gridCol w="2090166">
                  <a:extLst>
                    <a:ext uri="{9D8B030D-6E8A-4147-A177-3AD203B41FA5}">
                      <a16:colId xmlns:a16="http://schemas.microsoft.com/office/drawing/2014/main" val="3090290288"/>
                    </a:ext>
                  </a:extLst>
                </a:gridCol>
                <a:gridCol w="3471997">
                  <a:extLst>
                    <a:ext uri="{9D8B030D-6E8A-4147-A177-3AD203B41FA5}">
                      <a16:colId xmlns:a16="http://schemas.microsoft.com/office/drawing/2014/main" val="2986999621"/>
                    </a:ext>
                  </a:extLst>
                </a:gridCol>
              </a:tblGrid>
              <a:tr h="991969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700" u="none" strike="noStrike">
                          <a:effectLst/>
                        </a:rPr>
                        <a:t>40</a:t>
                      </a:r>
                      <a:r>
                        <a:rPr lang="ko-KR" altLang="en-US" sz="2700" u="none" strike="noStrike">
                          <a:effectLst/>
                        </a:rPr>
                        <a:t>가지 발명 원리</a:t>
                      </a:r>
                      <a:endParaRPr lang="ko-KR" altLang="en-US" sz="2700" b="1" i="0" u="none" strike="noStrike">
                        <a:solidFill>
                          <a:srgbClr val="595959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u="none" strike="noStrike">
                          <a:effectLst/>
                        </a:rPr>
                        <a:t>2</a:t>
                      </a:r>
                      <a:r>
                        <a:rPr lang="ko-KR" altLang="en-US" sz="1800" u="none" strike="noStrike">
                          <a:effectLst/>
                        </a:rPr>
                        <a:t>번 추출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u="none" strike="noStrike">
                          <a:effectLst/>
                        </a:rPr>
                        <a:t>5</a:t>
                      </a:r>
                      <a:r>
                        <a:rPr lang="ko-KR" altLang="en-US" sz="1800" u="none" strike="noStrike">
                          <a:effectLst/>
                        </a:rPr>
                        <a:t>번 통합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u="none" strike="noStrike">
                          <a:effectLst/>
                        </a:rPr>
                        <a:t>10</a:t>
                      </a:r>
                      <a:r>
                        <a:rPr lang="ko-KR" altLang="en-US" sz="1800" u="none" strike="noStrike">
                          <a:effectLst/>
                        </a:rPr>
                        <a:t>번 사전조치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27627463"/>
                  </a:ext>
                </a:extLst>
              </a:tr>
              <a:tr h="6158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u="none" strike="noStrike">
                          <a:effectLst/>
                        </a:rPr>
                        <a:t>13</a:t>
                      </a:r>
                      <a:r>
                        <a:rPr lang="ko-KR" altLang="en-US" sz="1800" u="none" strike="noStrike">
                          <a:effectLst/>
                        </a:rPr>
                        <a:t>번 반대로하기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u="none" strike="noStrike">
                          <a:effectLst/>
                        </a:rPr>
                        <a:t>15</a:t>
                      </a:r>
                      <a:r>
                        <a:rPr lang="ko-KR" altLang="en-US" sz="1800" u="none" strike="noStrike">
                          <a:effectLst/>
                        </a:rPr>
                        <a:t>번 역동성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u="none" strike="noStrike">
                          <a:effectLst/>
                        </a:rPr>
                        <a:t>20</a:t>
                      </a:r>
                      <a:r>
                        <a:rPr lang="ko-KR" altLang="en-US" sz="1800" u="none" strike="noStrike">
                          <a:effectLst/>
                        </a:rPr>
                        <a:t>번 유익한작용의 지속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7169345"/>
                  </a:ext>
                </a:extLst>
              </a:tr>
              <a:tr h="6613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u="none" strike="noStrike">
                          <a:effectLst/>
                        </a:rPr>
                        <a:t>23</a:t>
                      </a:r>
                      <a:r>
                        <a:rPr lang="ko-KR" altLang="en-US" sz="1800" u="none" strike="noStrike">
                          <a:effectLst/>
                        </a:rPr>
                        <a:t>번 피드백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u="none" strike="noStrike">
                          <a:effectLst/>
                        </a:rPr>
                        <a:t>24</a:t>
                      </a:r>
                      <a:r>
                        <a:rPr lang="ko-KR" altLang="en-US" sz="1800" u="none" strike="noStrike">
                          <a:effectLst/>
                        </a:rPr>
                        <a:t>번 매게체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9675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>
              <a:defRPr lang="ko-KR" altLang="en-US"/>
            </a:pPr>
            <a:fld id="{2B1FB722-619D-4C2B-AF81-5398CBD0D6AE}" type="slidenum">
              <a:rPr lang="en-US" altLang="en-US"/>
              <a:pPr lvl="0">
                <a:defRPr lang="ko-KR" altLang="en-US"/>
              </a:pPr>
              <a:t>14</a:t>
            </a:fld>
            <a:endParaRPr lang="en-US" altLang="en-US"/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1188881" y="244548"/>
            <a:ext cx="10076882" cy="2857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ko-KR" altLang="en-US" sz="2800" b="1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88881" y="441328"/>
            <a:ext cx="338883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 b="1" spc="-15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아이디어 도출</a:t>
            </a:r>
          </a:p>
        </p:txBody>
      </p:sp>
      <p:sp>
        <p:nvSpPr>
          <p:cNvPr id="63" name="TextBox 32"/>
          <p:cNvSpPr txBox="1"/>
          <p:nvPr/>
        </p:nvSpPr>
        <p:spPr>
          <a:xfrm>
            <a:off x="1194625" y="1156000"/>
            <a:ext cx="8097965" cy="366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None/>
              <a:defRPr lang="ko-KR" altLang="en-US"/>
            </a:pPr>
            <a:r>
              <a:rPr lang="ko-KR" altLang="en-US" b="1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B050"/>
                </a:solidFill>
                <a:latin typeface="나눔바른고딕"/>
                <a:ea typeface="나눔바른고딕"/>
              </a:rPr>
              <a:t>40가지 발명원리  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706747"/>
              </p:ext>
            </p:extLst>
          </p:nvPr>
        </p:nvGraphicFramePr>
        <p:xfrm>
          <a:off x="509954" y="1522091"/>
          <a:ext cx="10679723" cy="4834258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852854">
                  <a:extLst>
                    <a:ext uri="{9D8B030D-6E8A-4147-A177-3AD203B41FA5}">
                      <a16:colId xmlns:a16="http://schemas.microsoft.com/office/drawing/2014/main" val="3382469976"/>
                    </a:ext>
                  </a:extLst>
                </a:gridCol>
                <a:gridCol w="1345912">
                  <a:extLst>
                    <a:ext uri="{9D8B030D-6E8A-4147-A177-3AD203B41FA5}">
                      <a16:colId xmlns:a16="http://schemas.microsoft.com/office/drawing/2014/main" val="3924041710"/>
                    </a:ext>
                  </a:extLst>
                </a:gridCol>
                <a:gridCol w="8480957">
                  <a:extLst>
                    <a:ext uri="{9D8B030D-6E8A-4147-A177-3AD203B41FA5}">
                      <a16:colId xmlns:a16="http://schemas.microsoft.com/office/drawing/2014/main" val="3733689600"/>
                    </a:ext>
                  </a:extLst>
                </a:gridCol>
              </a:tblGrid>
              <a:tr h="4867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*</a:t>
                      </a:r>
                      <a:r>
                        <a:rPr lang="en-US" altLang="ko-KR" sz="1400" u="none" strike="noStrike">
                          <a:effectLst/>
                        </a:rPr>
                        <a:t>2</a:t>
                      </a:r>
                      <a:r>
                        <a:rPr lang="ko-KR" altLang="en-US" sz="1400" u="none" strike="noStrike">
                          <a:effectLst/>
                        </a:rPr>
                        <a:t>번 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716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 추출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716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 같은 기지국 안에 일괄적으로 정보가 전달되는 방식을 개인이 필요한 부분만 추출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7160" marR="7620" marT="7620" marB="0" anchor="ctr"/>
                </a:tc>
                <a:extLst>
                  <a:ext uri="{0D108BD9-81ED-4DB2-BD59-A6C34878D82A}">
                    <a16:rowId xmlns:a16="http://schemas.microsoft.com/office/drawing/2014/main" val="208879032"/>
                  </a:ext>
                </a:extLst>
              </a:tr>
              <a:tr h="4867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*</a:t>
                      </a:r>
                      <a:r>
                        <a:rPr lang="en-US" altLang="ko-KR" sz="1400" u="none" strike="noStrike">
                          <a:effectLst/>
                        </a:rPr>
                        <a:t>5</a:t>
                      </a:r>
                      <a:r>
                        <a:rPr lang="ko-KR" altLang="en-US" sz="1400" u="none" strike="noStrike">
                          <a:effectLst/>
                        </a:rPr>
                        <a:t>번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716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 통합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716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 코로나 </a:t>
                      </a:r>
                      <a:r>
                        <a:rPr lang="ko-KR" altLang="en-US" sz="1400" u="none" strike="noStrike" dirty="0" err="1">
                          <a:effectLst/>
                        </a:rPr>
                        <a:t>펜데믹</a:t>
                      </a:r>
                      <a:r>
                        <a:rPr lang="ko-KR" altLang="en-US" sz="1400" u="none" strike="noStrike" dirty="0">
                          <a:effectLst/>
                        </a:rPr>
                        <a:t> 뿐만 아니라 자연재해 또한 알림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7160" marR="7620" marT="7620" marB="0" anchor="ctr"/>
                </a:tc>
                <a:extLst>
                  <a:ext uri="{0D108BD9-81ED-4DB2-BD59-A6C34878D82A}">
                    <a16:rowId xmlns:a16="http://schemas.microsoft.com/office/drawing/2014/main" val="2337491408"/>
                  </a:ext>
                </a:extLst>
              </a:tr>
              <a:tr h="4867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*</a:t>
                      </a:r>
                      <a:r>
                        <a:rPr lang="en-US" altLang="ko-KR" sz="1400" u="none" strike="noStrike">
                          <a:effectLst/>
                        </a:rPr>
                        <a:t>10</a:t>
                      </a:r>
                      <a:r>
                        <a:rPr lang="ko-KR" altLang="en-US" sz="1400" u="none" strike="noStrike">
                          <a:effectLst/>
                        </a:rPr>
                        <a:t>번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716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 사전 조치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716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 원하는 정보를 실시간으로 파악 할 수 있게 미리 정보의 성질을 조작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7160" marR="7620" marT="7620" marB="0" anchor="ctr"/>
                </a:tc>
                <a:extLst>
                  <a:ext uri="{0D108BD9-81ED-4DB2-BD59-A6C34878D82A}">
                    <a16:rowId xmlns:a16="http://schemas.microsoft.com/office/drawing/2014/main" val="1581791915"/>
                  </a:ext>
                </a:extLst>
              </a:tr>
              <a:tr h="9567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*</a:t>
                      </a:r>
                      <a:r>
                        <a:rPr lang="en-US" altLang="ko-KR" sz="1400" u="none" strike="noStrike">
                          <a:effectLst/>
                        </a:rPr>
                        <a:t>13</a:t>
                      </a:r>
                      <a:r>
                        <a:rPr lang="ko-KR" altLang="en-US" sz="1400" u="none" strike="noStrike">
                          <a:effectLst/>
                        </a:rPr>
                        <a:t>번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716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 반대로 하기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716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 정부 기관에서 국민으로 내려오는 상의하달식구조에서 국민 스스로가 </a:t>
                      </a:r>
                      <a:r>
                        <a:rPr lang="en-US" altLang="ko-KR" sz="1400" u="none" strike="noStrike">
                          <a:effectLst/>
                        </a:rPr>
                        <a:t>GPS</a:t>
                      </a:r>
                      <a:r>
                        <a:rPr lang="ko-KR" altLang="en-US" sz="1400" u="none" strike="noStrike">
                          <a:effectLst/>
                        </a:rPr>
                        <a:t>로 만들어진 정보를 알려주는 하의상달식구조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7160" marR="7620" marT="7620" marB="0" anchor="ctr"/>
                </a:tc>
                <a:extLst>
                  <a:ext uri="{0D108BD9-81ED-4DB2-BD59-A6C34878D82A}">
                    <a16:rowId xmlns:a16="http://schemas.microsoft.com/office/drawing/2014/main" val="1686392585"/>
                  </a:ext>
                </a:extLst>
              </a:tr>
              <a:tr h="4867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*</a:t>
                      </a:r>
                      <a:r>
                        <a:rPr lang="en-US" altLang="ko-KR" sz="1400" u="none" strike="noStrike">
                          <a:effectLst/>
                        </a:rPr>
                        <a:t>15</a:t>
                      </a:r>
                      <a:r>
                        <a:rPr lang="ko-KR" altLang="en-US" sz="1400" u="none" strike="noStrike">
                          <a:effectLst/>
                        </a:rPr>
                        <a:t>번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716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 역동성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716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 알려진 정보의 상대적인 중요도에 따라 배치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7160" marR="7620" marT="7620" marB="0" anchor="ctr"/>
                </a:tc>
                <a:extLst>
                  <a:ext uri="{0D108BD9-81ED-4DB2-BD59-A6C34878D82A}">
                    <a16:rowId xmlns:a16="http://schemas.microsoft.com/office/drawing/2014/main" val="4183884392"/>
                  </a:ext>
                </a:extLst>
              </a:tr>
              <a:tr h="9567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*</a:t>
                      </a:r>
                      <a:r>
                        <a:rPr lang="en-US" altLang="ko-KR" sz="1400" u="none" strike="noStrike">
                          <a:effectLst/>
                        </a:rPr>
                        <a:t>20</a:t>
                      </a:r>
                      <a:r>
                        <a:rPr lang="ko-KR" altLang="en-US" sz="1400" u="none" strike="noStrike">
                          <a:effectLst/>
                        </a:rPr>
                        <a:t>번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716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 유용한 작용의 지속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716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 </a:t>
                      </a:r>
                      <a:r>
                        <a:rPr lang="en-US" altLang="ko-KR" sz="1400" u="none" strike="noStrike">
                          <a:effectLst/>
                        </a:rPr>
                        <a:t>GPS</a:t>
                      </a:r>
                      <a:r>
                        <a:rPr lang="ko-KR" altLang="en-US" sz="1400" u="none" strike="noStrike">
                          <a:effectLst/>
                        </a:rPr>
                        <a:t>로 만들어진 정보들인 실시간으로 업로드 될 수 있도록 조치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7160" marR="7620" marT="7620" marB="0" anchor="ctr"/>
                </a:tc>
                <a:extLst>
                  <a:ext uri="{0D108BD9-81ED-4DB2-BD59-A6C34878D82A}">
                    <a16:rowId xmlns:a16="http://schemas.microsoft.com/office/drawing/2014/main" val="4266410874"/>
                  </a:ext>
                </a:extLst>
              </a:tr>
              <a:tr h="4867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*</a:t>
                      </a:r>
                      <a:r>
                        <a:rPr lang="en-US" altLang="ko-KR" sz="1400" u="none" strike="noStrike">
                          <a:effectLst/>
                        </a:rPr>
                        <a:t>23</a:t>
                      </a:r>
                      <a:r>
                        <a:rPr lang="ko-KR" altLang="en-US" sz="1400" u="none" strike="noStrike">
                          <a:effectLst/>
                        </a:rPr>
                        <a:t>번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716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 피드백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716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 피드백을 계속 수용하여 크기와 영향을 수정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7160" marR="7620" marT="7620" marB="0" anchor="ctr"/>
                </a:tc>
                <a:extLst>
                  <a:ext uri="{0D108BD9-81ED-4DB2-BD59-A6C34878D82A}">
                    <a16:rowId xmlns:a16="http://schemas.microsoft.com/office/drawing/2014/main" val="1463305516"/>
                  </a:ext>
                </a:extLst>
              </a:tr>
              <a:tr h="4867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*</a:t>
                      </a:r>
                      <a:r>
                        <a:rPr lang="en-US" altLang="ko-KR" sz="1400" u="none" strike="noStrike">
                          <a:effectLst/>
                        </a:rPr>
                        <a:t>24</a:t>
                      </a:r>
                      <a:r>
                        <a:rPr lang="ko-KR" altLang="en-US" sz="1400" u="none" strike="noStrike">
                          <a:effectLst/>
                        </a:rPr>
                        <a:t>번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716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 중간 매개물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716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 국민들에게 정보를 전달하거나 통과가 될 수 있는 매개 역할 수행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7160" marR="7620" marT="7620" marB="0" anchor="ctr"/>
                </a:tc>
                <a:extLst>
                  <a:ext uri="{0D108BD9-81ED-4DB2-BD59-A6C34878D82A}">
                    <a16:rowId xmlns:a16="http://schemas.microsoft.com/office/drawing/2014/main" val="348703031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>
              <a:defRPr lang="ko-KR" altLang="en-US"/>
            </a:pPr>
            <a:fld id="{2B1FB722-619D-4C2B-AF81-5398CBD0D6AE}" type="slidenum">
              <a:rPr lang="en-US" altLang="en-US"/>
              <a:pPr lvl="0">
                <a:defRPr lang="ko-KR" altLang="en-US"/>
              </a:pPr>
              <a:t>15</a:t>
            </a:fld>
            <a:endParaRPr lang="en-US" altLang="en-US"/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1188881" y="244548"/>
            <a:ext cx="10076882" cy="2857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ko-KR" altLang="en-US" sz="2800" b="1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88881" y="441328"/>
            <a:ext cx="338883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 b="1" spc="-15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아이디어 도출</a:t>
            </a:r>
          </a:p>
        </p:txBody>
      </p:sp>
      <p:sp>
        <p:nvSpPr>
          <p:cNvPr id="63" name="TextBox 32"/>
          <p:cNvSpPr txBox="1"/>
          <p:nvPr/>
        </p:nvSpPr>
        <p:spPr>
          <a:xfrm>
            <a:off x="1194625" y="1156000"/>
            <a:ext cx="8097965" cy="366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None/>
              <a:defRPr lang="ko-KR" altLang="en-US"/>
            </a:pPr>
            <a:r>
              <a:rPr lang="ko-KR" altLang="en-US" b="1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B050"/>
                </a:solidFill>
                <a:latin typeface="나눔바른고딕"/>
                <a:ea typeface="나눔바른고딕"/>
              </a:rPr>
              <a:t>모순해결 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506310" y="1788152"/>
            <a:ext cx="913883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  <a:defRPr lang="ko-KR" altLang="en-US"/>
            </a:pPr>
            <a:r>
              <a:rPr lang="ko-KR" altLang="en-US" sz="22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물리적 모순 </a:t>
            </a:r>
            <a:endParaRPr lang="en-US" altLang="ko-KR" sz="2200" b="1" spc="-15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Tx/>
              <a:buChar char="-"/>
              <a:defRPr lang="ko-KR" altLang="en-US"/>
            </a:pPr>
            <a:endParaRPr lang="ko-KR" altLang="en-US" sz="2200" b="1" spc="-15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 lang="ko-KR" altLang="en-US"/>
            </a:pPr>
            <a:r>
              <a:rPr lang="ko-KR" altLang="en-US" sz="24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20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정보는 공감할 수 있게 정확해야 하며 원하는 때에 알려줄 때 신뢰성  이 증가한다</a:t>
            </a:r>
            <a:r>
              <a:rPr lang="en-US" altLang="ko-KR" sz="20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1308846" y="3430800"/>
            <a:ext cx="3026285" cy="198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 lang="ko-KR" altLang="en-US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 혹은 관계 변화의 분리</a:t>
            </a:r>
          </a:p>
          <a:p>
            <a:pPr algn="ctr">
              <a:defRPr lang="ko-KR" altLang="en-US"/>
            </a:pPr>
            <a:endParaRPr lang="ko-KR" altLang="en-US" sz="15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335132" y="3429000"/>
            <a:ext cx="6417860" cy="1980000"/>
          </a:xfrm>
          <a:prstGeom prst="rect">
            <a:avLst/>
          </a:prstGeom>
          <a:noFill/>
          <a:ln algn="ctr">
            <a:solidFill>
              <a:schemeClr val="bg1">
                <a:lumMod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 lang="ko-KR" altLang="en-US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일괄적으로 알려지는 정보가 아닌 자신이 설정한 정보를 원하는 경우 확인 할 수 있는 시스템 마련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바른고딕"/>
              <a:ea typeface="나눔바른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>
              <a:defRPr lang="ko-KR" altLang="en-US"/>
            </a:pPr>
            <a:fld id="{2B1FB722-619D-4C2B-AF81-5398CBD0D6AE}" type="slidenum">
              <a:rPr lang="en-US" altLang="en-US"/>
              <a:pPr lvl="0">
                <a:defRPr lang="ko-KR" altLang="en-US"/>
              </a:pPr>
              <a:t>16</a:t>
            </a:fld>
            <a:endParaRPr lang="en-US" altLang="en-US"/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1188881" y="244548"/>
            <a:ext cx="10076882" cy="2857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ko-KR" altLang="en-US" sz="2800" b="1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88881" y="441328"/>
            <a:ext cx="338883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 b="1" spc="-15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평가</a:t>
            </a:r>
          </a:p>
        </p:txBody>
      </p:sp>
      <p:sp>
        <p:nvSpPr>
          <p:cNvPr id="63" name="TextBox 32"/>
          <p:cNvSpPr txBox="1"/>
          <p:nvPr/>
        </p:nvSpPr>
        <p:spPr>
          <a:xfrm>
            <a:off x="1188000" y="1054241"/>
            <a:ext cx="80979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B050"/>
                </a:solidFill>
                <a:latin typeface="나눔바른고딕"/>
                <a:ea typeface="나눔바른고딕"/>
              </a:rPr>
              <a:t>도출된  아이디어</a:t>
            </a:r>
          </a:p>
        </p:txBody>
      </p:sp>
      <p:graphicFrame>
        <p:nvGraphicFramePr>
          <p:cNvPr id="79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007855"/>
              </p:ext>
            </p:extLst>
          </p:nvPr>
        </p:nvGraphicFramePr>
        <p:xfrm>
          <a:off x="1188000" y="1605600"/>
          <a:ext cx="9828000" cy="3457334"/>
        </p:xfrm>
        <a:graphic>
          <a:graphicData uri="http://schemas.openxmlformats.org/drawingml/2006/table">
            <a:tbl>
              <a:tblPr firstRow="1" bandRow="1"/>
              <a:tblGrid>
                <a:gridCol w="2136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29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8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276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500">
                          <a:latin typeface="나눔바른고딕"/>
                          <a:ea typeface="나눔바른고딕"/>
                        </a:rPr>
                        <a:t>방법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500">
                          <a:latin typeface="나눔바른고딕"/>
                          <a:ea typeface="나눔바른고딕"/>
                        </a:rPr>
                        <a:t>과제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500">
                          <a:latin typeface="나눔바른고딕"/>
                          <a:ea typeface="나눔바른고딕"/>
                        </a:rPr>
                        <a:t>아이디어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276">
                <a:tc rowSpan="3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이상적해결안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  <a:defRPr lang="ko-KR" altLang="en-US"/>
                      </a:pPr>
                      <a:r>
                        <a: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원하지 않는 정보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받고자 하는 정보를 선택할 수 있는 인터페이스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189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88582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부정확한  정보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위치 기반의 알림 전송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913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88582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무분별한  알림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알림의 방법을 변경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4541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기술적모순 해결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lang="ko-KR" altLang="en-US"/>
                      </a:pPr>
                      <a:endParaRPr lang="en-US" altLang="ko-KR" sz="1200" b="0" spc="-150" dirty="0">
                        <a:ln w="9525"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vl="0" algn="ctr">
                        <a:defRPr lang="ko-KR" altLang="en-US"/>
                      </a:pPr>
                      <a:r>
                        <a:rPr lang="ko-KR" altLang="en-US" sz="1200" b="0" spc="-150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부정확한 정보를 가진 알림의 빈도가 </a:t>
                      </a:r>
                      <a:r>
                        <a:rPr lang="ko-KR" altLang="en-US" sz="1200" b="0" spc="-150" dirty="0" err="1" smtClean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높아지면신뢰성이</a:t>
                      </a:r>
                      <a:r>
                        <a:rPr lang="ko-KR" altLang="en-US" sz="1200" b="0" spc="-150" dirty="0" smtClean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0" spc="-150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낮아지고</a:t>
                      </a:r>
                      <a:r>
                        <a:rPr lang="en-US" altLang="ko-KR" sz="1200" b="0" spc="-150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lvl="0" algn="ctr">
                        <a:defRPr lang="ko-KR" altLang="en-US"/>
                      </a:pPr>
                      <a:r>
                        <a:rPr lang="en-US" altLang="ko-KR" sz="1200" b="0" spc="-150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1200" b="0" spc="-150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신뢰성을 </a:t>
                      </a:r>
                      <a:r>
                        <a:rPr lang="ko-KR" altLang="en-US" sz="1200" b="0" spc="-150" dirty="0" err="1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높일려면</a:t>
                      </a:r>
                      <a:r>
                        <a:rPr lang="ko-KR" altLang="en-US" sz="1200" b="0" spc="-150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부정확한 정보를 가진 알림이 줄어 들어야 한다</a:t>
                      </a:r>
                      <a:r>
                        <a:rPr lang="en-US" altLang="ko-KR" sz="1200" b="0" spc="-150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b="0" spc="-150" dirty="0">
                        <a:ln w="9525"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defRPr lang="ko-KR"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정확한 정보만을 전달하여 신뢰성을 확보한다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8506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물리적모순 해결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en-US" altLang="ko-KR" sz="1200" b="0" spc="-150" dirty="0">
                        <a:ln w="9525"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200" b="0" spc="-150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정보는 공감할 수 있게 정확해야 하며</a:t>
                      </a:r>
                      <a:r>
                        <a:rPr lang="en-US" altLang="ko-KR" sz="1200" b="0" spc="-150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200" b="0" spc="-150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원하는 시기에 알려줄 때 신뢰성이 증가한다</a:t>
                      </a:r>
                      <a:r>
                        <a:rPr lang="en-US" altLang="ko-KR" sz="1200" b="0" spc="-150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ctr" latinLnBrk="1">
                        <a:defRPr lang="ko-KR" altLang="en-US"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사용성에 영향을 끼치지 않고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소음을 유발하지 않는 알림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35DB593-D512-4706-8767-F00135BD9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73" y="1472045"/>
            <a:ext cx="8362200" cy="4703738"/>
          </a:xfrm>
          <a:prstGeom prst="rect">
            <a:avLst/>
          </a:prstGeom>
        </p:spPr>
      </p:pic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>
              <a:defRPr lang="ko-KR" altLang="en-US"/>
            </a:pPr>
            <a:fld id="{2B1FB722-619D-4C2B-AF81-5398CBD0D6AE}" type="slidenum">
              <a:rPr lang="en-US" altLang="en-US"/>
              <a:pPr lvl="0">
                <a:defRPr lang="ko-KR" altLang="en-US"/>
              </a:pPr>
              <a:t>17</a:t>
            </a:fld>
            <a:endParaRPr lang="en-US" altLang="en-US"/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1188881" y="244548"/>
            <a:ext cx="10076882" cy="2857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ko-KR" altLang="en-US" sz="2800" b="1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88881" y="441328"/>
            <a:ext cx="338883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최종해결안 선정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467917-CCBC-4DCB-AB6A-0EC63F171726}"/>
              </a:ext>
            </a:extLst>
          </p:cNvPr>
          <p:cNvSpPr txBox="1"/>
          <p:nvPr/>
        </p:nvSpPr>
        <p:spPr>
          <a:xfrm>
            <a:off x="1188881" y="913295"/>
            <a:ext cx="43692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2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1. GPS, </a:t>
            </a:r>
            <a:r>
              <a:rPr lang="ko-KR" altLang="en-US" sz="22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데이터</a:t>
            </a:r>
            <a:r>
              <a:rPr lang="en-US" altLang="ko-KR" sz="22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(Wi-Fi),CBS</a:t>
            </a:r>
            <a:r>
              <a:rPr lang="ko-KR" altLang="en-US" sz="22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의 동기화</a:t>
            </a:r>
          </a:p>
        </p:txBody>
      </p:sp>
      <p:pic>
        <p:nvPicPr>
          <p:cNvPr id="4" name="그림 3" descr="전자기기이(가) 표시된 사진&#10;&#10;자동 생성된 설명">
            <a:extLst>
              <a:ext uri="{FF2B5EF4-FFF2-40B4-BE49-F238E27FC236}">
                <a16:creationId xmlns:a16="http://schemas.microsoft.com/office/drawing/2014/main" id="{347CB12D-03AA-4BC7-8E1C-57BFC2342E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164" y="1819655"/>
            <a:ext cx="2542032" cy="12344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298EACF-CB31-4E34-8C54-331C24AD8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28" y="1356688"/>
            <a:ext cx="9179859" cy="5163671"/>
          </a:xfrm>
          <a:prstGeom prst="rect">
            <a:avLst/>
          </a:prstGeom>
        </p:spPr>
      </p:pic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>
              <a:defRPr lang="ko-KR" altLang="en-US"/>
            </a:pPr>
            <a:fld id="{2B1FB722-619D-4C2B-AF81-5398CBD0D6AE}" type="slidenum">
              <a:rPr lang="en-US" altLang="en-US"/>
              <a:pPr lvl="0">
                <a:defRPr lang="ko-KR" altLang="en-US"/>
              </a:pPr>
              <a:t>18</a:t>
            </a:fld>
            <a:endParaRPr lang="en-US" altLang="en-US"/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1188881" y="244548"/>
            <a:ext cx="10076882" cy="2857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ko-KR" altLang="en-US" sz="2800" b="1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88881" y="441328"/>
            <a:ext cx="338883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최종해결안 선정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52E85B-A5F7-4577-8367-E49141B3D419}"/>
              </a:ext>
            </a:extLst>
          </p:cNvPr>
          <p:cNvSpPr txBox="1"/>
          <p:nvPr/>
        </p:nvSpPr>
        <p:spPr>
          <a:xfrm>
            <a:off x="1251628" y="899008"/>
            <a:ext cx="43692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2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2. </a:t>
            </a:r>
            <a:r>
              <a:rPr lang="ko-KR" altLang="en-US" sz="22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시</a:t>
            </a:r>
            <a:r>
              <a:rPr lang="en-US" altLang="ko-KR" sz="22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/</a:t>
            </a:r>
            <a:r>
              <a:rPr lang="ko-KR" altLang="en-US" sz="22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군</a:t>
            </a:r>
            <a:r>
              <a:rPr lang="en-US" altLang="ko-KR" sz="22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/</a:t>
            </a:r>
            <a:r>
              <a:rPr lang="ko-KR" altLang="en-US" sz="22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구 순서의 분류</a:t>
            </a:r>
          </a:p>
        </p:txBody>
      </p:sp>
    </p:spTree>
    <p:extLst>
      <p:ext uri="{BB962C8B-B14F-4D97-AF65-F5344CB8AC3E}">
        <p14:creationId xmlns:p14="http://schemas.microsoft.com/office/powerpoint/2010/main" val="238611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/>
          <p:nvPr/>
        </p:nvCxnSpPr>
        <p:spPr>
          <a:xfrm flipV="1">
            <a:off x="1188881" y="244548"/>
            <a:ext cx="10076882" cy="2857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ko-KR" altLang="en-US" sz="2800" b="1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88881" y="441328"/>
            <a:ext cx="338883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최종해결안 선정</a:t>
            </a:r>
          </a:p>
        </p:txBody>
      </p:sp>
      <p:pic>
        <p:nvPicPr>
          <p:cNvPr id="1026" name="Picture 2" descr="해외 직구 안드로이드폰도 '재난문자' 받을 수 있다 - 세이프타임즈">
            <a:extLst>
              <a:ext uri="{FF2B5EF4-FFF2-40B4-BE49-F238E27FC236}">
                <a16:creationId xmlns:a16="http://schemas.microsoft.com/office/drawing/2014/main" id="{238370F1-77B7-492D-9A07-AA352EC2D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881" y="1652630"/>
            <a:ext cx="4208917" cy="3816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해외 직구 안드로이드폰도 '재난문자' 받을 수 있다 - 세이프타임즈">
            <a:extLst>
              <a:ext uri="{FF2B5EF4-FFF2-40B4-BE49-F238E27FC236}">
                <a16:creationId xmlns:a16="http://schemas.microsoft.com/office/drawing/2014/main" id="{0209B0C9-1E66-4944-BD16-ACFF90853A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22" b="95956" l="2000" r="90000">
                        <a14:foregroundMark x1="7333" y1="6985" x2="30667" y2="15074"/>
                        <a14:foregroundMark x1="9333" y1="90074" x2="37833" y2="95956"/>
                        <a14:foregroundMark x1="8500" y1="97243" x2="2167" y2="84191"/>
                        <a14:foregroundMark x1="2167" y1="84191" x2="2167" y2="76654"/>
                        <a14:foregroundMark x1="4333" y1="99265" x2="20833" y2="99265"/>
                        <a14:foregroundMark x1="20833" y1="99265" x2="35000" y2="97610"/>
                        <a14:foregroundMark x1="35000" y1="97610" x2="44167" y2="86949"/>
                        <a14:foregroundMark x1="44167" y1="86949" x2="48333" y2="59007"/>
                        <a14:foregroundMark x1="48333" y1="59007" x2="44000" y2="17463"/>
                        <a14:foregroundMark x1="44000" y1="17463" x2="28167" y2="11029"/>
                        <a14:foregroundMark x1="28167" y1="11029" x2="13167" y2="15074"/>
                        <a14:foregroundMark x1="13167" y1="15074" x2="2667" y2="38051"/>
                        <a14:foregroundMark x1="2667" y1="38051" x2="2000" y2="67463"/>
                        <a14:foregroundMark x1="2000" y1="67463" x2="31500" y2="72426"/>
                        <a14:foregroundMark x1="31500" y1="72426" x2="40500" y2="72059"/>
                        <a14:foregroundMark x1="5667" y1="2574" x2="19667" y2="2574"/>
                        <a14:foregroundMark x1="19667" y1="2574" x2="34167" y2="2022"/>
                        <a14:foregroundMark x1="34167" y1="2022" x2="45833" y2="29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010"/>
          <a:stretch/>
        </p:blipFill>
        <p:spPr bwMode="auto">
          <a:xfrm>
            <a:off x="6608169" y="1652630"/>
            <a:ext cx="2104031" cy="3816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230F20A-1FD4-4BE2-B307-6D78C341BB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3" t="53197" r="64395" b="36737"/>
          <a:stretch/>
        </p:blipFill>
        <p:spPr bwMode="auto">
          <a:xfrm>
            <a:off x="7250728" y="2895600"/>
            <a:ext cx="854041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2E08F8E0-A518-4EA0-8153-785AD2C75D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3" t="79773" r="22445" b="6964"/>
          <a:stretch/>
        </p:blipFill>
        <p:spPr bwMode="auto">
          <a:xfrm>
            <a:off x="6914178" y="3771902"/>
            <a:ext cx="1467821" cy="301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2A9063-5B4E-4067-BC42-29BF41805DA6}"/>
              </a:ext>
            </a:extLst>
          </p:cNvPr>
          <p:cNvSpPr txBox="1"/>
          <p:nvPr/>
        </p:nvSpPr>
        <p:spPr>
          <a:xfrm>
            <a:off x="6927850" y="3130550"/>
            <a:ext cx="1516762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위치기준 </a:t>
            </a:r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1.2km </a:t>
            </a:r>
            <a:r>
              <a:rPr lang="ko-KR" altLang="en-US" sz="9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확진자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발생</a:t>
            </a:r>
            <a:endParaRPr lang="en-US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9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거의동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행복센터 부근</a:t>
            </a:r>
          </a:p>
        </p:txBody>
      </p:sp>
      <p:pic>
        <p:nvPicPr>
          <p:cNvPr id="14" name="Picture 2" descr="해외 직구 안드로이드폰도 '재난문자' 받을 수 있다 - 세이프타임즈">
            <a:extLst>
              <a:ext uri="{FF2B5EF4-FFF2-40B4-BE49-F238E27FC236}">
                <a16:creationId xmlns:a16="http://schemas.microsoft.com/office/drawing/2014/main" id="{FA6FBB86-E96C-4F15-9E8A-8EFE80DDD7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22" b="95956" l="2000" r="90000">
                        <a14:foregroundMark x1="7333" y1="6985" x2="30667" y2="15074"/>
                        <a14:foregroundMark x1="9333" y1="90074" x2="37833" y2="95956"/>
                        <a14:foregroundMark x1="8500" y1="97243" x2="2167" y2="84191"/>
                        <a14:foregroundMark x1="2167" y1="84191" x2="2167" y2="76654"/>
                        <a14:foregroundMark x1="4333" y1="99265" x2="20833" y2="99265"/>
                        <a14:foregroundMark x1="20833" y1="99265" x2="35000" y2="97610"/>
                        <a14:foregroundMark x1="35000" y1="97610" x2="44167" y2="86949"/>
                        <a14:foregroundMark x1="44167" y1="86949" x2="48333" y2="59007"/>
                        <a14:foregroundMark x1="48333" y1="59007" x2="44000" y2="17463"/>
                        <a14:foregroundMark x1="44000" y1="17463" x2="28167" y2="11029"/>
                        <a14:foregroundMark x1="28167" y1="11029" x2="13167" y2="15074"/>
                        <a14:foregroundMark x1="13167" y1="15074" x2="2667" y2="38051"/>
                        <a14:foregroundMark x1="2667" y1="38051" x2="2000" y2="67463"/>
                        <a14:foregroundMark x1="2000" y1="67463" x2="31500" y2="72426"/>
                        <a14:foregroundMark x1="31500" y1="72426" x2="40500" y2="72059"/>
                        <a14:foregroundMark x1="5667" y1="2574" x2="19667" y2="2574"/>
                        <a14:foregroundMark x1="19667" y1="2574" x2="34167" y2="2022"/>
                        <a14:foregroundMark x1="34167" y1="2022" x2="45833" y2="29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010"/>
          <a:stretch/>
        </p:blipFill>
        <p:spPr bwMode="auto">
          <a:xfrm>
            <a:off x="8712200" y="1652630"/>
            <a:ext cx="2104031" cy="3816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68B5487C-AD38-4767-BE42-67B059B0B77D}"/>
              </a:ext>
            </a:extLst>
          </p:cNvPr>
          <p:cNvSpPr/>
          <p:nvPr/>
        </p:nvSpPr>
        <p:spPr>
          <a:xfrm>
            <a:off x="8712201" y="1652630"/>
            <a:ext cx="527049" cy="5090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9CD1515-77A2-4B33-B81A-7EBCF03962D8}"/>
              </a:ext>
            </a:extLst>
          </p:cNvPr>
          <p:cNvSpPr/>
          <p:nvPr/>
        </p:nvSpPr>
        <p:spPr>
          <a:xfrm>
            <a:off x="9229728" y="1652630"/>
            <a:ext cx="527049" cy="5090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동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98AE197-756A-46EB-808E-17FD1855F182}"/>
              </a:ext>
            </a:extLst>
          </p:cNvPr>
          <p:cNvSpPr/>
          <p:nvPr/>
        </p:nvSpPr>
        <p:spPr>
          <a:xfrm>
            <a:off x="9752606" y="1652630"/>
            <a:ext cx="527049" cy="5090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26CC7E1-807F-4CD8-8EDC-9325B6BD5663}"/>
              </a:ext>
            </a:extLst>
          </p:cNvPr>
          <p:cNvSpPr/>
          <p:nvPr/>
        </p:nvSpPr>
        <p:spPr>
          <a:xfrm>
            <a:off x="10277478" y="1652630"/>
            <a:ext cx="527049" cy="5090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92C6B63-087C-44D6-90A5-28FD74760CDE}"/>
              </a:ext>
            </a:extLst>
          </p:cNvPr>
          <p:cNvSpPr/>
          <p:nvPr/>
        </p:nvSpPr>
        <p:spPr>
          <a:xfrm>
            <a:off x="8712201" y="4950854"/>
            <a:ext cx="2092326" cy="5090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주변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2.4km </a:t>
            </a:r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이내 </a:t>
            </a:r>
            <a:r>
              <a:rPr lang="ko-KR" altLang="en-US" sz="11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확진자</a:t>
            </a:r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명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CF7CECA-6558-430D-868E-1342E24439C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6620" t="24047" r="47022" b="13531"/>
          <a:stretch/>
        </p:blipFill>
        <p:spPr>
          <a:xfrm>
            <a:off x="8712199" y="2161662"/>
            <a:ext cx="2092326" cy="3298224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998DC455-E1D2-4DFA-BC01-5277493A0D79}"/>
              </a:ext>
            </a:extLst>
          </p:cNvPr>
          <p:cNvGrpSpPr/>
          <p:nvPr/>
        </p:nvGrpSpPr>
        <p:grpSpPr>
          <a:xfrm>
            <a:off x="570459" y="5676541"/>
            <a:ext cx="10888894" cy="531619"/>
            <a:chOff x="1567154" y="5900087"/>
            <a:chExt cx="9057692" cy="53161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07F51D2-3E9C-4ADA-A47F-EA15BDD22D0E}"/>
                </a:ext>
              </a:extLst>
            </p:cNvPr>
            <p:cNvSpPr/>
            <p:nvPr/>
          </p:nvSpPr>
          <p:spPr>
            <a:xfrm>
              <a:off x="2281140" y="5926880"/>
              <a:ext cx="7551963" cy="354757"/>
            </a:xfrm>
            <a:prstGeom prst="rect">
              <a:avLst/>
            </a:prstGeom>
            <a:solidFill>
              <a:srgbClr val="FFFF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9" name="내용 개체 틀 2">
              <a:extLst>
                <a:ext uri="{FF2B5EF4-FFF2-40B4-BE49-F238E27FC236}">
                  <a16:creationId xmlns:a16="http://schemas.microsoft.com/office/drawing/2014/main" id="{8B11C05B-8849-4414-9380-2D13A73E7FB1}"/>
                </a:ext>
              </a:extLst>
            </p:cNvPr>
            <p:cNvSpPr/>
            <p:nvPr/>
          </p:nvSpPr>
          <p:spPr>
            <a:xfrm>
              <a:off x="1567154" y="5900087"/>
              <a:ext cx="9057692" cy="531619"/>
            </a:xfrm>
            <a:prstGeom prst="rect">
              <a:avLst/>
            </a:prstGeom>
          </p:spPr>
          <p:txBody>
            <a:bodyPr vert="horz" lIns="91440" tIns="45720" rIns="91440" bIns="45720">
              <a:normAutofit/>
            </a:bodyPr>
            <a:lstStyle/>
            <a:p>
              <a:pPr marL="0" indent="0" algn="ctr" defTabSz="818236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/>
                <a:buNone/>
                <a:defRPr lang="ko-KR" altLang="en-US"/>
              </a:pPr>
              <a:r>
                <a:rPr kumimoji="0" lang="en-US" altLang="ko-KR" sz="2400" b="0" i="0" u="none" strike="noStrike" kern="1200" cap="none" normalizeH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(</a:t>
              </a:r>
              <a:r>
                <a:rPr kumimoji="0" lang="ko-KR" altLang="en-US" sz="2400" b="0" i="0" u="none" strike="noStrike" kern="1200" cap="none" normalizeH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좌측</a:t>
              </a:r>
              <a:r>
                <a:rPr kumimoji="0" lang="en-US" altLang="ko-KR" sz="2400" b="0" i="0" u="none" strike="noStrike" kern="1200" cap="none" normalizeH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) </a:t>
              </a:r>
              <a:r>
                <a:rPr kumimoji="0" lang="ko-KR" altLang="en-US" sz="2400" b="0" i="0" u="none" strike="noStrike" kern="1200" cap="none" normalizeH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텍스트기반 안내                    </a:t>
              </a:r>
              <a:r>
                <a:rPr kumimoji="0" lang="en-US" altLang="ko-KR" sz="2400" b="0" i="0" u="none" strike="noStrike" kern="1200" cap="none" normalizeH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(</a:t>
              </a:r>
              <a:r>
                <a:rPr kumimoji="0" lang="ko-KR" altLang="en-US" sz="2400" b="0" i="0" u="none" strike="noStrike" kern="1200" cap="none" normalizeH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우측</a:t>
              </a:r>
              <a:r>
                <a:rPr kumimoji="0" lang="en-US" altLang="ko-KR" sz="2400" b="0" i="0" u="none" strike="noStrike" kern="1200" cap="none" normalizeH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) </a:t>
              </a:r>
              <a:r>
                <a:rPr kumimoji="0" lang="ko-KR" altLang="en-US" sz="2400" b="0" i="0" u="none" strike="noStrike" kern="1200" cap="none" normalizeH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위치</a:t>
              </a:r>
              <a:r>
                <a:rPr kumimoji="0" lang="en-US" altLang="ko-KR" sz="2400" b="0" i="0" u="none" strike="noStrike" kern="1200" cap="none" normalizeH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, </a:t>
              </a:r>
              <a:r>
                <a:rPr kumimoji="0" lang="ko-KR" altLang="en-US" sz="2400" b="0" i="0" u="none" strike="noStrike" kern="1200" cap="none" normalizeH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지도기반 안내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718992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B1FB722-619D-4C2B-AF81-5398CBD0D6AE}" type="slidenum">
              <a:rPr lang="en-US" altLang="en-US"/>
              <a:pPr lvl="0">
                <a:defRPr lang="ko-KR" altLang="en-US"/>
              </a:pPr>
              <a:t>2</a:t>
            </a:fld>
            <a:endParaRPr lang="en-US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155127" y="1382010"/>
            <a:ext cx="3394263" cy="511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800" b="1" spc="-15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목차</a:t>
            </a:r>
            <a:endParaRPr lang="ko-KR" altLang="en-US" sz="2800" b="1" spc="-150">
              <a:latin typeface="나눔바른고딕"/>
              <a:ea typeface="나눔바른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46099" y="1129246"/>
            <a:ext cx="33892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1. </a:t>
            </a:r>
            <a:r>
              <a:rPr lang="ko-KR" altLang="en-US" sz="20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문제 상황</a:t>
            </a:r>
            <a:endParaRPr lang="ko-KR" altLang="en-US" sz="20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55123" y="1807971"/>
            <a:ext cx="33707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2. </a:t>
            </a:r>
            <a:r>
              <a:rPr lang="ko-KR" altLang="en-US" sz="20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문제 분석</a:t>
            </a:r>
            <a:endParaRPr lang="ko-KR" altLang="en-US" sz="20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55123" y="2447092"/>
            <a:ext cx="33707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3. </a:t>
            </a:r>
            <a:r>
              <a:rPr lang="ko-KR" altLang="en-US" sz="20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과제 정의</a:t>
            </a:r>
            <a:endParaRPr lang="ko-KR" altLang="en-US" sz="20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3277580" y="1985828"/>
            <a:ext cx="646350" cy="810896"/>
            <a:chOff x="2557290" y="3247324"/>
            <a:chExt cx="2098675" cy="2770187"/>
          </a:xfrm>
          <a:solidFill>
            <a:schemeClr val="bg1">
              <a:lumMod val="65000"/>
            </a:schemeClr>
          </a:solidFill>
        </p:grpSpPr>
        <p:sp>
          <p:nvSpPr>
            <p:cNvPr id="27" name="Freeform 5"/>
            <p:cNvSpPr>
              <a:spLocks noEditPoints="1"/>
            </p:cNvSpPr>
            <p:nvPr/>
          </p:nvSpPr>
          <p:spPr>
            <a:xfrm>
              <a:off x="2557290" y="3247324"/>
              <a:ext cx="2098675" cy="2770187"/>
            </a:xfrm>
            <a:custGeom>
              <a:avLst/>
              <a:gdLst>
                <a:gd name="T0" fmla="*/ 3101 w 5289"/>
                <a:gd name="T1" fmla="*/ 215 h 6981"/>
                <a:gd name="T2" fmla="*/ 2821 w 5289"/>
                <a:gd name="T3" fmla="*/ 27 h 6981"/>
                <a:gd name="T4" fmla="*/ 2536 w 5289"/>
                <a:gd name="T5" fmla="*/ 10 h 6981"/>
                <a:gd name="T6" fmla="*/ 2234 w 5289"/>
                <a:gd name="T7" fmla="*/ 164 h 6981"/>
                <a:gd name="T8" fmla="*/ 716 w 5289"/>
                <a:gd name="T9" fmla="*/ 241 h 6981"/>
                <a:gd name="T10" fmla="*/ 405 w 5289"/>
                <a:gd name="T11" fmla="*/ 311 h 6981"/>
                <a:gd name="T12" fmla="*/ 142 w 5289"/>
                <a:gd name="T13" fmla="*/ 530 h 6981"/>
                <a:gd name="T14" fmla="*/ 8 w 5289"/>
                <a:gd name="T15" fmla="*/ 848 h 6981"/>
                <a:gd name="T16" fmla="*/ 8 w 5289"/>
                <a:gd name="T17" fmla="*/ 6373 h 6981"/>
                <a:gd name="T18" fmla="*/ 142 w 5289"/>
                <a:gd name="T19" fmla="*/ 6693 h 6981"/>
                <a:gd name="T20" fmla="*/ 405 w 5289"/>
                <a:gd name="T21" fmla="*/ 6910 h 6981"/>
                <a:gd name="T22" fmla="*/ 716 w 5289"/>
                <a:gd name="T23" fmla="*/ 6981 h 6981"/>
                <a:gd name="T24" fmla="*/ 4819 w 5289"/>
                <a:gd name="T25" fmla="*/ 6938 h 6981"/>
                <a:gd name="T26" fmla="*/ 5103 w 5289"/>
                <a:gd name="T27" fmla="*/ 6746 h 6981"/>
                <a:gd name="T28" fmla="*/ 5266 w 5289"/>
                <a:gd name="T29" fmla="*/ 6443 h 6981"/>
                <a:gd name="T30" fmla="*/ 5288 w 5289"/>
                <a:gd name="T31" fmla="*/ 920 h 6981"/>
                <a:gd name="T32" fmla="*/ 5186 w 5289"/>
                <a:gd name="T33" fmla="*/ 586 h 6981"/>
                <a:gd name="T34" fmla="*/ 4945 w 5289"/>
                <a:gd name="T35" fmla="*/ 345 h 6981"/>
                <a:gd name="T36" fmla="*/ 4610 w 5289"/>
                <a:gd name="T37" fmla="*/ 242 h 6981"/>
                <a:gd name="T38" fmla="*/ 2821 w 5289"/>
                <a:gd name="T39" fmla="*/ 270 h 6981"/>
                <a:gd name="T40" fmla="*/ 3012 w 5289"/>
                <a:gd name="T41" fmla="*/ 557 h 6981"/>
                <a:gd name="T42" fmla="*/ 3063 w 5289"/>
                <a:gd name="T43" fmla="*/ 811 h 6981"/>
                <a:gd name="T44" fmla="*/ 3681 w 5289"/>
                <a:gd name="T45" fmla="*/ 850 h 6981"/>
                <a:gd name="T46" fmla="*/ 3715 w 5289"/>
                <a:gd name="T47" fmla="*/ 1030 h 6981"/>
                <a:gd name="T48" fmla="*/ 1654 w 5289"/>
                <a:gd name="T49" fmla="*/ 1084 h 6981"/>
                <a:gd name="T50" fmla="*/ 1554 w 5289"/>
                <a:gd name="T51" fmla="*/ 931 h 6981"/>
                <a:gd name="T52" fmla="*/ 2162 w 5289"/>
                <a:gd name="T53" fmla="*/ 830 h 6981"/>
                <a:gd name="T54" fmla="*/ 2276 w 5289"/>
                <a:gd name="T55" fmla="*/ 716 h 6981"/>
                <a:gd name="T56" fmla="*/ 2359 w 5289"/>
                <a:gd name="T57" fmla="*/ 361 h 6981"/>
                <a:gd name="T58" fmla="*/ 2645 w 5289"/>
                <a:gd name="T59" fmla="*/ 227 h 6981"/>
                <a:gd name="T60" fmla="*/ 3778 w 5289"/>
                <a:gd name="T61" fmla="*/ 1269 h 6981"/>
                <a:gd name="T62" fmla="*/ 3961 w 5289"/>
                <a:gd name="T63" fmla="*/ 994 h 6981"/>
                <a:gd name="T64" fmla="*/ 4579 w 5289"/>
                <a:gd name="T65" fmla="*/ 952 h 6981"/>
                <a:gd name="T66" fmla="*/ 716 w 5289"/>
                <a:gd name="T67" fmla="*/ 6272 h 6981"/>
                <a:gd name="T68" fmla="*/ 716 w 5289"/>
                <a:gd name="T69" fmla="*/ 950 h 6981"/>
                <a:gd name="T70" fmla="*/ 1341 w 5289"/>
                <a:gd name="T71" fmla="*/ 1063 h 6981"/>
                <a:gd name="T72" fmla="*/ 1574 w 5289"/>
                <a:gd name="T73" fmla="*/ 1297 h 6981"/>
                <a:gd name="T74" fmla="*/ 5041 w 5289"/>
                <a:gd name="T75" fmla="*/ 6411 h 6981"/>
                <a:gd name="T76" fmla="*/ 4719 w 5289"/>
                <a:gd name="T77" fmla="*/ 6733 h 6981"/>
                <a:gd name="T78" fmla="*/ 570 w 5289"/>
                <a:gd name="T79" fmla="*/ 6733 h 6981"/>
                <a:gd name="T80" fmla="*/ 247 w 5289"/>
                <a:gd name="T81" fmla="*/ 6411 h 6981"/>
                <a:gd name="T82" fmla="*/ 247 w 5289"/>
                <a:gd name="T83" fmla="*/ 812 h 6981"/>
                <a:gd name="T84" fmla="*/ 570 w 5289"/>
                <a:gd name="T85" fmla="*/ 488 h 6981"/>
                <a:gd name="T86" fmla="*/ 2050 w 5289"/>
                <a:gd name="T87" fmla="*/ 563 h 6981"/>
                <a:gd name="T88" fmla="*/ 1566 w 5289"/>
                <a:gd name="T89" fmla="*/ 621 h 6981"/>
                <a:gd name="T90" fmla="*/ 692 w 5289"/>
                <a:gd name="T91" fmla="*/ 725 h 6981"/>
                <a:gd name="T92" fmla="*/ 510 w 5289"/>
                <a:gd name="T93" fmla="*/ 846 h 6981"/>
                <a:gd name="T94" fmla="*/ 483 w 5289"/>
                <a:gd name="T95" fmla="*/ 6289 h 6981"/>
                <a:gd name="T96" fmla="*/ 604 w 5289"/>
                <a:gd name="T97" fmla="*/ 6470 h 6981"/>
                <a:gd name="T98" fmla="*/ 4597 w 5289"/>
                <a:gd name="T99" fmla="*/ 6498 h 6981"/>
                <a:gd name="T100" fmla="*/ 4778 w 5289"/>
                <a:gd name="T101" fmla="*/ 6376 h 6981"/>
                <a:gd name="T102" fmla="*/ 4806 w 5289"/>
                <a:gd name="T103" fmla="*/ 934 h 6981"/>
                <a:gd name="T104" fmla="*/ 4684 w 5289"/>
                <a:gd name="T105" fmla="*/ 751 h 6981"/>
                <a:gd name="T106" fmla="*/ 3849 w 5289"/>
                <a:gd name="T107" fmla="*/ 697 h 6981"/>
                <a:gd name="T108" fmla="*/ 3240 w 5289"/>
                <a:gd name="T109" fmla="*/ 603 h 6981"/>
                <a:gd name="T110" fmla="*/ 4573 w 5289"/>
                <a:gd name="T111" fmla="*/ 468 h 6981"/>
                <a:gd name="T112" fmla="*/ 4952 w 5289"/>
                <a:gd name="T113" fmla="*/ 645 h 6981"/>
                <a:gd name="T114" fmla="*/ 5063 w 5289"/>
                <a:gd name="T115" fmla="*/ 6265 h 6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289" h="6981">
                  <a:moveTo>
                    <a:pt x="4573" y="241"/>
                  </a:moveTo>
                  <a:lnTo>
                    <a:pt x="3127" y="241"/>
                  </a:lnTo>
                  <a:lnTo>
                    <a:pt x="3124" y="241"/>
                  </a:lnTo>
                  <a:lnTo>
                    <a:pt x="3122" y="241"/>
                  </a:lnTo>
                  <a:lnTo>
                    <a:pt x="3101" y="215"/>
                  </a:lnTo>
                  <a:lnTo>
                    <a:pt x="3056" y="164"/>
                  </a:lnTo>
                  <a:lnTo>
                    <a:pt x="3003" y="121"/>
                  </a:lnTo>
                  <a:lnTo>
                    <a:pt x="2946" y="82"/>
                  </a:lnTo>
                  <a:lnTo>
                    <a:pt x="2886" y="51"/>
                  </a:lnTo>
                  <a:lnTo>
                    <a:pt x="2821" y="27"/>
                  </a:lnTo>
                  <a:lnTo>
                    <a:pt x="2752" y="10"/>
                  </a:lnTo>
                  <a:lnTo>
                    <a:pt x="2681" y="1"/>
                  </a:lnTo>
                  <a:lnTo>
                    <a:pt x="2645" y="0"/>
                  </a:lnTo>
                  <a:lnTo>
                    <a:pt x="2607" y="1"/>
                  </a:lnTo>
                  <a:lnTo>
                    <a:pt x="2536" y="10"/>
                  </a:lnTo>
                  <a:lnTo>
                    <a:pt x="2469" y="27"/>
                  </a:lnTo>
                  <a:lnTo>
                    <a:pt x="2404" y="51"/>
                  </a:lnTo>
                  <a:lnTo>
                    <a:pt x="2342" y="82"/>
                  </a:lnTo>
                  <a:lnTo>
                    <a:pt x="2285" y="121"/>
                  </a:lnTo>
                  <a:lnTo>
                    <a:pt x="2234" y="164"/>
                  </a:lnTo>
                  <a:lnTo>
                    <a:pt x="2187" y="215"/>
                  </a:lnTo>
                  <a:lnTo>
                    <a:pt x="2166" y="241"/>
                  </a:lnTo>
                  <a:lnTo>
                    <a:pt x="2164" y="241"/>
                  </a:lnTo>
                  <a:lnTo>
                    <a:pt x="2162" y="241"/>
                  </a:lnTo>
                  <a:lnTo>
                    <a:pt x="716" y="241"/>
                  </a:lnTo>
                  <a:lnTo>
                    <a:pt x="678" y="242"/>
                  </a:lnTo>
                  <a:lnTo>
                    <a:pt x="606" y="250"/>
                  </a:lnTo>
                  <a:lnTo>
                    <a:pt x="536" y="263"/>
                  </a:lnTo>
                  <a:lnTo>
                    <a:pt x="470" y="285"/>
                  </a:lnTo>
                  <a:lnTo>
                    <a:pt x="405" y="311"/>
                  </a:lnTo>
                  <a:lnTo>
                    <a:pt x="345" y="345"/>
                  </a:lnTo>
                  <a:lnTo>
                    <a:pt x="288" y="384"/>
                  </a:lnTo>
                  <a:lnTo>
                    <a:pt x="235" y="427"/>
                  </a:lnTo>
                  <a:lnTo>
                    <a:pt x="185" y="476"/>
                  </a:lnTo>
                  <a:lnTo>
                    <a:pt x="142" y="530"/>
                  </a:lnTo>
                  <a:lnTo>
                    <a:pt x="103" y="586"/>
                  </a:lnTo>
                  <a:lnTo>
                    <a:pt x="70" y="646"/>
                  </a:lnTo>
                  <a:lnTo>
                    <a:pt x="43" y="712"/>
                  </a:lnTo>
                  <a:lnTo>
                    <a:pt x="22" y="778"/>
                  </a:lnTo>
                  <a:lnTo>
                    <a:pt x="8" y="848"/>
                  </a:lnTo>
                  <a:lnTo>
                    <a:pt x="1" y="920"/>
                  </a:lnTo>
                  <a:lnTo>
                    <a:pt x="0" y="958"/>
                  </a:lnTo>
                  <a:lnTo>
                    <a:pt x="0" y="6265"/>
                  </a:lnTo>
                  <a:lnTo>
                    <a:pt x="1" y="6301"/>
                  </a:lnTo>
                  <a:lnTo>
                    <a:pt x="8" y="6373"/>
                  </a:lnTo>
                  <a:lnTo>
                    <a:pt x="22" y="6443"/>
                  </a:lnTo>
                  <a:lnTo>
                    <a:pt x="43" y="6511"/>
                  </a:lnTo>
                  <a:lnTo>
                    <a:pt x="70" y="6575"/>
                  </a:lnTo>
                  <a:lnTo>
                    <a:pt x="103" y="6636"/>
                  </a:lnTo>
                  <a:lnTo>
                    <a:pt x="142" y="6693"/>
                  </a:lnTo>
                  <a:lnTo>
                    <a:pt x="185" y="6746"/>
                  </a:lnTo>
                  <a:lnTo>
                    <a:pt x="235" y="6794"/>
                  </a:lnTo>
                  <a:lnTo>
                    <a:pt x="288" y="6839"/>
                  </a:lnTo>
                  <a:lnTo>
                    <a:pt x="345" y="6877"/>
                  </a:lnTo>
                  <a:lnTo>
                    <a:pt x="405" y="6910"/>
                  </a:lnTo>
                  <a:lnTo>
                    <a:pt x="470" y="6938"/>
                  </a:lnTo>
                  <a:lnTo>
                    <a:pt x="536" y="6958"/>
                  </a:lnTo>
                  <a:lnTo>
                    <a:pt x="606" y="6973"/>
                  </a:lnTo>
                  <a:lnTo>
                    <a:pt x="678" y="6980"/>
                  </a:lnTo>
                  <a:lnTo>
                    <a:pt x="716" y="6981"/>
                  </a:lnTo>
                  <a:lnTo>
                    <a:pt x="4573" y="6981"/>
                  </a:lnTo>
                  <a:lnTo>
                    <a:pt x="4610" y="6980"/>
                  </a:lnTo>
                  <a:lnTo>
                    <a:pt x="4682" y="6973"/>
                  </a:lnTo>
                  <a:lnTo>
                    <a:pt x="4752" y="6958"/>
                  </a:lnTo>
                  <a:lnTo>
                    <a:pt x="4819" y="6938"/>
                  </a:lnTo>
                  <a:lnTo>
                    <a:pt x="4883" y="6910"/>
                  </a:lnTo>
                  <a:lnTo>
                    <a:pt x="4945" y="6877"/>
                  </a:lnTo>
                  <a:lnTo>
                    <a:pt x="5001" y="6839"/>
                  </a:lnTo>
                  <a:lnTo>
                    <a:pt x="5054" y="6794"/>
                  </a:lnTo>
                  <a:lnTo>
                    <a:pt x="5103" y="6746"/>
                  </a:lnTo>
                  <a:lnTo>
                    <a:pt x="5147" y="6693"/>
                  </a:lnTo>
                  <a:lnTo>
                    <a:pt x="5186" y="6636"/>
                  </a:lnTo>
                  <a:lnTo>
                    <a:pt x="5218" y="6575"/>
                  </a:lnTo>
                  <a:lnTo>
                    <a:pt x="5246" y="6511"/>
                  </a:lnTo>
                  <a:lnTo>
                    <a:pt x="5266" y="6443"/>
                  </a:lnTo>
                  <a:lnTo>
                    <a:pt x="5281" y="6373"/>
                  </a:lnTo>
                  <a:lnTo>
                    <a:pt x="5288" y="6301"/>
                  </a:lnTo>
                  <a:lnTo>
                    <a:pt x="5289" y="6265"/>
                  </a:lnTo>
                  <a:lnTo>
                    <a:pt x="5289" y="958"/>
                  </a:lnTo>
                  <a:lnTo>
                    <a:pt x="5288" y="920"/>
                  </a:lnTo>
                  <a:lnTo>
                    <a:pt x="5281" y="848"/>
                  </a:lnTo>
                  <a:lnTo>
                    <a:pt x="5266" y="778"/>
                  </a:lnTo>
                  <a:lnTo>
                    <a:pt x="5246" y="712"/>
                  </a:lnTo>
                  <a:lnTo>
                    <a:pt x="5218" y="646"/>
                  </a:lnTo>
                  <a:lnTo>
                    <a:pt x="5186" y="586"/>
                  </a:lnTo>
                  <a:lnTo>
                    <a:pt x="5147" y="530"/>
                  </a:lnTo>
                  <a:lnTo>
                    <a:pt x="5103" y="476"/>
                  </a:lnTo>
                  <a:lnTo>
                    <a:pt x="5054" y="427"/>
                  </a:lnTo>
                  <a:lnTo>
                    <a:pt x="5001" y="384"/>
                  </a:lnTo>
                  <a:lnTo>
                    <a:pt x="4945" y="345"/>
                  </a:lnTo>
                  <a:lnTo>
                    <a:pt x="4883" y="311"/>
                  </a:lnTo>
                  <a:lnTo>
                    <a:pt x="4819" y="285"/>
                  </a:lnTo>
                  <a:lnTo>
                    <a:pt x="4752" y="263"/>
                  </a:lnTo>
                  <a:lnTo>
                    <a:pt x="4682" y="250"/>
                  </a:lnTo>
                  <a:lnTo>
                    <a:pt x="4610" y="242"/>
                  </a:lnTo>
                  <a:lnTo>
                    <a:pt x="4573" y="241"/>
                  </a:lnTo>
                  <a:close/>
                  <a:moveTo>
                    <a:pt x="2645" y="227"/>
                  </a:moveTo>
                  <a:lnTo>
                    <a:pt x="2682" y="228"/>
                  </a:lnTo>
                  <a:lnTo>
                    <a:pt x="2754" y="242"/>
                  </a:lnTo>
                  <a:lnTo>
                    <a:pt x="2821" y="270"/>
                  </a:lnTo>
                  <a:lnTo>
                    <a:pt x="2880" y="310"/>
                  </a:lnTo>
                  <a:lnTo>
                    <a:pt x="2929" y="361"/>
                  </a:lnTo>
                  <a:lnTo>
                    <a:pt x="2969" y="420"/>
                  </a:lnTo>
                  <a:lnTo>
                    <a:pt x="2998" y="486"/>
                  </a:lnTo>
                  <a:lnTo>
                    <a:pt x="3012" y="557"/>
                  </a:lnTo>
                  <a:lnTo>
                    <a:pt x="3013" y="596"/>
                  </a:lnTo>
                  <a:lnTo>
                    <a:pt x="3013" y="716"/>
                  </a:lnTo>
                  <a:lnTo>
                    <a:pt x="3015" y="739"/>
                  </a:lnTo>
                  <a:lnTo>
                    <a:pt x="3033" y="780"/>
                  </a:lnTo>
                  <a:lnTo>
                    <a:pt x="3063" y="811"/>
                  </a:lnTo>
                  <a:lnTo>
                    <a:pt x="3104" y="827"/>
                  </a:lnTo>
                  <a:lnTo>
                    <a:pt x="3127" y="830"/>
                  </a:lnTo>
                  <a:lnTo>
                    <a:pt x="3609" y="830"/>
                  </a:lnTo>
                  <a:lnTo>
                    <a:pt x="3634" y="831"/>
                  </a:lnTo>
                  <a:lnTo>
                    <a:pt x="3681" y="850"/>
                  </a:lnTo>
                  <a:lnTo>
                    <a:pt x="3715" y="885"/>
                  </a:lnTo>
                  <a:lnTo>
                    <a:pt x="3736" y="931"/>
                  </a:lnTo>
                  <a:lnTo>
                    <a:pt x="3737" y="958"/>
                  </a:lnTo>
                  <a:lnTo>
                    <a:pt x="3736" y="983"/>
                  </a:lnTo>
                  <a:lnTo>
                    <a:pt x="3715" y="1030"/>
                  </a:lnTo>
                  <a:lnTo>
                    <a:pt x="3681" y="1064"/>
                  </a:lnTo>
                  <a:lnTo>
                    <a:pt x="3634" y="1084"/>
                  </a:lnTo>
                  <a:lnTo>
                    <a:pt x="3609" y="1086"/>
                  </a:lnTo>
                  <a:lnTo>
                    <a:pt x="1680" y="1086"/>
                  </a:lnTo>
                  <a:lnTo>
                    <a:pt x="1654" y="1084"/>
                  </a:lnTo>
                  <a:lnTo>
                    <a:pt x="1608" y="1064"/>
                  </a:lnTo>
                  <a:lnTo>
                    <a:pt x="1573" y="1030"/>
                  </a:lnTo>
                  <a:lnTo>
                    <a:pt x="1554" y="983"/>
                  </a:lnTo>
                  <a:lnTo>
                    <a:pt x="1552" y="958"/>
                  </a:lnTo>
                  <a:lnTo>
                    <a:pt x="1554" y="931"/>
                  </a:lnTo>
                  <a:lnTo>
                    <a:pt x="1573" y="885"/>
                  </a:lnTo>
                  <a:lnTo>
                    <a:pt x="1608" y="850"/>
                  </a:lnTo>
                  <a:lnTo>
                    <a:pt x="1654" y="831"/>
                  </a:lnTo>
                  <a:lnTo>
                    <a:pt x="1680" y="830"/>
                  </a:lnTo>
                  <a:lnTo>
                    <a:pt x="2162" y="830"/>
                  </a:lnTo>
                  <a:lnTo>
                    <a:pt x="2185" y="827"/>
                  </a:lnTo>
                  <a:lnTo>
                    <a:pt x="2226" y="811"/>
                  </a:lnTo>
                  <a:lnTo>
                    <a:pt x="2256" y="780"/>
                  </a:lnTo>
                  <a:lnTo>
                    <a:pt x="2273" y="739"/>
                  </a:lnTo>
                  <a:lnTo>
                    <a:pt x="2276" y="716"/>
                  </a:lnTo>
                  <a:lnTo>
                    <a:pt x="2276" y="596"/>
                  </a:lnTo>
                  <a:lnTo>
                    <a:pt x="2277" y="557"/>
                  </a:lnTo>
                  <a:lnTo>
                    <a:pt x="2291" y="486"/>
                  </a:lnTo>
                  <a:lnTo>
                    <a:pt x="2319" y="420"/>
                  </a:lnTo>
                  <a:lnTo>
                    <a:pt x="2359" y="361"/>
                  </a:lnTo>
                  <a:lnTo>
                    <a:pt x="2410" y="310"/>
                  </a:lnTo>
                  <a:lnTo>
                    <a:pt x="2469" y="270"/>
                  </a:lnTo>
                  <a:lnTo>
                    <a:pt x="2535" y="242"/>
                  </a:lnTo>
                  <a:lnTo>
                    <a:pt x="2606" y="228"/>
                  </a:lnTo>
                  <a:lnTo>
                    <a:pt x="2645" y="227"/>
                  </a:lnTo>
                  <a:close/>
                  <a:moveTo>
                    <a:pt x="1680" y="1312"/>
                  </a:moveTo>
                  <a:lnTo>
                    <a:pt x="3609" y="1312"/>
                  </a:lnTo>
                  <a:lnTo>
                    <a:pt x="3645" y="1310"/>
                  </a:lnTo>
                  <a:lnTo>
                    <a:pt x="3714" y="1297"/>
                  </a:lnTo>
                  <a:lnTo>
                    <a:pt x="3778" y="1269"/>
                  </a:lnTo>
                  <a:lnTo>
                    <a:pt x="3834" y="1231"/>
                  </a:lnTo>
                  <a:lnTo>
                    <a:pt x="3883" y="1183"/>
                  </a:lnTo>
                  <a:lnTo>
                    <a:pt x="3920" y="1127"/>
                  </a:lnTo>
                  <a:lnTo>
                    <a:pt x="3948" y="1063"/>
                  </a:lnTo>
                  <a:lnTo>
                    <a:pt x="3961" y="994"/>
                  </a:lnTo>
                  <a:lnTo>
                    <a:pt x="3963" y="958"/>
                  </a:lnTo>
                  <a:lnTo>
                    <a:pt x="3962" y="954"/>
                  </a:lnTo>
                  <a:lnTo>
                    <a:pt x="3962" y="950"/>
                  </a:lnTo>
                  <a:lnTo>
                    <a:pt x="4573" y="950"/>
                  </a:lnTo>
                  <a:lnTo>
                    <a:pt x="4579" y="952"/>
                  </a:lnTo>
                  <a:lnTo>
                    <a:pt x="4581" y="958"/>
                  </a:lnTo>
                  <a:lnTo>
                    <a:pt x="4581" y="6265"/>
                  </a:lnTo>
                  <a:lnTo>
                    <a:pt x="4579" y="6271"/>
                  </a:lnTo>
                  <a:lnTo>
                    <a:pt x="4573" y="6272"/>
                  </a:lnTo>
                  <a:lnTo>
                    <a:pt x="716" y="6272"/>
                  </a:lnTo>
                  <a:lnTo>
                    <a:pt x="710" y="6271"/>
                  </a:lnTo>
                  <a:lnTo>
                    <a:pt x="709" y="6265"/>
                  </a:lnTo>
                  <a:lnTo>
                    <a:pt x="709" y="958"/>
                  </a:lnTo>
                  <a:lnTo>
                    <a:pt x="710" y="952"/>
                  </a:lnTo>
                  <a:lnTo>
                    <a:pt x="716" y="950"/>
                  </a:lnTo>
                  <a:lnTo>
                    <a:pt x="1326" y="950"/>
                  </a:lnTo>
                  <a:lnTo>
                    <a:pt x="1326" y="954"/>
                  </a:lnTo>
                  <a:lnTo>
                    <a:pt x="1326" y="958"/>
                  </a:lnTo>
                  <a:lnTo>
                    <a:pt x="1327" y="994"/>
                  </a:lnTo>
                  <a:lnTo>
                    <a:pt x="1341" y="1063"/>
                  </a:lnTo>
                  <a:lnTo>
                    <a:pt x="1368" y="1127"/>
                  </a:lnTo>
                  <a:lnTo>
                    <a:pt x="1407" y="1183"/>
                  </a:lnTo>
                  <a:lnTo>
                    <a:pt x="1455" y="1231"/>
                  </a:lnTo>
                  <a:lnTo>
                    <a:pt x="1511" y="1269"/>
                  </a:lnTo>
                  <a:lnTo>
                    <a:pt x="1574" y="1297"/>
                  </a:lnTo>
                  <a:lnTo>
                    <a:pt x="1644" y="1310"/>
                  </a:lnTo>
                  <a:lnTo>
                    <a:pt x="1680" y="1312"/>
                  </a:lnTo>
                  <a:close/>
                  <a:moveTo>
                    <a:pt x="5063" y="6265"/>
                  </a:moveTo>
                  <a:lnTo>
                    <a:pt x="5062" y="6314"/>
                  </a:lnTo>
                  <a:lnTo>
                    <a:pt x="5041" y="6411"/>
                  </a:lnTo>
                  <a:lnTo>
                    <a:pt x="5004" y="6499"/>
                  </a:lnTo>
                  <a:lnTo>
                    <a:pt x="4952" y="6576"/>
                  </a:lnTo>
                  <a:lnTo>
                    <a:pt x="4884" y="6643"/>
                  </a:lnTo>
                  <a:lnTo>
                    <a:pt x="4807" y="6695"/>
                  </a:lnTo>
                  <a:lnTo>
                    <a:pt x="4719" y="6733"/>
                  </a:lnTo>
                  <a:lnTo>
                    <a:pt x="4623" y="6753"/>
                  </a:lnTo>
                  <a:lnTo>
                    <a:pt x="4573" y="6754"/>
                  </a:lnTo>
                  <a:lnTo>
                    <a:pt x="716" y="6754"/>
                  </a:lnTo>
                  <a:lnTo>
                    <a:pt x="665" y="6753"/>
                  </a:lnTo>
                  <a:lnTo>
                    <a:pt x="570" y="6733"/>
                  </a:lnTo>
                  <a:lnTo>
                    <a:pt x="482" y="6695"/>
                  </a:lnTo>
                  <a:lnTo>
                    <a:pt x="404" y="6643"/>
                  </a:lnTo>
                  <a:lnTo>
                    <a:pt x="337" y="6576"/>
                  </a:lnTo>
                  <a:lnTo>
                    <a:pt x="284" y="6499"/>
                  </a:lnTo>
                  <a:lnTo>
                    <a:pt x="247" y="6411"/>
                  </a:lnTo>
                  <a:lnTo>
                    <a:pt x="228" y="6314"/>
                  </a:lnTo>
                  <a:lnTo>
                    <a:pt x="226" y="6265"/>
                  </a:lnTo>
                  <a:lnTo>
                    <a:pt x="226" y="958"/>
                  </a:lnTo>
                  <a:lnTo>
                    <a:pt x="228" y="907"/>
                  </a:lnTo>
                  <a:lnTo>
                    <a:pt x="247" y="812"/>
                  </a:lnTo>
                  <a:lnTo>
                    <a:pt x="284" y="724"/>
                  </a:lnTo>
                  <a:lnTo>
                    <a:pt x="337" y="645"/>
                  </a:lnTo>
                  <a:lnTo>
                    <a:pt x="404" y="579"/>
                  </a:lnTo>
                  <a:lnTo>
                    <a:pt x="482" y="526"/>
                  </a:lnTo>
                  <a:lnTo>
                    <a:pt x="570" y="488"/>
                  </a:lnTo>
                  <a:lnTo>
                    <a:pt x="665" y="469"/>
                  </a:lnTo>
                  <a:lnTo>
                    <a:pt x="716" y="468"/>
                  </a:lnTo>
                  <a:lnTo>
                    <a:pt x="2064" y="468"/>
                  </a:lnTo>
                  <a:lnTo>
                    <a:pt x="2056" y="498"/>
                  </a:lnTo>
                  <a:lnTo>
                    <a:pt x="2050" y="563"/>
                  </a:lnTo>
                  <a:lnTo>
                    <a:pt x="2049" y="596"/>
                  </a:lnTo>
                  <a:lnTo>
                    <a:pt x="2049" y="603"/>
                  </a:lnTo>
                  <a:lnTo>
                    <a:pt x="1680" y="603"/>
                  </a:lnTo>
                  <a:lnTo>
                    <a:pt x="1640" y="604"/>
                  </a:lnTo>
                  <a:lnTo>
                    <a:pt x="1566" y="621"/>
                  </a:lnTo>
                  <a:lnTo>
                    <a:pt x="1498" y="653"/>
                  </a:lnTo>
                  <a:lnTo>
                    <a:pt x="1439" y="697"/>
                  </a:lnTo>
                  <a:lnTo>
                    <a:pt x="1414" y="724"/>
                  </a:lnTo>
                  <a:lnTo>
                    <a:pt x="716" y="724"/>
                  </a:lnTo>
                  <a:lnTo>
                    <a:pt x="692" y="725"/>
                  </a:lnTo>
                  <a:lnTo>
                    <a:pt x="646" y="733"/>
                  </a:lnTo>
                  <a:lnTo>
                    <a:pt x="604" y="751"/>
                  </a:lnTo>
                  <a:lnTo>
                    <a:pt x="566" y="777"/>
                  </a:lnTo>
                  <a:lnTo>
                    <a:pt x="535" y="808"/>
                  </a:lnTo>
                  <a:lnTo>
                    <a:pt x="510" y="846"/>
                  </a:lnTo>
                  <a:lnTo>
                    <a:pt x="492" y="888"/>
                  </a:lnTo>
                  <a:lnTo>
                    <a:pt x="483" y="934"/>
                  </a:lnTo>
                  <a:lnTo>
                    <a:pt x="482" y="958"/>
                  </a:lnTo>
                  <a:lnTo>
                    <a:pt x="482" y="6265"/>
                  </a:lnTo>
                  <a:lnTo>
                    <a:pt x="483" y="6289"/>
                  </a:lnTo>
                  <a:lnTo>
                    <a:pt x="492" y="6334"/>
                  </a:lnTo>
                  <a:lnTo>
                    <a:pt x="510" y="6376"/>
                  </a:lnTo>
                  <a:lnTo>
                    <a:pt x="535" y="6413"/>
                  </a:lnTo>
                  <a:lnTo>
                    <a:pt x="566" y="6444"/>
                  </a:lnTo>
                  <a:lnTo>
                    <a:pt x="604" y="6470"/>
                  </a:lnTo>
                  <a:lnTo>
                    <a:pt x="646" y="6488"/>
                  </a:lnTo>
                  <a:lnTo>
                    <a:pt x="692" y="6498"/>
                  </a:lnTo>
                  <a:lnTo>
                    <a:pt x="716" y="6499"/>
                  </a:lnTo>
                  <a:lnTo>
                    <a:pt x="4573" y="6499"/>
                  </a:lnTo>
                  <a:lnTo>
                    <a:pt x="4597" y="6498"/>
                  </a:lnTo>
                  <a:lnTo>
                    <a:pt x="4642" y="6488"/>
                  </a:lnTo>
                  <a:lnTo>
                    <a:pt x="4684" y="6470"/>
                  </a:lnTo>
                  <a:lnTo>
                    <a:pt x="4722" y="6444"/>
                  </a:lnTo>
                  <a:lnTo>
                    <a:pt x="4753" y="6413"/>
                  </a:lnTo>
                  <a:lnTo>
                    <a:pt x="4778" y="6376"/>
                  </a:lnTo>
                  <a:lnTo>
                    <a:pt x="4796" y="6334"/>
                  </a:lnTo>
                  <a:lnTo>
                    <a:pt x="4806" y="6289"/>
                  </a:lnTo>
                  <a:lnTo>
                    <a:pt x="4807" y="6265"/>
                  </a:lnTo>
                  <a:lnTo>
                    <a:pt x="4807" y="958"/>
                  </a:lnTo>
                  <a:lnTo>
                    <a:pt x="4806" y="934"/>
                  </a:lnTo>
                  <a:lnTo>
                    <a:pt x="4796" y="888"/>
                  </a:lnTo>
                  <a:lnTo>
                    <a:pt x="4778" y="846"/>
                  </a:lnTo>
                  <a:lnTo>
                    <a:pt x="4753" y="808"/>
                  </a:lnTo>
                  <a:lnTo>
                    <a:pt x="4722" y="777"/>
                  </a:lnTo>
                  <a:lnTo>
                    <a:pt x="4684" y="751"/>
                  </a:lnTo>
                  <a:lnTo>
                    <a:pt x="4642" y="733"/>
                  </a:lnTo>
                  <a:lnTo>
                    <a:pt x="4597" y="725"/>
                  </a:lnTo>
                  <a:lnTo>
                    <a:pt x="4573" y="724"/>
                  </a:lnTo>
                  <a:lnTo>
                    <a:pt x="3874" y="724"/>
                  </a:lnTo>
                  <a:lnTo>
                    <a:pt x="3849" y="697"/>
                  </a:lnTo>
                  <a:lnTo>
                    <a:pt x="3790" y="653"/>
                  </a:lnTo>
                  <a:lnTo>
                    <a:pt x="3722" y="621"/>
                  </a:lnTo>
                  <a:lnTo>
                    <a:pt x="3648" y="604"/>
                  </a:lnTo>
                  <a:lnTo>
                    <a:pt x="3609" y="603"/>
                  </a:lnTo>
                  <a:lnTo>
                    <a:pt x="3240" y="603"/>
                  </a:lnTo>
                  <a:lnTo>
                    <a:pt x="3240" y="596"/>
                  </a:lnTo>
                  <a:lnTo>
                    <a:pt x="3239" y="563"/>
                  </a:lnTo>
                  <a:lnTo>
                    <a:pt x="3232" y="498"/>
                  </a:lnTo>
                  <a:lnTo>
                    <a:pt x="3226" y="468"/>
                  </a:lnTo>
                  <a:lnTo>
                    <a:pt x="4573" y="468"/>
                  </a:lnTo>
                  <a:lnTo>
                    <a:pt x="4623" y="469"/>
                  </a:lnTo>
                  <a:lnTo>
                    <a:pt x="4719" y="488"/>
                  </a:lnTo>
                  <a:lnTo>
                    <a:pt x="4807" y="526"/>
                  </a:lnTo>
                  <a:lnTo>
                    <a:pt x="4884" y="579"/>
                  </a:lnTo>
                  <a:lnTo>
                    <a:pt x="4952" y="645"/>
                  </a:lnTo>
                  <a:lnTo>
                    <a:pt x="5004" y="724"/>
                  </a:lnTo>
                  <a:lnTo>
                    <a:pt x="5041" y="812"/>
                  </a:lnTo>
                  <a:lnTo>
                    <a:pt x="5062" y="907"/>
                  </a:lnTo>
                  <a:lnTo>
                    <a:pt x="5063" y="958"/>
                  </a:lnTo>
                  <a:lnTo>
                    <a:pt x="5063" y="62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28" name="Freeform 6"/>
            <p:cNvSpPr/>
            <p:nvPr/>
          </p:nvSpPr>
          <p:spPr>
            <a:xfrm>
              <a:off x="3562177" y="3439411"/>
              <a:ext cx="88900" cy="185737"/>
            </a:xfrm>
            <a:custGeom>
              <a:avLst/>
              <a:gdLst>
                <a:gd name="T0" fmla="*/ 114 w 227"/>
                <a:gd name="T1" fmla="*/ 468 h 468"/>
                <a:gd name="T2" fmla="*/ 137 w 227"/>
                <a:gd name="T3" fmla="*/ 466 h 468"/>
                <a:gd name="T4" fmla="*/ 177 w 227"/>
                <a:gd name="T5" fmla="*/ 449 h 468"/>
                <a:gd name="T6" fmla="*/ 208 w 227"/>
                <a:gd name="T7" fmla="*/ 419 h 468"/>
                <a:gd name="T8" fmla="*/ 225 w 227"/>
                <a:gd name="T9" fmla="*/ 378 h 468"/>
                <a:gd name="T10" fmla="*/ 227 w 227"/>
                <a:gd name="T11" fmla="*/ 355 h 468"/>
                <a:gd name="T12" fmla="*/ 227 w 227"/>
                <a:gd name="T13" fmla="*/ 114 h 468"/>
                <a:gd name="T14" fmla="*/ 225 w 227"/>
                <a:gd name="T15" fmla="*/ 91 h 468"/>
                <a:gd name="T16" fmla="*/ 208 w 227"/>
                <a:gd name="T17" fmla="*/ 50 h 468"/>
                <a:gd name="T18" fmla="*/ 177 w 227"/>
                <a:gd name="T19" fmla="*/ 20 h 468"/>
                <a:gd name="T20" fmla="*/ 137 w 227"/>
                <a:gd name="T21" fmla="*/ 2 h 468"/>
                <a:gd name="T22" fmla="*/ 114 w 227"/>
                <a:gd name="T23" fmla="*/ 0 h 468"/>
                <a:gd name="T24" fmla="*/ 91 w 227"/>
                <a:gd name="T25" fmla="*/ 2 h 468"/>
                <a:gd name="T26" fmla="*/ 50 w 227"/>
                <a:gd name="T27" fmla="*/ 20 h 468"/>
                <a:gd name="T28" fmla="*/ 20 w 227"/>
                <a:gd name="T29" fmla="*/ 50 h 468"/>
                <a:gd name="T30" fmla="*/ 1 w 227"/>
                <a:gd name="T31" fmla="*/ 91 h 468"/>
                <a:gd name="T32" fmla="*/ 0 w 227"/>
                <a:gd name="T33" fmla="*/ 114 h 468"/>
                <a:gd name="T34" fmla="*/ 0 w 227"/>
                <a:gd name="T35" fmla="*/ 355 h 468"/>
                <a:gd name="T36" fmla="*/ 1 w 227"/>
                <a:gd name="T37" fmla="*/ 378 h 468"/>
                <a:gd name="T38" fmla="*/ 20 w 227"/>
                <a:gd name="T39" fmla="*/ 419 h 468"/>
                <a:gd name="T40" fmla="*/ 50 w 227"/>
                <a:gd name="T41" fmla="*/ 449 h 468"/>
                <a:gd name="T42" fmla="*/ 91 w 227"/>
                <a:gd name="T43" fmla="*/ 466 h 468"/>
                <a:gd name="T44" fmla="*/ 114 w 227"/>
                <a:gd name="T45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7" h="468">
                  <a:moveTo>
                    <a:pt x="114" y="468"/>
                  </a:moveTo>
                  <a:lnTo>
                    <a:pt x="137" y="466"/>
                  </a:lnTo>
                  <a:lnTo>
                    <a:pt x="177" y="449"/>
                  </a:lnTo>
                  <a:lnTo>
                    <a:pt x="208" y="419"/>
                  </a:lnTo>
                  <a:lnTo>
                    <a:pt x="225" y="378"/>
                  </a:lnTo>
                  <a:lnTo>
                    <a:pt x="227" y="355"/>
                  </a:lnTo>
                  <a:lnTo>
                    <a:pt x="227" y="114"/>
                  </a:lnTo>
                  <a:lnTo>
                    <a:pt x="225" y="91"/>
                  </a:lnTo>
                  <a:lnTo>
                    <a:pt x="208" y="50"/>
                  </a:lnTo>
                  <a:lnTo>
                    <a:pt x="177" y="20"/>
                  </a:lnTo>
                  <a:lnTo>
                    <a:pt x="137" y="2"/>
                  </a:lnTo>
                  <a:lnTo>
                    <a:pt x="114" y="0"/>
                  </a:lnTo>
                  <a:lnTo>
                    <a:pt x="91" y="2"/>
                  </a:lnTo>
                  <a:lnTo>
                    <a:pt x="50" y="20"/>
                  </a:lnTo>
                  <a:lnTo>
                    <a:pt x="20" y="50"/>
                  </a:lnTo>
                  <a:lnTo>
                    <a:pt x="1" y="91"/>
                  </a:lnTo>
                  <a:lnTo>
                    <a:pt x="0" y="114"/>
                  </a:lnTo>
                  <a:lnTo>
                    <a:pt x="0" y="355"/>
                  </a:lnTo>
                  <a:lnTo>
                    <a:pt x="1" y="378"/>
                  </a:lnTo>
                  <a:lnTo>
                    <a:pt x="20" y="419"/>
                  </a:lnTo>
                  <a:lnTo>
                    <a:pt x="50" y="449"/>
                  </a:lnTo>
                  <a:lnTo>
                    <a:pt x="91" y="466"/>
                  </a:lnTo>
                  <a:lnTo>
                    <a:pt x="114" y="4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29" name="Freeform 7"/>
            <p:cNvSpPr/>
            <p:nvPr/>
          </p:nvSpPr>
          <p:spPr>
            <a:xfrm>
              <a:off x="3514552" y="4204586"/>
              <a:ext cx="663575" cy="90487"/>
            </a:xfrm>
            <a:custGeom>
              <a:avLst/>
              <a:gdLst>
                <a:gd name="T0" fmla="*/ 113 w 1673"/>
                <a:gd name="T1" fmla="*/ 227 h 227"/>
                <a:gd name="T2" fmla="*/ 1560 w 1673"/>
                <a:gd name="T3" fmla="*/ 227 h 227"/>
                <a:gd name="T4" fmla="*/ 1583 w 1673"/>
                <a:gd name="T5" fmla="*/ 225 h 227"/>
                <a:gd name="T6" fmla="*/ 1623 w 1673"/>
                <a:gd name="T7" fmla="*/ 208 h 227"/>
                <a:gd name="T8" fmla="*/ 1654 w 1673"/>
                <a:gd name="T9" fmla="*/ 178 h 227"/>
                <a:gd name="T10" fmla="*/ 1671 w 1673"/>
                <a:gd name="T11" fmla="*/ 137 h 227"/>
                <a:gd name="T12" fmla="*/ 1673 w 1673"/>
                <a:gd name="T13" fmla="*/ 114 h 227"/>
                <a:gd name="T14" fmla="*/ 1671 w 1673"/>
                <a:gd name="T15" fmla="*/ 91 h 227"/>
                <a:gd name="T16" fmla="*/ 1654 w 1673"/>
                <a:gd name="T17" fmla="*/ 50 h 227"/>
                <a:gd name="T18" fmla="*/ 1623 w 1673"/>
                <a:gd name="T19" fmla="*/ 20 h 227"/>
                <a:gd name="T20" fmla="*/ 1583 w 1673"/>
                <a:gd name="T21" fmla="*/ 2 h 227"/>
                <a:gd name="T22" fmla="*/ 1560 w 1673"/>
                <a:gd name="T23" fmla="*/ 0 h 227"/>
                <a:gd name="T24" fmla="*/ 113 w 1673"/>
                <a:gd name="T25" fmla="*/ 0 h 227"/>
                <a:gd name="T26" fmla="*/ 90 w 1673"/>
                <a:gd name="T27" fmla="*/ 2 h 227"/>
                <a:gd name="T28" fmla="*/ 49 w 1673"/>
                <a:gd name="T29" fmla="*/ 20 h 227"/>
                <a:gd name="T30" fmla="*/ 19 w 1673"/>
                <a:gd name="T31" fmla="*/ 50 h 227"/>
                <a:gd name="T32" fmla="*/ 1 w 1673"/>
                <a:gd name="T33" fmla="*/ 91 h 227"/>
                <a:gd name="T34" fmla="*/ 0 w 1673"/>
                <a:gd name="T35" fmla="*/ 114 h 227"/>
                <a:gd name="T36" fmla="*/ 1 w 1673"/>
                <a:gd name="T37" fmla="*/ 137 h 227"/>
                <a:gd name="T38" fmla="*/ 19 w 1673"/>
                <a:gd name="T39" fmla="*/ 178 h 227"/>
                <a:gd name="T40" fmla="*/ 49 w 1673"/>
                <a:gd name="T41" fmla="*/ 208 h 227"/>
                <a:gd name="T42" fmla="*/ 90 w 1673"/>
                <a:gd name="T43" fmla="*/ 225 h 227"/>
                <a:gd name="T44" fmla="*/ 113 w 1673"/>
                <a:gd name="T45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73" h="227">
                  <a:moveTo>
                    <a:pt x="113" y="227"/>
                  </a:moveTo>
                  <a:lnTo>
                    <a:pt x="1560" y="227"/>
                  </a:lnTo>
                  <a:lnTo>
                    <a:pt x="1583" y="225"/>
                  </a:lnTo>
                  <a:lnTo>
                    <a:pt x="1623" y="208"/>
                  </a:lnTo>
                  <a:lnTo>
                    <a:pt x="1654" y="178"/>
                  </a:lnTo>
                  <a:lnTo>
                    <a:pt x="1671" y="137"/>
                  </a:lnTo>
                  <a:lnTo>
                    <a:pt x="1673" y="114"/>
                  </a:lnTo>
                  <a:lnTo>
                    <a:pt x="1671" y="91"/>
                  </a:lnTo>
                  <a:lnTo>
                    <a:pt x="1654" y="50"/>
                  </a:lnTo>
                  <a:lnTo>
                    <a:pt x="1623" y="20"/>
                  </a:lnTo>
                  <a:lnTo>
                    <a:pt x="1583" y="2"/>
                  </a:lnTo>
                  <a:lnTo>
                    <a:pt x="1560" y="0"/>
                  </a:lnTo>
                  <a:lnTo>
                    <a:pt x="113" y="0"/>
                  </a:lnTo>
                  <a:lnTo>
                    <a:pt x="90" y="2"/>
                  </a:lnTo>
                  <a:lnTo>
                    <a:pt x="49" y="20"/>
                  </a:lnTo>
                  <a:lnTo>
                    <a:pt x="19" y="50"/>
                  </a:lnTo>
                  <a:lnTo>
                    <a:pt x="1" y="91"/>
                  </a:lnTo>
                  <a:lnTo>
                    <a:pt x="0" y="114"/>
                  </a:lnTo>
                  <a:lnTo>
                    <a:pt x="1" y="137"/>
                  </a:lnTo>
                  <a:lnTo>
                    <a:pt x="19" y="178"/>
                  </a:lnTo>
                  <a:lnTo>
                    <a:pt x="49" y="208"/>
                  </a:lnTo>
                  <a:lnTo>
                    <a:pt x="90" y="225"/>
                  </a:lnTo>
                  <a:lnTo>
                    <a:pt x="113" y="2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" name="Freeform 8"/>
            <p:cNvSpPr/>
            <p:nvPr/>
          </p:nvSpPr>
          <p:spPr>
            <a:xfrm>
              <a:off x="3036715" y="4109336"/>
              <a:ext cx="374650" cy="280987"/>
            </a:xfrm>
            <a:custGeom>
              <a:avLst/>
              <a:gdLst>
                <a:gd name="T0" fmla="*/ 32 w 947"/>
                <a:gd name="T1" fmla="*/ 273 h 708"/>
                <a:gd name="T2" fmla="*/ 17 w 947"/>
                <a:gd name="T3" fmla="*/ 291 h 708"/>
                <a:gd name="T4" fmla="*/ 0 w 947"/>
                <a:gd name="T5" fmla="*/ 332 h 708"/>
                <a:gd name="T6" fmla="*/ 0 w 947"/>
                <a:gd name="T7" fmla="*/ 375 h 708"/>
                <a:gd name="T8" fmla="*/ 17 w 947"/>
                <a:gd name="T9" fmla="*/ 416 h 708"/>
                <a:gd name="T10" fmla="*/ 32 w 947"/>
                <a:gd name="T11" fmla="*/ 433 h 708"/>
                <a:gd name="T12" fmla="*/ 273 w 947"/>
                <a:gd name="T13" fmla="*/ 675 h 708"/>
                <a:gd name="T14" fmla="*/ 291 w 947"/>
                <a:gd name="T15" fmla="*/ 690 h 708"/>
                <a:gd name="T16" fmla="*/ 332 w 947"/>
                <a:gd name="T17" fmla="*/ 706 h 708"/>
                <a:gd name="T18" fmla="*/ 354 w 947"/>
                <a:gd name="T19" fmla="*/ 708 h 708"/>
                <a:gd name="T20" fmla="*/ 375 w 947"/>
                <a:gd name="T21" fmla="*/ 706 h 708"/>
                <a:gd name="T22" fmla="*/ 416 w 947"/>
                <a:gd name="T23" fmla="*/ 690 h 708"/>
                <a:gd name="T24" fmla="*/ 433 w 947"/>
                <a:gd name="T25" fmla="*/ 675 h 708"/>
                <a:gd name="T26" fmla="*/ 915 w 947"/>
                <a:gd name="T27" fmla="*/ 192 h 708"/>
                <a:gd name="T28" fmla="*/ 931 w 947"/>
                <a:gd name="T29" fmla="*/ 175 h 708"/>
                <a:gd name="T30" fmla="*/ 947 w 947"/>
                <a:gd name="T31" fmla="*/ 134 h 708"/>
                <a:gd name="T32" fmla="*/ 947 w 947"/>
                <a:gd name="T33" fmla="*/ 91 h 708"/>
                <a:gd name="T34" fmla="*/ 931 w 947"/>
                <a:gd name="T35" fmla="*/ 50 h 708"/>
                <a:gd name="T36" fmla="*/ 915 w 947"/>
                <a:gd name="T37" fmla="*/ 32 h 708"/>
                <a:gd name="T38" fmla="*/ 899 w 947"/>
                <a:gd name="T39" fmla="*/ 17 h 708"/>
                <a:gd name="T40" fmla="*/ 858 w 947"/>
                <a:gd name="T41" fmla="*/ 0 h 708"/>
                <a:gd name="T42" fmla="*/ 814 w 947"/>
                <a:gd name="T43" fmla="*/ 0 h 708"/>
                <a:gd name="T44" fmla="*/ 773 w 947"/>
                <a:gd name="T45" fmla="*/ 17 h 708"/>
                <a:gd name="T46" fmla="*/ 755 w 947"/>
                <a:gd name="T47" fmla="*/ 32 h 708"/>
                <a:gd name="T48" fmla="*/ 354 w 947"/>
                <a:gd name="T49" fmla="*/ 434 h 708"/>
                <a:gd name="T50" fmla="*/ 192 w 947"/>
                <a:gd name="T51" fmla="*/ 273 h 708"/>
                <a:gd name="T52" fmla="*/ 175 w 947"/>
                <a:gd name="T53" fmla="*/ 258 h 708"/>
                <a:gd name="T54" fmla="*/ 134 w 947"/>
                <a:gd name="T55" fmla="*/ 242 h 708"/>
                <a:gd name="T56" fmla="*/ 91 w 947"/>
                <a:gd name="T57" fmla="*/ 242 h 708"/>
                <a:gd name="T58" fmla="*/ 50 w 947"/>
                <a:gd name="T59" fmla="*/ 258 h 708"/>
                <a:gd name="T60" fmla="*/ 32 w 947"/>
                <a:gd name="T61" fmla="*/ 273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7" h="708">
                  <a:moveTo>
                    <a:pt x="32" y="273"/>
                  </a:moveTo>
                  <a:lnTo>
                    <a:pt x="17" y="291"/>
                  </a:lnTo>
                  <a:lnTo>
                    <a:pt x="0" y="332"/>
                  </a:lnTo>
                  <a:lnTo>
                    <a:pt x="0" y="375"/>
                  </a:lnTo>
                  <a:lnTo>
                    <a:pt x="17" y="416"/>
                  </a:lnTo>
                  <a:lnTo>
                    <a:pt x="32" y="433"/>
                  </a:lnTo>
                  <a:lnTo>
                    <a:pt x="273" y="675"/>
                  </a:lnTo>
                  <a:lnTo>
                    <a:pt x="291" y="690"/>
                  </a:lnTo>
                  <a:lnTo>
                    <a:pt x="332" y="706"/>
                  </a:lnTo>
                  <a:lnTo>
                    <a:pt x="354" y="708"/>
                  </a:lnTo>
                  <a:lnTo>
                    <a:pt x="375" y="706"/>
                  </a:lnTo>
                  <a:lnTo>
                    <a:pt x="416" y="690"/>
                  </a:lnTo>
                  <a:lnTo>
                    <a:pt x="433" y="675"/>
                  </a:lnTo>
                  <a:lnTo>
                    <a:pt x="915" y="192"/>
                  </a:lnTo>
                  <a:lnTo>
                    <a:pt x="931" y="175"/>
                  </a:lnTo>
                  <a:lnTo>
                    <a:pt x="947" y="134"/>
                  </a:lnTo>
                  <a:lnTo>
                    <a:pt x="947" y="91"/>
                  </a:lnTo>
                  <a:lnTo>
                    <a:pt x="931" y="50"/>
                  </a:lnTo>
                  <a:lnTo>
                    <a:pt x="915" y="32"/>
                  </a:lnTo>
                  <a:lnTo>
                    <a:pt x="899" y="17"/>
                  </a:lnTo>
                  <a:lnTo>
                    <a:pt x="858" y="0"/>
                  </a:lnTo>
                  <a:lnTo>
                    <a:pt x="814" y="0"/>
                  </a:lnTo>
                  <a:lnTo>
                    <a:pt x="773" y="17"/>
                  </a:lnTo>
                  <a:lnTo>
                    <a:pt x="755" y="32"/>
                  </a:lnTo>
                  <a:lnTo>
                    <a:pt x="354" y="434"/>
                  </a:lnTo>
                  <a:lnTo>
                    <a:pt x="192" y="273"/>
                  </a:lnTo>
                  <a:lnTo>
                    <a:pt x="175" y="258"/>
                  </a:lnTo>
                  <a:lnTo>
                    <a:pt x="134" y="242"/>
                  </a:lnTo>
                  <a:lnTo>
                    <a:pt x="91" y="242"/>
                  </a:lnTo>
                  <a:lnTo>
                    <a:pt x="50" y="258"/>
                  </a:lnTo>
                  <a:lnTo>
                    <a:pt x="32" y="27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1" name="Freeform 9"/>
            <p:cNvSpPr/>
            <p:nvPr/>
          </p:nvSpPr>
          <p:spPr>
            <a:xfrm>
              <a:off x="3514552" y="4684011"/>
              <a:ext cx="663575" cy="88900"/>
            </a:xfrm>
            <a:custGeom>
              <a:avLst/>
              <a:gdLst>
                <a:gd name="T0" fmla="*/ 113 w 1673"/>
                <a:gd name="T1" fmla="*/ 227 h 227"/>
                <a:gd name="T2" fmla="*/ 1560 w 1673"/>
                <a:gd name="T3" fmla="*/ 227 h 227"/>
                <a:gd name="T4" fmla="*/ 1583 w 1673"/>
                <a:gd name="T5" fmla="*/ 225 h 227"/>
                <a:gd name="T6" fmla="*/ 1623 w 1673"/>
                <a:gd name="T7" fmla="*/ 208 h 227"/>
                <a:gd name="T8" fmla="*/ 1654 w 1673"/>
                <a:gd name="T9" fmla="*/ 178 h 227"/>
                <a:gd name="T10" fmla="*/ 1671 w 1673"/>
                <a:gd name="T11" fmla="*/ 137 h 227"/>
                <a:gd name="T12" fmla="*/ 1673 w 1673"/>
                <a:gd name="T13" fmla="*/ 114 h 227"/>
                <a:gd name="T14" fmla="*/ 1671 w 1673"/>
                <a:gd name="T15" fmla="*/ 91 h 227"/>
                <a:gd name="T16" fmla="*/ 1654 w 1673"/>
                <a:gd name="T17" fmla="*/ 50 h 227"/>
                <a:gd name="T18" fmla="*/ 1623 w 1673"/>
                <a:gd name="T19" fmla="*/ 20 h 227"/>
                <a:gd name="T20" fmla="*/ 1583 w 1673"/>
                <a:gd name="T21" fmla="*/ 2 h 227"/>
                <a:gd name="T22" fmla="*/ 1560 w 1673"/>
                <a:gd name="T23" fmla="*/ 0 h 227"/>
                <a:gd name="T24" fmla="*/ 113 w 1673"/>
                <a:gd name="T25" fmla="*/ 0 h 227"/>
                <a:gd name="T26" fmla="*/ 90 w 1673"/>
                <a:gd name="T27" fmla="*/ 2 h 227"/>
                <a:gd name="T28" fmla="*/ 49 w 1673"/>
                <a:gd name="T29" fmla="*/ 20 h 227"/>
                <a:gd name="T30" fmla="*/ 19 w 1673"/>
                <a:gd name="T31" fmla="*/ 50 h 227"/>
                <a:gd name="T32" fmla="*/ 1 w 1673"/>
                <a:gd name="T33" fmla="*/ 91 h 227"/>
                <a:gd name="T34" fmla="*/ 0 w 1673"/>
                <a:gd name="T35" fmla="*/ 114 h 227"/>
                <a:gd name="T36" fmla="*/ 1 w 1673"/>
                <a:gd name="T37" fmla="*/ 137 h 227"/>
                <a:gd name="T38" fmla="*/ 19 w 1673"/>
                <a:gd name="T39" fmla="*/ 178 h 227"/>
                <a:gd name="T40" fmla="*/ 49 w 1673"/>
                <a:gd name="T41" fmla="*/ 208 h 227"/>
                <a:gd name="T42" fmla="*/ 90 w 1673"/>
                <a:gd name="T43" fmla="*/ 225 h 227"/>
                <a:gd name="T44" fmla="*/ 113 w 1673"/>
                <a:gd name="T45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73" h="227">
                  <a:moveTo>
                    <a:pt x="113" y="227"/>
                  </a:moveTo>
                  <a:lnTo>
                    <a:pt x="1560" y="227"/>
                  </a:lnTo>
                  <a:lnTo>
                    <a:pt x="1583" y="225"/>
                  </a:lnTo>
                  <a:lnTo>
                    <a:pt x="1623" y="208"/>
                  </a:lnTo>
                  <a:lnTo>
                    <a:pt x="1654" y="178"/>
                  </a:lnTo>
                  <a:lnTo>
                    <a:pt x="1671" y="137"/>
                  </a:lnTo>
                  <a:lnTo>
                    <a:pt x="1673" y="114"/>
                  </a:lnTo>
                  <a:lnTo>
                    <a:pt x="1671" y="91"/>
                  </a:lnTo>
                  <a:lnTo>
                    <a:pt x="1654" y="50"/>
                  </a:lnTo>
                  <a:lnTo>
                    <a:pt x="1623" y="20"/>
                  </a:lnTo>
                  <a:lnTo>
                    <a:pt x="1583" y="2"/>
                  </a:lnTo>
                  <a:lnTo>
                    <a:pt x="1560" y="0"/>
                  </a:lnTo>
                  <a:lnTo>
                    <a:pt x="113" y="0"/>
                  </a:lnTo>
                  <a:lnTo>
                    <a:pt x="90" y="2"/>
                  </a:lnTo>
                  <a:lnTo>
                    <a:pt x="49" y="20"/>
                  </a:lnTo>
                  <a:lnTo>
                    <a:pt x="19" y="50"/>
                  </a:lnTo>
                  <a:lnTo>
                    <a:pt x="1" y="91"/>
                  </a:lnTo>
                  <a:lnTo>
                    <a:pt x="0" y="114"/>
                  </a:lnTo>
                  <a:lnTo>
                    <a:pt x="1" y="137"/>
                  </a:lnTo>
                  <a:lnTo>
                    <a:pt x="19" y="178"/>
                  </a:lnTo>
                  <a:lnTo>
                    <a:pt x="49" y="208"/>
                  </a:lnTo>
                  <a:lnTo>
                    <a:pt x="90" y="225"/>
                  </a:lnTo>
                  <a:lnTo>
                    <a:pt x="113" y="2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2" name="Freeform 10"/>
            <p:cNvSpPr/>
            <p:nvPr/>
          </p:nvSpPr>
          <p:spPr>
            <a:xfrm>
              <a:off x="3036715" y="4588761"/>
              <a:ext cx="374650" cy="280987"/>
            </a:xfrm>
            <a:custGeom>
              <a:avLst/>
              <a:gdLst>
                <a:gd name="T0" fmla="*/ 755 w 947"/>
                <a:gd name="T1" fmla="*/ 32 h 708"/>
                <a:gd name="T2" fmla="*/ 354 w 947"/>
                <a:gd name="T3" fmla="*/ 435 h 708"/>
                <a:gd name="T4" fmla="*/ 192 w 947"/>
                <a:gd name="T5" fmla="*/ 273 h 708"/>
                <a:gd name="T6" fmla="*/ 175 w 947"/>
                <a:gd name="T7" fmla="*/ 259 h 708"/>
                <a:gd name="T8" fmla="*/ 134 w 947"/>
                <a:gd name="T9" fmla="*/ 242 h 708"/>
                <a:gd name="T10" fmla="*/ 91 w 947"/>
                <a:gd name="T11" fmla="*/ 242 h 708"/>
                <a:gd name="T12" fmla="*/ 50 w 947"/>
                <a:gd name="T13" fmla="*/ 259 h 708"/>
                <a:gd name="T14" fmla="*/ 32 w 947"/>
                <a:gd name="T15" fmla="*/ 273 h 708"/>
                <a:gd name="T16" fmla="*/ 17 w 947"/>
                <a:gd name="T17" fmla="*/ 291 h 708"/>
                <a:gd name="T18" fmla="*/ 0 w 947"/>
                <a:gd name="T19" fmla="*/ 332 h 708"/>
                <a:gd name="T20" fmla="*/ 0 w 947"/>
                <a:gd name="T21" fmla="*/ 376 h 708"/>
                <a:gd name="T22" fmla="*/ 17 w 947"/>
                <a:gd name="T23" fmla="*/ 417 h 708"/>
                <a:gd name="T24" fmla="*/ 32 w 947"/>
                <a:gd name="T25" fmla="*/ 433 h 708"/>
                <a:gd name="T26" fmla="*/ 273 w 947"/>
                <a:gd name="T27" fmla="*/ 675 h 708"/>
                <a:gd name="T28" fmla="*/ 291 w 947"/>
                <a:gd name="T29" fmla="*/ 690 h 708"/>
                <a:gd name="T30" fmla="*/ 332 w 947"/>
                <a:gd name="T31" fmla="*/ 706 h 708"/>
                <a:gd name="T32" fmla="*/ 354 w 947"/>
                <a:gd name="T33" fmla="*/ 708 h 708"/>
                <a:gd name="T34" fmla="*/ 375 w 947"/>
                <a:gd name="T35" fmla="*/ 706 h 708"/>
                <a:gd name="T36" fmla="*/ 416 w 947"/>
                <a:gd name="T37" fmla="*/ 690 h 708"/>
                <a:gd name="T38" fmla="*/ 433 w 947"/>
                <a:gd name="T39" fmla="*/ 675 h 708"/>
                <a:gd name="T40" fmla="*/ 915 w 947"/>
                <a:gd name="T41" fmla="*/ 192 h 708"/>
                <a:gd name="T42" fmla="*/ 931 w 947"/>
                <a:gd name="T43" fmla="*/ 175 h 708"/>
                <a:gd name="T44" fmla="*/ 947 w 947"/>
                <a:gd name="T45" fmla="*/ 134 h 708"/>
                <a:gd name="T46" fmla="*/ 947 w 947"/>
                <a:gd name="T47" fmla="*/ 91 h 708"/>
                <a:gd name="T48" fmla="*/ 931 w 947"/>
                <a:gd name="T49" fmla="*/ 50 h 708"/>
                <a:gd name="T50" fmla="*/ 915 w 947"/>
                <a:gd name="T51" fmla="*/ 32 h 708"/>
                <a:gd name="T52" fmla="*/ 899 w 947"/>
                <a:gd name="T53" fmla="*/ 17 h 708"/>
                <a:gd name="T54" fmla="*/ 858 w 947"/>
                <a:gd name="T55" fmla="*/ 0 h 708"/>
                <a:gd name="T56" fmla="*/ 814 w 947"/>
                <a:gd name="T57" fmla="*/ 0 h 708"/>
                <a:gd name="T58" fmla="*/ 773 w 947"/>
                <a:gd name="T59" fmla="*/ 17 h 708"/>
                <a:gd name="T60" fmla="*/ 755 w 947"/>
                <a:gd name="T61" fmla="*/ 32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7" h="708">
                  <a:moveTo>
                    <a:pt x="755" y="32"/>
                  </a:moveTo>
                  <a:lnTo>
                    <a:pt x="354" y="435"/>
                  </a:lnTo>
                  <a:lnTo>
                    <a:pt x="192" y="273"/>
                  </a:lnTo>
                  <a:lnTo>
                    <a:pt x="175" y="259"/>
                  </a:lnTo>
                  <a:lnTo>
                    <a:pt x="134" y="242"/>
                  </a:lnTo>
                  <a:lnTo>
                    <a:pt x="91" y="242"/>
                  </a:lnTo>
                  <a:lnTo>
                    <a:pt x="50" y="259"/>
                  </a:lnTo>
                  <a:lnTo>
                    <a:pt x="32" y="273"/>
                  </a:lnTo>
                  <a:lnTo>
                    <a:pt x="17" y="291"/>
                  </a:lnTo>
                  <a:lnTo>
                    <a:pt x="0" y="332"/>
                  </a:lnTo>
                  <a:lnTo>
                    <a:pt x="0" y="376"/>
                  </a:lnTo>
                  <a:lnTo>
                    <a:pt x="17" y="417"/>
                  </a:lnTo>
                  <a:lnTo>
                    <a:pt x="32" y="433"/>
                  </a:lnTo>
                  <a:lnTo>
                    <a:pt x="273" y="675"/>
                  </a:lnTo>
                  <a:lnTo>
                    <a:pt x="291" y="690"/>
                  </a:lnTo>
                  <a:lnTo>
                    <a:pt x="332" y="706"/>
                  </a:lnTo>
                  <a:lnTo>
                    <a:pt x="354" y="708"/>
                  </a:lnTo>
                  <a:lnTo>
                    <a:pt x="375" y="706"/>
                  </a:lnTo>
                  <a:lnTo>
                    <a:pt x="416" y="690"/>
                  </a:lnTo>
                  <a:lnTo>
                    <a:pt x="433" y="675"/>
                  </a:lnTo>
                  <a:lnTo>
                    <a:pt x="915" y="192"/>
                  </a:lnTo>
                  <a:lnTo>
                    <a:pt x="931" y="175"/>
                  </a:lnTo>
                  <a:lnTo>
                    <a:pt x="947" y="134"/>
                  </a:lnTo>
                  <a:lnTo>
                    <a:pt x="947" y="91"/>
                  </a:lnTo>
                  <a:lnTo>
                    <a:pt x="931" y="50"/>
                  </a:lnTo>
                  <a:lnTo>
                    <a:pt x="915" y="32"/>
                  </a:lnTo>
                  <a:lnTo>
                    <a:pt x="899" y="17"/>
                  </a:lnTo>
                  <a:lnTo>
                    <a:pt x="858" y="0"/>
                  </a:lnTo>
                  <a:lnTo>
                    <a:pt x="814" y="0"/>
                  </a:lnTo>
                  <a:lnTo>
                    <a:pt x="773" y="17"/>
                  </a:lnTo>
                  <a:lnTo>
                    <a:pt x="755" y="3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3" name="Freeform 11"/>
            <p:cNvSpPr/>
            <p:nvPr/>
          </p:nvSpPr>
          <p:spPr>
            <a:xfrm>
              <a:off x="3514552" y="5161849"/>
              <a:ext cx="663575" cy="90487"/>
            </a:xfrm>
            <a:custGeom>
              <a:avLst/>
              <a:gdLst>
                <a:gd name="T0" fmla="*/ 113 w 1673"/>
                <a:gd name="T1" fmla="*/ 226 h 226"/>
                <a:gd name="T2" fmla="*/ 1560 w 1673"/>
                <a:gd name="T3" fmla="*/ 226 h 226"/>
                <a:gd name="T4" fmla="*/ 1583 w 1673"/>
                <a:gd name="T5" fmla="*/ 224 h 226"/>
                <a:gd name="T6" fmla="*/ 1623 w 1673"/>
                <a:gd name="T7" fmla="*/ 207 h 226"/>
                <a:gd name="T8" fmla="*/ 1654 w 1673"/>
                <a:gd name="T9" fmla="*/ 177 h 226"/>
                <a:gd name="T10" fmla="*/ 1671 w 1673"/>
                <a:gd name="T11" fmla="*/ 136 h 226"/>
                <a:gd name="T12" fmla="*/ 1673 w 1673"/>
                <a:gd name="T13" fmla="*/ 113 h 226"/>
                <a:gd name="T14" fmla="*/ 1671 w 1673"/>
                <a:gd name="T15" fmla="*/ 90 h 226"/>
                <a:gd name="T16" fmla="*/ 1654 w 1673"/>
                <a:gd name="T17" fmla="*/ 49 h 226"/>
                <a:gd name="T18" fmla="*/ 1623 w 1673"/>
                <a:gd name="T19" fmla="*/ 19 h 226"/>
                <a:gd name="T20" fmla="*/ 1583 w 1673"/>
                <a:gd name="T21" fmla="*/ 1 h 226"/>
                <a:gd name="T22" fmla="*/ 1560 w 1673"/>
                <a:gd name="T23" fmla="*/ 0 h 226"/>
                <a:gd name="T24" fmla="*/ 113 w 1673"/>
                <a:gd name="T25" fmla="*/ 0 h 226"/>
                <a:gd name="T26" fmla="*/ 90 w 1673"/>
                <a:gd name="T27" fmla="*/ 1 h 226"/>
                <a:gd name="T28" fmla="*/ 49 w 1673"/>
                <a:gd name="T29" fmla="*/ 19 h 226"/>
                <a:gd name="T30" fmla="*/ 19 w 1673"/>
                <a:gd name="T31" fmla="*/ 49 h 226"/>
                <a:gd name="T32" fmla="*/ 1 w 1673"/>
                <a:gd name="T33" fmla="*/ 90 h 226"/>
                <a:gd name="T34" fmla="*/ 0 w 1673"/>
                <a:gd name="T35" fmla="*/ 113 h 226"/>
                <a:gd name="T36" fmla="*/ 1 w 1673"/>
                <a:gd name="T37" fmla="*/ 136 h 226"/>
                <a:gd name="T38" fmla="*/ 19 w 1673"/>
                <a:gd name="T39" fmla="*/ 177 h 226"/>
                <a:gd name="T40" fmla="*/ 49 w 1673"/>
                <a:gd name="T41" fmla="*/ 207 h 226"/>
                <a:gd name="T42" fmla="*/ 90 w 1673"/>
                <a:gd name="T43" fmla="*/ 224 h 226"/>
                <a:gd name="T44" fmla="*/ 113 w 1673"/>
                <a:gd name="T45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73" h="226">
                  <a:moveTo>
                    <a:pt x="113" y="226"/>
                  </a:moveTo>
                  <a:lnTo>
                    <a:pt x="1560" y="226"/>
                  </a:lnTo>
                  <a:lnTo>
                    <a:pt x="1583" y="224"/>
                  </a:lnTo>
                  <a:lnTo>
                    <a:pt x="1623" y="207"/>
                  </a:lnTo>
                  <a:lnTo>
                    <a:pt x="1654" y="177"/>
                  </a:lnTo>
                  <a:lnTo>
                    <a:pt x="1671" y="136"/>
                  </a:lnTo>
                  <a:lnTo>
                    <a:pt x="1673" y="113"/>
                  </a:lnTo>
                  <a:lnTo>
                    <a:pt x="1671" y="90"/>
                  </a:lnTo>
                  <a:lnTo>
                    <a:pt x="1654" y="49"/>
                  </a:lnTo>
                  <a:lnTo>
                    <a:pt x="1623" y="19"/>
                  </a:lnTo>
                  <a:lnTo>
                    <a:pt x="1583" y="1"/>
                  </a:lnTo>
                  <a:lnTo>
                    <a:pt x="1560" y="0"/>
                  </a:lnTo>
                  <a:lnTo>
                    <a:pt x="113" y="0"/>
                  </a:lnTo>
                  <a:lnTo>
                    <a:pt x="90" y="1"/>
                  </a:lnTo>
                  <a:lnTo>
                    <a:pt x="49" y="19"/>
                  </a:lnTo>
                  <a:lnTo>
                    <a:pt x="19" y="49"/>
                  </a:lnTo>
                  <a:lnTo>
                    <a:pt x="1" y="90"/>
                  </a:lnTo>
                  <a:lnTo>
                    <a:pt x="0" y="113"/>
                  </a:lnTo>
                  <a:lnTo>
                    <a:pt x="1" y="136"/>
                  </a:lnTo>
                  <a:lnTo>
                    <a:pt x="19" y="177"/>
                  </a:lnTo>
                  <a:lnTo>
                    <a:pt x="49" y="207"/>
                  </a:lnTo>
                  <a:lnTo>
                    <a:pt x="90" y="224"/>
                  </a:lnTo>
                  <a:lnTo>
                    <a:pt x="113" y="2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4" name="Freeform 12"/>
            <p:cNvSpPr/>
            <p:nvPr/>
          </p:nvSpPr>
          <p:spPr>
            <a:xfrm>
              <a:off x="3036715" y="5066599"/>
              <a:ext cx="374650" cy="280987"/>
            </a:xfrm>
            <a:custGeom>
              <a:avLst/>
              <a:gdLst>
                <a:gd name="T0" fmla="*/ 755 w 947"/>
                <a:gd name="T1" fmla="*/ 31 h 708"/>
                <a:gd name="T2" fmla="*/ 354 w 947"/>
                <a:gd name="T3" fmla="*/ 434 h 708"/>
                <a:gd name="T4" fmla="*/ 192 w 947"/>
                <a:gd name="T5" fmla="*/ 272 h 708"/>
                <a:gd name="T6" fmla="*/ 175 w 947"/>
                <a:gd name="T7" fmla="*/ 258 h 708"/>
                <a:gd name="T8" fmla="*/ 134 w 947"/>
                <a:gd name="T9" fmla="*/ 241 h 708"/>
                <a:gd name="T10" fmla="*/ 91 w 947"/>
                <a:gd name="T11" fmla="*/ 241 h 708"/>
                <a:gd name="T12" fmla="*/ 50 w 947"/>
                <a:gd name="T13" fmla="*/ 258 h 708"/>
                <a:gd name="T14" fmla="*/ 32 w 947"/>
                <a:gd name="T15" fmla="*/ 272 h 708"/>
                <a:gd name="T16" fmla="*/ 17 w 947"/>
                <a:gd name="T17" fmla="*/ 290 h 708"/>
                <a:gd name="T18" fmla="*/ 0 w 947"/>
                <a:gd name="T19" fmla="*/ 331 h 708"/>
                <a:gd name="T20" fmla="*/ 0 w 947"/>
                <a:gd name="T21" fmla="*/ 375 h 708"/>
                <a:gd name="T22" fmla="*/ 17 w 947"/>
                <a:gd name="T23" fmla="*/ 416 h 708"/>
                <a:gd name="T24" fmla="*/ 32 w 947"/>
                <a:gd name="T25" fmla="*/ 433 h 708"/>
                <a:gd name="T26" fmla="*/ 273 w 947"/>
                <a:gd name="T27" fmla="*/ 674 h 708"/>
                <a:gd name="T28" fmla="*/ 291 w 947"/>
                <a:gd name="T29" fmla="*/ 690 h 708"/>
                <a:gd name="T30" fmla="*/ 332 w 947"/>
                <a:gd name="T31" fmla="*/ 705 h 708"/>
                <a:gd name="T32" fmla="*/ 354 w 947"/>
                <a:gd name="T33" fmla="*/ 708 h 708"/>
                <a:gd name="T34" fmla="*/ 375 w 947"/>
                <a:gd name="T35" fmla="*/ 705 h 708"/>
                <a:gd name="T36" fmla="*/ 416 w 947"/>
                <a:gd name="T37" fmla="*/ 690 h 708"/>
                <a:gd name="T38" fmla="*/ 433 w 947"/>
                <a:gd name="T39" fmla="*/ 674 h 708"/>
                <a:gd name="T40" fmla="*/ 915 w 947"/>
                <a:gd name="T41" fmla="*/ 191 h 708"/>
                <a:gd name="T42" fmla="*/ 931 w 947"/>
                <a:gd name="T43" fmla="*/ 174 h 708"/>
                <a:gd name="T44" fmla="*/ 947 w 947"/>
                <a:gd name="T45" fmla="*/ 133 h 708"/>
                <a:gd name="T46" fmla="*/ 947 w 947"/>
                <a:gd name="T47" fmla="*/ 90 h 708"/>
                <a:gd name="T48" fmla="*/ 931 w 947"/>
                <a:gd name="T49" fmla="*/ 49 h 708"/>
                <a:gd name="T50" fmla="*/ 915 w 947"/>
                <a:gd name="T51" fmla="*/ 31 h 708"/>
                <a:gd name="T52" fmla="*/ 899 w 947"/>
                <a:gd name="T53" fmla="*/ 16 h 708"/>
                <a:gd name="T54" fmla="*/ 858 w 947"/>
                <a:gd name="T55" fmla="*/ 0 h 708"/>
                <a:gd name="T56" fmla="*/ 814 w 947"/>
                <a:gd name="T57" fmla="*/ 0 h 708"/>
                <a:gd name="T58" fmla="*/ 773 w 947"/>
                <a:gd name="T59" fmla="*/ 16 h 708"/>
                <a:gd name="T60" fmla="*/ 755 w 947"/>
                <a:gd name="T61" fmla="*/ 31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7" h="708">
                  <a:moveTo>
                    <a:pt x="755" y="31"/>
                  </a:moveTo>
                  <a:lnTo>
                    <a:pt x="354" y="434"/>
                  </a:lnTo>
                  <a:lnTo>
                    <a:pt x="192" y="272"/>
                  </a:lnTo>
                  <a:lnTo>
                    <a:pt x="175" y="258"/>
                  </a:lnTo>
                  <a:lnTo>
                    <a:pt x="134" y="241"/>
                  </a:lnTo>
                  <a:lnTo>
                    <a:pt x="91" y="241"/>
                  </a:lnTo>
                  <a:lnTo>
                    <a:pt x="50" y="258"/>
                  </a:lnTo>
                  <a:lnTo>
                    <a:pt x="32" y="272"/>
                  </a:lnTo>
                  <a:lnTo>
                    <a:pt x="17" y="290"/>
                  </a:lnTo>
                  <a:lnTo>
                    <a:pt x="0" y="331"/>
                  </a:lnTo>
                  <a:lnTo>
                    <a:pt x="0" y="375"/>
                  </a:lnTo>
                  <a:lnTo>
                    <a:pt x="17" y="416"/>
                  </a:lnTo>
                  <a:lnTo>
                    <a:pt x="32" y="433"/>
                  </a:lnTo>
                  <a:lnTo>
                    <a:pt x="273" y="674"/>
                  </a:lnTo>
                  <a:lnTo>
                    <a:pt x="291" y="690"/>
                  </a:lnTo>
                  <a:lnTo>
                    <a:pt x="332" y="705"/>
                  </a:lnTo>
                  <a:lnTo>
                    <a:pt x="354" y="708"/>
                  </a:lnTo>
                  <a:lnTo>
                    <a:pt x="375" y="705"/>
                  </a:lnTo>
                  <a:lnTo>
                    <a:pt x="416" y="690"/>
                  </a:lnTo>
                  <a:lnTo>
                    <a:pt x="433" y="674"/>
                  </a:lnTo>
                  <a:lnTo>
                    <a:pt x="915" y="191"/>
                  </a:lnTo>
                  <a:lnTo>
                    <a:pt x="931" y="174"/>
                  </a:lnTo>
                  <a:lnTo>
                    <a:pt x="947" y="133"/>
                  </a:lnTo>
                  <a:lnTo>
                    <a:pt x="947" y="90"/>
                  </a:lnTo>
                  <a:lnTo>
                    <a:pt x="931" y="49"/>
                  </a:lnTo>
                  <a:lnTo>
                    <a:pt x="915" y="31"/>
                  </a:lnTo>
                  <a:lnTo>
                    <a:pt x="899" y="16"/>
                  </a:lnTo>
                  <a:lnTo>
                    <a:pt x="858" y="0"/>
                  </a:lnTo>
                  <a:lnTo>
                    <a:pt x="814" y="0"/>
                  </a:lnTo>
                  <a:lnTo>
                    <a:pt x="773" y="16"/>
                  </a:lnTo>
                  <a:lnTo>
                    <a:pt x="755" y="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</p:grpSp>
      <p:cxnSp>
        <p:nvCxnSpPr>
          <p:cNvPr id="35" name="직선 연결선 34"/>
          <p:cNvCxnSpPr/>
          <p:nvPr/>
        </p:nvCxnSpPr>
        <p:spPr>
          <a:xfrm rot="16200000" flipH="1">
            <a:off x="2473608" y="3586812"/>
            <a:ext cx="473756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267655" y="3091219"/>
            <a:ext cx="33772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4. </a:t>
            </a:r>
            <a:r>
              <a:rPr lang="ko-KR" altLang="en-US" sz="20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자원 탐색</a:t>
            </a:r>
            <a:endParaRPr lang="ko-KR" altLang="en-US" sz="20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67153" y="4367060"/>
            <a:ext cx="33110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6. </a:t>
            </a:r>
            <a:r>
              <a:rPr lang="ko-KR" altLang="en-US" sz="20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아이디어 도출</a:t>
            </a:r>
            <a:endParaRPr lang="ko-KR" altLang="en-US" sz="20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277181" y="4992646"/>
            <a:ext cx="33486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7. </a:t>
            </a:r>
            <a:r>
              <a:rPr lang="ko-KR" altLang="en-US" sz="20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평가</a:t>
            </a:r>
            <a:endParaRPr lang="ko-KR" altLang="en-US" sz="20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75677" y="3749496"/>
            <a:ext cx="33501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5. </a:t>
            </a:r>
            <a:r>
              <a:rPr lang="ko-KR" altLang="en-US" sz="20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이상적 해결안</a:t>
            </a:r>
            <a:endParaRPr lang="ko-KR" altLang="en-US" sz="20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7"/>
          <p:cNvSpPr txBox="1"/>
          <p:nvPr/>
        </p:nvSpPr>
        <p:spPr>
          <a:xfrm>
            <a:off x="5268658" y="5604752"/>
            <a:ext cx="31762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0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8. </a:t>
            </a:r>
            <a:r>
              <a:rPr lang="ko-KR" altLang="en-US" sz="20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최종해결안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/>
          <p:nvPr/>
        </p:nvCxnSpPr>
        <p:spPr>
          <a:xfrm flipV="1">
            <a:off x="1188881" y="244548"/>
            <a:ext cx="10076882" cy="2857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ko-KR" altLang="en-US" sz="2800" b="1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88881" y="441328"/>
            <a:ext cx="338883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최종해결안 선정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98DC455-E1D2-4DFA-BC01-5277493A0D79}"/>
              </a:ext>
            </a:extLst>
          </p:cNvPr>
          <p:cNvGrpSpPr/>
          <p:nvPr/>
        </p:nvGrpSpPr>
        <p:grpSpPr>
          <a:xfrm>
            <a:off x="570459" y="5676541"/>
            <a:ext cx="10888894" cy="531619"/>
            <a:chOff x="1567154" y="5900087"/>
            <a:chExt cx="9057692" cy="53161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07F51D2-3E9C-4ADA-A47F-EA15BDD22D0E}"/>
                </a:ext>
              </a:extLst>
            </p:cNvPr>
            <p:cNvSpPr/>
            <p:nvPr/>
          </p:nvSpPr>
          <p:spPr>
            <a:xfrm>
              <a:off x="2281140" y="5926880"/>
              <a:ext cx="7551963" cy="354757"/>
            </a:xfrm>
            <a:prstGeom prst="rect">
              <a:avLst/>
            </a:prstGeom>
            <a:solidFill>
              <a:srgbClr val="FFFF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9" name="내용 개체 틀 2">
              <a:extLst>
                <a:ext uri="{FF2B5EF4-FFF2-40B4-BE49-F238E27FC236}">
                  <a16:creationId xmlns:a16="http://schemas.microsoft.com/office/drawing/2014/main" id="{8B11C05B-8849-4414-9380-2D13A73E7FB1}"/>
                </a:ext>
              </a:extLst>
            </p:cNvPr>
            <p:cNvSpPr/>
            <p:nvPr/>
          </p:nvSpPr>
          <p:spPr>
            <a:xfrm>
              <a:off x="1567154" y="5900087"/>
              <a:ext cx="9057692" cy="531619"/>
            </a:xfrm>
            <a:prstGeom prst="rect">
              <a:avLst/>
            </a:prstGeom>
          </p:spPr>
          <p:txBody>
            <a:bodyPr vert="horz" lIns="91440" tIns="45720" rIns="91440" bIns="45720">
              <a:normAutofit/>
            </a:bodyPr>
            <a:lstStyle/>
            <a:p>
              <a:pPr marL="0" indent="0" algn="ctr" defTabSz="818236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/>
                <a:buNone/>
                <a:defRPr lang="ko-KR" altLang="en-US"/>
              </a:pPr>
              <a:r>
                <a:rPr kumimoji="0" lang="ko-KR" altLang="en-US" sz="2400" b="0" i="0" u="none" strike="noStrike" kern="1200" cap="none" normalizeH="0" dirty="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지도표시알림으로</a:t>
              </a:r>
              <a:r>
                <a:rPr kumimoji="0" lang="en-US" altLang="ko-KR" sz="2400" b="0" i="0" u="none" strike="noStrike" kern="1200" cap="none" normalizeH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kumimoji="0" lang="ko-KR" altLang="en-US" sz="2400" b="0" i="0" u="none" strike="noStrike" kern="1200" cap="none" normalizeH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중복제거</a:t>
              </a:r>
              <a:r>
                <a:rPr kumimoji="0" lang="en-US" altLang="ko-KR" sz="2400" b="0" i="0" u="none" strike="noStrike" kern="1200" cap="none" normalizeH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, </a:t>
              </a:r>
              <a:r>
                <a:rPr kumimoji="0" lang="ko-KR" altLang="en-US" sz="2400" b="0" i="0" u="none" strike="noStrike" kern="1200" cap="none" normalizeH="0" dirty="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확진자</a:t>
              </a:r>
              <a:r>
                <a:rPr kumimoji="0" lang="ko-KR" altLang="en-US" sz="2400" b="0" i="0" u="none" strike="noStrike" kern="1200" cap="none" normalizeH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 리스트 간편확인 가능</a:t>
              </a:r>
            </a:p>
          </p:txBody>
        </p:sp>
      </p:grpSp>
      <p:pic>
        <p:nvPicPr>
          <p:cNvPr id="2050" name="Picture 2" descr="주변정보 - 제주세계자연유산센터">
            <a:extLst>
              <a:ext uri="{FF2B5EF4-FFF2-40B4-BE49-F238E27FC236}">
                <a16:creationId xmlns:a16="http://schemas.microsoft.com/office/drawing/2014/main" id="{A3622016-4B1C-4186-AA0A-0DD247DF0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1533525"/>
            <a:ext cx="86677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44047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838201" y="1473402"/>
            <a:ext cx="10515600" cy="4351338"/>
          </a:xfrm>
        </p:spPr>
        <p:txBody>
          <a:bodyPr/>
          <a:lstStyle/>
          <a:p>
            <a:pPr>
              <a:buNone/>
            </a:pPr>
            <a:r>
              <a:rPr lang="en-US" altLang="ko-KR" b="1" dirty="0"/>
              <a:t>-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긴급 재난 문자가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중복 발송되어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수신자가 필요한 정보를 습득하지 못하고 있다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B1FB722-619D-4C2B-AF81-5398CBD0D6AE}" type="slidenum">
              <a:rPr lang="en-US" altLang="en-US"/>
              <a:pPr lvl="0">
                <a:defRPr lang="ko-KR" altLang="en-US"/>
              </a:pPr>
              <a:t>3</a:t>
            </a:fld>
            <a:endParaRPr lang="en-US" altLang="en-US"/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1188881" y="244548"/>
            <a:ext cx="10076882" cy="2857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en-US" altLang="ko-KR" sz="2800" b="1" spc="-200">
                <a:solidFill>
                  <a:schemeClr val="bg1"/>
                </a:solidFill>
                <a:ea typeface="Noto Sans Korean Bold"/>
              </a:rPr>
              <a:t>1</a:t>
            </a:r>
            <a:endParaRPr lang="ko-KR" altLang="en-US" sz="280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88881" y="441328"/>
            <a:ext cx="338883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문제 상황</a:t>
            </a:r>
            <a:endParaRPr lang="ko-KR" altLang="en-US" sz="2200" b="1" spc="-150" dirty="0">
              <a:latin typeface="나눔바른고딕"/>
              <a:ea typeface="나눔바른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9164" y="3649071"/>
            <a:ext cx="9854635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5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 </a:t>
            </a:r>
            <a:r>
              <a:rPr lang="ko-KR" altLang="en-US" sz="25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상위 시스템 </a:t>
            </a:r>
            <a:r>
              <a:rPr lang="en-US" altLang="ko-KR" sz="25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en-US" altLang="ko-KR" sz="20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20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천재지변</a:t>
            </a:r>
            <a:r>
              <a:rPr lang="en-US" altLang="ko-KR" sz="20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태풍</a:t>
            </a:r>
            <a:r>
              <a:rPr lang="en-US" altLang="ko-KR" sz="20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호우</a:t>
            </a:r>
            <a:r>
              <a:rPr lang="en-US" altLang="ko-KR" sz="20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홍수</a:t>
            </a:r>
            <a:r>
              <a:rPr lang="en-US" altLang="ko-KR" sz="20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대설</a:t>
            </a:r>
            <a:r>
              <a:rPr lang="en-US" altLang="ko-KR" sz="20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한파 등</a:t>
            </a:r>
            <a:r>
              <a:rPr lang="en-US" altLang="ko-KR" sz="20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2000" b="1" spc="-150" dirty="0" err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감염병</a:t>
            </a:r>
            <a:r>
              <a:rPr lang="en-US" altLang="ko-KR" sz="20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000" b="1" spc="-15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99164" y="4513193"/>
            <a:ext cx="10073243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5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 </a:t>
            </a:r>
            <a:r>
              <a:rPr lang="ko-KR" altLang="en-US" sz="25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</a:t>
            </a:r>
            <a:r>
              <a:rPr lang="en-US" altLang="ko-KR" sz="25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행정 </a:t>
            </a:r>
            <a:r>
              <a:rPr lang="ko-KR" altLang="en-US" sz="2000" b="1" spc="-150" dirty="0" err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안전부</a:t>
            </a:r>
            <a:r>
              <a:rPr lang="en-US" altLang="ko-KR" sz="20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지방 자치 단체</a:t>
            </a:r>
            <a:r>
              <a:rPr lang="en-US" altLang="ko-KR" sz="20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기지국</a:t>
            </a:r>
            <a:r>
              <a:rPr lang="en-US" altLang="ko-KR" sz="20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이동 통신사</a:t>
            </a:r>
            <a:r>
              <a:rPr lang="en-US" altLang="ko-KR" sz="20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ko-KR" altLang="en-US" sz="20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주파수</a:t>
            </a:r>
            <a:r>
              <a:rPr lang="en-US" altLang="ko-KR" sz="20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ko-KR" altLang="en-US" sz="20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대국민</a:t>
            </a:r>
            <a:endParaRPr lang="ko-KR" altLang="en-US" sz="2000" b="1" spc="-15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9164" y="5356022"/>
            <a:ext cx="5582953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5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 </a:t>
            </a:r>
            <a:r>
              <a:rPr lang="ko-KR" altLang="en-US" sz="25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대상 </a:t>
            </a:r>
            <a:r>
              <a:rPr lang="en-US" altLang="ko-KR" sz="25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대한민국 기준 </a:t>
            </a:r>
            <a:r>
              <a:rPr lang="en-US" altLang="ko-KR" sz="20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3G, 4G, 5G </a:t>
            </a:r>
            <a:r>
              <a:rPr lang="ko-KR" altLang="en-US" sz="20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단말기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64067" y="2864882"/>
            <a:ext cx="388115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30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구성요소 식별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>
              <a:defRPr lang="ko-KR" altLang="en-US"/>
            </a:pPr>
            <a:fld id="{2B1FB722-619D-4C2B-AF81-5398CBD0D6AE}" type="slidenum">
              <a:rPr lang="en-US" altLang="en-US"/>
              <a:pPr lvl="0">
                <a:defRPr lang="ko-KR" altLang="en-US"/>
              </a:pPr>
              <a:t>4</a:t>
            </a:fld>
            <a:endParaRPr lang="en-US" altLang="en-US"/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1188881" y="244548"/>
            <a:ext cx="10076882" cy="2857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ko-KR" altLang="en-US" sz="28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88880" y="441328"/>
            <a:ext cx="912288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 b="1" spc="-15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문제 분석   </a:t>
            </a:r>
            <a:endParaRPr lang="ko-KR" altLang="en-US" b="1" spc="-150">
              <a:ln w="9525">
                <a:solidFill>
                  <a:schemeClr val="accent1">
                    <a:alpha val="0"/>
                  </a:schemeClr>
                </a:solidFill>
              </a:ln>
              <a:latin typeface="나눔바른고딕"/>
              <a:ea typeface="나눔바른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88881" y="1205400"/>
            <a:ext cx="3388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B050"/>
                </a:solidFill>
                <a:latin typeface="나눔바른고딕"/>
                <a:ea typeface="나눔바른고딕"/>
              </a:rPr>
              <a:t>연관관계 분석도</a:t>
            </a:r>
            <a:endParaRPr lang="ko-KR" altLang="en-US" b="1" spc="-150" dirty="0">
              <a:solidFill>
                <a:srgbClr val="00B050"/>
              </a:solidFill>
              <a:latin typeface="나눔바른고딕"/>
              <a:ea typeface="나눔바른고딕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900252"/>
              </p:ext>
            </p:extLst>
          </p:nvPr>
        </p:nvGraphicFramePr>
        <p:xfrm>
          <a:off x="2332308" y="1738544"/>
          <a:ext cx="7527381" cy="4022077"/>
        </p:xfrm>
        <a:graphic>
          <a:graphicData uri="http://schemas.openxmlformats.org/drawingml/2006/table">
            <a:tbl>
              <a:tblPr firstRow="1" bandRow="1">
                <a:tableStyleId>{F77BBAD0-2FD1-4BB3-BED5-B7D4590D3504}</a:tableStyleId>
              </a:tblPr>
              <a:tblGrid>
                <a:gridCol w="1339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8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3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56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92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06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00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3817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b="1" spc="1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        대상</a:t>
                      </a:r>
                    </a:p>
                    <a:p>
                      <a:pPr algn="ctr" latinLnBrk="1">
                        <a:defRPr lang="ko-KR" altLang="en-US"/>
                      </a:pPr>
                      <a:endParaRPr lang="en-US" altLang="ko-KR" sz="1400" b="1" spc="1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400" b="1" spc="1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 도구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</a:lnTlToB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500" b="1" spc="1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천재지변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500" b="1" spc="13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감염병</a:t>
                      </a:r>
                      <a:endParaRPr lang="ko-KR" altLang="en-US" sz="1500" b="1" spc="1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500" b="1" spc="1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기지국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500" b="1" spc="1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이동</a:t>
                      </a:r>
                      <a:endParaRPr lang="en-US" altLang="ko-KR" sz="1500" b="1" spc="1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500" b="1" spc="1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통신사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500" b="1" spc="1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주파수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500" b="1" spc="1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대국민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821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500" b="1" spc="1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천재지변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2100" b="1" spc="1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kumimoji="0" lang="en-US" altLang="ko-KR" sz="2100" b="1" i="0" u="none" strike="noStrike" kern="1200" cap="none" spc="13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+</a:t>
                      </a:r>
                      <a:endParaRPr kumimoji="0" lang="ko-KR" altLang="en-US" sz="2100" b="1" i="0" u="none" strike="noStrike" kern="1200" cap="none" spc="13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kumimoji="0" lang="en-US" altLang="ko-KR" sz="2100" b="1" i="0" u="none" strike="noStrike" kern="1200" cap="none" spc="13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+</a:t>
                      </a:r>
                      <a:endParaRPr kumimoji="0" lang="ko-KR" altLang="en-US" sz="2100" b="1" i="0" u="none" strike="noStrike" kern="1200" cap="none" spc="13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kumimoji="0" lang="en-US" altLang="ko-KR" sz="2100" b="1" i="0" u="none" strike="noStrike" kern="1200" cap="none" spc="13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+</a:t>
                      </a:r>
                      <a:endParaRPr kumimoji="0" lang="ko-KR" altLang="en-US" sz="2100" b="1" i="0" u="none" strike="noStrike" kern="1200" cap="none" spc="13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kumimoji="0" lang="en-US" altLang="ko-KR" sz="2100" b="1" i="0" u="none" strike="noStrike" kern="1200" cap="none" spc="13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+</a:t>
                      </a:r>
                      <a:endParaRPr kumimoji="0" lang="ko-KR" altLang="en-US" sz="2100" b="1" i="0" u="none" strike="noStrike" kern="1200" cap="none" spc="13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kumimoji="0" lang="en-US" altLang="ko-KR" sz="2100" b="1" i="0" u="none" strike="noStrike" kern="1200" cap="none" spc="13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+</a:t>
                      </a:r>
                      <a:endParaRPr kumimoji="0" lang="ko-KR" altLang="en-US" sz="2100" b="1" i="0" u="none" strike="noStrike" kern="1200" cap="none" spc="13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69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500" b="1" spc="13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감염병</a:t>
                      </a:r>
                      <a:endParaRPr lang="ko-KR" altLang="en-US" sz="1500" b="1" spc="1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kumimoji="0" lang="en-US" altLang="ko-KR" sz="2100" b="1" i="0" u="none" strike="noStrike" kern="1200" cap="none" spc="13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+</a:t>
                      </a:r>
                      <a:endParaRPr kumimoji="0" lang="ko-KR" altLang="en-US" sz="2100" b="1" i="0" u="none" strike="noStrike" kern="1200" cap="none" spc="13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kumimoji="0" lang="ko-KR" altLang="en-US" sz="2100" b="1" i="0" u="none" strike="noStrike" kern="1200" cap="none" spc="13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kumimoji="0" lang="en-US" altLang="ko-KR" sz="2100" b="1" i="0" u="none" strike="noStrike" kern="1200" cap="none" spc="13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+</a:t>
                      </a:r>
                      <a:endParaRPr kumimoji="0" lang="ko-KR" altLang="en-US" sz="2100" b="1" i="0" u="none" strike="noStrike" kern="1200" cap="none" spc="13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kumimoji="0" lang="en-US" altLang="ko-KR" sz="2100" b="1" i="0" u="none" strike="noStrike" kern="1200" cap="none" spc="13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+</a:t>
                      </a:r>
                      <a:endParaRPr kumimoji="0" lang="ko-KR" altLang="en-US" sz="2100" b="1" i="0" u="none" strike="noStrike" kern="1200" cap="none" spc="13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kumimoji="0" lang="en-US" altLang="ko-KR" sz="2100" b="1" i="0" u="none" strike="noStrike" kern="1200" cap="none" spc="13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+</a:t>
                      </a:r>
                      <a:endParaRPr kumimoji="0" lang="ko-KR" altLang="en-US" sz="2100" b="1" i="0" u="none" strike="noStrike" kern="1200" cap="none" spc="13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kumimoji="0" lang="en-US" altLang="ko-KR" sz="2100" b="1" i="0" u="none" strike="noStrike" kern="1200" cap="none" spc="13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+</a:t>
                      </a:r>
                      <a:endParaRPr kumimoji="0" lang="ko-KR" altLang="en-US" sz="2100" b="1" i="0" u="none" strike="noStrike" kern="1200" cap="none" spc="13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53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500" b="1" spc="1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기지국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kumimoji="0" lang="en-US" altLang="ko-KR" sz="2100" b="1" i="0" u="none" strike="noStrike" kern="1200" cap="none" spc="13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+</a:t>
                      </a:r>
                      <a:endParaRPr kumimoji="0" lang="ko-KR" altLang="en-US" sz="2100" b="1" i="0" u="none" strike="noStrike" kern="1200" cap="none" spc="13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kumimoji="0" lang="en-US" altLang="ko-KR" sz="2100" b="1" i="0" u="none" strike="noStrike" kern="1200" cap="none" spc="13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+</a:t>
                      </a:r>
                      <a:endParaRPr kumimoji="0" lang="ko-KR" altLang="en-US" sz="2100" b="1" i="0" u="none" strike="noStrike" kern="1200" cap="none" spc="13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kumimoji="0" lang="ko-KR" altLang="en-US" sz="2100" b="1" i="0" u="none" strike="noStrike" kern="1200" cap="none" spc="13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kumimoji="0" lang="en-US" altLang="ko-KR" sz="2100" b="1" i="0" u="none" strike="noStrike" kern="1200" cap="none" spc="130" normalizeH="0" baseline="0" noProof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+</a:t>
                      </a:r>
                      <a:endParaRPr kumimoji="0" lang="ko-KR" altLang="en-US" sz="2100" b="1" i="0" u="none" strike="noStrike" kern="1200" cap="none" spc="13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kumimoji="0" lang="en-US" altLang="ko-KR" sz="2100" b="1" i="0" u="none" strike="noStrike" kern="1200" cap="none" spc="130" normalizeH="0" baseline="0" noProof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+</a:t>
                      </a:r>
                      <a:endParaRPr kumimoji="0" lang="ko-KR" altLang="en-US" sz="2100" b="1" i="0" u="none" strike="noStrike" kern="1200" cap="none" spc="13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kumimoji="0" lang="en-US" altLang="ko-KR" sz="2100" b="1" i="0" u="none" strike="noStrike" kern="1200" cap="none" spc="130" normalizeH="0" baseline="0" noProof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+</a:t>
                      </a:r>
                      <a:endParaRPr kumimoji="0" lang="ko-KR" altLang="en-US" sz="2100" b="1" i="0" u="none" strike="noStrike" kern="1200" cap="none" spc="13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851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500" b="1" spc="1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이동 통신사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kumimoji="0" lang="en-US" altLang="ko-KR" sz="2100" b="1" i="0" u="none" strike="noStrike" kern="1200" cap="none" spc="13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+</a:t>
                      </a:r>
                      <a:endParaRPr kumimoji="0" lang="ko-KR" altLang="en-US" sz="2100" b="1" i="0" u="none" strike="noStrike" kern="1200" cap="none" spc="13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kumimoji="0" lang="en-US" altLang="ko-KR" sz="2100" b="1" i="0" u="none" strike="noStrike" kern="1200" cap="none" spc="13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+</a:t>
                      </a:r>
                      <a:endParaRPr kumimoji="0" lang="ko-KR" altLang="en-US" sz="2100" b="1" i="0" u="none" strike="noStrike" kern="1200" cap="none" spc="13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kumimoji="0" lang="en-US" altLang="ko-KR" sz="2100" b="1" i="0" u="none" strike="noStrike" kern="1200" cap="none" spc="130" normalizeH="0" baseline="0" noProof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+</a:t>
                      </a:r>
                      <a:endParaRPr kumimoji="0" lang="ko-KR" altLang="en-US" sz="2100" b="1" i="0" u="none" strike="noStrike" kern="1200" cap="none" spc="13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kumimoji="0" lang="ko-KR" altLang="en-US" sz="2100" b="1" i="0" u="none" strike="noStrike" kern="1200" cap="none" spc="13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kumimoji="0" lang="en-US" altLang="ko-KR" sz="2100" b="1" i="0" u="none" strike="noStrike" kern="1200" cap="none" spc="130" normalizeH="0" baseline="0" noProof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+</a:t>
                      </a:r>
                      <a:endParaRPr kumimoji="0" lang="ko-KR" altLang="en-US" sz="2100" b="1" i="0" u="none" strike="noStrike" kern="1200" cap="none" spc="13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kumimoji="0" lang="en-US" altLang="ko-KR" sz="2100" b="1" i="0" u="none" strike="noStrike" kern="1200" cap="none" spc="130" normalizeH="0" baseline="0" noProof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+</a:t>
                      </a:r>
                      <a:endParaRPr kumimoji="0" lang="ko-KR" altLang="en-US" sz="2100" b="1" i="0" u="none" strike="noStrike" kern="1200" cap="none" spc="13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901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500" b="1" spc="1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주파수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kumimoji="0" lang="en-US" altLang="ko-KR" sz="2100" b="1" i="0" u="none" strike="noStrike" kern="1200" cap="none" spc="13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+</a:t>
                      </a:r>
                      <a:endParaRPr kumimoji="0" lang="ko-KR" altLang="en-US" sz="2100" b="1" i="0" u="none" strike="noStrike" kern="1200" cap="none" spc="13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kumimoji="0" lang="en-US" altLang="ko-KR" sz="2100" b="1" i="0" u="none" strike="noStrike" kern="1200" cap="none" spc="13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+</a:t>
                      </a:r>
                      <a:endParaRPr kumimoji="0" lang="ko-KR" altLang="en-US" sz="2100" b="1" i="0" u="none" strike="noStrike" kern="1200" cap="none" spc="13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kumimoji="0" lang="en-US" altLang="ko-KR" sz="2100" b="1" i="0" u="none" strike="noStrike" kern="1200" cap="none" spc="130" normalizeH="0" baseline="0" noProof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+</a:t>
                      </a:r>
                      <a:endParaRPr kumimoji="0" lang="ko-KR" altLang="en-US" sz="2100" b="1" i="0" u="none" strike="noStrike" kern="1200" cap="none" spc="13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kumimoji="0" lang="en-US" altLang="ko-KR" sz="2100" b="1" i="0" u="none" strike="noStrike" kern="1200" cap="none" spc="130" normalizeH="0" baseline="0" noProof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+</a:t>
                      </a:r>
                      <a:endParaRPr kumimoji="0" lang="ko-KR" altLang="en-US" sz="2100" b="1" i="0" u="none" strike="noStrike" kern="1200" cap="none" spc="13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kumimoji="0" lang="ko-KR" altLang="en-US" sz="2100" b="1" i="0" u="none" strike="noStrike" kern="1200" cap="none" spc="13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kumimoji="0" lang="en-US" altLang="ko-KR" sz="2100" b="1" i="0" u="none" strike="noStrike" kern="1200" cap="none" spc="130" normalizeH="0" baseline="0" noProof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+</a:t>
                      </a:r>
                      <a:endParaRPr kumimoji="0" lang="ko-KR" altLang="en-US" sz="2100" b="1" i="0" u="none" strike="noStrike" kern="1200" cap="none" spc="13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507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500" b="1" spc="1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대국민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kumimoji="0" lang="en-US" altLang="ko-KR" sz="2100" b="1" i="0" u="none" strike="noStrike" kern="1200" cap="none" spc="13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+</a:t>
                      </a:r>
                      <a:endParaRPr kumimoji="0" lang="ko-KR" altLang="en-US" sz="2100" b="1" i="0" u="none" strike="noStrike" kern="1200" cap="none" spc="13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kumimoji="0" lang="en-US" altLang="ko-KR" sz="2100" b="1" i="0" u="none" strike="noStrike" kern="1200" cap="none" spc="13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+</a:t>
                      </a:r>
                      <a:endParaRPr kumimoji="0" lang="ko-KR" altLang="en-US" sz="2100" b="1" i="0" u="none" strike="noStrike" kern="1200" cap="none" spc="13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kumimoji="0" lang="en-US" altLang="ko-KR" sz="2100" b="1" i="0" u="none" strike="noStrike" kern="1200" cap="none" spc="130" normalizeH="0" baseline="0" noProof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+</a:t>
                      </a:r>
                      <a:endParaRPr kumimoji="0" lang="ko-KR" altLang="en-US" sz="2100" b="1" i="0" u="none" strike="noStrike" kern="1200" cap="none" spc="13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kumimoji="0" lang="en-US" altLang="ko-KR" sz="2100" b="1" i="0" u="none" strike="noStrike" kern="1200" cap="none" spc="130" normalizeH="0" baseline="0" noProof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+</a:t>
                      </a:r>
                      <a:endParaRPr kumimoji="0" lang="ko-KR" altLang="en-US" sz="2100" b="1" i="0" u="none" strike="noStrike" kern="1200" cap="none" spc="13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kumimoji="0" lang="en-US" altLang="ko-KR" sz="2100" b="1" i="0" u="none" strike="noStrike" kern="1200" cap="none" spc="130" normalizeH="0" baseline="0" noProof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+</a:t>
                      </a:r>
                      <a:endParaRPr kumimoji="0" lang="ko-KR" altLang="en-US" sz="2100" b="1" i="0" u="none" strike="noStrike" kern="1200" cap="none" spc="13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kumimoji="0" lang="ko-KR" altLang="en-US" sz="2100" b="1" i="0" u="none" strike="noStrike" kern="1200" cap="none" spc="13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303910" y="5890946"/>
            <a:ext cx="3378705" cy="317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5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나눔바른고딕"/>
                <a:ea typeface="나눔바른고딕"/>
              </a:rPr>
              <a:t>+ (</a:t>
            </a:r>
            <a:r>
              <a:rPr lang="ko-KR" altLang="en-US" sz="15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나눔바른고딕"/>
                <a:ea typeface="나눔바른고딕"/>
              </a:rPr>
              <a:t>유익한 작용</a:t>
            </a:r>
            <a:r>
              <a:rPr lang="en-US" altLang="ko-KR" sz="15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나눔바른고딕"/>
                <a:ea typeface="나눔바른고딕"/>
              </a:rPr>
              <a:t>)  </a:t>
            </a:r>
            <a:r>
              <a:rPr lang="en-US" altLang="ko-KR" sz="15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/>
                <a:ea typeface="나눔바른고딕"/>
              </a:rPr>
              <a:t>+ (</a:t>
            </a:r>
            <a:r>
              <a:rPr lang="ko-KR" altLang="en-US" sz="15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/>
                <a:ea typeface="나눔바른고딕"/>
              </a:rPr>
              <a:t>유해한 작용</a:t>
            </a:r>
            <a:r>
              <a:rPr lang="en-US" altLang="ko-KR" sz="15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/>
                <a:ea typeface="나눔바른고딕"/>
              </a:rPr>
              <a:t>)</a:t>
            </a:r>
            <a:endParaRPr lang="en-US" altLang="ko-KR" sz="1500" b="0" spc="-150">
              <a:solidFill>
                <a:srgbClr val="FF0000"/>
              </a:solidFill>
              <a:latin typeface="나눔바른고딕"/>
              <a:ea typeface="나눔바른고딕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11D2D94-394A-497E-87B8-A79FB5A0B7DB}"/>
              </a:ext>
            </a:extLst>
          </p:cNvPr>
          <p:cNvCxnSpPr>
            <a:cxnSpLocks/>
          </p:cNvCxnSpPr>
          <p:nvPr/>
        </p:nvCxnSpPr>
        <p:spPr>
          <a:xfrm>
            <a:off x="3695700" y="2377440"/>
            <a:ext cx="6163989" cy="338318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>
              <a:defRPr lang="ko-KR" altLang="en-US"/>
            </a:pPr>
            <a:fld id="{2B1FB722-619D-4C2B-AF81-5398CBD0D6AE}" type="slidenum">
              <a:rPr lang="en-US" altLang="en-US"/>
              <a:pPr lvl="0">
                <a:defRPr lang="ko-KR" altLang="en-US"/>
              </a:pPr>
              <a:t>5</a:t>
            </a:fld>
            <a:endParaRPr lang="en-US" altLang="en-US"/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1188881" y="244548"/>
            <a:ext cx="10076882" cy="2857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ko-KR" altLang="en-US" sz="28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3236" y="447449"/>
            <a:ext cx="911335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 b="1" spc="-15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문제 분석</a:t>
            </a:r>
            <a:endParaRPr lang="ko-KR" altLang="en-US" sz="2200" b="1" spc="-150">
              <a:latin typeface="나눔바른고딕"/>
              <a:ea typeface="나눔바른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47822" y="2025891"/>
            <a:ext cx="336636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22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유익한 기능</a:t>
            </a:r>
            <a:endParaRPr lang="ko-KR" altLang="en-US" sz="2200" b="1" spc="-150" dirty="0">
              <a:solidFill>
                <a:schemeClr val="accent5">
                  <a:lumMod val="9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19202" y="2025891"/>
            <a:ext cx="338637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22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93A3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유해한 기능</a:t>
            </a:r>
            <a:endParaRPr lang="ko-KR" altLang="en-US" sz="2200" b="1" spc="-150" dirty="0">
              <a:solidFill>
                <a:srgbClr val="C93A3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88881" y="1205400"/>
            <a:ext cx="3388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B050"/>
                </a:solidFill>
                <a:latin typeface="나눔바른고딕"/>
                <a:ea typeface="나눔바른고딕"/>
              </a:rPr>
              <a:t>상호작용 분석</a:t>
            </a:r>
            <a:endParaRPr lang="ko-KR" altLang="en-US" b="1" spc="-150">
              <a:solidFill>
                <a:srgbClr val="00B050"/>
              </a:solidFill>
              <a:latin typeface="나눔바른고딕"/>
              <a:ea typeface="나눔바른고딕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21215" y="3028086"/>
            <a:ext cx="376331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 b="1" spc="-15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/>
              <a:ea typeface="나눔바른고딕"/>
            </a:endParaRPr>
          </a:p>
          <a:p>
            <a:pPr marL="342900" indent="-342900">
              <a:buAutoNum type="arabicPeriod"/>
              <a:defRPr lang="ko-KR" altLang="en-US"/>
            </a:pPr>
            <a:r>
              <a:rPr lang="ko-KR" altLang="en-US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빠른 상의하달식 정보 전달</a:t>
            </a:r>
            <a:endParaRPr lang="en-US" altLang="ko-KR" b="1" spc="-15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  <a:defRPr lang="ko-KR" altLang="en-US"/>
            </a:pPr>
            <a:endParaRPr lang="en-US" altLang="ko-KR" b="1" spc="-15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  <a:defRPr lang="ko-KR" altLang="en-US"/>
            </a:pPr>
            <a:r>
              <a:rPr lang="ko-KR" altLang="en-US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무료 </a:t>
            </a:r>
            <a:r>
              <a:rPr lang="en-US" altLang="ko-KR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CBS </a:t>
            </a:r>
            <a:r>
              <a:rPr lang="ko-KR" altLang="en-US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</a:t>
            </a:r>
            <a:endParaRPr lang="en-US" altLang="ko-KR" b="1" spc="-15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  <a:defRPr lang="ko-KR" altLang="en-US"/>
            </a:pPr>
            <a:endParaRPr lang="ko-KR" altLang="en-US" b="1" spc="-15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/>
              <a:ea typeface="나눔바른고딕"/>
            </a:endParaRPr>
          </a:p>
          <a:p>
            <a:pPr marL="342900" indent="-342900">
              <a:buAutoNum type="arabicPeriod"/>
              <a:defRPr lang="ko-KR" altLang="en-US"/>
            </a:pPr>
            <a:endParaRPr lang="ko-KR" altLang="en-US" b="1" spc="-15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00693" y="3282884"/>
            <a:ext cx="36233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  <a:defRPr lang="ko-KR" altLang="en-US"/>
            </a:pPr>
            <a:r>
              <a:rPr lang="ko-KR" altLang="en-US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중복정보의 다량 </a:t>
            </a:r>
            <a:r>
              <a:rPr lang="en-US" altLang="ko-KR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CBS </a:t>
            </a:r>
            <a:r>
              <a:rPr lang="ko-KR" altLang="en-US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발신.</a:t>
            </a:r>
            <a:endParaRPr lang="en-US" altLang="ko-KR" b="1" spc="-15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  <a:defRPr lang="ko-KR" altLang="en-US"/>
            </a:pPr>
            <a:endParaRPr lang="ko-KR" altLang="en-US" b="1" spc="-15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  <a:defRPr lang="ko-KR" altLang="en-US"/>
            </a:pPr>
            <a:r>
              <a:rPr lang="ko-KR" altLang="en-US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필요정보의 </a:t>
            </a:r>
            <a:r>
              <a:rPr lang="ko-KR" altLang="en-US" b="1" spc="-150" dirty="0" err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수신률</a:t>
            </a:r>
            <a:r>
              <a:rPr lang="ko-KR" altLang="en-US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하락</a:t>
            </a:r>
            <a:endParaRPr lang="en-US" altLang="ko-KR" b="1" spc="-15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33236" y="2541671"/>
            <a:ext cx="4481763" cy="2727157"/>
          </a:xfrm>
          <a:prstGeom prst="rect">
            <a:avLst/>
          </a:prstGeom>
          <a:noFill/>
          <a:ln w="31750" algn="ctr">
            <a:solidFill>
              <a:schemeClr val="tx1">
                <a:lumMod val="70000"/>
                <a:lumOff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671510" y="2544178"/>
            <a:ext cx="4481763" cy="2727157"/>
          </a:xfrm>
          <a:prstGeom prst="rect">
            <a:avLst/>
          </a:prstGeom>
          <a:noFill/>
          <a:ln w="31750" algn="ctr">
            <a:solidFill>
              <a:schemeClr val="tx1">
                <a:lumMod val="70000"/>
                <a:lumOff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8801100" y="6356350"/>
            <a:ext cx="2743200" cy="365125"/>
          </a:xfrm>
        </p:spPr>
        <p:txBody>
          <a:bodyPr/>
          <a:lstStyle/>
          <a:p>
            <a:pPr lvl="0">
              <a:defRPr lang="ko-KR" altLang="en-US"/>
            </a:pPr>
            <a:fld id="{2B1FB722-619D-4C2B-AF81-5398CBD0D6AE}" type="slidenum">
              <a:rPr lang="en-US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pPr lvl="0">
                <a:defRPr lang="ko-KR" altLang="en-US"/>
              </a:pPr>
              <a:t>6</a:t>
            </a:fld>
            <a:endParaRPr lang="en-US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1188881" y="244548"/>
            <a:ext cx="10076882" cy="2857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ko-KR" altLang="en-US" sz="28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88881" y="1195572"/>
            <a:ext cx="3388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기능분석 _ 기능 분석도</a:t>
            </a:r>
            <a:endParaRPr lang="ko-KR" altLang="en-US" b="1" spc="-15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161611" y="456551"/>
            <a:ext cx="911335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 b="1" spc="-15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문제 분석   </a:t>
            </a:r>
            <a:endParaRPr lang="ko-KR" altLang="en-US" b="1" spc="-150">
              <a:ln w="9525">
                <a:solidFill>
                  <a:schemeClr val="accent1">
                    <a:alpha val="0"/>
                  </a:schemeClr>
                </a:solidFill>
              </a:ln>
              <a:latin typeface="나눔바른고딕"/>
              <a:ea typeface="나눔바른고딕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9893640" y="4088062"/>
            <a:ext cx="1274672" cy="124605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대국민</a:t>
            </a:r>
          </a:p>
        </p:txBody>
      </p:sp>
      <p:sp>
        <p:nvSpPr>
          <p:cNvPr id="6" name="타원 5"/>
          <p:cNvSpPr/>
          <p:nvPr/>
        </p:nvSpPr>
        <p:spPr>
          <a:xfrm>
            <a:off x="6084277" y="1338286"/>
            <a:ext cx="1717620" cy="144869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소리장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891252" y="3908792"/>
            <a:ext cx="2204071" cy="173754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행정 </a:t>
            </a:r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안전부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지방자치단체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군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 청</a:t>
            </a:r>
          </a:p>
        </p:txBody>
      </p:sp>
      <p:sp>
        <p:nvSpPr>
          <p:cNvPr id="16" name="타원 15"/>
          <p:cNvSpPr/>
          <p:nvPr/>
        </p:nvSpPr>
        <p:spPr>
          <a:xfrm>
            <a:off x="2883298" y="1591970"/>
            <a:ext cx="1447800" cy="149727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감염병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751717" y="1591970"/>
            <a:ext cx="1571478" cy="1459523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천재지변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331098" y="4200862"/>
            <a:ext cx="1274672" cy="1239715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이동 통신사</a:t>
            </a:r>
          </a:p>
        </p:txBody>
      </p:sp>
      <p:sp>
        <p:nvSpPr>
          <p:cNvPr id="25" name="타원 24"/>
          <p:cNvSpPr/>
          <p:nvPr/>
        </p:nvSpPr>
        <p:spPr>
          <a:xfrm>
            <a:off x="7011464" y="4088062"/>
            <a:ext cx="1476482" cy="137900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기지국</a:t>
            </a:r>
          </a:p>
        </p:txBody>
      </p:sp>
      <p:cxnSp>
        <p:nvCxnSpPr>
          <p:cNvPr id="36" name="직선 화살표 연결선 35"/>
          <p:cNvCxnSpPr/>
          <p:nvPr/>
        </p:nvCxnSpPr>
        <p:spPr>
          <a:xfrm flipH="1">
            <a:off x="1427604" y="3089246"/>
            <a:ext cx="10193" cy="9376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>
            <a:off x="2461441" y="2965162"/>
            <a:ext cx="722690" cy="10617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30761" y="3137038"/>
            <a:ext cx="369332" cy="803617"/>
          </a:xfrm>
          <a:prstGeom prst="rect">
            <a:avLst/>
          </a:prstGeom>
        </p:spPr>
        <p:txBody>
          <a:bodyPr vert="eaVert"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사건 발생</a:t>
            </a:r>
          </a:p>
        </p:txBody>
      </p:sp>
      <p:sp>
        <p:nvSpPr>
          <p:cNvPr id="45" name="TextBox 44"/>
          <p:cNvSpPr txBox="1"/>
          <p:nvPr/>
        </p:nvSpPr>
        <p:spPr>
          <a:xfrm rot="2085399">
            <a:off x="2714392" y="3095954"/>
            <a:ext cx="369332" cy="857299"/>
          </a:xfrm>
          <a:prstGeom prst="rect">
            <a:avLst/>
          </a:prstGeom>
        </p:spPr>
        <p:txBody>
          <a:bodyPr vert="eaVert"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사건 발생</a:t>
            </a:r>
          </a:p>
        </p:txBody>
      </p:sp>
      <p:cxnSp>
        <p:nvCxnSpPr>
          <p:cNvPr id="47" name="직선 화살표 연결선 46"/>
          <p:cNvCxnSpPr>
            <a:stCxn id="10" idx="6"/>
            <a:endCxn id="24" idx="2"/>
          </p:cNvCxnSpPr>
          <p:nvPr/>
        </p:nvCxnSpPr>
        <p:spPr>
          <a:xfrm>
            <a:off x="3095323" y="4777564"/>
            <a:ext cx="1235775" cy="4315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163446">
            <a:off x="3100047" y="4788690"/>
            <a:ext cx="134479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자동 상황 전파 시스템</a:t>
            </a:r>
          </a:p>
        </p:txBody>
      </p:sp>
      <p:cxnSp>
        <p:nvCxnSpPr>
          <p:cNvPr id="50" name="직선 화살표 연결선 49"/>
          <p:cNvCxnSpPr>
            <a:stCxn id="24" idx="6"/>
            <a:endCxn id="25" idx="2"/>
          </p:cNvCxnSpPr>
          <p:nvPr/>
        </p:nvCxnSpPr>
        <p:spPr>
          <a:xfrm flipV="1">
            <a:off x="5605770" y="4777563"/>
            <a:ext cx="1405694" cy="43157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641164" y="4761369"/>
            <a:ext cx="1405694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긴급 재난 문자</a:t>
            </a:r>
            <a:r>
              <a:rPr lang="en-US" altLang="ko-KR" sz="12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(CBS)</a:t>
            </a:r>
            <a:endParaRPr lang="ko-KR" altLang="en-US" sz="12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4" name="직선 화살표 연결선 53"/>
          <p:cNvCxnSpPr>
            <a:stCxn id="25" idx="6"/>
            <a:endCxn id="2" idx="2"/>
          </p:cNvCxnSpPr>
          <p:nvPr/>
        </p:nvCxnSpPr>
        <p:spPr>
          <a:xfrm flipV="1">
            <a:off x="8487946" y="4711091"/>
            <a:ext cx="1405694" cy="66472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rot="21438975">
            <a:off x="8462503" y="4723466"/>
            <a:ext cx="1561886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지역 단말기에 정보 전달</a:t>
            </a:r>
          </a:p>
        </p:txBody>
      </p:sp>
      <p:cxnSp>
        <p:nvCxnSpPr>
          <p:cNvPr id="57" name="직선 화살표 연결선 56"/>
          <p:cNvCxnSpPr/>
          <p:nvPr/>
        </p:nvCxnSpPr>
        <p:spPr>
          <a:xfrm flipH="1">
            <a:off x="8452551" y="4475285"/>
            <a:ext cx="1441089" cy="703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383371" y="4110951"/>
            <a:ext cx="1720149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신뢰도 떨어지는 정보에 실망</a:t>
            </a:r>
          </a:p>
        </p:txBody>
      </p:sp>
      <p:cxnSp>
        <p:nvCxnSpPr>
          <p:cNvPr id="60" name="직선 화살표 연결선 59"/>
          <p:cNvCxnSpPr>
            <a:stCxn id="10" idx="7"/>
          </p:cNvCxnSpPr>
          <p:nvPr/>
        </p:nvCxnSpPr>
        <p:spPr>
          <a:xfrm flipV="1">
            <a:off x="2772544" y="2031023"/>
            <a:ext cx="3311733" cy="2132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 rot="19540499">
            <a:off x="3481661" y="3084885"/>
            <a:ext cx="1975064" cy="29238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b="1" dirty="0"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주파수 사용</a:t>
            </a:r>
          </a:p>
        </p:txBody>
      </p:sp>
      <p:sp>
        <p:nvSpPr>
          <p:cNvPr id="62" name="Rectangle 2"/>
          <p:cNvSpPr>
            <a:spLocks noChangeArrowheads="1"/>
          </p:cNvSpPr>
          <p:nvPr/>
        </p:nvSpPr>
        <p:spPr bwMode="auto">
          <a:xfrm>
            <a:off x="-63913" y="15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84325160" descr="DRW00003dbc81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913" y="457355"/>
            <a:ext cx="161925" cy="14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184324728" descr="DRW00003dbc819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6597716" y="1536735"/>
            <a:ext cx="690741" cy="63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8" name="직선 화살표 연결선 1027"/>
          <p:cNvCxnSpPr>
            <a:stCxn id="6" idx="6"/>
            <a:endCxn id="2" idx="0"/>
          </p:cNvCxnSpPr>
          <p:nvPr/>
        </p:nvCxnSpPr>
        <p:spPr>
          <a:xfrm>
            <a:off x="7801897" y="2062632"/>
            <a:ext cx="2729079" cy="20254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9095290" y="964548"/>
            <a:ext cx="461665" cy="2707800"/>
          </a:xfrm>
          <a:prstGeom prst="rect">
            <a:avLst/>
          </a:prstGeom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37" name="TextBox 1036"/>
          <p:cNvSpPr txBox="1"/>
          <p:nvPr/>
        </p:nvSpPr>
        <p:spPr>
          <a:xfrm rot="18393296">
            <a:off x="8859943" y="1704472"/>
            <a:ext cx="461665" cy="2286456"/>
          </a:xfrm>
          <a:prstGeom prst="rect">
            <a:avLst/>
          </a:prstGeom>
        </p:spPr>
        <p:txBody>
          <a:bodyPr vert="eaVert"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무분별한 정보 전달</a:t>
            </a:r>
          </a:p>
        </p:txBody>
      </p:sp>
      <p:cxnSp>
        <p:nvCxnSpPr>
          <p:cNvPr id="1039" name="직선 화살표 연결선 1038"/>
          <p:cNvCxnSpPr>
            <a:stCxn id="2" idx="1"/>
          </p:cNvCxnSpPr>
          <p:nvPr/>
        </p:nvCxnSpPr>
        <p:spPr>
          <a:xfrm flipH="1" flipV="1">
            <a:off x="7624916" y="2389239"/>
            <a:ext cx="2455395" cy="18813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TextBox 1041"/>
          <p:cNvSpPr txBox="1"/>
          <p:nvPr/>
        </p:nvSpPr>
        <p:spPr>
          <a:xfrm rot="18454128">
            <a:off x="8526508" y="2266420"/>
            <a:ext cx="461665" cy="2437541"/>
          </a:xfrm>
          <a:prstGeom prst="rect">
            <a:avLst/>
          </a:prstGeom>
        </p:spPr>
        <p:txBody>
          <a:bodyPr vert="eaVert"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짜증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분노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8887391" y="6340499"/>
            <a:ext cx="2743200" cy="365125"/>
          </a:xfrm>
        </p:spPr>
        <p:txBody>
          <a:bodyPr/>
          <a:lstStyle/>
          <a:p>
            <a:pPr lvl="0">
              <a:defRPr lang="ko-KR" altLang="en-US"/>
            </a:pPr>
            <a:fld id="{2B1FB722-619D-4C2B-AF81-5398CBD0D6AE}" type="slidenum">
              <a:rPr lang="en-US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pPr lvl="0">
                <a:defRPr lang="ko-KR" altLang="en-US"/>
              </a:pPr>
              <a:t>7</a:t>
            </a:fld>
            <a:endParaRPr lang="en-US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1188881" y="244548"/>
            <a:ext cx="10076882" cy="2857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ko-KR" altLang="en-US" sz="28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88880" y="441328"/>
            <a:ext cx="912288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 b="1" spc="-15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문제 분석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88881" y="1205400"/>
            <a:ext cx="3388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B050"/>
                </a:solidFill>
                <a:latin typeface="나눔바른고딕"/>
                <a:ea typeface="나눔바른고딕"/>
              </a:rPr>
              <a:t>원인 분석 _ 인과관계 분석도</a:t>
            </a:r>
            <a:endParaRPr lang="ko-KR" altLang="en-US" b="1" spc="-150">
              <a:solidFill>
                <a:srgbClr val="00B050"/>
              </a:solidFill>
              <a:latin typeface="나눔바른고딕"/>
              <a:ea typeface="나눔바른고딕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099495" y="1730089"/>
            <a:ext cx="1637930" cy="8295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개인에게 필요정보 분류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463684" y="1743483"/>
            <a:ext cx="1637930" cy="8295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짜증이 난 시민들의 스팸 처리 및 삭제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20575" y="1730085"/>
            <a:ext cx="1637930" cy="8295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재난 발생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641224" y="1732153"/>
            <a:ext cx="1637930" cy="8295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알림의 딜레이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화살표: 오른쪽 31"/>
          <p:cNvSpPr/>
          <p:nvPr/>
        </p:nvSpPr>
        <p:spPr>
          <a:xfrm rot="5400000">
            <a:off x="8059300" y="4031231"/>
            <a:ext cx="460727" cy="23066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화살표: 오른쪽 32"/>
          <p:cNvSpPr/>
          <p:nvPr/>
        </p:nvSpPr>
        <p:spPr>
          <a:xfrm>
            <a:off x="9141055" y="2045332"/>
            <a:ext cx="460727" cy="20002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화살표: 오른쪽 33"/>
          <p:cNvSpPr/>
          <p:nvPr/>
        </p:nvSpPr>
        <p:spPr>
          <a:xfrm>
            <a:off x="2603881" y="2012624"/>
            <a:ext cx="460727" cy="23066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화살표: 오른쪽 34"/>
          <p:cNvSpPr/>
          <p:nvPr/>
        </p:nvSpPr>
        <p:spPr>
          <a:xfrm>
            <a:off x="4772312" y="2012624"/>
            <a:ext cx="460727" cy="23066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466687" y="4393652"/>
            <a:ext cx="1638000" cy="828000"/>
          </a:xfrm>
          <a:prstGeom prst="rect">
            <a:avLst/>
          </a:prstGeom>
          <a:solidFill>
            <a:srgbClr val="E7A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전달량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 lang="ko-KR" altLang="en-US"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하락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277035" y="1730085"/>
            <a:ext cx="1637930" cy="8295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무분별한 문자 남용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화살표: 오른쪽 41"/>
          <p:cNvSpPr/>
          <p:nvPr/>
        </p:nvSpPr>
        <p:spPr>
          <a:xfrm>
            <a:off x="6958961" y="2029533"/>
            <a:ext cx="460727" cy="23066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화살표: 오른쪽 17"/>
          <p:cNvSpPr/>
          <p:nvPr/>
        </p:nvSpPr>
        <p:spPr>
          <a:xfrm rot="5400000">
            <a:off x="8052285" y="2701262"/>
            <a:ext cx="460727" cy="23066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35"/>
          <p:cNvSpPr/>
          <p:nvPr/>
        </p:nvSpPr>
        <p:spPr>
          <a:xfrm>
            <a:off x="7466687" y="3071472"/>
            <a:ext cx="1638000" cy="828000"/>
          </a:xfrm>
          <a:prstGeom prst="rect">
            <a:avLst/>
          </a:prstGeom>
          <a:solidFill>
            <a:srgbClr val="E7A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수신 거부</a:t>
            </a: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9E31B60D-B67D-410F-A008-AB7F2C3FFBD3}"/>
              </a:ext>
            </a:extLst>
          </p:cNvPr>
          <p:cNvSpPr/>
          <p:nvPr/>
        </p:nvSpPr>
        <p:spPr>
          <a:xfrm rot="5400000">
            <a:off x="5864181" y="4031231"/>
            <a:ext cx="460727" cy="23066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29FCD3C4-C47F-4BDA-A2D9-815984F0F737}"/>
              </a:ext>
            </a:extLst>
          </p:cNvPr>
          <p:cNvSpPr/>
          <p:nvPr/>
        </p:nvSpPr>
        <p:spPr>
          <a:xfrm rot="5400000">
            <a:off x="5865635" y="5354709"/>
            <a:ext cx="460727" cy="23066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96D3DD6-7465-4B6A-9996-F954182A7ECC}"/>
              </a:ext>
            </a:extLst>
          </p:cNvPr>
          <p:cNvSpPr/>
          <p:nvPr/>
        </p:nvSpPr>
        <p:spPr>
          <a:xfrm>
            <a:off x="5275546" y="4398176"/>
            <a:ext cx="1638000" cy="828000"/>
          </a:xfrm>
          <a:prstGeom prst="rect">
            <a:avLst/>
          </a:prstGeom>
          <a:solidFill>
            <a:srgbClr val="E7A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신뢰성 감소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29B4815-0EC0-4F83-BC78-151355F0577A}"/>
              </a:ext>
            </a:extLst>
          </p:cNvPr>
          <p:cNvSpPr/>
          <p:nvPr/>
        </p:nvSpPr>
        <p:spPr>
          <a:xfrm>
            <a:off x="5275546" y="5716031"/>
            <a:ext cx="1638000" cy="828000"/>
          </a:xfrm>
          <a:prstGeom prst="rect">
            <a:avLst/>
          </a:prstGeom>
          <a:solidFill>
            <a:srgbClr val="E7A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관심도 하락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화살표: 오른쪽 17">
            <a:extLst>
              <a:ext uri="{FF2B5EF4-FFF2-40B4-BE49-F238E27FC236}">
                <a16:creationId xmlns:a16="http://schemas.microsoft.com/office/drawing/2014/main" id="{E5E0B010-034F-47DF-A1A8-8D36FC1E1CB3}"/>
              </a:ext>
            </a:extLst>
          </p:cNvPr>
          <p:cNvSpPr/>
          <p:nvPr/>
        </p:nvSpPr>
        <p:spPr>
          <a:xfrm rot="5400000">
            <a:off x="5865636" y="2700990"/>
            <a:ext cx="460727" cy="23066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35">
            <a:extLst>
              <a:ext uri="{FF2B5EF4-FFF2-40B4-BE49-F238E27FC236}">
                <a16:creationId xmlns:a16="http://schemas.microsoft.com/office/drawing/2014/main" id="{890B5F59-F310-46FC-8155-3F03D49E1343}"/>
              </a:ext>
            </a:extLst>
          </p:cNvPr>
          <p:cNvSpPr/>
          <p:nvPr/>
        </p:nvSpPr>
        <p:spPr>
          <a:xfrm>
            <a:off x="5275546" y="3083713"/>
            <a:ext cx="1638000" cy="828000"/>
          </a:xfrm>
          <a:prstGeom prst="rect">
            <a:avLst/>
          </a:prstGeom>
          <a:solidFill>
            <a:srgbClr val="E7A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정보의 혼동</a:t>
            </a:r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6B377B6C-80C7-4D53-867F-AEA3AA3FE0D1}"/>
              </a:ext>
            </a:extLst>
          </p:cNvPr>
          <p:cNvSpPr/>
          <p:nvPr/>
        </p:nvSpPr>
        <p:spPr>
          <a:xfrm rot="5400000">
            <a:off x="3688061" y="4031231"/>
            <a:ext cx="460727" cy="23066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2A01672-7B9A-46D8-9820-E7FB2531F1F2}"/>
              </a:ext>
            </a:extLst>
          </p:cNvPr>
          <p:cNvSpPr/>
          <p:nvPr/>
        </p:nvSpPr>
        <p:spPr>
          <a:xfrm>
            <a:off x="3099425" y="4393652"/>
            <a:ext cx="1638000" cy="828000"/>
          </a:xfrm>
          <a:prstGeom prst="rect">
            <a:avLst/>
          </a:prstGeom>
          <a:solidFill>
            <a:srgbClr val="E7A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각자의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CBS </a:t>
            </a:r>
          </a:p>
          <a:p>
            <a:pPr algn="ctr">
              <a:defRPr lang="ko-KR" altLang="en-US"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발송</a:t>
            </a:r>
          </a:p>
        </p:txBody>
      </p:sp>
      <p:sp>
        <p:nvSpPr>
          <p:cNvPr id="49" name="화살표: 오른쪽 17">
            <a:extLst>
              <a:ext uri="{FF2B5EF4-FFF2-40B4-BE49-F238E27FC236}">
                <a16:creationId xmlns:a16="http://schemas.microsoft.com/office/drawing/2014/main" id="{752E13A5-F23D-4343-8334-7C919B20EB6E}"/>
              </a:ext>
            </a:extLst>
          </p:cNvPr>
          <p:cNvSpPr/>
          <p:nvPr/>
        </p:nvSpPr>
        <p:spPr>
          <a:xfrm rot="5400000">
            <a:off x="3688061" y="2700991"/>
            <a:ext cx="460727" cy="23066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35">
            <a:extLst>
              <a:ext uri="{FF2B5EF4-FFF2-40B4-BE49-F238E27FC236}">
                <a16:creationId xmlns:a16="http://schemas.microsoft.com/office/drawing/2014/main" id="{848D90AD-B95D-4686-9B61-3CA0D2620789}"/>
              </a:ext>
            </a:extLst>
          </p:cNvPr>
          <p:cNvSpPr/>
          <p:nvPr/>
        </p:nvSpPr>
        <p:spPr>
          <a:xfrm>
            <a:off x="3099425" y="3071472"/>
            <a:ext cx="1638000" cy="828000"/>
          </a:xfrm>
          <a:prstGeom prst="rect">
            <a:avLst/>
          </a:prstGeom>
          <a:solidFill>
            <a:srgbClr val="E7A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행정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안전부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algn="ctr">
              <a:defRPr lang="ko-KR" altLang="en-US"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지자체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algn="ctr">
              <a:defRPr lang="ko-KR" altLang="en-US"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군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구청</a:t>
            </a:r>
          </a:p>
        </p:txBody>
      </p:sp>
      <p:sp>
        <p:nvSpPr>
          <p:cNvPr id="57" name="화살표: 오른쪽 56">
            <a:extLst>
              <a:ext uri="{FF2B5EF4-FFF2-40B4-BE49-F238E27FC236}">
                <a16:creationId xmlns:a16="http://schemas.microsoft.com/office/drawing/2014/main" id="{313AA939-66D5-4462-A117-2B0D76628230}"/>
              </a:ext>
            </a:extLst>
          </p:cNvPr>
          <p:cNvSpPr/>
          <p:nvPr/>
        </p:nvSpPr>
        <p:spPr>
          <a:xfrm rot="5400000">
            <a:off x="10223112" y="4031231"/>
            <a:ext cx="460727" cy="23066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화살표: 오른쪽 57">
            <a:extLst>
              <a:ext uri="{FF2B5EF4-FFF2-40B4-BE49-F238E27FC236}">
                <a16:creationId xmlns:a16="http://schemas.microsoft.com/office/drawing/2014/main" id="{7F6BCEA5-5D34-4849-A225-BAD411D1A395}"/>
              </a:ext>
            </a:extLst>
          </p:cNvPr>
          <p:cNvSpPr/>
          <p:nvPr/>
        </p:nvSpPr>
        <p:spPr>
          <a:xfrm rot="5400000">
            <a:off x="10229826" y="5353611"/>
            <a:ext cx="460727" cy="23066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D3949EA-B139-47EC-96B6-A245867EE1CD}"/>
              </a:ext>
            </a:extLst>
          </p:cNvPr>
          <p:cNvSpPr/>
          <p:nvPr/>
        </p:nvSpPr>
        <p:spPr>
          <a:xfrm>
            <a:off x="9641189" y="4393652"/>
            <a:ext cx="1638000" cy="828000"/>
          </a:xfrm>
          <a:prstGeom prst="rect">
            <a:avLst/>
          </a:prstGeom>
          <a:solidFill>
            <a:srgbClr val="E7A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긴급재난문자의 효용성 추락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B1FD7E4-C26C-4A51-9A02-9ADD2C8878BE}"/>
              </a:ext>
            </a:extLst>
          </p:cNvPr>
          <p:cNvSpPr/>
          <p:nvPr/>
        </p:nvSpPr>
        <p:spPr>
          <a:xfrm>
            <a:off x="9641189" y="5699306"/>
            <a:ext cx="1624574" cy="828000"/>
          </a:xfrm>
          <a:prstGeom prst="rect">
            <a:avLst/>
          </a:prstGeom>
          <a:solidFill>
            <a:srgbClr val="E7A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의미 없는 알림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화살표: 오른쪽 17">
            <a:extLst>
              <a:ext uri="{FF2B5EF4-FFF2-40B4-BE49-F238E27FC236}">
                <a16:creationId xmlns:a16="http://schemas.microsoft.com/office/drawing/2014/main" id="{72A16E63-2A16-4F78-B6A4-89CF47051E4B}"/>
              </a:ext>
            </a:extLst>
          </p:cNvPr>
          <p:cNvSpPr/>
          <p:nvPr/>
        </p:nvSpPr>
        <p:spPr>
          <a:xfrm rot="5400000">
            <a:off x="10229826" y="2700991"/>
            <a:ext cx="460727" cy="23066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35">
            <a:extLst>
              <a:ext uri="{FF2B5EF4-FFF2-40B4-BE49-F238E27FC236}">
                <a16:creationId xmlns:a16="http://schemas.microsoft.com/office/drawing/2014/main" id="{B88C6ADC-C8F2-4DC5-AEEA-539211223D8B}"/>
              </a:ext>
            </a:extLst>
          </p:cNvPr>
          <p:cNvSpPr/>
          <p:nvPr/>
        </p:nvSpPr>
        <p:spPr>
          <a:xfrm>
            <a:off x="9641189" y="3071472"/>
            <a:ext cx="1638000" cy="828000"/>
          </a:xfrm>
          <a:prstGeom prst="rect">
            <a:avLst/>
          </a:prstGeom>
          <a:solidFill>
            <a:srgbClr val="E7A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뉴스나 포털로 확인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>
              <a:defRPr lang="ko-KR" altLang="en-US"/>
            </a:pPr>
            <a:fld id="{2B1FB722-619D-4C2B-AF81-5398CBD0D6AE}" type="slidenum">
              <a:rPr lang="en-US" altLang="en-US"/>
              <a:pPr lvl="0">
                <a:defRPr lang="ko-KR" altLang="en-US"/>
              </a:pPr>
              <a:t>8</a:t>
            </a:fld>
            <a:endParaRPr lang="en-US" altLang="en-US"/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1188881" y="244548"/>
            <a:ext cx="10076882" cy="2857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en-US" altLang="ko-KR" sz="2800" b="1">
                <a:solidFill>
                  <a:schemeClr val="bg1"/>
                </a:solidFill>
              </a:rPr>
              <a:t>3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88881" y="441328"/>
            <a:ext cx="338883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 b="1" spc="-15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과제 정의</a:t>
            </a:r>
            <a:endParaRPr lang="ko-KR" altLang="en-US" sz="2200" b="1" spc="-150">
              <a:latin typeface="나눔바른고딕"/>
              <a:ea typeface="나눔바른고딕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03761" y="1873553"/>
            <a:ext cx="8207979" cy="3739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5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 </a:t>
            </a:r>
            <a:r>
              <a:rPr lang="en-US" altLang="ko-KR" sz="24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/>
                <a:ea typeface="나눔바른고딕"/>
              </a:rPr>
              <a:t>W</a:t>
            </a:r>
            <a:r>
              <a:rPr lang="en-US" altLang="ko-KR" sz="24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hat</a:t>
            </a:r>
            <a:r>
              <a:rPr lang="en-US" altLang="ko-KR" sz="20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 </a:t>
            </a:r>
            <a:r>
              <a:rPr lang="en-US" altLang="ko-KR" sz="14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(</a:t>
            </a:r>
            <a:r>
              <a:rPr lang="ko-KR" altLang="en-US" sz="14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원하지 않는 현상이 무엇인가</a:t>
            </a:r>
            <a:r>
              <a:rPr lang="en-US" altLang="ko-KR" sz="14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?)</a:t>
            </a:r>
          </a:p>
          <a:p>
            <a:pPr lvl="1">
              <a:defRPr lang="ko-KR" altLang="en-US"/>
            </a:pPr>
            <a:r>
              <a:rPr lang="en-US" altLang="ko-KR" sz="20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-</a:t>
            </a:r>
            <a:r>
              <a:rPr lang="ko-KR" altLang="en-US" sz="20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신뢰도가 떨어지는 정보 전달 방식</a:t>
            </a:r>
          </a:p>
          <a:p>
            <a:pPr lvl="0">
              <a:defRPr lang="ko-KR" altLang="en-US"/>
            </a:pPr>
            <a:endParaRPr lang="en-US" altLang="ko-KR" sz="2000" b="1" spc="-15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/>
              <a:ea typeface="나눔바른고딕"/>
            </a:endParaRPr>
          </a:p>
          <a:p>
            <a:pPr lvl="0">
              <a:defRPr lang="ko-KR" altLang="en-US"/>
            </a:pPr>
            <a:r>
              <a:rPr lang="en-US" altLang="ko-KR" sz="20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 </a:t>
            </a:r>
            <a:r>
              <a:rPr lang="en-US" altLang="ko-KR" sz="24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/>
                <a:ea typeface="나눔바른고딕"/>
              </a:rPr>
              <a:t>W</a:t>
            </a:r>
            <a:r>
              <a:rPr lang="en-US" altLang="ko-KR" sz="24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here</a:t>
            </a:r>
            <a:r>
              <a:rPr lang="en-US" altLang="ko-KR" sz="20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 </a:t>
            </a:r>
            <a:r>
              <a:rPr lang="en-US" altLang="ko-KR" sz="14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(OZ, </a:t>
            </a:r>
            <a:r>
              <a:rPr lang="ko-KR" altLang="en-US" sz="14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원하지 않는 현상이 처음 발생한 장소는 어디인가</a:t>
            </a:r>
            <a:r>
              <a:rPr lang="en-US" altLang="ko-KR" sz="14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?)</a:t>
            </a:r>
          </a:p>
          <a:p>
            <a:pPr lvl="1">
              <a:defRPr lang="ko-KR" altLang="en-US"/>
            </a:pPr>
            <a:r>
              <a:rPr lang="en-US" altLang="ko-KR" sz="20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-3G, 4G, 5G </a:t>
            </a:r>
            <a:r>
              <a:rPr lang="ko-KR" altLang="en-US" sz="20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단말기 문자 </a:t>
            </a:r>
            <a:r>
              <a:rPr lang="ko-KR" altLang="en-US" sz="2000" b="1" spc="-150" dirty="0" err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메세지함</a:t>
            </a:r>
            <a:endParaRPr lang="ko-KR" altLang="en-US" sz="2000" b="1" spc="-15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/>
              <a:ea typeface="나눔바른고딕"/>
            </a:endParaRPr>
          </a:p>
          <a:p>
            <a:pPr lvl="0">
              <a:defRPr lang="ko-KR" altLang="en-US"/>
            </a:pPr>
            <a:endParaRPr lang="en-US" altLang="ko-KR" sz="2000" b="1" spc="-15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/>
              <a:ea typeface="나눔바른고딕"/>
            </a:endParaRPr>
          </a:p>
          <a:p>
            <a:pPr lvl="0">
              <a:defRPr lang="ko-KR" altLang="en-US"/>
            </a:pPr>
            <a:r>
              <a:rPr lang="en-US" altLang="ko-KR" sz="20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 </a:t>
            </a:r>
            <a:r>
              <a:rPr lang="en-US" altLang="ko-KR" sz="24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/>
                <a:ea typeface="나눔바른고딕"/>
              </a:rPr>
              <a:t>W</a:t>
            </a:r>
            <a:r>
              <a:rPr lang="en-US" altLang="ko-KR" sz="24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hen </a:t>
            </a:r>
            <a:r>
              <a:rPr lang="en-US" altLang="ko-KR" sz="14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(OT, </a:t>
            </a:r>
            <a:r>
              <a:rPr lang="ko-KR" altLang="en-US" sz="14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처음 발생한 시간은 언제인가</a:t>
            </a:r>
            <a:r>
              <a:rPr lang="en-US" altLang="ko-KR" sz="14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?)</a:t>
            </a:r>
          </a:p>
          <a:p>
            <a:pPr lvl="1">
              <a:defRPr lang="ko-KR" altLang="en-US"/>
            </a:pPr>
            <a:r>
              <a:rPr lang="en-US" altLang="ko-KR" sz="20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-</a:t>
            </a:r>
            <a:r>
              <a:rPr lang="ko-KR" altLang="en-US" sz="20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코로나 이후</a:t>
            </a:r>
            <a:endParaRPr lang="en-US" altLang="ko-KR" sz="2000" b="1" spc="-15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/>
              <a:ea typeface="나눔바른고딕"/>
            </a:endParaRPr>
          </a:p>
          <a:p>
            <a:pPr lvl="1">
              <a:defRPr lang="ko-KR" altLang="en-US"/>
            </a:pPr>
            <a:endParaRPr lang="en-US" altLang="ko-KR" sz="2000" b="1" spc="-15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/>
              <a:ea typeface="나눔바른고딕"/>
            </a:endParaRPr>
          </a:p>
          <a:p>
            <a:pPr lvl="0">
              <a:defRPr lang="ko-KR" altLang="en-US"/>
            </a:pPr>
            <a:r>
              <a:rPr lang="en-US" altLang="ko-KR" sz="20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 </a:t>
            </a:r>
            <a:r>
              <a:rPr lang="en-US" altLang="ko-KR" sz="24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/>
                <a:ea typeface="나눔바른고딕"/>
              </a:rPr>
              <a:t>W</a:t>
            </a:r>
            <a:r>
              <a:rPr lang="en-US" altLang="ko-KR" sz="24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hy </a:t>
            </a:r>
            <a:r>
              <a:rPr lang="en-US" altLang="ko-KR" sz="14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(</a:t>
            </a:r>
            <a:r>
              <a:rPr lang="ko-KR" altLang="en-US" sz="14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문제를 발생시킨 근본 원인</a:t>
            </a:r>
            <a:r>
              <a:rPr lang="en-US" altLang="ko-KR" sz="14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)</a:t>
            </a:r>
          </a:p>
          <a:p>
            <a:pPr lvl="1">
              <a:defRPr lang="ko-KR" altLang="en-US"/>
            </a:pPr>
            <a:r>
              <a:rPr lang="en-US" altLang="ko-KR" sz="20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-</a:t>
            </a:r>
            <a:r>
              <a:rPr lang="ko-KR" altLang="en-US" sz="20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정보의 중요성과 관계없는 </a:t>
            </a:r>
            <a:r>
              <a:rPr lang="ko-KR" altLang="en-US" sz="2000" b="1" spc="-150" dirty="0" err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알람</a:t>
            </a:r>
            <a:r>
              <a:rPr lang="ko-KR" altLang="en-US" sz="20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 형식</a:t>
            </a:r>
            <a:endParaRPr lang="ko-KR" altLang="en-US" sz="2500" b="1" spc="-15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94627" y="1156000"/>
            <a:ext cx="3373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B050"/>
                </a:solidFill>
                <a:latin typeface="나눔바른고딕"/>
                <a:ea typeface="나눔바른고딕"/>
              </a:rPr>
              <a:t>4W </a:t>
            </a:r>
            <a:r>
              <a:rPr lang="ko-KR" altLang="en-US" b="1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B050"/>
                </a:solidFill>
                <a:latin typeface="나눔바른고딕"/>
                <a:ea typeface="나눔바른고딕"/>
              </a:rPr>
              <a:t>근본원인 분석</a:t>
            </a:r>
            <a:r>
              <a:rPr lang="en-US" altLang="ko-KR" b="1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B050"/>
                </a:solidFill>
                <a:latin typeface="나눔바른고딕"/>
                <a:ea typeface="나눔바른고딕"/>
              </a:rPr>
              <a:t> </a:t>
            </a:r>
            <a:endParaRPr lang="ko-KR" altLang="en-US" b="1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0B050"/>
              </a:solidFill>
              <a:latin typeface="나눔바른고딕"/>
              <a:ea typeface="나눔바른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>
              <a:defRPr lang="ko-KR" altLang="en-US"/>
            </a:pPr>
            <a:fld id="{2B1FB722-619D-4C2B-AF81-5398CBD0D6AE}" type="slidenum">
              <a:rPr lang="en-US" altLang="en-US"/>
              <a:pPr lvl="0">
                <a:defRPr lang="ko-KR" altLang="en-US"/>
              </a:pPr>
              <a:t>9</a:t>
            </a:fld>
            <a:endParaRPr lang="en-US" altLang="en-US"/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1188881" y="244548"/>
            <a:ext cx="10076882" cy="2857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en-US" altLang="ko-KR" sz="2800" b="1">
                <a:solidFill>
                  <a:schemeClr val="bg1"/>
                </a:solidFill>
              </a:rPr>
              <a:t>3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88881" y="441328"/>
            <a:ext cx="338883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 b="1" spc="-15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과제 정의</a:t>
            </a:r>
            <a:endParaRPr lang="ko-KR" altLang="en-US" sz="2200" b="1" spc="-150">
              <a:latin typeface="나눔바른고딕"/>
              <a:ea typeface="나눔바른고딕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09729" y="2227557"/>
            <a:ext cx="936876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-  기술적 모순 </a:t>
            </a:r>
          </a:p>
          <a:p>
            <a:pPr lvl="0">
              <a:defRPr lang="ko-KR" altLang="en-US"/>
            </a:pPr>
            <a:r>
              <a:rPr lang="ko-KR" altLang="en-US" sz="2000" b="1" spc="-150" dirty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부정확한 </a:t>
            </a:r>
            <a:r>
              <a:rPr lang="ko-KR" altLang="en-US" sz="20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정보를 가진 알림의 빈도가 높아지면 신뢰성이 낮아지고</a:t>
            </a:r>
            <a:r>
              <a:rPr lang="en-US" altLang="ko-KR" sz="20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,</a:t>
            </a:r>
          </a:p>
          <a:p>
            <a:pPr lvl="0">
              <a:defRPr lang="ko-KR" altLang="en-US"/>
            </a:pPr>
            <a:r>
              <a:rPr lang="ko-KR" altLang="en-US" sz="2000" b="1" spc="-150" dirty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신뢰성이 </a:t>
            </a:r>
            <a:r>
              <a:rPr lang="ko-KR" altLang="en-US" sz="20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높아 지면</a:t>
            </a:r>
            <a:r>
              <a:rPr lang="en-US" altLang="ko-KR" sz="20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,</a:t>
            </a:r>
            <a:r>
              <a:rPr lang="ko-KR" altLang="en-US" sz="20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 부정확한 정보를 가진 알림이 줄어 들어야 한다</a:t>
            </a:r>
            <a:r>
              <a:rPr lang="en-US" altLang="ko-KR" sz="20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.</a:t>
            </a:r>
            <a:endParaRPr lang="ko-KR" altLang="en-US" sz="2000" b="1" spc="-15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/>
              <a:ea typeface="나눔바른고딕"/>
            </a:endParaRPr>
          </a:p>
          <a:p>
            <a:pPr lvl="0">
              <a:defRPr lang="ko-KR" altLang="en-US"/>
            </a:pPr>
            <a:endParaRPr lang="ko-KR" altLang="en-US" sz="2200" b="1" spc="-15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/>
              <a:ea typeface="나눔바른고딕"/>
            </a:endParaRPr>
          </a:p>
          <a:p>
            <a:pPr lvl="0">
              <a:defRPr lang="ko-KR" altLang="en-US"/>
            </a:pPr>
            <a:r>
              <a:rPr lang="ko-KR" altLang="en-US" sz="22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-  물리적 모순 </a:t>
            </a:r>
          </a:p>
          <a:p>
            <a:pPr lvl="0">
              <a:defRPr lang="ko-KR" altLang="en-US"/>
            </a:pPr>
            <a:r>
              <a:rPr lang="ko-KR" altLang="en-US" sz="2000" b="1" spc="-150" dirty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정보는 </a:t>
            </a:r>
            <a:r>
              <a:rPr lang="ko-KR" altLang="en-US" sz="20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공감할 수 있게 정확해야 하며 원하는 때에 알려줄 때 신뢰성이 증가한다</a:t>
            </a:r>
            <a:r>
              <a:rPr lang="en-US" altLang="ko-KR" sz="20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.</a:t>
            </a:r>
            <a:endParaRPr lang="ko-KR" altLang="en-US" sz="2000" b="1" spc="-15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94626" y="1156000"/>
            <a:ext cx="3373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B050"/>
                </a:solidFill>
                <a:latin typeface="나눔바른고딕"/>
                <a:ea typeface="나눔바른고딕"/>
              </a:rPr>
              <a:t>모순 정의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anchor="ctr"/>
      <a:lstStyle>
        <a:defPPr algn="ctr">
          <a:defRPr b="1" dirty="0">
            <a:solidFill>
              <a:schemeClr val="tx1">
                <a:lumMod val="65000"/>
                <a:lumOff val="3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987</ep:Words>
  <ep:PresentationFormat>와이드스크린</ep:PresentationFormat>
  <ep:Paragraphs>329</ep:Paragraphs>
  <ep:Slides>20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ep:HeadingPairs>
  <ep:TitlesOfParts>
    <vt:vector size="21" baseType="lpstr">
      <vt:lpstr>Office 테마</vt:lpstr>
      <vt:lpstr>슬라이드 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2018-09-17T11:58:32.000</dcterms:created>
  <dc:creator>kjh</dc:creator>
  <cp:lastModifiedBy>sony6</cp:lastModifiedBy>
  <dcterms:modified xsi:type="dcterms:W3CDTF">2022-08-27T01:46:33.357</dcterms:modified>
  <cp:revision>448</cp:revision>
  <dc:title>PowerPoint 프레젠테이션</dc:title>
  <cp:version>1000.0000.01</cp:version>
</cp:coreProperties>
</file>