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9" r:id="rId4"/>
    <p:sldId id="283" r:id="rId5"/>
    <p:sldId id="284" r:id="rId6"/>
    <p:sldId id="285" r:id="rId7"/>
    <p:sldId id="260" r:id="rId8"/>
    <p:sldId id="261" r:id="rId9"/>
    <p:sldId id="294" r:id="rId10"/>
    <p:sldId id="262" r:id="rId11"/>
    <p:sldId id="263" r:id="rId12"/>
    <p:sldId id="264" r:id="rId13"/>
    <p:sldId id="279" r:id="rId14"/>
    <p:sldId id="266" r:id="rId15"/>
    <p:sldId id="267" r:id="rId16"/>
    <p:sldId id="268" r:id="rId17"/>
    <p:sldId id="269" r:id="rId18"/>
    <p:sldId id="286" r:id="rId19"/>
    <p:sldId id="287" r:id="rId20"/>
    <p:sldId id="288" r:id="rId21"/>
    <p:sldId id="289" r:id="rId22"/>
    <p:sldId id="290" r:id="rId23"/>
    <p:sldId id="280" r:id="rId24"/>
    <p:sldId id="281" r:id="rId25"/>
    <p:sldId id="282" r:id="rId26"/>
    <p:sldId id="271" r:id="rId27"/>
    <p:sldId id="274" r:id="rId28"/>
    <p:sldId id="295" r:id="rId29"/>
    <p:sldId id="292" r:id="rId30"/>
    <p:sldId id="293" r:id="rId31"/>
    <p:sldId id="277" r:id="rId32"/>
    <p:sldId id="278" r:id="rId33"/>
    <p:sldId id="291" r:id="rId34"/>
  </p:sldIdLst>
  <p:sldSz cx="9144000" cy="5143500" type="screen16x9"/>
  <p:notesSz cx="6858000" cy="9144000"/>
  <p:embeddedFontLst>
    <p:embeddedFont>
      <p:font typeface="Calibri" pitchFamily="34" charset="0"/>
      <p:regular r:id="rId36"/>
      <p:bold r:id="rId37"/>
      <p:italic r:id="rId38"/>
      <p:boldItalic r:id="rId39"/>
    </p:embeddedFont>
    <p:embeddedFont>
      <p:font typeface="Nunito"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978743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1c56036b5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1c56036b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1c56036b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1c56036b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1c56036b5_6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1c56036b5_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1c56036b5_15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1c56036b5_15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41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1c56036b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1c56036b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a1c56036b5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a1c56036b5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1c56036b5_1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1c56036b5_1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1c56036b5_15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1c56036b5_1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1c56036b5_15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1c56036b5_15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569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1cb72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1cb7200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93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1c56036b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1c56036b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1cb7200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1cb7200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668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cb72008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cb72008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954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1cb72008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1cb72008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336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1c56036b5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1c56036b5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1c56036b5_9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1c56036b5_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1c56036b5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1c56036b5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046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1c56036b5_1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1c56036b5_1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72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a1c56036b5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a1c56036b5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1c56036b5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1c56036b5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1c56036b5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1c56036b5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3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1c56036b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1c56036b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1c56036b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1c56036b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849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1c56036b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1c56036b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713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1c56036b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1c56036b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65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1c56036b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1c56036b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1c56036b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1c56036b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20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7630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2143778" y="19920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KELOMPOK 12</a:t>
            </a:r>
            <a:endParaRPr sz="460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sp>
        <p:nvSpPr>
          <p:cNvPr id="130" name="Google Shape;130;p13"/>
          <p:cNvSpPr txBox="1">
            <a:spLocks noGrp="1"/>
          </p:cNvSpPr>
          <p:nvPr>
            <p:ph type="body" idx="4294967295"/>
          </p:nvPr>
        </p:nvSpPr>
        <p:spPr>
          <a:xfrm>
            <a:off x="575078" y="1520180"/>
            <a:ext cx="8498700" cy="26163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1. Normaisarah                                	2010911320012	7.Maulana Nur Rajib	2010911310031</a:t>
            </a:r>
            <a:endParaRPr sz="1400" dirty="0" smtClean="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spcBef>
                <a:spcPts val="1200"/>
              </a:spcBef>
              <a:spcAft>
                <a:spcPts val="0"/>
              </a:spcAft>
              <a:buNone/>
            </a:pP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2. Aqila Layyina Farsya                  	2010911320023	8. Noorsabila Saida	2010911320032</a:t>
            </a:r>
            <a:endParaRPr sz="1400" dirty="0" smtClean="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spcBef>
                <a:spcPts val="1200"/>
              </a:spcBef>
              <a:spcAft>
                <a:spcPts val="0"/>
              </a:spcAft>
              <a:buNone/>
            </a:pP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3. Muhammad Rakha Zulfikar        	2010911210008	9.Nanda Haliza Sari	2010911320018</a:t>
            </a:r>
            <a:endParaRPr sz="1400" dirty="0" smtClean="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spcBef>
                <a:spcPts val="1200"/>
              </a:spcBef>
              <a:spcAft>
                <a:spcPts val="0"/>
              </a:spcAft>
              <a:buNone/>
            </a:pP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4. Muhammad Andy Fauzan           	2010911210047	10.  Raihan Az-Zahra	2010911320025</a:t>
            </a:r>
            <a:endParaRPr sz="1400" dirty="0" smtClean="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spcBef>
                <a:spcPts val="1200"/>
              </a:spcBef>
              <a:spcAft>
                <a:spcPts val="0"/>
              </a:spcAft>
              <a:buNone/>
            </a:pP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5. Amirah Putri Nabilah Rishas      	2010911320041	11.Putri Noor Sandaga	2010911320020</a:t>
            </a:r>
            <a:endParaRPr sz="1400" dirty="0" smtClean="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spcBef>
                <a:spcPts val="1200"/>
              </a:spcBef>
              <a:spcAft>
                <a:spcPts val="0"/>
              </a:spcAft>
              <a:buNone/>
            </a:pP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6.Gracia Chika Medylona Eka Asie	2010911320006</a:t>
            </a:r>
            <a:endParaRPr sz="1400" dirty="0" smtClean="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200"/>
              </a:spcBef>
              <a:spcAft>
                <a:spcPts val="160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8" name="Google Shape;168;p19"/>
          <p:cNvPicPr preferRelativeResize="0"/>
          <p:nvPr/>
        </p:nvPicPr>
        <p:blipFill>
          <a:blip r:embed="rId3">
            <a:alphaModFix/>
          </a:blip>
          <a:stretch>
            <a:fillRect/>
          </a:stretch>
        </p:blipFill>
        <p:spPr>
          <a:xfrm>
            <a:off x="363400" y="587025"/>
            <a:ext cx="8204449" cy="4095226"/>
          </a:xfrm>
          <a:prstGeom prst="rect">
            <a:avLst/>
          </a:prstGeom>
          <a:noFill/>
          <a:ln>
            <a:noFill/>
          </a:ln>
        </p:spPr>
      </p:pic>
      <p:sp>
        <p:nvSpPr>
          <p:cNvPr id="6" name="Google Shape;173;p20"/>
          <p:cNvSpPr txBox="1">
            <a:spLocks/>
          </p:cNvSpPr>
          <p:nvPr/>
        </p:nvSpPr>
        <p:spPr>
          <a:xfrm>
            <a:off x="893500" y="374625"/>
            <a:ext cx="7683000" cy="7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n-US" sz="2500" dirty="0" smtClean="0"/>
              <a:t>ANATOMI GENITALIA EKSTERNA WANITA</a:t>
            </a:r>
            <a:r>
              <a:rPr lang="en-US" sz="700" dirty="0" smtClean="0">
                <a:solidFill>
                  <a:srgbClr val="000000"/>
                </a:solidFill>
                <a:highlight>
                  <a:srgbClr val="FFFFFF"/>
                </a:highlight>
                <a:latin typeface="Times New Roman"/>
                <a:ea typeface="Times New Roman"/>
                <a:cs typeface="Times New Roman"/>
                <a:sym typeface="Times New Roman"/>
              </a:rPr>
              <a:t>         </a:t>
            </a:r>
            <a:endParaRPr lang="en-US" sz="1200" b="1" dirty="0" smtClean="0">
              <a:solidFill>
                <a:srgbClr val="000000"/>
              </a:solidFill>
              <a:highlight>
                <a:srgbClr val="FFFFFF"/>
              </a:highlight>
              <a:latin typeface="Times New Roman"/>
              <a:ea typeface="Times New Roman"/>
              <a:cs typeface="Times New Roman"/>
              <a:sym typeface="Times New Roman"/>
            </a:endParaRPr>
          </a:p>
          <a:p>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93500" y="185054"/>
            <a:ext cx="7683000" cy="539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t>ANATOMI GENITALIA EKSTERNA WANITA</a:t>
            </a:r>
            <a:r>
              <a:rPr lang="en" sz="700" dirty="0">
                <a:solidFill>
                  <a:srgbClr val="000000"/>
                </a:solidFill>
                <a:highlight>
                  <a:srgbClr val="FFFFFF"/>
                </a:highlight>
                <a:latin typeface="Times New Roman"/>
                <a:ea typeface="Times New Roman"/>
                <a:cs typeface="Times New Roman"/>
                <a:sym typeface="Times New Roman"/>
              </a:rPr>
              <a:t>         </a:t>
            </a:r>
            <a:endParaRPr sz="1200" b="1" dirty="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dirty="0"/>
              <a:t> </a:t>
            </a:r>
            <a:endParaRPr dirty="0"/>
          </a:p>
        </p:txBody>
      </p:sp>
      <p:sp>
        <p:nvSpPr>
          <p:cNvPr id="174" name="Google Shape;174;p20"/>
          <p:cNvSpPr txBox="1">
            <a:spLocks noGrp="1"/>
          </p:cNvSpPr>
          <p:nvPr>
            <p:ph type="body" idx="2"/>
          </p:nvPr>
        </p:nvSpPr>
        <p:spPr>
          <a:xfrm>
            <a:off x="334536" y="724829"/>
            <a:ext cx="8497230" cy="4181708"/>
          </a:xfrm>
          <a:prstGeom prst="rect">
            <a:avLst/>
          </a:prstGeom>
        </p:spPr>
        <p:txBody>
          <a:bodyPr spcFirstLastPara="1" wrap="square" lIns="91425" tIns="91425" rIns="91425" bIns="91425" anchor="t" anchorCtr="0">
            <a:noAutofit/>
          </a:bodyPr>
          <a:lstStyle/>
          <a:p>
            <a:pPr marL="146050" lvl="0" indent="0" algn="just" rtl="0">
              <a:spcBef>
                <a:spcPts val="0"/>
              </a:spcBef>
              <a:spcAft>
                <a:spcPts val="0"/>
              </a:spcAft>
              <a:buSzPts val="1300"/>
              <a:buNone/>
            </a:pPr>
            <a:r>
              <a:rPr lang="en" sz="1800" b="1" dirty="0">
                <a:solidFill>
                  <a:schemeClr val="tx2">
                    <a:lumMod val="10000"/>
                  </a:schemeClr>
                </a:solidFill>
              </a:rPr>
              <a:t>1. Mons pubis</a:t>
            </a:r>
            <a:endParaRPr sz="1800" b="1" dirty="0">
              <a:solidFill>
                <a:schemeClr val="tx2">
                  <a:lumMod val="10000"/>
                </a:schemeClr>
              </a:solidFill>
            </a:endParaRPr>
          </a:p>
          <a:p>
            <a:pPr marL="357188" lvl="0" indent="0" algn="just" rtl="0">
              <a:spcBef>
                <a:spcPts val="0"/>
              </a:spcBef>
              <a:spcAft>
                <a:spcPts val="0"/>
              </a:spcAft>
              <a:buSzPts val="1300"/>
              <a:buNone/>
            </a:pPr>
            <a:r>
              <a:rPr lang="en" sz="1800" dirty="0" smtClean="0">
                <a:solidFill>
                  <a:schemeClr val="tx2">
                    <a:lumMod val="10000"/>
                  </a:schemeClr>
                </a:solidFill>
              </a:rPr>
              <a:t>	Merupakan </a:t>
            </a:r>
            <a:r>
              <a:rPr lang="en" sz="1800" dirty="0">
                <a:solidFill>
                  <a:schemeClr val="tx2">
                    <a:lumMod val="10000"/>
                  </a:schemeClr>
                </a:solidFill>
              </a:rPr>
              <a:t>bagian yang menonjol di bagian depan simfisis yang ditumbuhi oleh </a:t>
            </a:r>
            <a:r>
              <a:rPr lang="en" sz="1800" dirty="0" smtClean="0">
                <a:solidFill>
                  <a:schemeClr val="tx2">
                    <a:lumMod val="10000"/>
                  </a:schemeClr>
                </a:solidFill>
              </a:rPr>
              <a:t>rambut kemaluan </a:t>
            </a:r>
            <a:r>
              <a:rPr lang="en" sz="1800" dirty="0">
                <a:solidFill>
                  <a:schemeClr val="tx2">
                    <a:lumMod val="10000"/>
                  </a:schemeClr>
                </a:solidFill>
              </a:rPr>
              <a:t>pada wanita dewasa</a:t>
            </a:r>
            <a:endParaRPr sz="1800" dirty="0">
              <a:solidFill>
                <a:schemeClr val="tx2">
                  <a:lumMod val="10000"/>
                </a:schemeClr>
              </a:solidFill>
            </a:endParaRPr>
          </a:p>
          <a:p>
            <a:pPr marL="146050" lvl="0" indent="0" algn="just" rtl="0">
              <a:spcBef>
                <a:spcPts val="0"/>
              </a:spcBef>
              <a:spcAft>
                <a:spcPts val="0"/>
              </a:spcAft>
              <a:buSzPts val="1300"/>
              <a:buNone/>
            </a:pPr>
            <a:r>
              <a:rPr lang="en" sz="1800" b="1" dirty="0">
                <a:solidFill>
                  <a:schemeClr val="tx2">
                    <a:lumMod val="10000"/>
                  </a:schemeClr>
                </a:solidFill>
              </a:rPr>
              <a:t>2. Labia mayora</a:t>
            </a:r>
            <a:endParaRPr sz="1800" b="1" dirty="0">
              <a:solidFill>
                <a:schemeClr val="tx2">
                  <a:lumMod val="10000"/>
                </a:schemeClr>
              </a:solidFill>
            </a:endParaRPr>
          </a:p>
          <a:p>
            <a:pPr marL="146050" lvl="0" indent="0" algn="just" rtl="0">
              <a:spcBef>
                <a:spcPts val="0"/>
              </a:spcBef>
              <a:spcAft>
                <a:spcPts val="0"/>
              </a:spcAft>
              <a:buSzPts val="1300"/>
              <a:buNone/>
            </a:pPr>
            <a:r>
              <a:rPr lang="en" sz="1800" dirty="0" smtClean="0">
                <a:solidFill>
                  <a:schemeClr val="tx2">
                    <a:lumMod val="10000"/>
                  </a:schemeClr>
                </a:solidFill>
              </a:rPr>
              <a:t>	Merupakan </a:t>
            </a:r>
            <a:r>
              <a:rPr lang="en" sz="1800" dirty="0">
                <a:solidFill>
                  <a:schemeClr val="tx2">
                    <a:lumMod val="10000"/>
                  </a:schemeClr>
                </a:solidFill>
              </a:rPr>
              <a:t>kelanjutan dari mons pubis, berbentuk lonjong,dan tertutup rambut</a:t>
            </a:r>
            <a:endParaRPr sz="1800" dirty="0">
              <a:solidFill>
                <a:schemeClr val="tx2">
                  <a:lumMod val="10000"/>
                </a:schemeClr>
              </a:solidFill>
            </a:endParaRPr>
          </a:p>
          <a:p>
            <a:pPr marL="146050" lvl="0" indent="0" algn="just" rtl="0">
              <a:spcBef>
                <a:spcPts val="0"/>
              </a:spcBef>
              <a:spcAft>
                <a:spcPts val="0"/>
              </a:spcAft>
              <a:buSzPts val="1300"/>
              <a:buNone/>
            </a:pPr>
            <a:r>
              <a:rPr lang="en" sz="1800" b="1" dirty="0">
                <a:solidFill>
                  <a:schemeClr val="tx2">
                    <a:lumMod val="10000"/>
                  </a:schemeClr>
                </a:solidFill>
              </a:rPr>
              <a:t>3. Labia minora</a:t>
            </a:r>
            <a:endParaRPr sz="1800" b="1" dirty="0">
              <a:solidFill>
                <a:schemeClr val="tx2">
                  <a:lumMod val="10000"/>
                </a:schemeClr>
              </a:solidFill>
            </a:endParaRPr>
          </a:p>
          <a:p>
            <a:pPr marL="357188" lvl="0" indent="-88900" algn="just" rtl="0">
              <a:spcBef>
                <a:spcPts val="0"/>
              </a:spcBef>
              <a:spcAft>
                <a:spcPts val="0"/>
              </a:spcAft>
              <a:buSzPts val="1300"/>
              <a:buNone/>
            </a:pPr>
            <a:r>
              <a:rPr lang="en" sz="1800" dirty="0" smtClean="0">
                <a:solidFill>
                  <a:schemeClr val="tx2">
                    <a:lumMod val="10000"/>
                  </a:schemeClr>
                </a:solidFill>
              </a:rPr>
              <a:t>		Merupakan </a:t>
            </a:r>
            <a:r>
              <a:rPr lang="en" sz="1800" dirty="0">
                <a:solidFill>
                  <a:schemeClr val="tx2">
                    <a:lumMod val="10000"/>
                  </a:schemeClr>
                </a:solidFill>
              </a:rPr>
              <a:t>lipatan di bagian dalam labia mayora,tanpa rambut yang memanjang ke arah bawah klitoris dan menyatu dengan fourchette</a:t>
            </a:r>
            <a:endParaRPr sz="1800" dirty="0">
              <a:solidFill>
                <a:schemeClr val="tx2">
                  <a:lumMod val="10000"/>
                </a:schemeClr>
              </a:solidFill>
            </a:endParaRPr>
          </a:p>
          <a:p>
            <a:pPr marL="146050" lvl="0" indent="0" algn="just" rtl="0">
              <a:spcBef>
                <a:spcPts val="0"/>
              </a:spcBef>
              <a:spcAft>
                <a:spcPts val="0"/>
              </a:spcAft>
              <a:buSzPts val="1300"/>
              <a:buNone/>
            </a:pPr>
            <a:r>
              <a:rPr lang="en" sz="1800" b="1" dirty="0">
                <a:solidFill>
                  <a:schemeClr val="tx2">
                    <a:lumMod val="10000"/>
                  </a:schemeClr>
                </a:solidFill>
              </a:rPr>
              <a:t>4. Klitoris</a:t>
            </a:r>
            <a:endParaRPr sz="1800" b="1" dirty="0">
              <a:solidFill>
                <a:schemeClr val="tx2">
                  <a:lumMod val="10000"/>
                </a:schemeClr>
              </a:solidFill>
            </a:endParaRPr>
          </a:p>
          <a:p>
            <a:pPr marL="357188" lvl="0" indent="0" algn="just" rtl="0">
              <a:spcBef>
                <a:spcPts val="0"/>
              </a:spcBef>
              <a:spcAft>
                <a:spcPts val="0"/>
              </a:spcAft>
              <a:buSzPts val="1300"/>
              <a:buNone/>
            </a:pPr>
            <a:r>
              <a:rPr lang="en" sz="1800" dirty="0" smtClean="0">
                <a:solidFill>
                  <a:schemeClr val="tx2">
                    <a:lumMod val="10000"/>
                  </a:schemeClr>
                </a:solidFill>
              </a:rPr>
              <a:t>	Merupakan </a:t>
            </a:r>
            <a:r>
              <a:rPr lang="en" sz="1800" dirty="0">
                <a:solidFill>
                  <a:schemeClr val="tx2">
                    <a:lumMod val="10000"/>
                  </a:schemeClr>
                </a:solidFill>
              </a:rPr>
              <a:t>bagian penting alat reproduksi luar yang </a:t>
            </a:r>
            <a:r>
              <a:rPr lang="en" sz="1800" dirty="0" smtClean="0">
                <a:solidFill>
                  <a:schemeClr val="tx2">
                    <a:lumMod val="10000"/>
                  </a:schemeClr>
                </a:solidFill>
              </a:rPr>
              <a:t>bersifat erektil,mengandung </a:t>
            </a:r>
            <a:r>
              <a:rPr lang="en" sz="1800" dirty="0">
                <a:solidFill>
                  <a:schemeClr val="tx2">
                    <a:lumMod val="10000"/>
                  </a:schemeClr>
                </a:solidFill>
              </a:rPr>
              <a:t>banyak pembuluh darah dan serat saraf sensoris sehingga sangat sensitif dan analog dengan penis pada </a:t>
            </a:r>
            <a:r>
              <a:rPr lang="en" sz="1800" dirty="0" smtClean="0">
                <a:solidFill>
                  <a:schemeClr val="tx2">
                    <a:lumMod val="10000"/>
                  </a:schemeClr>
                </a:solidFill>
              </a:rPr>
              <a:t>laki-laki</a:t>
            </a:r>
            <a:endParaRPr sz="1800" dirty="0">
              <a:solidFill>
                <a:schemeClr val="tx2">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21"/>
          <p:cNvSpPr txBox="1">
            <a:spLocks noGrp="1"/>
          </p:cNvSpPr>
          <p:nvPr>
            <p:ph type="body" idx="1"/>
          </p:nvPr>
        </p:nvSpPr>
        <p:spPr>
          <a:xfrm>
            <a:off x="245326" y="256477"/>
            <a:ext cx="8697951" cy="4685362"/>
          </a:xfrm>
          <a:prstGeom prst="rect">
            <a:avLst/>
          </a:prstGeom>
        </p:spPr>
        <p:txBody>
          <a:bodyPr spcFirstLastPara="1" wrap="square" lIns="91425" tIns="91425" rIns="91425" bIns="91425" anchor="t" anchorCtr="0">
            <a:noAutofit/>
          </a:bodyPr>
          <a:lstStyle/>
          <a:p>
            <a:pPr marL="146050" lvl="0" indent="0">
              <a:buNone/>
            </a:pPr>
            <a:r>
              <a:rPr lang="en-US" sz="1600" b="1" dirty="0">
                <a:solidFill>
                  <a:schemeClr val="tx2">
                    <a:lumMod val="10000"/>
                  </a:schemeClr>
                </a:solidFill>
              </a:rPr>
              <a:t>5. </a:t>
            </a:r>
            <a:r>
              <a:rPr lang="en-US" sz="1600" b="1" dirty="0" err="1">
                <a:solidFill>
                  <a:schemeClr val="tx2">
                    <a:lumMod val="10000"/>
                  </a:schemeClr>
                </a:solidFill>
              </a:rPr>
              <a:t>Vestibulum</a:t>
            </a:r>
            <a:endParaRPr lang="en-US" sz="1600" b="1" dirty="0">
              <a:solidFill>
                <a:schemeClr val="tx2">
                  <a:lumMod val="10000"/>
                </a:schemeClr>
              </a:solidFill>
            </a:endParaRPr>
          </a:p>
          <a:p>
            <a:pPr marL="357188" lvl="0" indent="-211138">
              <a:buNone/>
            </a:pPr>
            <a:r>
              <a:rPr lang="en-US" sz="1600" dirty="0" smtClean="0">
                <a:solidFill>
                  <a:schemeClr val="tx2">
                    <a:lumMod val="10000"/>
                  </a:schemeClr>
                </a:solidFill>
              </a:rPr>
              <a:t>		</a:t>
            </a:r>
            <a:r>
              <a:rPr lang="en-US" sz="1600" dirty="0" err="1" smtClean="0">
                <a:solidFill>
                  <a:schemeClr val="tx2">
                    <a:lumMod val="10000"/>
                  </a:schemeClr>
                </a:solidFill>
              </a:rPr>
              <a:t>Merupakan</a:t>
            </a:r>
            <a:r>
              <a:rPr lang="en-US" sz="1600" dirty="0" smtClean="0">
                <a:solidFill>
                  <a:schemeClr val="tx2">
                    <a:lumMod val="10000"/>
                  </a:schemeClr>
                </a:solidFill>
              </a:rPr>
              <a:t> </a:t>
            </a:r>
            <a:r>
              <a:rPr lang="en-US" sz="1600" dirty="0" err="1">
                <a:solidFill>
                  <a:schemeClr val="tx2">
                    <a:lumMod val="10000"/>
                  </a:schemeClr>
                </a:solidFill>
              </a:rPr>
              <a:t>alat</a:t>
            </a:r>
            <a:r>
              <a:rPr lang="en-US" sz="1600" dirty="0">
                <a:solidFill>
                  <a:schemeClr val="tx2">
                    <a:lumMod val="10000"/>
                  </a:schemeClr>
                </a:solidFill>
              </a:rPr>
              <a:t> </a:t>
            </a:r>
            <a:r>
              <a:rPr lang="en-US" sz="1600" dirty="0" err="1">
                <a:solidFill>
                  <a:schemeClr val="tx2">
                    <a:lumMod val="10000"/>
                  </a:schemeClr>
                </a:solidFill>
              </a:rPr>
              <a:t>reproduksi</a:t>
            </a:r>
            <a:r>
              <a:rPr lang="en-US" sz="1600" dirty="0">
                <a:solidFill>
                  <a:schemeClr val="tx2">
                    <a:lumMod val="10000"/>
                  </a:schemeClr>
                </a:solidFill>
              </a:rPr>
              <a:t>  </a:t>
            </a:r>
            <a:r>
              <a:rPr lang="en-US" sz="1600" dirty="0" err="1">
                <a:solidFill>
                  <a:schemeClr val="tx2">
                    <a:lumMod val="10000"/>
                  </a:schemeClr>
                </a:solidFill>
              </a:rPr>
              <a:t>bagian</a:t>
            </a:r>
            <a:r>
              <a:rPr lang="en-US" sz="1600" dirty="0">
                <a:solidFill>
                  <a:schemeClr val="tx2">
                    <a:lumMod val="10000"/>
                  </a:schemeClr>
                </a:solidFill>
              </a:rPr>
              <a:t> </a:t>
            </a:r>
            <a:r>
              <a:rPr lang="en-US" sz="1600" dirty="0" err="1">
                <a:solidFill>
                  <a:schemeClr val="tx2">
                    <a:lumMod val="10000"/>
                  </a:schemeClr>
                </a:solidFill>
              </a:rPr>
              <a:t>luar</a:t>
            </a:r>
            <a:r>
              <a:rPr lang="en-US" sz="1600" dirty="0">
                <a:solidFill>
                  <a:schemeClr val="tx2">
                    <a:lumMod val="10000"/>
                  </a:schemeClr>
                </a:solidFill>
              </a:rPr>
              <a:t> yang </a:t>
            </a:r>
            <a:r>
              <a:rPr lang="en-US" sz="1600" dirty="0" err="1">
                <a:solidFill>
                  <a:schemeClr val="tx2">
                    <a:lumMod val="10000"/>
                  </a:schemeClr>
                </a:solidFill>
              </a:rPr>
              <a:t>dibatasi</a:t>
            </a:r>
            <a:r>
              <a:rPr lang="en-US" sz="1600" dirty="0">
                <a:solidFill>
                  <a:schemeClr val="tx2">
                    <a:lumMod val="10000"/>
                  </a:schemeClr>
                </a:solidFill>
              </a:rPr>
              <a:t> </a:t>
            </a:r>
            <a:r>
              <a:rPr lang="en-US" sz="1600" dirty="0" err="1">
                <a:solidFill>
                  <a:schemeClr val="tx2">
                    <a:lumMod val="10000"/>
                  </a:schemeClr>
                </a:solidFill>
              </a:rPr>
              <a:t>oleh</a:t>
            </a:r>
            <a:r>
              <a:rPr lang="en-US" sz="1600" dirty="0">
                <a:solidFill>
                  <a:schemeClr val="tx2">
                    <a:lumMod val="10000"/>
                  </a:schemeClr>
                </a:solidFill>
              </a:rPr>
              <a:t> </a:t>
            </a:r>
            <a:r>
              <a:rPr lang="en-US" sz="1600" dirty="0" err="1">
                <a:solidFill>
                  <a:schemeClr val="tx2">
                    <a:lumMod val="10000"/>
                  </a:schemeClr>
                </a:solidFill>
              </a:rPr>
              <a:t>kedua</a:t>
            </a:r>
            <a:r>
              <a:rPr lang="en-US" sz="1600" dirty="0">
                <a:solidFill>
                  <a:schemeClr val="tx2">
                    <a:lumMod val="10000"/>
                  </a:schemeClr>
                </a:solidFill>
              </a:rPr>
              <a:t> </a:t>
            </a:r>
            <a:r>
              <a:rPr lang="en-US" sz="1600" dirty="0" err="1">
                <a:solidFill>
                  <a:schemeClr val="tx2">
                    <a:lumMod val="10000"/>
                  </a:schemeClr>
                </a:solidFill>
              </a:rPr>
              <a:t>lagium</a:t>
            </a:r>
            <a:r>
              <a:rPr lang="en-US" sz="1600" dirty="0">
                <a:solidFill>
                  <a:schemeClr val="tx2">
                    <a:lumMod val="10000"/>
                  </a:schemeClr>
                </a:solidFill>
              </a:rPr>
              <a:t> minor, </a:t>
            </a:r>
            <a:r>
              <a:rPr lang="en-US" sz="1600" dirty="0" err="1">
                <a:solidFill>
                  <a:schemeClr val="tx2">
                    <a:lumMod val="10000"/>
                  </a:schemeClr>
                </a:solidFill>
              </a:rPr>
              <a:t>bagian</a:t>
            </a:r>
            <a:r>
              <a:rPr lang="en-US" sz="1600" dirty="0">
                <a:solidFill>
                  <a:schemeClr val="tx2">
                    <a:lumMod val="10000"/>
                  </a:schemeClr>
                </a:solidFill>
              </a:rPr>
              <a:t> </a:t>
            </a:r>
            <a:r>
              <a:rPr lang="en-US" sz="1600" dirty="0" err="1">
                <a:solidFill>
                  <a:schemeClr val="tx2">
                    <a:lumMod val="10000"/>
                  </a:schemeClr>
                </a:solidFill>
              </a:rPr>
              <a:t>atas</a:t>
            </a:r>
            <a:r>
              <a:rPr lang="en-US" sz="1600" dirty="0">
                <a:solidFill>
                  <a:schemeClr val="tx2">
                    <a:lumMod val="10000"/>
                  </a:schemeClr>
                </a:solidFill>
              </a:rPr>
              <a:t> </a:t>
            </a:r>
            <a:r>
              <a:rPr lang="en-US" sz="1600" dirty="0" err="1">
                <a:solidFill>
                  <a:schemeClr val="tx2">
                    <a:lumMod val="10000"/>
                  </a:schemeClr>
                </a:solidFill>
              </a:rPr>
              <a:t>klitoris</a:t>
            </a:r>
            <a:r>
              <a:rPr lang="en-US" sz="1600" dirty="0">
                <a:solidFill>
                  <a:schemeClr val="tx2">
                    <a:lumMod val="10000"/>
                  </a:schemeClr>
                </a:solidFill>
              </a:rPr>
              <a:t>, dan </a:t>
            </a:r>
            <a:r>
              <a:rPr lang="en-US" sz="1600" dirty="0" err="1">
                <a:solidFill>
                  <a:schemeClr val="tx2">
                    <a:lumMod val="10000"/>
                  </a:schemeClr>
                </a:solidFill>
              </a:rPr>
              <a:t>bagian</a:t>
            </a:r>
            <a:r>
              <a:rPr lang="en-US" sz="1600" dirty="0">
                <a:solidFill>
                  <a:schemeClr val="tx2">
                    <a:lumMod val="10000"/>
                  </a:schemeClr>
                </a:solidFill>
              </a:rPr>
              <a:t> </a:t>
            </a:r>
            <a:r>
              <a:rPr lang="en-US" sz="1600" dirty="0" err="1">
                <a:solidFill>
                  <a:schemeClr val="tx2">
                    <a:lumMod val="10000"/>
                  </a:schemeClr>
                </a:solidFill>
              </a:rPr>
              <a:t>belakang</a:t>
            </a:r>
            <a:r>
              <a:rPr lang="en-US" sz="1600" dirty="0">
                <a:solidFill>
                  <a:schemeClr val="tx2">
                    <a:lumMod val="10000"/>
                  </a:schemeClr>
                </a:solidFill>
              </a:rPr>
              <a:t> </a:t>
            </a:r>
            <a:r>
              <a:rPr lang="en-US" sz="1600" dirty="0" err="1">
                <a:solidFill>
                  <a:schemeClr val="tx2">
                    <a:lumMod val="10000"/>
                  </a:schemeClr>
                </a:solidFill>
              </a:rPr>
              <a:t>pertemuan</a:t>
            </a:r>
            <a:r>
              <a:rPr lang="en-US" sz="1600" dirty="0">
                <a:solidFill>
                  <a:schemeClr val="tx2">
                    <a:lumMod val="10000"/>
                  </a:schemeClr>
                </a:solidFill>
              </a:rPr>
              <a:t> </a:t>
            </a:r>
            <a:r>
              <a:rPr lang="en-US" sz="1600" dirty="0" err="1">
                <a:solidFill>
                  <a:schemeClr val="tx2">
                    <a:lumMod val="10000"/>
                  </a:schemeClr>
                </a:solidFill>
              </a:rPr>
              <a:t>kedua</a:t>
            </a:r>
            <a:r>
              <a:rPr lang="en-US" sz="1600" dirty="0">
                <a:solidFill>
                  <a:schemeClr val="tx2">
                    <a:lumMod val="10000"/>
                  </a:schemeClr>
                </a:solidFill>
              </a:rPr>
              <a:t> labia </a:t>
            </a:r>
            <a:r>
              <a:rPr lang="en-US" sz="1600" dirty="0" err="1">
                <a:solidFill>
                  <a:schemeClr val="tx2">
                    <a:lumMod val="10000"/>
                  </a:schemeClr>
                </a:solidFill>
              </a:rPr>
              <a:t>minora</a:t>
            </a:r>
            <a:r>
              <a:rPr lang="en-US" sz="1600" dirty="0">
                <a:solidFill>
                  <a:schemeClr val="tx2">
                    <a:lumMod val="10000"/>
                  </a:schemeClr>
                </a:solidFill>
              </a:rPr>
              <a:t>. </a:t>
            </a:r>
            <a:r>
              <a:rPr lang="en-US" sz="1600" dirty="0" err="1">
                <a:solidFill>
                  <a:schemeClr val="tx2">
                    <a:lumMod val="10000"/>
                  </a:schemeClr>
                </a:solidFill>
              </a:rPr>
              <a:t>Terdapat</a:t>
            </a:r>
            <a:r>
              <a:rPr lang="en-US" sz="1600" dirty="0">
                <a:solidFill>
                  <a:schemeClr val="tx2">
                    <a:lumMod val="10000"/>
                  </a:schemeClr>
                </a:solidFill>
              </a:rPr>
              <a:t> </a:t>
            </a:r>
            <a:r>
              <a:rPr lang="en-US" sz="1600" dirty="0" err="1">
                <a:solidFill>
                  <a:schemeClr val="tx2">
                    <a:lumMod val="10000"/>
                  </a:schemeClr>
                </a:solidFill>
              </a:rPr>
              <a:t>muara</a:t>
            </a:r>
            <a:r>
              <a:rPr lang="en-US" sz="1600" dirty="0">
                <a:solidFill>
                  <a:schemeClr val="tx2">
                    <a:lumMod val="10000"/>
                  </a:schemeClr>
                </a:solidFill>
              </a:rPr>
              <a:t> </a:t>
            </a:r>
            <a:r>
              <a:rPr lang="en-US" sz="1600" dirty="0" err="1">
                <a:solidFill>
                  <a:schemeClr val="tx2">
                    <a:lumMod val="10000"/>
                  </a:schemeClr>
                </a:solidFill>
              </a:rPr>
              <a:t>urethra,dua</a:t>
            </a:r>
            <a:r>
              <a:rPr lang="en-US" sz="1600" dirty="0">
                <a:solidFill>
                  <a:schemeClr val="tx2">
                    <a:lumMod val="10000"/>
                  </a:schemeClr>
                </a:solidFill>
              </a:rPr>
              <a:t> </a:t>
            </a:r>
            <a:r>
              <a:rPr lang="en-US" sz="1600" dirty="0" err="1">
                <a:solidFill>
                  <a:schemeClr val="tx2">
                    <a:lumMod val="10000"/>
                  </a:schemeClr>
                </a:solidFill>
              </a:rPr>
              <a:t>lubang</a:t>
            </a:r>
            <a:r>
              <a:rPr lang="en-US" sz="1600" dirty="0">
                <a:solidFill>
                  <a:schemeClr val="tx2">
                    <a:lumMod val="10000"/>
                  </a:schemeClr>
                </a:solidFill>
              </a:rPr>
              <a:t> </a:t>
            </a:r>
            <a:r>
              <a:rPr lang="en-US" sz="1600" dirty="0" err="1">
                <a:solidFill>
                  <a:schemeClr val="tx2">
                    <a:lumMod val="10000"/>
                  </a:schemeClr>
                </a:solidFill>
              </a:rPr>
              <a:t>saluran</a:t>
            </a:r>
            <a:r>
              <a:rPr lang="en-US" sz="1600" dirty="0">
                <a:solidFill>
                  <a:schemeClr val="tx2">
                    <a:lumMod val="10000"/>
                  </a:schemeClr>
                </a:solidFill>
              </a:rPr>
              <a:t> </a:t>
            </a:r>
            <a:r>
              <a:rPr lang="en-US" sz="1600" dirty="0" err="1">
                <a:solidFill>
                  <a:schemeClr val="tx2">
                    <a:lumMod val="10000"/>
                  </a:schemeClr>
                </a:solidFill>
              </a:rPr>
              <a:t>kelenjar</a:t>
            </a:r>
            <a:r>
              <a:rPr lang="en-US" sz="1600" dirty="0">
                <a:solidFill>
                  <a:schemeClr val="tx2">
                    <a:lumMod val="10000"/>
                  </a:schemeClr>
                </a:solidFill>
              </a:rPr>
              <a:t> </a:t>
            </a:r>
            <a:r>
              <a:rPr lang="en-US" sz="1600" dirty="0" err="1">
                <a:solidFill>
                  <a:schemeClr val="tx2">
                    <a:lumMod val="10000"/>
                  </a:schemeClr>
                </a:solidFill>
              </a:rPr>
              <a:t>abrtholini</a:t>
            </a:r>
            <a:r>
              <a:rPr lang="en-US" sz="1600" dirty="0">
                <a:solidFill>
                  <a:schemeClr val="tx2">
                    <a:lumMod val="10000"/>
                  </a:schemeClr>
                </a:solidFill>
              </a:rPr>
              <a:t> dan </a:t>
            </a:r>
            <a:r>
              <a:rPr lang="en-US" sz="1600" dirty="0" err="1">
                <a:solidFill>
                  <a:schemeClr val="tx2">
                    <a:lumMod val="10000"/>
                  </a:schemeClr>
                </a:solidFill>
              </a:rPr>
              <a:t>dua</a:t>
            </a:r>
            <a:r>
              <a:rPr lang="en-US" sz="1600" dirty="0">
                <a:solidFill>
                  <a:schemeClr val="tx2">
                    <a:lumMod val="10000"/>
                  </a:schemeClr>
                </a:solidFill>
              </a:rPr>
              <a:t> </a:t>
            </a:r>
            <a:r>
              <a:rPr lang="en-US" sz="1600" dirty="0" err="1">
                <a:solidFill>
                  <a:schemeClr val="tx2">
                    <a:lumMod val="10000"/>
                  </a:schemeClr>
                </a:solidFill>
              </a:rPr>
              <a:t>lubang</a:t>
            </a:r>
            <a:r>
              <a:rPr lang="en-US" sz="1600" dirty="0">
                <a:solidFill>
                  <a:schemeClr val="tx2">
                    <a:lumMod val="10000"/>
                  </a:schemeClr>
                </a:solidFill>
              </a:rPr>
              <a:t> </a:t>
            </a:r>
            <a:r>
              <a:rPr lang="en-US" sz="1600" dirty="0" err="1">
                <a:solidFill>
                  <a:schemeClr val="tx2">
                    <a:lumMod val="10000"/>
                  </a:schemeClr>
                </a:solidFill>
              </a:rPr>
              <a:t>saluran</a:t>
            </a:r>
            <a:r>
              <a:rPr lang="en-US" sz="1600" dirty="0">
                <a:solidFill>
                  <a:schemeClr val="tx2">
                    <a:lumMod val="10000"/>
                  </a:schemeClr>
                </a:solidFill>
              </a:rPr>
              <a:t> </a:t>
            </a:r>
            <a:r>
              <a:rPr lang="en-US" sz="1600" dirty="0" err="1">
                <a:solidFill>
                  <a:schemeClr val="tx2">
                    <a:lumMod val="10000"/>
                  </a:schemeClr>
                </a:solidFill>
              </a:rPr>
              <a:t>kelenjar</a:t>
            </a:r>
            <a:r>
              <a:rPr lang="en-US" sz="1600" dirty="0">
                <a:solidFill>
                  <a:schemeClr val="tx2">
                    <a:lumMod val="10000"/>
                  </a:schemeClr>
                </a:solidFill>
              </a:rPr>
              <a:t> </a:t>
            </a:r>
            <a:r>
              <a:rPr lang="en-US" sz="1600" dirty="0" smtClean="0">
                <a:solidFill>
                  <a:schemeClr val="tx2">
                    <a:lumMod val="10000"/>
                  </a:schemeClr>
                </a:solidFill>
              </a:rPr>
              <a:t>skene</a:t>
            </a:r>
            <a:endParaRPr lang="en" sz="1600" dirty="0" smtClean="0">
              <a:solidFill>
                <a:schemeClr val="tx2">
                  <a:lumMod val="10000"/>
                </a:schemeClr>
              </a:solidFill>
            </a:endParaRPr>
          </a:p>
          <a:p>
            <a:pPr marL="146050" lvl="0" indent="0" algn="l" rtl="0">
              <a:spcBef>
                <a:spcPts val="0"/>
              </a:spcBef>
              <a:spcAft>
                <a:spcPts val="0"/>
              </a:spcAft>
              <a:buSzPts val="1300"/>
              <a:buNone/>
            </a:pPr>
            <a:r>
              <a:rPr lang="en" sz="1600" b="1" dirty="0" smtClean="0">
                <a:solidFill>
                  <a:schemeClr val="tx2">
                    <a:lumMod val="10000"/>
                  </a:schemeClr>
                </a:solidFill>
              </a:rPr>
              <a:t>6</a:t>
            </a:r>
            <a:r>
              <a:rPr lang="en" sz="1600" b="1" dirty="0">
                <a:solidFill>
                  <a:schemeClr val="tx2">
                    <a:lumMod val="10000"/>
                  </a:schemeClr>
                </a:solidFill>
              </a:rPr>
              <a:t>. Perineum</a:t>
            </a:r>
            <a:endParaRPr sz="1600" b="1" dirty="0">
              <a:solidFill>
                <a:schemeClr val="tx2">
                  <a:lumMod val="10000"/>
                </a:schemeClr>
              </a:solidFill>
            </a:endParaRPr>
          </a:p>
          <a:p>
            <a:pPr marL="146050" lvl="0" indent="0" algn="l" rtl="0">
              <a:spcBef>
                <a:spcPts val="0"/>
              </a:spcBef>
              <a:spcAft>
                <a:spcPts val="0"/>
              </a:spcAft>
              <a:buSzPts val="1300"/>
              <a:buNone/>
            </a:pPr>
            <a:r>
              <a:rPr lang="en" sz="1600" dirty="0" smtClean="0">
                <a:solidFill>
                  <a:schemeClr val="tx2">
                    <a:lumMod val="10000"/>
                  </a:schemeClr>
                </a:solidFill>
              </a:rPr>
              <a:t>	Daerah </a:t>
            </a:r>
            <a:r>
              <a:rPr lang="en" sz="1600" dirty="0">
                <a:solidFill>
                  <a:schemeClr val="tx2">
                    <a:lumMod val="10000"/>
                  </a:schemeClr>
                </a:solidFill>
              </a:rPr>
              <a:t>muskular yang ditutupi kulit antara introitus vagina dan anus</a:t>
            </a:r>
            <a:endParaRPr sz="1600" dirty="0">
              <a:solidFill>
                <a:schemeClr val="tx2">
                  <a:lumMod val="10000"/>
                </a:schemeClr>
              </a:solidFill>
            </a:endParaRPr>
          </a:p>
          <a:p>
            <a:pPr marL="146050" lvl="0" indent="0" algn="l" rtl="0">
              <a:spcBef>
                <a:spcPts val="0"/>
              </a:spcBef>
              <a:spcAft>
                <a:spcPts val="0"/>
              </a:spcAft>
              <a:buSzPts val="1300"/>
              <a:buNone/>
            </a:pPr>
            <a:r>
              <a:rPr lang="en" sz="1600" b="1" dirty="0">
                <a:solidFill>
                  <a:schemeClr val="tx2">
                    <a:lumMod val="10000"/>
                  </a:schemeClr>
                </a:solidFill>
              </a:rPr>
              <a:t>7. Kelenjar bartholin</a:t>
            </a:r>
            <a:endParaRPr sz="1600" b="1" dirty="0">
              <a:solidFill>
                <a:schemeClr val="tx2">
                  <a:lumMod val="10000"/>
                </a:schemeClr>
              </a:solidFill>
            </a:endParaRPr>
          </a:p>
          <a:p>
            <a:pPr marL="357188" lvl="0" indent="-211138" algn="l" rtl="0">
              <a:spcBef>
                <a:spcPts val="0"/>
              </a:spcBef>
              <a:spcAft>
                <a:spcPts val="0"/>
              </a:spcAft>
              <a:buSzPts val="1300"/>
              <a:buNone/>
            </a:pPr>
            <a:r>
              <a:rPr lang="en" sz="1600" dirty="0" smtClean="0">
                <a:solidFill>
                  <a:schemeClr val="tx2">
                    <a:lumMod val="10000"/>
                  </a:schemeClr>
                </a:solidFill>
              </a:rPr>
              <a:t>		Kelenjar </a:t>
            </a:r>
            <a:r>
              <a:rPr lang="en" sz="1600" dirty="0">
                <a:solidFill>
                  <a:schemeClr val="tx2">
                    <a:lumMod val="10000"/>
                  </a:schemeClr>
                </a:solidFill>
              </a:rPr>
              <a:t>yang penting di daerah vulva dan vagina karena dapat mengeluarkan lendir. Pengeluaran lendir meningkat saat berhubungan </a:t>
            </a:r>
            <a:r>
              <a:rPr lang="en" sz="1600" dirty="0" smtClean="0">
                <a:solidFill>
                  <a:schemeClr val="tx2">
                    <a:lumMod val="10000"/>
                  </a:schemeClr>
                </a:solidFill>
              </a:rPr>
              <a:t>seks</a:t>
            </a:r>
          </a:p>
          <a:p>
            <a:pPr marL="357188" lvl="0" indent="-211138" algn="l" rtl="0">
              <a:spcBef>
                <a:spcPts val="0"/>
              </a:spcBef>
              <a:spcAft>
                <a:spcPts val="0"/>
              </a:spcAft>
              <a:buSzPts val="1300"/>
              <a:buNone/>
            </a:pPr>
            <a:r>
              <a:rPr lang="en-US" sz="1600" b="1" dirty="0" smtClean="0">
                <a:solidFill>
                  <a:schemeClr val="tx2">
                    <a:lumMod val="10000"/>
                  </a:schemeClr>
                </a:solidFill>
              </a:rPr>
              <a:t>8</a:t>
            </a:r>
            <a:r>
              <a:rPr lang="en-US" sz="1600" b="1" dirty="0">
                <a:solidFill>
                  <a:schemeClr val="tx2">
                    <a:lumMod val="10000"/>
                  </a:schemeClr>
                </a:solidFill>
              </a:rPr>
              <a:t>. </a:t>
            </a:r>
            <a:r>
              <a:rPr lang="en-US" sz="1600" b="1" dirty="0" err="1">
                <a:solidFill>
                  <a:schemeClr val="tx2">
                    <a:lumMod val="10000"/>
                  </a:schemeClr>
                </a:solidFill>
              </a:rPr>
              <a:t>Himen</a:t>
            </a:r>
            <a:r>
              <a:rPr lang="en-US" sz="1600" b="1" dirty="0">
                <a:solidFill>
                  <a:schemeClr val="tx2">
                    <a:lumMod val="10000"/>
                  </a:schemeClr>
                </a:solidFill>
              </a:rPr>
              <a:t> (</a:t>
            </a:r>
            <a:r>
              <a:rPr lang="en-US" sz="1600" b="1" dirty="0" err="1">
                <a:solidFill>
                  <a:schemeClr val="tx2">
                    <a:lumMod val="10000"/>
                  </a:schemeClr>
                </a:solidFill>
              </a:rPr>
              <a:t>selaput</a:t>
            </a:r>
            <a:r>
              <a:rPr lang="en-US" sz="1600" b="1" dirty="0">
                <a:solidFill>
                  <a:schemeClr val="tx2">
                    <a:lumMod val="10000"/>
                  </a:schemeClr>
                </a:solidFill>
              </a:rPr>
              <a:t> </a:t>
            </a:r>
            <a:r>
              <a:rPr lang="en-US" sz="1600" b="1" dirty="0" err="1">
                <a:solidFill>
                  <a:schemeClr val="tx2">
                    <a:lumMod val="10000"/>
                  </a:schemeClr>
                </a:solidFill>
              </a:rPr>
              <a:t>dara</a:t>
            </a:r>
            <a:r>
              <a:rPr lang="en-US" sz="1600" b="1" dirty="0">
                <a:solidFill>
                  <a:schemeClr val="tx2">
                    <a:lumMod val="10000"/>
                  </a:schemeClr>
                </a:solidFill>
              </a:rPr>
              <a:t>)</a:t>
            </a:r>
          </a:p>
          <a:p>
            <a:pPr marL="146050" lvl="0" indent="0">
              <a:buNone/>
            </a:pPr>
            <a:r>
              <a:rPr lang="en-US" sz="1600" dirty="0" smtClean="0">
                <a:solidFill>
                  <a:schemeClr val="tx2">
                    <a:lumMod val="10000"/>
                  </a:schemeClr>
                </a:solidFill>
              </a:rPr>
              <a:t>	</a:t>
            </a:r>
            <a:r>
              <a:rPr lang="en-US" sz="1600" dirty="0" err="1" smtClean="0">
                <a:solidFill>
                  <a:schemeClr val="tx2">
                    <a:lumMod val="10000"/>
                  </a:schemeClr>
                </a:solidFill>
              </a:rPr>
              <a:t>Jaringan</a:t>
            </a:r>
            <a:r>
              <a:rPr lang="en-US" sz="1600" dirty="0" smtClean="0">
                <a:solidFill>
                  <a:schemeClr val="tx2">
                    <a:lumMod val="10000"/>
                  </a:schemeClr>
                </a:solidFill>
              </a:rPr>
              <a:t> </a:t>
            </a:r>
            <a:r>
              <a:rPr lang="en-US" sz="1600" dirty="0">
                <a:solidFill>
                  <a:schemeClr val="tx2">
                    <a:lumMod val="10000"/>
                  </a:schemeClr>
                </a:solidFill>
              </a:rPr>
              <a:t>yang </a:t>
            </a:r>
            <a:r>
              <a:rPr lang="en-US" sz="1600" dirty="0" err="1">
                <a:solidFill>
                  <a:schemeClr val="tx2">
                    <a:lumMod val="10000"/>
                  </a:schemeClr>
                </a:solidFill>
              </a:rPr>
              <a:t>menutupi</a:t>
            </a:r>
            <a:r>
              <a:rPr lang="en-US" sz="1600" dirty="0">
                <a:solidFill>
                  <a:schemeClr val="tx2">
                    <a:lumMod val="10000"/>
                  </a:schemeClr>
                </a:solidFill>
              </a:rPr>
              <a:t> vagina, </a:t>
            </a:r>
            <a:r>
              <a:rPr lang="en-US" sz="1600" dirty="0" err="1">
                <a:solidFill>
                  <a:schemeClr val="tx2">
                    <a:lumMod val="10000"/>
                  </a:schemeClr>
                </a:solidFill>
              </a:rPr>
              <a:t>bersifat</a:t>
            </a:r>
            <a:r>
              <a:rPr lang="en-US" sz="1600" dirty="0">
                <a:solidFill>
                  <a:schemeClr val="tx2">
                    <a:lumMod val="10000"/>
                  </a:schemeClr>
                </a:solidFill>
              </a:rPr>
              <a:t> </a:t>
            </a:r>
            <a:r>
              <a:rPr lang="en-US" sz="1600" dirty="0" err="1">
                <a:solidFill>
                  <a:schemeClr val="tx2">
                    <a:lumMod val="10000"/>
                  </a:schemeClr>
                </a:solidFill>
              </a:rPr>
              <a:t>rapuh</a:t>
            </a:r>
            <a:r>
              <a:rPr lang="en-US" sz="1600" dirty="0">
                <a:solidFill>
                  <a:schemeClr val="tx2">
                    <a:lumMod val="10000"/>
                  </a:schemeClr>
                </a:solidFill>
              </a:rPr>
              <a:t> dan </a:t>
            </a:r>
            <a:r>
              <a:rPr lang="en-US" sz="1600" dirty="0" err="1">
                <a:solidFill>
                  <a:schemeClr val="tx2">
                    <a:lumMod val="10000"/>
                  </a:schemeClr>
                </a:solidFill>
              </a:rPr>
              <a:t>mudah</a:t>
            </a:r>
            <a:r>
              <a:rPr lang="en-US" sz="1600" dirty="0">
                <a:solidFill>
                  <a:schemeClr val="tx2">
                    <a:lumMod val="10000"/>
                  </a:schemeClr>
                </a:solidFill>
              </a:rPr>
              <a:t> </a:t>
            </a:r>
            <a:r>
              <a:rPr lang="en-US" sz="1600" dirty="0" err="1">
                <a:solidFill>
                  <a:schemeClr val="tx2">
                    <a:lumMod val="10000"/>
                  </a:schemeClr>
                </a:solidFill>
              </a:rPr>
              <a:t>robek</a:t>
            </a:r>
            <a:r>
              <a:rPr lang="en-US" sz="1600" dirty="0">
                <a:solidFill>
                  <a:schemeClr val="tx2">
                    <a:lumMod val="10000"/>
                  </a:schemeClr>
                </a:solidFill>
              </a:rPr>
              <a:t>, hymen </a:t>
            </a:r>
            <a:r>
              <a:rPr lang="en-US" sz="1600" dirty="0" err="1">
                <a:solidFill>
                  <a:schemeClr val="tx2">
                    <a:lumMod val="10000"/>
                  </a:schemeClr>
                </a:solidFill>
              </a:rPr>
              <a:t>ini</a:t>
            </a:r>
            <a:r>
              <a:rPr lang="en-US" sz="1600" dirty="0">
                <a:solidFill>
                  <a:schemeClr val="tx2">
                    <a:lumMod val="10000"/>
                  </a:schemeClr>
                </a:solidFill>
              </a:rPr>
              <a:t> </a:t>
            </a:r>
            <a:r>
              <a:rPr lang="en-US" sz="1600" dirty="0" err="1">
                <a:solidFill>
                  <a:schemeClr val="tx2">
                    <a:lumMod val="10000"/>
                  </a:schemeClr>
                </a:solidFill>
              </a:rPr>
              <a:t>berlubang</a:t>
            </a:r>
            <a:r>
              <a:rPr lang="en-US" sz="1600" dirty="0">
                <a:solidFill>
                  <a:schemeClr val="tx2">
                    <a:lumMod val="10000"/>
                  </a:schemeClr>
                </a:solidFill>
              </a:rPr>
              <a:t> </a:t>
            </a:r>
            <a:r>
              <a:rPr lang="en-US" sz="1600" dirty="0" err="1">
                <a:solidFill>
                  <a:schemeClr val="tx2">
                    <a:lumMod val="10000"/>
                  </a:schemeClr>
                </a:solidFill>
              </a:rPr>
              <a:t>sehingga</a:t>
            </a:r>
            <a:r>
              <a:rPr lang="en-US" sz="1600" dirty="0">
                <a:solidFill>
                  <a:schemeClr val="tx2">
                    <a:lumMod val="10000"/>
                  </a:schemeClr>
                </a:solidFill>
              </a:rPr>
              <a:t> </a:t>
            </a:r>
            <a:r>
              <a:rPr lang="en-US" sz="1600" dirty="0" err="1">
                <a:solidFill>
                  <a:schemeClr val="tx2">
                    <a:lumMod val="10000"/>
                  </a:schemeClr>
                </a:solidFill>
              </a:rPr>
              <a:t>menjadi</a:t>
            </a:r>
            <a:r>
              <a:rPr lang="en-US" sz="1600" dirty="0">
                <a:solidFill>
                  <a:schemeClr val="tx2">
                    <a:lumMod val="10000"/>
                  </a:schemeClr>
                </a:solidFill>
              </a:rPr>
              <a:t> </a:t>
            </a:r>
            <a:r>
              <a:rPr lang="en-US" sz="1600" dirty="0" err="1">
                <a:solidFill>
                  <a:schemeClr val="tx2">
                    <a:lumMod val="10000"/>
                  </a:schemeClr>
                </a:solidFill>
              </a:rPr>
              <a:t>saluran</a:t>
            </a:r>
            <a:r>
              <a:rPr lang="en-US" sz="1600" dirty="0">
                <a:solidFill>
                  <a:schemeClr val="tx2">
                    <a:lumMod val="10000"/>
                  </a:schemeClr>
                </a:solidFill>
              </a:rPr>
              <a:t> </a:t>
            </a:r>
            <a:r>
              <a:rPr lang="en-US" sz="1600" dirty="0" err="1">
                <a:solidFill>
                  <a:schemeClr val="tx2">
                    <a:lumMod val="10000"/>
                  </a:schemeClr>
                </a:solidFill>
              </a:rPr>
              <a:t>lendir</a:t>
            </a:r>
            <a:r>
              <a:rPr lang="en-US" sz="1600" dirty="0">
                <a:solidFill>
                  <a:schemeClr val="tx2">
                    <a:lumMod val="10000"/>
                  </a:schemeClr>
                </a:solidFill>
              </a:rPr>
              <a:t> yang </a:t>
            </a:r>
            <a:r>
              <a:rPr lang="en-US" sz="1600" dirty="0" err="1">
                <a:solidFill>
                  <a:schemeClr val="tx2">
                    <a:lumMod val="10000"/>
                  </a:schemeClr>
                </a:solidFill>
              </a:rPr>
              <a:t>dikeluarkan</a:t>
            </a:r>
            <a:r>
              <a:rPr lang="en-US" sz="1600" dirty="0">
                <a:solidFill>
                  <a:schemeClr val="tx2">
                    <a:lumMod val="10000"/>
                  </a:schemeClr>
                </a:solidFill>
              </a:rPr>
              <a:t> uterus dan </a:t>
            </a:r>
            <a:r>
              <a:rPr lang="en-US" sz="1600" dirty="0" err="1">
                <a:solidFill>
                  <a:schemeClr val="tx2">
                    <a:lumMod val="10000"/>
                  </a:schemeClr>
                </a:solidFill>
              </a:rPr>
              <a:t>darah</a:t>
            </a:r>
            <a:r>
              <a:rPr lang="en-US" sz="1600" dirty="0">
                <a:solidFill>
                  <a:schemeClr val="tx2">
                    <a:lumMod val="10000"/>
                  </a:schemeClr>
                </a:solidFill>
              </a:rPr>
              <a:t> </a:t>
            </a:r>
            <a:r>
              <a:rPr lang="en-US" sz="1600" dirty="0" err="1">
                <a:solidFill>
                  <a:schemeClr val="tx2">
                    <a:lumMod val="10000"/>
                  </a:schemeClr>
                </a:solidFill>
              </a:rPr>
              <a:t>saat</a:t>
            </a:r>
            <a:r>
              <a:rPr lang="en-US" sz="1600" dirty="0">
                <a:solidFill>
                  <a:schemeClr val="tx2">
                    <a:lumMod val="10000"/>
                  </a:schemeClr>
                </a:solidFill>
              </a:rPr>
              <a:t> </a:t>
            </a:r>
            <a:r>
              <a:rPr lang="en-US" sz="1600" dirty="0" err="1">
                <a:solidFill>
                  <a:schemeClr val="tx2">
                    <a:lumMod val="10000"/>
                  </a:schemeClr>
                </a:solidFill>
              </a:rPr>
              <a:t>menstruasi</a:t>
            </a:r>
            <a:endParaRPr lang="en-US" sz="1600" dirty="0">
              <a:solidFill>
                <a:schemeClr val="tx2">
                  <a:lumMod val="10000"/>
                </a:schemeClr>
              </a:solidFill>
            </a:endParaRPr>
          </a:p>
          <a:p>
            <a:pPr marL="146050" lvl="0" indent="0">
              <a:buNone/>
            </a:pPr>
            <a:r>
              <a:rPr lang="en-US" sz="1600" b="1" dirty="0">
                <a:solidFill>
                  <a:schemeClr val="tx2">
                    <a:lumMod val="10000"/>
                  </a:schemeClr>
                </a:solidFill>
              </a:rPr>
              <a:t>9. </a:t>
            </a:r>
            <a:r>
              <a:rPr lang="en-US" sz="1600" b="1" dirty="0" err="1">
                <a:solidFill>
                  <a:schemeClr val="tx2">
                    <a:lumMod val="10000"/>
                  </a:schemeClr>
                </a:solidFill>
              </a:rPr>
              <a:t>Fourchette</a:t>
            </a:r>
            <a:endParaRPr lang="en-US" sz="1600" b="1" dirty="0">
              <a:solidFill>
                <a:schemeClr val="tx2">
                  <a:lumMod val="10000"/>
                </a:schemeClr>
              </a:solidFill>
            </a:endParaRPr>
          </a:p>
          <a:p>
            <a:pPr marL="357188" lvl="0" indent="-211138">
              <a:buNone/>
            </a:pPr>
            <a:r>
              <a:rPr lang="en-US" sz="1600" dirty="0" smtClean="0">
                <a:solidFill>
                  <a:schemeClr val="tx2">
                    <a:lumMod val="10000"/>
                  </a:schemeClr>
                </a:solidFill>
              </a:rPr>
              <a:t>		</a:t>
            </a:r>
            <a:r>
              <a:rPr lang="en-US" sz="1600" dirty="0" err="1" smtClean="0">
                <a:solidFill>
                  <a:schemeClr val="tx2">
                    <a:lumMod val="10000"/>
                  </a:schemeClr>
                </a:solidFill>
              </a:rPr>
              <a:t>Merupakan</a:t>
            </a:r>
            <a:r>
              <a:rPr lang="en-US" sz="1600" dirty="0" smtClean="0">
                <a:solidFill>
                  <a:schemeClr val="tx2">
                    <a:lumMod val="10000"/>
                  </a:schemeClr>
                </a:solidFill>
              </a:rPr>
              <a:t> </a:t>
            </a:r>
            <a:r>
              <a:rPr lang="en-US" sz="1600" dirty="0" err="1">
                <a:solidFill>
                  <a:schemeClr val="tx2">
                    <a:lumMod val="10000"/>
                  </a:schemeClr>
                </a:solidFill>
              </a:rPr>
              <a:t>lipatan</a:t>
            </a:r>
            <a:r>
              <a:rPr lang="en-US" sz="1600" dirty="0">
                <a:solidFill>
                  <a:schemeClr val="tx2">
                    <a:lumMod val="10000"/>
                  </a:schemeClr>
                </a:solidFill>
              </a:rPr>
              <a:t> </a:t>
            </a:r>
            <a:r>
              <a:rPr lang="en-US" sz="1600" dirty="0" err="1">
                <a:solidFill>
                  <a:schemeClr val="tx2">
                    <a:lumMod val="10000"/>
                  </a:schemeClr>
                </a:solidFill>
              </a:rPr>
              <a:t>jaringan</a:t>
            </a:r>
            <a:r>
              <a:rPr lang="en-US" sz="1600" dirty="0">
                <a:solidFill>
                  <a:schemeClr val="tx2">
                    <a:lumMod val="10000"/>
                  </a:schemeClr>
                </a:solidFill>
              </a:rPr>
              <a:t> transversal yang </a:t>
            </a:r>
            <a:r>
              <a:rPr lang="en-US" sz="1600" dirty="0" err="1">
                <a:solidFill>
                  <a:schemeClr val="tx2">
                    <a:lumMod val="10000"/>
                  </a:schemeClr>
                </a:solidFill>
              </a:rPr>
              <a:t>pipih</a:t>
            </a:r>
            <a:r>
              <a:rPr lang="en-US" sz="1600" dirty="0">
                <a:solidFill>
                  <a:schemeClr val="tx2">
                    <a:lumMod val="10000"/>
                  </a:schemeClr>
                </a:solidFill>
              </a:rPr>
              <a:t> </a:t>
            </a:r>
            <a:r>
              <a:rPr lang="en-US" sz="1600" dirty="0" err="1">
                <a:solidFill>
                  <a:schemeClr val="tx2">
                    <a:lumMod val="10000"/>
                  </a:schemeClr>
                </a:solidFill>
              </a:rPr>
              <a:t>dantipis</a:t>
            </a:r>
            <a:r>
              <a:rPr lang="en-US" sz="1600" dirty="0">
                <a:solidFill>
                  <a:schemeClr val="tx2">
                    <a:lumMod val="10000"/>
                  </a:schemeClr>
                </a:solidFill>
              </a:rPr>
              <a:t>, </a:t>
            </a:r>
            <a:r>
              <a:rPr lang="en-US" sz="1600" dirty="0" err="1">
                <a:solidFill>
                  <a:schemeClr val="tx2">
                    <a:lumMod val="10000"/>
                  </a:schemeClr>
                </a:solidFill>
              </a:rPr>
              <a:t>terletak</a:t>
            </a:r>
            <a:r>
              <a:rPr lang="en-US" sz="1600" dirty="0">
                <a:solidFill>
                  <a:schemeClr val="tx2">
                    <a:lumMod val="10000"/>
                  </a:schemeClr>
                </a:solidFill>
              </a:rPr>
              <a:t> </a:t>
            </a:r>
            <a:r>
              <a:rPr lang="en-US" sz="1600" dirty="0" err="1">
                <a:solidFill>
                  <a:schemeClr val="tx2">
                    <a:lumMod val="10000"/>
                  </a:schemeClr>
                </a:solidFill>
              </a:rPr>
              <a:t>pada</a:t>
            </a:r>
            <a:r>
              <a:rPr lang="en-US" sz="1600" dirty="0">
                <a:solidFill>
                  <a:schemeClr val="tx2">
                    <a:lumMod val="10000"/>
                  </a:schemeClr>
                </a:solidFill>
              </a:rPr>
              <a:t> </a:t>
            </a:r>
            <a:r>
              <a:rPr lang="en-US" sz="1600" dirty="0" err="1">
                <a:solidFill>
                  <a:schemeClr val="tx2">
                    <a:lumMod val="10000"/>
                  </a:schemeClr>
                </a:solidFill>
              </a:rPr>
              <a:t>pertemuan</a:t>
            </a:r>
            <a:r>
              <a:rPr lang="en-US" sz="1600" dirty="0">
                <a:solidFill>
                  <a:schemeClr val="tx2">
                    <a:lumMod val="10000"/>
                  </a:schemeClr>
                </a:solidFill>
              </a:rPr>
              <a:t> </a:t>
            </a:r>
            <a:r>
              <a:rPr lang="en-US" sz="1600" dirty="0" err="1">
                <a:solidFill>
                  <a:schemeClr val="tx2">
                    <a:lumMod val="10000"/>
                  </a:schemeClr>
                </a:solidFill>
              </a:rPr>
              <a:t>ujung</a:t>
            </a:r>
            <a:r>
              <a:rPr lang="en-US" sz="1600" dirty="0">
                <a:solidFill>
                  <a:schemeClr val="tx2">
                    <a:lumMod val="10000"/>
                  </a:schemeClr>
                </a:solidFill>
              </a:rPr>
              <a:t> </a:t>
            </a:r>
            <a:r>
              <a:rPr lang="en-US" sz="1600" dirty="0" err="1">
                <a:solidFill>
                  <a:schemeClr val="tx2">
                    <a:lumMod val="10000"/>
                  </a:schemeClr>
                </a:solidFill>
              </a:rPr>
              <a:t>bawah</a:t>
            </a:r>
            <a:r>
              <a:rPr lang="en-US" sz="1600" dirty="0">
                <a:solidFill>
                  <a:schemeClr val="tx2">
                    <a:lumMod val="10000"/>
                  </a:schemeClr>
                </a:solidFill>
              </a:rPr>
              <a:t> labia </a:t>
            </a:r>
            <a:r>
              <a:rPr lang="en-US" sz="1600" dirty="0" err="1">
                <a:solidFill>
                  <a:schemeClr val="tx2">
                    <a:lumMod val="10000"/>
                  </a:schemeClr>
                </a:solidFill>
              </a:rPr>
              <a:t>mayoran</a:t>
            </a:r>
            <a:r>
              <a:rPr lang="en-US" sz="1600" dirty="0">
                <a:solidFill>
                  <a:schemeClr val="tx2">
                    <a:lumMod val="10000"/>
                  </a:schemeClr>
                </a:solidFill>
              </a:rPr>
              <a:t> dan labia </a:t>
            </a:r>
            <a:r>
              <a:rPr lang="en-US" sz="1600" dirty="0" err="1">
                <a:solidFill>
                  <a:schemeClr val="tx2">
                    <a:lumMod val="10000"/>
                  </a:schemeClr>
                </a:solidFill>
              </a:rPr>
              <a:t>minora</a:t>
            </a:r>
            <a:endParaRPr lang="en-US" sz="1600" dirty="0">
              <a:solidFill>
                <a:schemeClr val="tx2">
                  <a:lumMod val="10000"/>
                </a:schemeClr>
              </a:solidFill>
            </a:endParaRPr>
          </a:p>
          <a:p>
            <a:pPr marL="357188" lvl="0" indent="-211138" algn="l" rtl="0">
              <a:spcBef>
                <a:spcPts val="0"/>
              </a:spcBef>
              <a:spcAft>
                <a:spcPts val="0"/>
              </a:spcAft>
              <a:buSzPts val="1300"/>
              <a:buNone/>
            </a:pPr>
            <a:endParaRPr sz="1800" dirty="0"/>
          </a:p>
          <a:p>
            <a:pPr marL="0" lvl="0" indent="0" algn="l"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814039"/>
            <a:ext cx="7505700" cy="3847171"/>
          </a:xfrm>
          <a:prstGeom prst="rect">
            <a:avLst/>
          </a:prstGeom>
        </p:spPr>
      </p:pic>
      <p:sp>
        <p:nvSpPr>
          <p:cNvPr id="5" name="Google Shape;173;p20"/>
          <p:cNvSpPr txBox="1">
            <a:spLocks noGrp="1"/>
          </p:cNvSpPr>
          <p:nvPr>
            <p:ph type="body" idx="1"/>
          </p:nvPr>
        </p:nvSpPr>
        <p:spPr>
          <a:xfrm>
            <a:off x="819150" y="292991"/>
            <a:ext cx="7505700" cy="3944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n-US" sz="2500" dirty="0" smtClean="0"/>
              <a:t>ANATOMI GENITALIA INTERNA WANITA</a:t>
            </a:r>
            <a:r>
              <a:rPr lang="en-US" sz="700" dirty="0" smtClean="0">
                <a:solidFill>
                  <a:srgbClr val="000000"/>
                </a:solidFill>
                <a:highlight>
                  <a:srgbClr val="FFFFFF"/>
                </a:highlight>
                <a:latin typeface="Times New Roman"/>
                <a:ea typeface="Times New Roman"/>
                <a:cs typeface="Times New Roman"/>
                <a:sym typeface="Times New Roman"/>
              </a:rPr>
              <a:t>         </a:t>
            </a:r>
            <a:endParaRPr lang="en-US" sz="1200" b="1" dirty="0" smtClean="0">
              <a:solidFill>
                <a:srgbClr val="000000"/>
              </a:solidFill>
              <a:highlight>
                <a:srgbClr val="FFFFFF"/>
              </a:highlight>
              <a:latin typeface="Times New Roman"/>
              <a:ea typeface="Times New Roman"/>
              <a:cs typeface="Times New Roman"/>
              <a:sym typeface="Times New Roman"/>
            </a:endParaRPr>
          </a:p>
          <a:p>
            <a:r>
              <a:rPr lang="en-US" dirty="0" smtClean="0"/>
              <a:t> </a:t>
            </a:r>
            <a:endParaRPr lang="en-US" dirty="0"/>
          </a:p>
        </p:txBody>
      </p:sp>
    </p:spTree>
    <p:extLst>
      <p:ext uri="{BB962C8B-B14F-4D97-AF65-F5344CB8AC3E}">
        <p14:creationId xmlns:p14="http://schemas.microsoft.com/office/powerpoint/2010/main" val="3889301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806003" y="498575"/>
            <a:ext cx="7523594" cy="5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ANATOMI GENITALIA INTERNA WANITA</a:t>
            </a:r>
            <a:r>
              <a:rPr lang="en" dirty="0">
                <a:solidFill>
                  <a:srgbClr val="000000"/>
                </a:solidFill>
                <a:highlight>
                  <a:srgbClr val="FFFFFF"/>
                </a:highlight>
                <a:latin typeface="Times New Roman"/>
                <a:ea typeface="Times New Roman"/>
                <a:cs typeface="Times New Roman"/>
                <a:sym typeface="Times New Roman"/>
              </a:rPr>
              <a:t>    </a:t>
            </a:r>
            <a:endParaRPr dirty="0"/>
          </a:p>
        </p:txBody>
      </p:sp>
      <p:sp>
        <p:nvSpPr>
          <p:cNvPr id="193" name="Google Shape;193;p23"/>
          <p:cNvSpPr txBox="1">
            <a:spLocks noGrp="1"/>
          </p:cNvSpPr>
          <p:nvPr>
            <p:ph type="body" idx="2"/>
          </p:nvPr>
        </p:nvSpPr>
        <p:spPr>
          <a:xfrm>
            <a:off x="819150" y="1214600"/>
            <a:ext cx="7497300" cy="33480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n"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a. Vagina</a:t>
            </a:r>
            <a:endParaRPr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1200"/>
              </a:spcBef>
              <a:spcAft>
                <a:spcPts val="0"/>
              </a:spcAft>
              <a:buNone/>
            </a:pPr>
            <a:r>
              <a:rPr lang="en"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Vagina adalah suatu tuba berdinding tipis yang menghubungkan uterus dengan vulva.</a:t>
            </a:r>
            <a:endParaRPr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1600"/>
              </a:spcBef>
              <a:spcAft>
                <a:spcPts val="0"/>
              </a:spcAft>
              <a:buNone/>
            </a:pPr>
            <a:r>
              <a:rPr lang="en"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b.Uterus</a:t>
            </a:r>
            <a:endParaRPr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1600"/>
              </a:spcBef>
              <a:spcAft>
                <a:spcPts val="0"/>
              </a:spcAft>
              <a:buNone/>
            </a:pPr>
            <a:r>
              <a:rPr lang="en"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Merupakan jaringan otot yang kuat, berdinding tebal, muskular, pipih, cekung dan tampak seperti bola lampu / buah peer terbalik yang terletak di </a:t>
            </a:r>
            <a:r>
              <a:rPr lang="en" sz="1800" i="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pelvis minor</a:t>
            </a:r>
            <a:r>
              <a:rPr lang="en"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 di antara kandung kemih dan rectum</a:t>
            </a:r>
            <a:endParaRPr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spcBef>
                <a:spcPts val="1600"/>
              </a:spcBef>
              <a:spcAft>
                <a:spcPts val="1600"/>
              </a:spcAft>
              <a:buNone/>
            </a:pPr>
            <a:endParaRPr sz="1400" dirty="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body" idx="2"/>
          </p:nvPr>
        </p:nvSpPr>
        <p:spPr>
          <a:xfrm>
            <a:off x="819150" y="681675"/>
            <a:ext cx="7683000" cy="38808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n"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c. Tuba Fallopi</a:t>
            </a:r>
            <a:endParaRPr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1200"/>
              </a:spcBef>
              <a:spcAft>
                <a:spcPts val="0"/>
              </a:spcAft>
              <a:buNone/>
            </a:pPr>
            <a:r>
              <a:rPr lang="en"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Tuba fallopi merupakan saluran ovum yang terentang antara </a:t>
            </a:r>
            <a:r>
              <a:rPr lang="en" sz="1800" i="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kornu uterine</a:t>
            </a:r>
            <a:r>
              <a:rPr lang="en"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 hingga suatu tempat dekat ovarium dan merupakan jalan ovum mencapai rongga uterus.</a:t>
            </a:r>
            <a:endParaRPr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1600"/>
              </a:spcBef>
              <a:spcAft>
                <a:spcPts val="0"/>
              </a:spcAft>
              <a:buNone/>
            </a:pPr>
            <a:r>
              <a:rPr lang="en"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d. Ovarium</a:t>
            </a:r>
            <a:endParaRPr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1200"/>
              </a:spcBef>
              <a:spcAft>
                <a:spcPts val="0"/>
              </a:spcAft>
              <a:buNone/>
            </a:pPr>
            <a:r>
              <a:rPr lang="en"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Ovarium berfungsi dalam pembentukan dan pematangan folikel menjadi ovum, ovulasi, sintesis, dan sekresi hormon –hormon steroid.</a:t>
            </a:r>
            <a:endParaRPr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1200"/>
              </a:spcBef>
              <a:spcAft>
                <a:spcPts val="0"/>
              </a:spcAft>
              <a:buNone/>
            </a:pPr>
            <a:r>
              <a:rPr lang="en" sz="1800" b="1"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e. Ampulla</a:t>
            </a:r>
            <a:r>
              <a:rPr lang="en"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 </a:t>
            </a:r>
            <a:endParaRPr sz="18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1200"/>
              </a:spcBef>
              <a:spcAft>
                <a:spcPts val="0"/>
              </a:spcAft>
              <a:buNone/>
            </a:pPr>
            <a:r>
              <a:rPr lang="en" sz="1800" dirty="0">
                <a:solidFill>
                  <a:srgbClr val="000000"/>
                </a:solidFill>
                <a:latin typeface="Calibri" panose="020F0502020204030204" pitchFamily="34" charset="0"/>
                <a:ea typeface="Times New Roman"/>
                <a:cs typeface="Calibri" panose="020F0502020204030204" pitchFamily="34" charset="0"/>
                <a:sym typeface="Times New Roman"/>
              </a:rPr>
              <a:t>Ampulla adalah bagian terluar tuba fallopi dan berfungsi menjadi tempat terjadinya fertilisasi.</a:t>
            </a:r>
            <a:endParaRPr sz="1800"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lnSpc>
                <a:spcPct val="100000"/>
              </a:lnSpc>
              <a:spcBef>
                <a:spcPts val="1200"/>
              </a:spcBef>
              <a:spcAft>
                <a:spcPts val="0"/>
              </a:spcAft>
              <a:buNone/>
            </a:pPr>
            <a:r>
              <a:rPr lang="en" sz="1800" dirty="0">
                <a:solidFill>
                  <a:srgbClr val="000000"/>
                </a:solidFill>
                <a:highlight>
                  <a:srgbClr val="FFFFFF"/>
                </a:highlight>
                <a:latin typeface="Times New Roman"/>
                <a:ea typeface="Times New Roman"/>
                <a:cs typeface="Times New Roman"/>
                <a:sym typeface="Times New Roman"/>
              </a:rPr>
              <a:t> </a:t>
            </a:r>
            <a:endParaRPr sz="1800"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1600"/>
              </a:spcBef>
              <a:spcAft>
                <a:spcPts val="1600"/>
              </a:spcAft>
              <a:buNone/>
            </a:pPr>
            <a:endParaRPr sz="1200" dirty="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819150" y="845600"/>
            <a:ext cx="352200" cy="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204" name="Google Shape;204;p25"/>
          <p:cNvSpPr txBox="1">
            <a:spLocks noGrp="1"/>
          </p:cNvSpPr>
          <p:nvPr>
            <p:ph type="body" idx="1"/>
          </p:nvPr>
        </p:nvSpPr>
        <p:spPr>
          <a:xfrm>
            <a:off x="819150" y="482700"/>
            <a:ext cx="7505700" cy="42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f. Isthmus</a:t>
            </a:r>
            <a:endParaRPr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0"/>
              </a:spcAft>
              <a:buNone/>
            </a:pPr>
            <a:r>
              <a:rPr lang="en"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Adalah saluran sempit yang menghubungkan ampulla dengan uterus.</a:t>
            </a:r>
            <a:r>
              <a:rPr lang="en" sz="1800" dirty="0">
                <a:solidFill>
                  <a:schemeClr val="tx2">
                    <a:lumMod val="10000"/>
                  </a:schemeClr>
                </a:solidFill>
                <a:latin typeface="Calibri" panose="020F0502020204030204" pitchFamily="34" charset="0"/>
                <a:cs typeface="Calibri" panose="020F0502020204030204" pitchFamily="34" charset="0"/>
              </a:rPr>
              <a:t> </a:t>
            </a:r>
            <a:endParaRPr sz="1800" dirty="0">
              <a:solidFill>
                <a:schemeClr val="tx2">
                  <a:lumMod val="10000"/>
                </a:schemeClr>
              </a:solidFill>
              <a:latin typeface="Calibri" panose="020F0502020204030204" pitchFamily="34" charset="0"/>
              <a:cs typeface="Calibri" panose="020F0502020204030204" pitchFamily="34" charset="0"/>
            </a:endParaRPr>
          </a:p>
          <a:p>
            <a:pPr marL="0" lvl="0" indent="0" algn="l" rtl="0">
              <a:spcBef>
                <a:spcPts val="1600"/>
              </a:spcBef>
              <a:spcAft>
                <a:spcPts val="0"/>
              </a:spcAft>
              <a:buNone/>
            </a:pPr>
            <a:r>
              <a:rPr lang="en"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g. Infundibulum</a:t>
            </a:r>
            <a:endParaRPr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0"/>
              </a:spcAft>
              <a:buNone/>
            </a:pPr>
            <a:r>
              <a:rPr lang="en" sz="1800" dirty="0">
                <a:solidFill>
                  <a:schemeClr val="tx2">
                    <a:lumMod val="10000"/>
                  </a:schemeClr>
                </a:solidFill>
                <a:latin typeface="Calibri" panose="020F0502020204030204" pitchFamily="34" charset="0"/>
                <a:cs typeface="Calibri" panose="020F0502020204030204" pitchFamily="34" charset="0"/>
              </a:rPr>
              <a:t>Sebagai tempat melekatnya fimbrae.</a:t>
            </a:r>
            <a:endParaRPr sz="1800" dirty="0">
              <a:solidFill>
                <a:schemeClr val="tx2">
                  <a:lumMod val="10000"/>
                </a:schemeClr>
              </a:solidFill>
              <a:latin typeface="Calibri" panose="020F0502020204030204" pitchFamily="34" charset="0"/>
              <a:cs typeface="Calibri" panose="020F0502020204030204" pitchFamily="34" charset="0"/>
            </a:endParaRPr>
          </a:p>
          <a:p>
            <a:pPr marL="0" lvl="0" indent="0" algn="l" rtl="0">
              <a:spcBef>
                <a:spcPts val="1600"/>
              </a:spcBef>
              <a:spcAft>
                <a:spcPts val="0"/>
              </a:spcAft>
              <a:buNone/>
            </a:pPr>
            <a:r>
              <a:rPr lang="en"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h. Fimbriae</a:t>
            </a:r>
            <a:endParaRPr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0"/>
              </a:spcAft>
              <a:buNone/>
            </a:pPr>
            <a:r>
              <a:rPr lang="en"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Berfungsi menangkap sel telur yang keluar dari ovarium.</a:t>
            </a:r>
            <a:endParaRPr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0"/>
              </a:spcAft>
              <a:buNone/>
            </a:pPr>
            <a:r>
              <a:rPr lang="en"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i. Endometrium</a:t>
            </a:r>
            <a:endParaRPr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0"/>
              </a:spcAft>
              <a:buNone/>
            </a:pPr>
            <a:r>
              <a:rPr lang="en"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Adalah bagian terdalam uterus dan menjadi tempat terjadinya implantasi.</a:t>
            </a:r>
            <a:endParaRPr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1600"/>
              </a:spcAft>
              <a:buNone/>
            </a:pP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body" idx="1"/>
          </p:nvPr>
        </p:nvSpPr>
        <p:spPr>
          <a:xfrm>
            <a:off x="819150" y="669275"/>
            <a:ext cx="7505700" cy="37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j. Myometrium </a:t>
            </a:r>
            <a:endParaRPr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0"/>
              </a:spcAft>
              <a:buNone/>
            </a:pPr>
            <a:r>
              <a:rPr lang="en"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Adalah lapisan tengah uterus dan berfungsi menginduksi pergerakan uterus.</a:t>
            </a:r>
            <a:endParaRPr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0"/>
              </a:spcAft>
              <a:buNone/>
            </a:pPr>
            <a:r>
              <a:rPr lang="en"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k. Perymetrium </a:t>
            </a:r>
            <a:endParaRPr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0"/>
              </a:spcAft>
              <a:buNone/>
            </a:pPr>
            <a:r>
              <a:rPr lang="en"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Adalah lapisan terluar uterus dan menjadi pelindung uterus.</a:t>
            </a:r>
            <a:endParaRPr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0"/>
              </a:spcAft>
              <a:buNone/>
            </a:pPr>
            <a:r>
              <a:rPr lang="en"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l. Mesosalpinx </a:t>
            </a:r>
            <a:endParaRPr sz="1800" b="1"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600"/>
              </a:spcBef>
              <a:spcAft>
                <a:spcPts val="1600"/>
              </a:spcAft>
              <a:buNone/>
            </a:pPr>
            <a:r>
              <a:rPr lang="en"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rPr>
              <a:t>Adalah bagian plica lata antara tuba uterine dengan garis plica lata membentuk mesovarium.</a:t>
            </a:r>
            <a:endParaRPr sz="1800" dirty="0">
              <a:solidFill>
                <a:schemeClr val="tx2">
                  <a:lumMod val="10000"/>
                </a:schemeClr>
              </a:solidFill>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body" idx="1"/>
          </p:nvPr>
        </p:nvSpPr>
        <p:spPr>
          <a:xfrm>
            <a:off x="819150" y="494275"/>
            <a:ext cx="7505700" cy="418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m. Mesovarium</a:t>
            </a:r>
            <a:endParaRPr sz="1800" b="1">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Adalah bagian ligament penggantung uterus dan berfungsi menautkan ovarium pada posisinya di daerah sublumbar.</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b="1">
                <a:solidFill>
                  <a:srgbClr val="000000"/>
                </a:solidFill>
                <a:latin typeface="Times New Roman"/>
                <a:ea typeface="Times New Roman"/>
                <a:cs typeface="Times New Roman"/>
                <a:sym typeface="Times New Roman"/>
              </a:rPr>
              <a:t>n. Mesometrium</a:t>
            </a:r>
            <a:endParaRPr sz="18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Adalah saluran yang bertaut pada dinding ruang abdomen dan ruang pelvis.</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b="1">
                <a:solidFill>
                  <a:srgbClr val="000000"/>
                </a:solidFill>
                <a:latin typeface="Times New Roman"/>
                <a:ea typeface="Times New Roman"/>
                <a:cs typeface="Times New Roman"/>
                <a:sym typeface="Times New Roman"/>
              </a:rPr>
              <a:t>o. Internal OS</a:t>
            </a:r>
            <a:endParaRPr sz="18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Adalah rongga rahim bagian dalam.</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b="1">
                <a:solidFill>
                  <a:srgbClr val="000000"/>
                </a:solidFill>
                <a:latin typeface="Times New Roman"/>
                <a:ea typeface="Times New Roman"/>
                <a:cs typeface="Times New Roman"/>
                <a:sym typeface="Times New Roman"/>
              </a:rPr>
              <a:t>p. External OS</a:t>
            </a:r>
            <a:endParaRPr sz="18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Adalah rongga rahim bagian luar.</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extLst>
      <p:ext uri="{BB962C8B-B14F-4D97-AF65-F5344CB8AC3E}">
        <p14:creationId xmlns:p14="http://schemas.microsoft.com/office/powerpoint/2010/main" val="262034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body" idx="1"/>
          </p:nvPr>
        </p:nvSpPr>
        <p:spPr>
          <a:xfrm>
            <a:off x="819150" y="447925"/>
            <a:ext cx="75057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q. Cervical Canal</a:t>
            </a:r>
            <a:endParaRPr sz="1800" b="1">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Adalah saluran yang terdapat dalam serviks dan menjadi saluran penghubung rahim dengan vagina.</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b="1">
                <a:solidFill>
                  <a:srgbClr val="000000"/>
                </a:solidFill>
                <a:latin typeface="Times New Roman"/>
                <a:ea typeface="Times New Roman"/>
                <a:cs typeface="Times New Roman"/>
                <a:sym typeface="Times New Roman"/>
              </a:rPr>
              <a:t>r. Fundus of Uterus</a:t>
            </a:r>
            <a:endParaRPr sz="18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Berada diantara dua pangkal sel telur.</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b="1">
                <a:solidFill>
                  <a:srgbClr val="000000"/>
                </a:solidFill>
                <a:latin typeface="Times New Roman"/>
                <a:ea typeface="Times New Roman"/>
                <a:cs typeface="Times New Roman"/>
                <a:sym typeface="Times New Roman"/>
              </a:rPr>
              <a:t>s. Uterine (fallopian) Tube</a:t>
            </a:r>
            <a:endParaRPr sz="1800" b="1">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en" sz="1800">
                <a:solidFill>
                  <a:srgbClr val="000000"/>
                </a:solidFill>
                <a:latin typeface="Times New Roman"/>
                <a:ea typeface="Times New Roman"/>
                <a:cs typeface="Times New Roman"/>
                <a:sym typeface="Times New Roman"/>
              </a:rPr>
              <a:t>Berfungsi mengeluarkan hasil konsepsi fimbria dan mengangkat ovum yang keluar dari ovarium.</a:t>
            </a:r>
            <a:endParaRPr sz="22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612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1359900" y="845600"/>
            <a:ext cx="6424200" cy="7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SKENARIO</a:t>
            </a:r>
            <a:endParaRPr dirty="0"/>
          </a:p>
        </p:txBody>
      </p:sp>
      <p:sp>
        <p:nvSpPr>
          <p:cNvPr id="136" name="Google Shape;136;p14"/>
          <p:cNvSpPr txBox="1">
            <a:spLocks noGrp="1"/>
          </p:cNvSpPr>
          <p:nvPr>
            <p:ph type="subTitle" idx="1"/>
          </p:nvPr>
        </p:nvSpPr>
        <p:spPr>
          <a:xfrm>
            <a:off x="1642050" y="1550600"/>
            <a:ext cx="5859900" cy="545400"/>
          </a:xfrm>
          <a:prstGeom prst="rect">
            <a:avLst/>
          </a:prstGeom>
        </p:spPr>
        <p:txBody>
          <a:bodyPr spcFirstLastPara="1" wrap="square" lIns="91425" tIns="91425" rIns="91425" bIns="91425" anchor="t" anchorCtr="0">
            <a:noAutofit/>
          </a:bodyPr>
          <a:lstStyle/>
          <a:p>
            <a:pPr marL="0" lvl="0" indent="0" algn="ctr" rtl="0">
              <a:lnSpc>
                <a:spcPct val="150000"/>
              </a:lnSpc>
              <a:spcBef>
                <a:spcPts val="1200"/>
              </a:spcBef>
              <a:spcAft>
                <a:spcPts val="1200"/>
              </a:spcAft>
              <a:buNone/>
            </a:pPr>
            <a:r>
              <a:rPr lang="en" b="1" dirty="0">
                <a:solidFill>
                  <a:srgbClr val="000000"/>
                </a:solidFill>
                <a:latin typeface="Times New Roman"/>
                <a:ea typeface="Times New Roman"/>
                <a:cs typeface="Times New Roman"/>
                <a:sym typeface="Times New Roman"/>
              </a:rPr>
              <a:t>Aku Sudah Beranjak Dewasa</a:t>
            </a:r>
            <a:endParaRPr sz="2000" b="1" dirty="0"/>
          </a:p>
        </p:txBody>
      </p:sp>
      <p:sp>
        <p:nvSpPr>
          <p:cNvPr id="137" name="Google Shape;137;p14"/>
          <p:cNvSpPr txBox="1">
            <a:spLocks noGrp="1"/>
          </p:cNvSpPr>
          <p:nvPr>
            <p:ph type="body" idx="2"/>
          </p:nvPr>
        </p:nvSpPr>
        <p:spPr>
          <a:xfrm>
            <a:off x="819150" y="2467050"/>
            <a:ext cx="7893900" cy="2095500"/>
          </a:xfrm>
          <a:prstGeom prst="rect">
            <a:avLst/>
          </a:prstGeom>
        </p:spPr>
        <p:txBody>
          <a:bodyPr spcFirstLastPara="1" wrap="square" lIns="91425" tIns="91425" rIns="91425" bIns="91425" anchor="t" anchorCtr="0">
            <a:noAutofit/>
          </a:bodyPr>
          <a:lstStyle/>
          <a:p>
            <a:pPr marL="0" lvl="0" indent="457200" algn="just" rtl="0">
              <a:lnSpc>
                <a:spcPct val="150000"/>
              </a:lnSpc>
              <a:spcBef>
                <a:spcPts val="1200"/>
              </a:spcBef>
              <a:spcAft>
                <a:spcPts val="0"/>
              </a:spcAft>
              <a:buNone/>
            </a:pPr>
            <a:r>
              <a:rPr lang="en" sz="1600" dirty="0">
                <a:solidFill>
                  <a:srgbClr val="000000"/>
                </a:solidFill>
                <a:latin typeface="Calibri" panose="020F0502020204030204" pitchFamily="34" charset="0"/>
                <a:ea typeface="Times New Roman"/>
                <a:cs typeface="Calibri" panose="020F0502020204030204" pitchFamily="34" charset="0"/>
                <a:sym typeface="Times New Roman"/>
              </a:rPr>
              <a:t>Ani berusia 12 tahun pelajar sebuah SMP di kota Banjarmasin merasa kaget dan cemas karena melihat adanya bercak darah di celana dalamnya pada saat buang air kecil. Ani segera memanggil ibunya. Beliau menjelaskan bahwa ini pertanda Ani sudah mulai beranjak remaja dan harus membatasi pergaulan dengan lawan jenis. Sebelum kejadian ini, Ani juga mengalami rasa nyeri dan pembesaran payudara, serta tumbuh jerawat di wajahnya</a:t>
            </a:r>
            <a:r>
              <a:rPr lang="en" sz="1600" dirty="0">
                <a:solidFill>
                  <a:srgbClr val="000000"/>
                </a:solidFill>
                <a:latin typeface="Times New Roman"/>
                <a:ea typeface="Times New Roman"/>
                <a:cs typeface="Times New Roman"/>
                <a:sym typeface="Times New Roman"/>
              </a:rPr>
              <a:t>.</a:t>
            </a:r>
            <a:endParaRPr sz="1600" dirty="0">
              <a:solidFill>
                <a:srgbClr val="000000"/>
              </a:solidFill>
              <a:latin typeface="Times New Roman"/>
              <a:ea typeface="Times New Roman"/>
              <a:cs typeface="Times New Roman"/>
              <a:sym typeface="Times New Roman"/>
            </a:endParaRPr>
          </a:p>
          <a:p>
            <a:pPr marL="0" lvl="0" indent="0" algn="l" rtl="0">
              <a:spcBef>
                <a:spcPts val="12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body" idx="1"/>
          </p:nvPr>
        </p:nvSpPr>
        <p:spPr>
          <a:xfrm>
            <a:off x="819150" y="509725"/>
            <a:ext cx="7505700" cy="43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t. Suspensory Ligament of Ovary</a:t>
            </a:r>
            <a:endParaRPr sz="1800" b="1">
              <a:latin typeface="Times New Roman"/>
              <a:ea typeface="Times New Roman"/>
              <a:cs typeface="Times New Roman"/>
              <a:sym typeface="Times New Roman"/>
            </a:endParaRPr>
          </a:p>
          <a:p>
            <a:pPr marL="0" lvl="0" indent="0" algn="l" rtl="0">
              <a:spcBef>
                <a:spcPts val="1600"/>
              </a:spcBef>
              <a:spcAft>
                <a:spcPts val="0"/>
              </a:spcAft>
              <a:buNone/>
            </a:pPr>
            <a:r>
              <a:rPr lang="en" sz="1800">
                <a:latin typeface="Times New Roman"/>
                <a:ea typeface="Times New Roman"/>
                <a:cs typeface="Times New Roman"/>
                <a:sym typeface="Times New Roman"/>
              </a:rPr>
              <a:t>Menempelkan ovarium pada dinding pelvis.</a:t>
            </a:r>
            <a:endParaRPr sz="1800">
              <a:latin typeface="Times New Roman"/>
              <a:ea typeface="Times New Roman"/>
              <a:cs typeface="Times New Roman"/>
              <a:sym typeface="Times New Roman"/>
            </a:endParaRPr>
          </a:p>
          <a:p>
            <a:pPr marL="0" lvl="0" indent="0" algn="l" rtl="0">
              <a:spcBef>
                <a:spcPts val="1600"/>
              </a:spcBef>
              <a:spcAft>
                <a:spcPts val="0"/>
              </a:spcAft>
              <a:buNone/>
            </a:pPr>
            <a:r>
              <a:rPr lang="en" sz="1800" b="1">
                <a:latin typeface="Times New Roman"/>
                <a:ea typeface="Times New Roman"/>
                <a:cs typeface="Times New Roman"/>
                <a:sym typeface="Times New Roman"/>
              </a:rPr>
              <a:t>u. Ovarian Ligament</a:t>
            </a:r>
            <a:endParaRPr sz="1800" b="1">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Berfungsi menghubungkan ujung proksimal ovarium pada sudut lateral uterus dan tepat di bawah uterine tube.</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b="1">
                <a:solidFill>
                  <a:srgbClr val="000000"/>
                </a:solidFill>
                <a:latin typeface="Times New Roman"/>
                <a:ea typeface="Times New Roman"/>
                <a:cs typeface="Times New Roman"/>
                <a:sym typeface="Times New Roman"/>
              </a:rPr>
              <a:t>v. Body of Uterus</a:t>
            </a:r>
            <a:endParaRPr sz="18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Menjadi tempat berkembangnya embrio.</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b="1">
                <a:solidFill>
                  <a:srgbClr val="000000"/>
                </a:solidFill>
                <a:latin typeface="Times New Roman"/>
                <a:ea typeface="Times New Roman"/>
                <a:cs typeface="Times New Roman"/>
                <a:sym typeface="Times New Roman"/>
              </a:rPr>
              <a:t>w. Ureter</a:t>
            </a:r>
            <a:endParaRPr sz="18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Berfungsi menyalurkan urine dari ginjal menuju uretra.</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8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1506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body" idx="1"/>
          </p:nvPr>
        </p:nvSpPr>
        <p:spPr>
          <a:xfrm>
            <a:off x="819150" y="478825"/>
            <a:ext cx="7505700" cy="39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x. Isthmus</a:t>
            </a:r>
            <a:endParaRPr sz="1800" b="1"/>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Menjadi batas dari kavum uteri dan kanalis servikalis dengan osteum uteri histologikum.</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b="1">
                <a:solidFill>
                  <a:srgbClr val="000000"/>
                </a:solidFill>
                <a:latin typeface="Times New Roman"/>
                <a:ea typeface="Times New Roman"/>
                <a:cs typeface="Times New Roman"/>
                <a:sym typeface="Times New Roman"/>
              </a:rPr>
              <a:t>y.  Vagina Rugae</a:t>
            </a:r>
            <a:endParaRPr sz="18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a:solidFill>
                  <a:srgbClr val="000000"/>
                </a:solidFill>
                <a:latin typeface="Times New Roman"/>
                <a:ea typeface="Times New Roman"/>
                <a:cs typeface="Times New Roman"/>
                <a:sym typeface="Times New Roman"/>
              </a:rPr>
              <a:t>Pegunungan yang diproduksi dengan melipat dari dinding ketiga luar vagina.</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800" b="1">
                <a:solidFill>
                  <a:srgbClr val="000000"/>
                </a:solidFill>
                <a:latin typeface="Times New Roman"/>
                <a:ea typeface="Times New Roman"/>
                <a:cs typeface="Times New Roman"/>
                <a:sym typeface="Times New Roman"/>
              </a:rPr>
              <a:t>z. Cervix </a:t>
            </a:r>
            <a:endParaRPr sz="1800" b="1">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en" sz="1800">
                <a:solidFill>
                  <a:srgbClr val="000000"/>
                </a:solidFill>
                <a:latin typeface="Times New Roman"/>
                <a:ea typeface="Times New Roman"/>
                <a:cs typeface="Times New Roman"/>
                <a:sym typeface="Times New Roman"/>
              </a:rPr>
              <a:t>Menjadi jalan sperma dari vagina ke rahim.</a:t>
            </a:r>
            <a:endParaRPr sz="18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52581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body" idx="1"/>
          </p:nvPr>
        </p:nvSpPr>
        <p:spPr>
          <a:xfrm>
            <a:off x="819150" y="1257900"/>
            <a:ext cx="7505700" cy="2627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Wall of Uterus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Broad Ligament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Round Ligament of Uterus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Lumen (cavity) of Uterus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Ovarian Blood Vessels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Uterine Blood Vessels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Uterosacral Ligament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Lateral Fornix</a:t>
            </a:r>
            <a:endParaRPr sz="1800">
              <a:latin typeface="Times New Roman"/>
              <a:ea typeface="Times New Roman"/>
              <a:cs typeface="Times New Roman"/>
              <a:sym typeface="Times New Roman"/>
            </a:endParaRPr>
          </a:p>
        </p:txBody>
      </p:sp>
    </p:spTree>
    <p:extLst>
      <p:ext uri="{BB962C8B-B14F-4D97-AF65-F5344CB8AC3E}">
        <p14:creationId xmlns:p14="http://schemas.microsoft.com/office/powerpoint/2010/main" val="261923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165376"/>
            <a:ext cx="7505700" cy="954600"/>
          </a:xfrm>
        </p:spPr>
        <p:txBody>
          <a:bodyPr/>
          <a:lstStyle/>
          <a:p>
            <a:r>
              <a:rPr lang="en-US" dirty="0" smtClean="0"/>
              <a:t>HISTOLOGI GENITALIA WANITA</a:t>
            </a:r>
            <a:endParaRPr lang="en-US" dirty="0"/>
          </a:p>
        </p:txBody>
      </p:sp>
      <p:sp>
        <p:nvSpPr>
          <p:cNvPr id="3" name="Text Placeholder 2"/>
          <p:cNvSpPr>
            <a:spLocks noGrp="1"/>
          </p:cNvSpPr>
          <p:nvPr>
            <p:ph type="body" idx="1"/>
          </p:nvPr>
        </p:nvSpPr>
        <p:spPr>
          <a:xfrm>
            <a:off x="234174" y="761071"/>
            <a:ext cx="8653347" cy="4382429"/>
          </a:xfrm>
        </p:spPr>
        <p:txBody>
          <a:bodyPr/>
          <a:lstStyle/>
          <a:p>
            <a:pPr algn="just">
              <a:lnSpc>
                <a:spcPct val="100000"/>
              </a:lnSpc>
            </a:pPr>
            <a:r>
              <a:rPr lang="en-US" sz="1800" i="1" dirty="0" err="1" smtClean="0">
                <a:solidFill>
                  <a:schemeClr val="tx2">
                    <a:lumMod val="10000"/>
                  </a:schemeClr>
                </a:solidFill>
              </a:rPr>
              <a:t>Epitel</a:t>
            </a:r>
            <a:r>
              <a:rPr lang="en-US" sz="1800" i="1" dirty="0" smtClean="0">
                <a:solidFill>
                  <a:schemeClr val="tx2">
                    <a:lumMod val="10000"/>
                  </a:schemeClr>
                </a:solidFill>
              </a:rPr>
              <a:t> Germinal</a:t>
            </a:r>
            <a:r>
              <a:rPr lang="en-US" sz="1800" dirty="0" smtClean="0">
                <a:solidFill>
                  <a:schemeClr val="tx2">
                    <a:lumMod val="10000"/>
                  </a:schemeClr>
                </a:solidFill>
              </a:rPr>
              <a:t>, </a:t>
            </a:r>
            <a:r>
              <a:rPr lang="en-US" sz="1800" dirty="0" err="1" smtClean="0">
                <a:solidFill>
                  <a:schemeClr val="tx2">
                    <a:lumMod val="10000"/>
                  </a:schemeClr>
                </a:solidFill>
              </a:rPr>
              <a:t>bersambungan</a:t>
            </a:r>
            <a:r>
              <a:rPr lang="en-US" sz="1800" dirty="0" smtClean="0">
                <a:solidFill>
                  <a:schemeClr val="tx2">
                    <a:lumMod val="10000"/>
                  </a:schemeClr>
                </a:solidFill>
              </a:rPr>
              <a:t> </a:t>
            </a:r>
            <a:r>
              <a:rPr lang="en-US" sz="1800" dirty="0" err="1" smtClean="0">
                <a:solidFill>
                  <a:schemeClr val="tx2">
                    <a:lumMod val="10000"/>
                  </a:schemeClr>
                </a:solidFill>
              </a:rPr>
              <a:t>dengan</a:t>
            </a:r>
            <a:r>
              <a:rPr lang="en-US" sz="1800" dirty="0" smtClean="0">
                <a:solidFill>
                  <a:schemeClr val="tx2">
                    <a:lumMod val="10000"/>
                  </a:schemeClr>
                </a:solidFill>
              </a:rPr>
              <a:t> </a:t>
            </a:r>
            <a:r>
              <a:rPr lang="en-US" sz="1800" i="1" dirty="0" err="1" smtClean="0">
                <a:solidFill>
                  <a:schemeClr val="tx2">
                    <a:lumMod val="10000"/>
                  </a:schemeClr>
                </a:solidFill>
              </a:rPr>
              <a:t>mesotelium</a:t>
            </a:r>
            <a:r>
              <a:rPr lang="en-US" sz="1800" i="1" dirty="0" smtClean="0">
                <a:solidFill>
                  <a:schemeClr val="tx2">
                    <a:lumMod val="10000"/>
                  </a:schemeClr>
                </a:solidFill>
              </a:rPr>
              <a:t> peritoneum </a:t>
            </a:r>
            <a:r>
              <a:rPr lang="en-US" sz="1800" i="1" dirty="0" err="1" smtClean="0">
                <a:solidFill>
                  <a:schemeClr val="tx2">
                    <a:lumMod val="10000"/>
                  </a:schemeClr>
                </a:solidFill>
              </a:rPr>
              <a:t>viscerale</a:t>
            </a:r>
            <a:r>
              <a:rPr lang="en-US" sz="1800" dirty="0" smtClean="0">
                <a:solidFill>
                  <a:schemeClr val="tx2">
                    <a:lumMod val="10000"/>
                  </a:schemeClr>
                </a:solidFill>
              </a:rPr>
              <a:t>. </a:t>
            </a:r>
            <a:r>
              <a:rPr lang="en-US" sz="1800" dirty="0" err="1" smtClean="0">
                <a:solidFill>
                  <a:schemeClr val="tx2">
                    <a:lumMod val="10000"/>
                  </a:schemeClr>
                </a:solidFill>
              </a:rPr>
              <a:t>Dibagian</a:t>
            </a:r>
            <a:r>
              <a:rPr lang="en-US" sz="1800" dirty="0" smtClean="0">
                <a:solidFill>
                  <a:schemeClr val="tx2">
                    <a:lumMod val="10000"/>
                  </a:schemeClr>
                </a:solidFill>
              </a:rPr>
              <a:t> </a:t>
            </a:r>
            <a:r>
              <a:rPr lang="en-US" sz="1800" dirty="0" err="1" smtClean="0">
                <a:solidFill>
                  <a:schemeClr val="tx2">
                    <a:lumMod val="10000"/>
                  </a:schemeClr>
                </a:solidFill>
              </a:rPr>
              <a:t>bawah</a:t>
            </a:r>
            <a:r>
              <a:rPr lang="en-US" sz="1800" dirty="0" smtClean="0">
                <a:solidFill>
                  <a:schemeClr val="tx2">
                    <a:lumMod val="10000"/>
                  </a:schemeClr>
                </a:solidFill>
              </a:rPr>
              <a:t> </a:t>
            </a:r>
            <a:r>
              <a:rPr lang="en-US" sz="1800" i="1" dirty="0" err="1" smtClean="0">
                <a:solidFill>
                  <a:schemeClr val="tx2">
                    <a:lumMod val="10000"/>
                  </a:schemeClr>
                </a:solidFill>
              </a:rPr>
              <a:t>epitel</a:t>
            </a:r>
            <a:r>
              <a:rPr lang="en-US" sz="1800" i="1" dirty="0" smtClean="0">
                <a:solidFill>
                  <a:schemeClr val="tx2">
                    <a:lumMod val="10000"/>
                  </a:schemeClr>
                </a:solidFill>
              </a:rPr>
              <a:t> germinal</a:t>
            </a:r>
            <a:r>
              <a:rPr lang="en-US" sz="1800" dirty="0" smtClean="0">
                <a:solidFill>
                  <a:schemeClr val="tx2">
                    <a:lumMod val="10000"/>
                  </a:schemeClr>
                </a:solidFill>
              </a:rPr>
              <a:t> </a:t>
            </a:r>
            <a:r>
              <a:rPr lang="en-US" sz="1800" dirty="0" err="1" smtClean="0">
                <a:solidFill>
                  <a:schemeClr val="tx2">
                    <a:lumMod val="10000"/>
                  </a:schemeClr>
                </a:solidFill>
              </a:rPr>
              <a:t>terdapat</a:t>
            </a:r>
            <a:r>
              <a:rPr lang="en-US" sz="1800" dirty="0" smtClean="0">
                <a:solidFill>
                  <a:schemeClr val="tx2">
                    <a:lumMod val="10000"/>
                  </a:schemeClr>
                </a:solidFill>
              </a:rPr>
              <a:t> </a:t>
            </a:r>
            <a:r>
              <a:rPr lang="en-US" sz="1800" dirty="0" err="1" smtClean="0">
                <a:solidFill>
                  <a:schemeClr val="tx2">
                    <a:lumMod val="10000"/>
                  </a:schemeClr>
                </a:solidFill>
              </a:rPr>
              <a:t>lapissan</a:t>
            </a:r>
            <a:r>
              <a:rPr lang="en-US" sz="1800" dirty="0" smtClean="0">
                <a:solidFill>
                  <a:schemeClr val="tx2">
                    <a:lumMod val="10000"/>
                  </a:schemeClr>
                </a:solidFill>
              </a:rPr>
              <a:t> </a:t>
            </a:r>
            <a:r>
              <a:rPr lang="en-US" sz="1800" dirty="0" err="1" smtClean="0">
                <a:solidFill>
                  <a:schemeClr val="tx2">
                    <a:lumMod val="10000"/>
                  </a:schemeClr>
                </a:solidFill>
              </a:rPr>
              <a:t>jaringan</a:t>
            </a:r>
            <a:r>
              <a:rPr lang="en-US" sz="1800" dirty="0" smtClean="0">
                <a:solidFill>
                  <a:schemeClr val="tx2">
                    <a:lumMod val="10000"/>
                  </a:schemeClr>
                </a:solidFill>
              </a:rPr>
              <a:t> </a:t>
            </a:r>
            <a:r>
              <a:rPr lang="en-US" sz="1800" dirty="0" err="1" smtClean="0">
                <a:solidFill>
                  <a:schemeClr val="tx2">
                    <a:lumMod val="10000"/>
                  </a:schemeClr>
                </a:solidFill>
              </a:rPr>
              <a:t>ikat</a:t>
            </a:r>
            <a:r>
              <a:rPr lang="en-US" sz="1800" dirty="0" smtClean="0">
                <a:solidFill>
                  <a:schemeClr val="tx2">
                    <a:lumMod val="10000"/>
                  </a:schemeClr>
                </a:solidFill>
              </a:rPr>
              <a:t> </a:t>
            </a:r>
            <a:r>
              <a:rPr lang="en-US" sz="1800" dirty="0" err="1" smtClean="0">
                <a:solidFill>
                  <a:schemeClr val="tx2">
                    <a:lumMod val="10000"/>
                  </a:schemeClr>
                </a:solidFill>
              </a:rPr>
              <a:t>padat</a:t>
            </a:r>
            <a:r>
              <a:rPr lang="en-US" sz="1800" dirty="0" smtClean="0">
                <a:solidFill>
                  <a:schemeClr val="tx2">
                    <a:lumMod val="10000"/>
                  </a:schemeClr>
                </a:solidFill>
              </a:rPr>
              <a:t> yang </a:t>
            </a:r>
            <a:r>
              <a:rPr lang="en-US" sz="1800" dirty="0" err="1" smtClean="0">
                <a:solidFill>
                  <a:schemeClr val="tx2">
                    <a:lumMod val="10000"/>
                  </a:schemeClr>
                </a:solidFill>
              </a:rPr>
              <a:t>disebut</a:t>
            </a:r>
            <a:r>
              <a:rPr lang="en-US" sz="1800" dirty="0" smtClean="0">
                <a:solidFill>
                  <a:schemeClr val="tx2">
                    <a:lumMod val="10000"/>
                  </a:schemeClr>
                </a:solidFill>
              </a:rPr>
              <a:t> </a:t>
            </a:r>
            <a:r>
              <a:rPr lang="en-US" sz="1800" i="1" dirty="0" err="1" smtClean="0">
                <a:solidFill>
                  <a:schemeClr val="tx2">
                    <a:lumMod val="10000"/>
                  </a:schemeClr>
                </a:solidFill>
              </a:rPr>
              <a:t>tunika</a:t>
            </a:r>
            <a:r>
              <a:rPr lang="en-US" sz="1800" i="1" dirty="0" smtClean="0">
                <a:solidFill>
                  <a:schemeClr val="tx2">
                    <a:lumMod val="10000"/>
                  </a:schemeClr>
                </a:solidFill>
              </a:rPr>
              <a:t> albuginea</a:t>
            </a:r>
          </a:p>
          <a:p>
            <a:pPr algn="just">
              <a:lnSpc>
                <a:spcPct val="100000"/>
              </a:lnSpc>
            </a:pPr>
            <a:r>
              <a:rPr lang="en-US" sz="1800" i="1" dirty="0" err="1" smtClean="0">
                <a:solidFill>
                  <a:schemeClr val="tx2">
                    <a:lumMod val="10000"/>
                  </a:schemeClr>
                </a:solidFill>
              </a:rPr>
              <a:t>Korteks</a:t>
            </a:r>
            <a:r>
              <a:rPr lang="en-US" sz="1800" dirty="0" smtClean="0">
                <a:solidFill>
                  <a:schemeClr val="tx2">
                    <a:lumMod val="10000"/>
                  </a:schemeClr>
                </a:solidFill>
              </a:rPr>
              <a:t>, di </a:t>
            </a:r>
            <a:r>
              <a:rPr lang="en-US" sz="1800" dirty="0" err="1" smtClean="0">
                <a:solidFill>
                  <a:schemeClr val="tx2">
                    <a:lumMod val="10000"/>
                  </a:schemeClr>
                </a:solidFill>
              </a:rPr>
              <a:t>tepi</a:t>
            </a:r>
            <a:r>
              <a:rPr lang="en-US" sz="1800" dirty="0" smtClean="0">
                <a:solidFill>
                  <a:schemeClr val="tx2">
                    <a:lumMod val="10000"/>
                  </a:schemeClr>
                </a:solidFill>
              </a:rPr>
              <a:t> </a:t>
            </a:r>
            <a:r>
              <a:rPr lang="en-US" sz="1800" dirty="0" err="1" smtClean="0">
                <a:solidFill>
                  <a:schemeClr val="tx2">
                    <a:lumMod val="10000"/>
                  </a:schemeClr>
                </a:solidFill>
              </a:rPr>
              <a:t>ovarium</a:t>
            </a:r>
            <a:r>
              <a:rPr lang="en-US" sz="1800" dirty="0" smtClean="0">
                <a:solidFill>
                  <a:schemeClr val="tx2">
                    <a:lumMod val="10000"/>
                  </a:schemeClr>
                </a:solidFill>
              </a:rPr>
              <a:t>.</a:t>
            </a:r>
          </a:p>
          <a:p>
            <a:pPr algn="just">
              <a:lnSpc>
                <a:spcPct val="100000"/>
              </a:lnSpc>
            </a:pPr>
            <a:r>
              <a:rPr lang="en-US" sz="1800" i="1" dirty="0" smtClean="0">
                <a:solidFill>
                  <a:schemeClr val="tx2">
                    <a:lumMod val="10000"/>
                  </a:schemeClr>
                </a:solidFill>
              </a:rPr>
              <a:t>Medulla</a:t>
            </a:r>
            <a:r>
              <a:rPr lang="en-US" sz="1800" dirty="0" smtClean="0">
                <a:solidFill>
                  <a:schemeClr val="tx2">
                    <a:lumMod val="10000"/>
                  </a:schemeClr>
                </a:solidFill>
              </a:rPr>
              <a:t>, di </a:t>
            </a:r>
            <a:r>
              <a:rPr lang="en-US" sz="1800" dirty="0" err="1" smtClean="0">
                <a:solidFill>
                  <a:schemeClr val="tx2">
                    <a:lumMod val="10000"/>
                  </a:schemeClr>
                </a:solidFill>
              </a:rPr>
              <a:t>tengah</a:t>
            </a:r>
            <a:r>
              <a:rPr lang="en-US" sz="1800" dirty="0" smtClean="0">
                <a:solidFill>
                  <a:schemeClr val="tx2">
                    <a:lumMod val="10000"/>
                  </a:schemeClr>
                </a:solidFill>
              </a:rPr>
              <a:t> </a:t>
            </a:r>
            <a:r>
              <a:rPr lang="en-US" sz="1800" dirty="0" err="1" smtClean="0">
                <a:solidFill>
                  <a:schemeClr val="tx2">
                    <a:lumMod val="10000"/>
                  </a:schemeClr>
                </a:solidFill>
              </a:rPr>
              <a:t>ovarium</a:t>
            </a:r>
            <a:r>
              <a:rPr lang="en-US" sz="1800" dirty="0" smtClean="0">
                <a:solidFill>
                  <a:schemeClr val="tx2">
                    <a:lumMod val="10000"/>
                  </a:schemeClr>
                </a:solidFill>
              </a:rPr>
              <a:t>. </a:t>
            </a:r>
            <a:r>
              <a:rPr lang="en-US" sz="1800" dirty="0" err="1" smtClean="0">
                <a:solidFill>
                  <a:schemeClr val="tx2">
                    <a:lumMod val="10000"/>
                  </a:schemeClr>
                </a:solidFill>
              </a:rPr>
              <a:t>Merupakan</a:t>
            </a:r>
            <a:r>
              <a:rPr lang="en-US" sz="1800" dirty="0" smtClean="0">
                <a:solidFill>
                  <a:schemeClr val="tx2">
                    <a:lumMod val="10000"/>
                  </a:schemeClr>
                </a:solidFill>
              </a:rPr>
              <a:t> </a:t>
            </a:r>
            <a:r>
              <a:rPr lang="en-US" sz="1800" dirty="0" err="1" smtClean="0">
                <a:solidFill>
                  <a:schemeClr val="tx2">
                    <a:lumMod val="10000"/>
                  </a:schemeClr>
                </a:solidFill>
              </a:rPr>
              <a:t>jaringan</a:t>
            </a:r>
            <a:r>
              <a:rPr lang="en-US" sz="1800" dirty="0" smtClean="0">
                <a:solidFill>
                  <a:schemeClr val="tx2">
                    <a:lumMod val="10000"/>
                  </a:schemeClr>
                </a:solidFill>
              </a:rPr>
              <a:t> </a:t>
            </a:r>
            <a:r>
              <a:rPr lang="en-US" sz="1800" dirty="0" err="1" smtClean="0">
                <a:solidFill>
                  <a:schemeClr val="tx2">
                    <a:lumMod val="10000"/>
                  </a:schemeClr>
                </a:solidFill>
              </a:rPr>
              <a:t>ikat</a:t>
            </a:r>
            <a:r>
              <a:rPr lang="en-US" sz="1800" dirty="0" smtClean="0">
                <a:solidFill>
                  <a:schemeClr val="tx2">
                    <a:lumMod val="10000"/>
                  </a:schemeClr>
                </a:solidFill>
              </a:rPr>
              <a:t> </a:t>
            </a:r>
            <a:r>
              <a:rPr lang="en-US" sz="1800" dirty="0" err="1" smtClean="0">
                <a:solidFill>
                  <a:schemeClr val="tx2">
                    <a:lumMod val="10000"/>
                  </a:schemeClr>
                </a:solidFill>
              </a:rPr>
              <a:t>padat</a:t>
            </a:r>
            <a:r>
              <a:rPr lang="en-US" sz="1800" dirty="0" smtClean="0">
                <a:solidFill>
                  <a:schemeClr val="tx2">
                    <a:lumMod val="10000"/>
                  </a:schemeClr>
                </a:solidFill>
              </a:rPr>
              <a:t> </a:t>
            </a:r>
            <a:r>
              <a:rPr lang="en-US" sz="1800" dirty="0" err="1" smtClean="0">
                <a:solidFill>
                  <a:schemeClr val="tx2">
                    <a:lumMod val="10000"/>
                  </a:schemeClr>
                </a:solidFill>
              </a:rPr>
              <a:t>tidak</a:t>
            </a:r>
            <a:r>
              <a:rPr lang="en-US" sz="1800" dirty="0" smtClean="0">
                <a:solidFill>
                  <a:schemeClr val="tx2">
                    <a:lumMod val="10000"/>
                  </a:schemeClr>
                </a:solidFill>
              </a:rPr>
              <a:t> </a:t>
            </a:r>
            <a:r>
              <a:rPr lang="en-US" sz="1800" dirty="0" err="1" smtClean="0">
                <a:solidFill>
                  <a:schemeClr val="tx2">
                    <a:lumMod val="10000"/>
                  </a:schemeClr>
                </a:solidFill>
              </a:rPr>
              <a:t>teratur</a:t>
            </a:r>
            <a:r>
              <a:rPr lang="en-US" sz="1800" dirty="0" smtClean="0">
                <a:solidFill>
                  <a:schemeClr val="tx2">
                    <a:lumMod val="10000"/>
                  </a:schemeClr>
                </a:solidFill>
              </a:rPr>
              <a:t> yang </a:t>
            </a:r>
            <a:r>
              <a:rPr lang="en-US" sz="1800" dirty="0" err="1" smtClean="0">
                <a:solidFill>
                  <a:schemeClr val="tx2">
                    <a:lumMod val="10000"/>
                  </a:schemeClr>
                </a:solidFill>
              </a:rPr>
              <a:t>bersambungan</a:t>
            </a:r>
            <a:r>
              <a:rPr lang="en-US" sz="1800" dirty="0" smtClean="0">
                <a:solidFill>
                  <a:schemeClr val="tx2">
                    <a:lumMod val="10000"/>
                  </a:schemeClr>
                </a:solidFill>
              </a:rPr>
              <a:t> </a:t>
            </a:r>
            <a:r>
              <a:rPr lang="en-US" sz="1800" dirty="0" err="1" smtClean="0">
                <a:solidFill>
                  <a:schemeClr val="tx2">
                    <a:lumMod val="10000"/>
                  </a:schemeClr>
                </a:solidFill>
              </a:rPr>
              <a:t>dengan</a:t>
            </a:r>
            <a:r>
              <a:rPr lang="en-US" sz="1800" dirty="0" smtClean="0">
                <a:solidFill>
                  <a:schemeClr val="tx2">
                    <a:lumMod val="10000"/>
                  </a:schemeClr>
                </a:solidFill>
              </a:rPr>
              <a:t> </a:t>
            </a:r>
            <a:r>
              <a:rPr lang="en-US" sz="1800" i="1" dirty="0" err="1" smtClean="0">
                <a:solidFill>
                  <a:schemeClr val="tx2">
                    <a:lumMod val="10000"/>
                  </a:schemeClr>
                </a:solidFill>
              </a:rPr>
              <a:t>ligamentum</a:t>
            </a:r>
            <a:r>
              <a:rPr lang="en-US" sz="1800" i="1" dirty="0" smtClean="0">
                <a:solidFill>
                  <a:schemeClr val="tx2">
                    <a:lumMod val="10000"/>
                  </a:schemeClr>
                </a:solidFill>
              </a:rPr>
              <a:t> </a:t>
            </a:r>
            <a:r>
              <a:rPr lang="en-US" sz="1800" i="1" dirty="0" err="1" smtClean="0">
                <a:solidFill>
                  <a:schemeClr val="tx2">
                    <a:lumMod val="10000"/>
                  </a:schemeClr>
                </a:solidFill>
              </a:rPr>
              <a:t>mesovarium</a:t>
            </a:r>
            <a:r>
              <a:rPr lang="en-US" sz="1800" dirty="0" smtClean="0">
                <a:solidFill>
                  <a:schemeClr val="tx2">
                    <a:lumMod val="10000"/>
                  </a:schemeClr>
                </a:solidFill>
              </a:rPr>
              <a:t>.</a:t>
            </a:r>
          </a:p>
          <a:p>
            <a:pPr algn="just">
              <a:lnSpc>
                <a:spcPct val="100000"/>
              </a:lnSpc>
            </a:pPr>
            <a:r>
              <a:rPr lang="en-US" sz="1800" dirty="0" err="1" smtClean="0">
                <a:solidFill>
                  <a:schemeClr val="tx2">
                    <a:lumMod val="10000"/>
                  </a:schemeClr>
                </a:solidFill>
              </a:rPr>
              <a:t>Pembuluh</a:t>
            </a:r>
            <a:r>
              <a:rPr lang="en-US" sz="1800" dirty="0" smtClean="0">
                <a:solidFill>
                  <a:schemeClr val="tx2">
                    <a:lumMod val="10000"/>
                  </a:schemeClr>
                </a:solidFill>
              </a:rPr>
              <a:t> </a:t>
            </a:r>
            <a:r>
              <a:rPr lang="en-US" sz="1800" dirty="0" err="1" smtClean="0">
                <a:solidFill>
                  <a:schemeClr val="tx2">
                    <a:lumMod val="10000"/>
                  </a:schemeClr>
                </a:solidFill>
              </a:rPr>
              <a:t>Darah</a:t>
            </a:r>
            <a:r>
              <a:rPr lang="en-US" sz="1800" dirty="0" smtClean="0">
                <a:solidFill>
                  <a:schemeClr val="tx2">
                    <a:lumMod val="10000"/>
                  </a:schemeClr>
                </a:solidFill>
              </a:rPr>
              <a:t> </a:t>
            </a:r>
            <a:r>
              <a:rPr lang="en-US" sz="1800" dirty="0" err="1" smtClean="0">
                <a:solidFill>
                  <a:schemeClr val="tx2">
                    <a:lumMod val="10000"/>
                  </a:schemeClr>
                </a:solidFill>
              </a:rPr>
              <a:t>dalam</a:t>
            </a:r>
            <a:r>
              <a:rPr lang="en-US" sz="1800" i="1" dirty="0" smtClean="0">
                <a:solidFill>
                  <a:schemeClr val="tx2">
                    <a:lumMod val="10000"/>
                  </a:schemeClr>
                </a:solidFill>
              </a:rPr>
              <a:t> </a:t>
            </a:r>
            <a:r>
              <a:rPr lang="en-US" sz="1800" i="1" dirty="0" err="1" smtClean="0">
                <a:solidFill>
                  <a:schemeClr val="tx2">
                    <a:lumMod val="10000"/>
                  </a:schemeClr>
                </a:solidFill>
              </a:rPr>
              <a:t>Mesovarium</a:t>
            </a:r>
            <a:r>
              <a:rPr lang="en-US" sz="1800" dirty="0" smtClean="0">
                <a:solidFill>
                  <a:schemeClr val="tx2">
                    <a:lumMod val="10000"/>
                  </a:schemeClr>
                </a:solidFill>
              </a:rPr>
              <a:t>, </a:t>
            </a:r>
            <a:r>
              <a:rPr lang="en-US" sz="1800" dirty="0" err="1" smtClean="0">
                <a:solidFill>
                  <a:schemeClr val="tx2">
                    <a:lumMod val="10000"/>
                  </a:schemeClr>
                </a:solidFill>
              </a:rPr>
              <a:t>dilapisi</a:t>
            </a:r>
            <a:r>
              <a:rPr lang="en-US" sz="1800" dirty="0" smtClean="0">
                <a:solidFill>
                  <a:schemeClr val="tx2">
                    <a:lumMod val="10000"/>
                  </a:schemeClr>
                </a:solidFill>
              </a:rPr>
              <a:t> </a:t>
            </a:r>
            <a:r>
              <a:rPr lang="en-US" sz="1800" dirty="0" err="1" smtClean="0">
                <a:solidFill>
                  <a:schemeClr val="tx2">
                    <a:lumMod val="10000"/>
                  </a:schemeClr>
                </a:solidFill>
              </a:rPr>
              <a:t>oleh</a:t>
            </a:r>
            <a:r>
              <a:rPr lang="en-US" sz="1800" dirty="0" smtClean="0">
                <a:solidFill>
                  <a:schemeClr val="tx2">
                    <a:lumMod val="10000"/>
                  </a:schemeClr>
                </a:solidFill>
              </a:rPr>
              <a:t> </a:t>
            </a:r>
            <a:r>
              <a:rPr lang="en-US" sz="1800" dirty="0" err="1" smtClean="0">
                <a:solidFill>
                  <a:schemeClr val="tx2">
                    <a:lumMod val="10000"/>
                  </a:schemeClr>
                </a:solidFill>
              </a:rPr>
              <a:t>epitel</a:t>
            </a:r>
            <a:r>
              <a:rPr lang="en-US" sz="1800" dirty="0" smtClean="0">
                <a:solidFill>
                  <a:schemeClr val="tx2">
                    <a:lumMod val="10000"/>
                  </a:schemeClr>
                </a:solidFill>
              </a:rPr>
              <a:t> germinal dan </a:t>
            </a:r>
            <a:r>
              <a:rPr lang="en-US" sz="1800" dirty="0" err="1" smtClean="0">
                <a:solidFill>
                  <a:schemeClr val="tx2">
                    <a:lumMod val="10000"/>
                  </a:schemeClr>
                </a:solidFill>
              </a:rPr>
              <a:t>mesotelium</a:t>
            </a:r>
            <a:r>
              <a:rPr lang="en-US" sz="1800" dirty="0" smtClean="0">
                <a:solidFill>
                  <a:schemeClr val="tx2">
                    <a:lumMod val="10000"/>
                  </a:schemeClr>
                </a:solidFill>
              </a:rPr>
              <a:t> peritoneum.</a:t>
            </a:r>
          </a:p>
          <a:p>
            <a:pPr algn="just">
              <a:lnSpc>
                <a:spcPct val="100000"/>
              </a:lnSpc>
            </a:pPr>
            <a:r>
              <a:rPr lang="en-US" sz="1800" i="1" dirty="0" err="1" smtClean="0">
                <a:solidFill>
                  <a:schemeClr val="tx2">
                    <a:lumMod val="10000"/>
                  </a:schemeClr>
                </a:solidFill>
              </a:rPr>
              <a:t>Folikel</a:t>
            </a:r>
            <a:r>
              <a:rPr lang="en-US" sz="1800" i="1" dirty="0" smtClean="0">
                <a:solidFill>
                  <a:schemeClr val="tx2">
                    <a:lumMod val="10000"/>
                  </a:schemeClr>
                </a:solidFill>
              </a:rPr>
              <a:t> Primordial</a:t>
            </a:r>
            <a:r>
              <a:rPr lang="en-US" sz="1800" dirty="0" smtClean="0">
                <a:solidFill>
                  <a:schemeClr val="tx2">
                    <a:lumMod val="10000"/>
                  </a:schemeClr>
                </a:solidFill>
              </a:rPr>
              <a:t>, </a:t>
            </a:r>
            <a:r>
              <a:rPr lang="en-US" sz="1800" dirty="0" err="1" smtClean="0">
                <a:solidFill>
                  <a:schemeClr val="tx2">
                    <a:lumMod val="10000"/>
                  </a:schemeClr>
                </a:solidFill>
              </a:rPr>
              <a:t>terletak</a:t>
            </a:r>
            <a:r>
              <a:rPr lang="en-US" sz="1800" dirty="0" smtClean="0">
                <a:solidFill>
                  <a:schemeClr val="tx2">
                    <a:lumMod val="10000"/>
                  </a:schemeClr>
                </a:solidFill>
              </a:rPr>
              <a:t> di </a:t>
            </a:r>
            <a:r>
              <a:rPr lang="en-US" sz="1800" dirty="0" err="1" smtClean="0">
                <a:solidFill>
                  <a:schemeClr val="tx2">
                    <a:lumMod val="10000"/>
                  </a:schemeClr>
                </a:solidFill>
              </a:rPr>
              <a:t>tepi</a:t>
            </a:r>
            <a:r>
              <a:rPr lang="en-US" sz="1800" dirty="0" smtClean="0">
                <a:solidFill>
                  <a:schemeClr val="tx2">
                    <a:lumMod val="10000"/>
                  </a:schemeClr>
                </a:solidFill>
              </a:rPr>
              <a:t> </a:t>
            </a:r>
            <a:r>
              <a:rPr lang="en-US" sz="1800" dirty="0" err="1" smtClean="0">
                <a:solidFill>
                  <a:schemeClr val="tx2">
                    <a:lumMod val="10000"/>
                  </a:schemeClr>
                </a:solidFill>
              </a:rPr>
              <a:t>korteks</a:t>
            </a:r>
            <a:r>
              <a:rPr lang="en-US" sz="1800" dirty="0" smtClean="0">
                <a:solidFill>
                  <a:schemeClr val="tx2">
                    <a:lumMod val="10000"/>
                  </a:schemeClr>
                </a:solidFill>
              </a:rPr>
              <a:t> dan di </a:t>
            </a:r>
            <a:r>
              <a:rPr lang="en-US" sz="1800" dirty="0" err="1" smtClean="0">
                <a:solidFill>
                  <a:schemeClr val="tx2">
                    <a:lumMod val="10000"/>
                  </a:schemeClr>
                </a:solidFill>
              </a:rPr>
              <a:t>bawah</a:t>
            </a:r>
            <a:r>
              <a:rPr lang="en-US" sz="1800" dirty="0" smtClean="0">
                <a:solidFill>
                  <a:schemeClr val="tx2">
                    <a:lumMod val="10000"/>
                  </a:schemeClr>
                </a:solidFill>
              </a:rPr>
              <a:t> </a:t>
            </a:r>
            <a:r>
              <a:rPr lang="en-US" sz="1800" dirty="0" err="1" smtClean="0">
                <a:solidFill>
                  <a:schemeClr val="tx2">
                    <a:lumMod val="10000"/>
                  </a:schemeClr>
                </a:solidFill>
              </a:rPr>
              <a:t>tunika</a:t>
            </a:r>
            <a:r>
              <a:rPr lang="en-US" sz="1800" dirty="0" smtClean="0">
                <a:solidFill>
                  <a:schemeClr val="tx2">
                    <a:lumMod val="10000"/>
                  </a:schemeClr>
                </a:solidFill>
              </a:rPr>
              <a:t> albuginea. </a:t>
            </a:r>
            <a:r>
              <a:rPr lang="en-US" sz="1800" dirty="0" err="1" smtClean="0">
                <a:solidFill>
                  <a:schemeClr val="tx2">
                    <a:lumMod val="10000"/>
                  </a:schemeClr>
                </a:solidFill>
              </a:rPr>
              <a:t>Adalah</a:t>
            </a:r>
            <a:r>
              <a:rPr lang="en-US" sz="1800" dirty="0" smtClean="0">
                <a:solidFill>
                  <a:schemeClr val="tx2">
                    <a:lumMod val="10000"/>
                  </a:schemeClr>
                </a:solidFill>
              </a:rPr>
              <a:t> </a:t>
            </a:r>
            <a:r>
              <a:rPr lang="en-US" sz="1800" dirty="0" err="1" smtClean="0">
                <a:solidFill>
                  <a:schemeClr val="tx2">
                    <a:lumMod val="10000"/>
                  </a:schemeClr>
                </a:solidFill>
              </a:rPr>
              <a:t>struktur</a:t>
            </a:r>
            <a:r>
              <a:rPr lang="en-US" sz="1800" dirty="0" smtClean="0">
                <a:solidFill>
                  <a:schemeClr val="tx2">
                    <a:lumMod val="10000"/>
                  </a:schemeClr>
                </a:solidFill>
              </a:rPr>
              <a:t> paling </a:t>
            </a:r>
            <a:r>
              <a:rPr lang="en-US" sz="1800" dirty="0" err="1" smtClean="0">
                <a:solidFill>
                  <a:schemeClr val="tx2">
                    <a:lumMod val="10000"/>
                  </a:schemeClr>
                </a:solidFill>
              </a:rPr>
              <a:t>kecil</a:t>
            </a:r>
            <a:r>
              <a:rPr lang="en-US" sz="1800" dirty="0" smtClean="0">
                <a:solidFill>
                  <a:schemeClr val="tx2">
                    <a:lumMod val="10000"/>
                  </a:schemeClr>
                </a:solidFill>
              </a:rPr>
              <a:t> dan paling </a:t>
            </a:r>
            <a:r>
              <a:rPr lang="en-US" sz="1800" dirty="0" err="1" smtClean="0">
                <a:solidFill>
                  <a:schemeClr val="tx2">
                    <a:lumMod val="10000"/>
                  </a:schemeClr>
                </a:solidFill>
              </a:rPr>
              <a:t>sederhana</a:t>
            </a:r>
            <a:r>
              <a:rPr lang="en-US" sz="1800" dirty="0" smtClean="0">
                <a:solidFill>
                  <a:schemeClr val="tx2">
                    <a:lumMod val="10000"/>
                  </a:schemeClr>
                </a:solidFill>
              </a:rPr>
              <a:t>.</a:t>
            </a:r>
          </a:p>
          <a:p>
            <a:pPr algn="just">
              <a:lnSpc>
                <a:spcPct val="100000"/>
              </a:lnSpc>
            </a:pPr>
            <a:r>
              <a:rPr lang="en-US" sz="1800" i="1" dirty="0" err="1" smtClean="0">
                <a:solidFill>
                  <a:schemeClr val="tx2">
                    <a:lumMod val="10000"/>
                  </a:schemeClr>
                </a:solidFill>
              </a:rPr>
              <a:t>Folikel</a:t>
            </a:r>
            <a:r>
              <a:rPr lang="en-US" sz="1800" i="1" dirty="0" smtClean="0">
                <a:solidFill>
                  <a:schemeClr val="tx2">
                    <a:lumMod val="10000"/>
                  </a:schemeClr>
                </a:solidFill>
              </a:rPr>
              <a:t> Primer</a:t>
            </a:r>
            <a:r>
              <a:rPr lang="en-US" sz="1800" dirty="0" smtClean="0">
                <a:solidFill>
                  <a:schemeClr val="tx2">
                    <a:lumMod val="10000"/>
                  </a:schemeClr>
                </a:solidFill>
              </a:rPr>
              <a:t>, </a:t>
            </a:r>
            <a:r>
              <a:rPr lang="en-US" sz="1800" dirty="0" err="1" smtClean="0">
                <a:solidFill>
                  <a:schemeClr val="tx2">
                    <a:lumMod val="10000"/>
                  </a:schemeClr>
                </a:solidFill>
              </a:rPr>
              <a:t>folikel</a:t>
            </a:r>
            <a:r>
              <a:rPr lang="en-US" sz="1800" dirty="0" smtClean="0">
                <a:solidFill>
                  <a:schemeClr val="tx2">
                    <a:lumMod val="10000"/>
                  </a:schemeClr>
                </a:solidFill>
              </a:rPr>
              <a:t> yang </a:t>
            </a:r>
            <a:r>
              <a:rPr lang="en-US" sz="1800" dirty="0" err="1" smtClean="0">
                <a:solidFill>
                  <a:schemeClr val="tx2">
                    <a:lumMod val="10000"/>
                  </a:schemeClr>
                </a:solidFill>
              </a:rPr>
              <a:t>lebih</a:t>
            </a:r>
            <a:r>
              <a:rPr lang="en-US" sz="1800" dirty="0" smtClean="0">
                <a:solidFill>
                  <a:schemeClr val="tx2">
                    <a:lumMod val="10000"/>
                  </a:schemeClr>
                </a:solidFill>
              </a:rPr>
              <a:t> </a:t>
            </a:r>
            <a:r>
              <a:rPr lang="en-US" sz="1800" dirty="0" err="1" smtClean="0">
                <a:solidFill>
                  <a:schemeClr val="tx2">
                    <a:lumMod val="10000"/>
                  </a:schemeClr>
                </a:solidFill>
              </a:rPr>
              <a:t>kecil</a:t>
            </a:r>
            <a:r>
              <a:rPr lang="en-US" sz="1800" dirty="0" smtClean="0">
                <a:solidFill>
                  <a:schemeClr val="tx2">
                    <a:lumMod val="10000"/>
                  </a:schemeClr>
                </a:solidFill>
              </a:rPr>
              <a:t> </a:t>
            </a:r>
            <a:r>
              <a:rPr lang="en-US" sz="1800" dirty="0" err="1" smtClean="0">
                <a:solidFill>
                  <a:schemeClr val="tx2">
                    <a:lumMod val="10000"/>
                  </a:schemeClr>
                </a:solidFill>
              </a:rPr>
              <a:t>dengan</a:t>
            </a:r>
            <a:r>
              <a:rPr lang="en-US" sz="1800" dirty="0" smtClean="0">
                <a:solidFill>
                  <a:schemeClr val="tx2">
                    <a:lumMod val="10000"/>
                  </a:schemeClr>
                </a:solidFill>
              </a:rPr>
              <a:t> </a:t>
            </a:r>
            <a:r>
              <a:rPr lang="en-US" sz="1800" dirty="0" err="1" smtClean="0">
                <a:solidFill>
                  <a:schemeClr val="tx2">
                    <a:lumMod val="10000"/>
                  </a:schemeClr>
                </a:solidFill>
              </a:rPr>
              <a:t>sel</a:t>
            </a:r>
            <a:r>
              <a:rPr lang="en-US" sz="1800" dirty="0" smtClean="0">
                <a:solidFill>
                  <a:schemeClr val="tx2">
                    <a:lumMod val="10000"/>
                  </a:schemeClr>
                </a:solidFill>
              </a:rPr>
              <a:t> </a:t>
            </a:r>
            <a:r>
              <a:rPr lang="en-US" sz="1800" dirty="0" err="1" smtClean="0">
                <a:solidFill>
                  <a:schemeClr val="tx2">
                    <a:lumMod val="10000"/>
                  </a:schemeClr>
                </a:solidFill>
              </a:rPr>
              <a:t>kuboid</a:t>
            </a:r>
            <a:r>
              <a:rPr lang="en-US" sz="1800" dirty="0" smtClean="0">
                <a:solidFill>
                  <a:schemeClr val="tx2">
                    <a:lumMod val="10000"/>
                  </a:schemeClr>
                </a:solidFill>
              </a:rPr>
              <a:t>, </a:t>
            </a:r>
            <a:r>
              <a:rPr lang="en-US" sz="1800" dirty="0" err="1" smtClean="0">
                <a:solidFill>
                  <a:schemeClr val="tx2">
                    <a:lumMod val="10000"/>
                  </a:schemeClr>
                </a:solidFill>
              </a:rPr>
              <a:t>silindris</a:t>
            </a:r>
            <a:r>
              <a:rPr lang="en-US" sz="1800" dirty="0" smtClean="0">
                <a:solidFill>
                  <a:schemeClr val="tx2">
                    <a:lumMod val="10000"/>
                  </a:schemeClr>
                </a:solidFill>
              </a:rPr>
              <a:t>, </a:t>
            </a:r>
            <a:r>
              <a:rPr lang="en-US" sz="1800" dirty="0" err="1" smtClean="0">
                <a:solidFill>
                  <a:schemeClr val="tx2">
                    <a:lumMod val="10000"/>
                  </a:schemeClr>
                </a:solidFill>
              </a:rPr>
              <a:t>atau</a:t>
            </a:r>
            <a:r>
              <a:rPr lang="en-US" sz="1800" dirty="0" smtClean="0">
                <a:solidFill>
                  <a:schemeClr val="tx2">
                    <a:lumMod val="10000"/>
                  </a:schemeClr>
                </a:solidFill>
              </a:rPr>
              <a:t> </a:t>
            </a:r>
            <a:r>
              <a:rPr lang="en-US" sz="1800" dirty="0" err="1" smtClean="0">
                <a:solidFill>
                  <a:schemeClr val="tx2">
                    <a:lumMod val="10000"/>
                  </a:schemeClr>
                </a:solidFill>
              </a:rPr>
              <a:t>berlapis</a:t>
            </a:r>
            <a:r>
              <a:rPr lang="en-US" sz="1800" dirty="0" smtClean="0">
                <a:solidFill>
                  <a:schemeClr val="tx2">
                    <a:lumMod val="10000"/>
                  </a:schemeClr>
                </a:solidFill>
              </a:rPr>
              <a:t> </a:t>
            </a:r>
            <a:r>
              <a:rPr lang="en-US" sz="1800" dirty="0" err="1" smtClean="0">
                <a:solidFill>
                  <a:schemeClr val="tx2">
                    <a:lumMod val="10000"/>
                  </a:schemeClr>
                </a:solidFill>
              </a:rPr>
              <a:t>kuboid</a:t>
            </a:r>
            <a:r>
              <a:rPr lang="en-US" sz="1800" dirty="0" smtClean="0">
                <a:solidFill>
                  <a:schemeClr val="tx2">
                    <a:lumMod val="10000"/>
                  </a:schemeClr>
                </a:solidFill>
              </a:rPr>
              <a:t> yang </a:t>
            </a:r>
            <a:r>
              <a:rPr lang="en-US" sz="1800" dirty="0" err="1" smtClean="0">
                <a:solidFill>
                  <a:schemeClr val="tx2">
                    <a:lumMod val="10000"/>
                  </a:schemeClr>
                </a:solidFill>
              </a:rPr>
              <a:t>mengelilingi</a:t>
            </a:r>
            <a:r>
              <a:rPr lang="en-US" sz="1800" dirty="0" smtClean="0">
                <a:solidFill>
                  <a:schemeClr val="tx2">
                    <a:lumMod val="10000"/>
                  </a:schemeClr>
                </a:solidFill>
              </a:rPr>
              <a:t> </a:t>
            </a:r>
            <a:r>
              <a:rPr lang="en-US" sz="1800" dirty="0" err="1" smtClean="0">
                <a:solidFill>
                  <a:schemeClr val="tx2">
                    <a:lumMod val="10000"/>
                  </a:schemeClr>
                </a:solidFill>
              </a:rPr>
              <a:t>otot</a:t>
            </a:r>
            <a:r>
              <a:rPr lang="en-US" sz="1800" dirty="0" smtClean="0">
                <a:solidFill>
                  <a:schemeClr val="tx2">
                    <a:lumMod val="10000"/>
                  </a:schemeClr>
                </a:solidFill>
              </a:rPr>
              <a:t> primer.</a:t>
            </a:r>
          </a:p>
          <a:p>
            <a:pPr algn="just">
              <a:lnSpc>
                <a:spcPct val="100000"/>
              </a:lnSpc>
            </a:pPr>
            <a:r>
              <a:rPr lang="en-US" sz="1800" i="1" dirty="0" err="1" smtClean="0">
                <a:solidFill>
                  <a:schemeClr val="tx2">
                    <a:lumMod val="10000"/>
                  </a:schemeClr>
                </a:solidFill>
              </a:rPr>
              <a:t>Sel</a:t>
            </a:r>
            <a:r>
              <a:rPr lang="en-US" sz="1800" i="1" dirty="0" smtClean="0">
                <a:solidFill>
                  <a:schemeClr val="tx2">
                    <a:lumMod val="10000"/>
                  </a:schemeClr>
                </a:solidFill>
              </a:rPr>
              <a:t> Granulosa</a:t>
            </a:r>
            <a:r>
              <a:rPr lang="en-US" sz="1800" dirty="0" smtClean="0">
                <a:solidFill>
                  <a:schemeClr val="tx2">
                    <a:lumMod val="10000"/>
                  </a:schemeClr>
                </a:solidFill>
              </a:rPr>
              <a:t>, </a:t>
            </a:r>
            <a:r>
              <a:rPr lang="en-US" sz="1800" dirty="0" err="1" smtClean="0">
                <a:solidFill>
                  <a:schemeClr val="tx2">
                    <a:lumMod val="10000"/>
                  </a:schemeClr>
                </a:solidFill>
              </a:rPr>
              <a:t>merupakan</a:t>
            </a:r>
            <a:r>
              <a:rPr lang="en-US" sz="1800" dirty="0" smtClean="0">
                <a:solidFill>
                  <a:schemeClr val="tx2">
                    <a:lumMod val="10000"/>
                  </a:schemeClr>
                </a:solidFill>
              </a:rPr>
              <a:t> liquor </a:t>
            </a:r>
            <a:r>
              <a:rPr lang="en-US" sz="1800" dirty="0" err="1" smtClean="0">
                <a:solidFill>
                  <a:schemeClr val="tx2">
                    <a:lumMod val="10000"/>
                  </a:schemeClr>
                </a:solidFill>
              </a:rPr>
              <a:t>follicularis</a:t>
            </a:r>
            <a:r>
              <a:rPr lang="en-US" sz="1800" dirty="0" smtClean="0">
                <a:solidFill>
                  <a:schemeClr val="tx2">
                    <a:lumMod val="10000"/>
                  </a:schemeClr>
                </a:solidFill>
              </a:rPr>
              <a:t> yang </a:t>
            </a:r>
            <a:r>
              <a:rPr lang="en-US" sz="1800" dirty="0" err="1" smtClean="0">
                <a:solidFill>
                  <a:schemeClr val="tx2">
                    <a:lumMod val="10000"/>
                  </a:schemeClr>
                </a:solidFill>
              </a:rPr>
              <a:t>menumpuk</a:t>
            </a:r>
            <a:r>
              <a:rPr lang="en-US" sz="1800" dirty="0" smtClean="0">
                <a:solidFill>
                  <a:schemeClr val="tx2">
                    <a:lumMod val="10000"/>
                  </a:schemeClr>
                </a:solidFill>
              </a:rPr>
              <a:t> di </a:t>
            </a:r>
            <a:r>
              <a:rPr lang="en-US" sz="1800" dirty="0" err="1" smtClean="0">
                <a:solidFill>
                  <a:schemeClr val="tx2">
                    <a:lumMod val="10000"/>
                  </a:schemeClr>
                </a:solidFill>
              </a:rPr>
              <a:t>antara</a:t>
            </a:r>
            <a:r>
              <a:rPr lang="en-US" sz="1800" dirty="0" smtClean="0">
                <a:solidFill>
                  <a:schemeClr val="tx2">
                    <a:lumMod val="10000"/>
                  </a:schemeClr>
                </a:solidFill>
              </a:rPr>
              <a:t> </a:t>
            </a:r>
            <a:r>
              <a:rPr lang="en-US" sz="1800" dirty="0" err="1" smtClean="0">
                <a:solidFill>
                  <a:schemeClr val="tx2">
                    <a:lumMod val="10000"/>
                  </a:schemeClr>
                </a:solidFill>
              </a:rPr>
              <a:t>sel-sel</a:t>
            </a:r>
            <a:r>
              <a:rPr lang="en-US" sz="1800" dirty="0" smtClean="0">
                <a:solidFill>
                  <a:schemeClr val="tx2">
                    <a:lumMod val="10000"/>
                  </a:schemeClr>
                </a:solidFill>
              </a:rPr>
              <a:t> </a:t>
            </a:r>
            <a:r>
              <a:rPr lang="en-US" sz="1800" dirty="0" err="1" smtClean="0">
                <a:solidFill>
                  <a:schemeClr val="tx2">
                    <a:lumMod val="10000"/>
                  </a:schemeClr>
                </a:solidFill>
              </a:rPr>
              <a:t>folikular</a:t>
            </a:r>
            <a:r>
              <a:rPr lang="en-US" sz="1800" dirty="0" smtClean="0">
                <a:solidFill>
                  <a:schemeClr val="tx2">
                    <a:lumMod val="10000"/>
                  </a:schemeClr>
                </a:solidFill>
              </a:rPr>
              <a:t> yang </a:t>
            </a:r>
            <a:r>
              <a:rPr lang="en-US" sz="1800" dirty="0" err="1" smtClean="0">
                <a:solidFill>
                  <a:schemeClr val="tx2">
                    <a:lumMod val="10000"/>
                  </a:schemeClr>
                </a:solidFill>
              </a:rPr>
              <a:t>mengelilingi</a:t>
            </a:r>
            <a:r>
              <a:rPr lang="en-US" sz="1800" dirty="0" smtClean="0">
                <a:solidFill>
                  <a:schemeClr val="tx2">
                    <a:lumMod val="10000"/>
                  </a:schemeClr>
                </a:solidFill>
              </a:rPr>
              <a:t> antrum.</a:t>
            </a:r>
          </a:p>
          <a:p>
            <a:endParaRPr lang="en-US" sz="1600" dirty="0"/>
          </a:p>
          <a:p>
            <a:endParaRPr lang="en-US" dirty="0"/>
          </a:p>
        </p:txBody>
      </p:sp>
    </p:spTree>
    <p:extLst>
      <p:ext uri="{BB962C8B-B14F-4D97-AF65-F5344CB8AC3E}">
        <p14:creationId xmlns:p14="http://schemas.microsoft.com/office/powerpoint/2010/main" val="3155017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537" y="423746"/>
            <a:ext cx="8486077" cy="4047893"/>
          </a:xfrm>
        </p:spPr>
        <p:txBody>
          <a:bodyPr/>
          <a:lstStyle/>
          <a:p>
            <a:r>
              <a:rPr lang="en-US" sz="1800" i="1" dirty="0"/>
              <a:t>Antrum</a:t>
            </a:r>
            <a:r>
              <a:rPr lang="en-US" sz="1800" dirty="0"/>
              <a:t>, </a:t>
            </a:r>
            <a:r>
              <a:rPr lang="en-US" sz="1800" dirty="0" err="1"/>
              <a:t>daerah</a:t>
            </a:r>
            <a:r>
              <a:rPr lang="en-US" sz="1800" dirty="0"/>
              <a:t> yang </a:t>
            </a:r>
            <a:r>
              <a:rPr lang="en-US" sz="1800" dirty="0" err="1"/>
              <a:t>mengandung</a:t>
            </a:r>
            <a:r>
              <a:rPr lang="en-US" sz="1800" dirty="0"/>
              <a:t> </a:t>
            </a:r>
            <a:r>
              <a:rPr lang="en-US" sz="1800" dirty="0" err="1"/>
              <a:t>cairan</a:t>
            </a:r>
            <a:r>
              <a:rPr lang="en-US" sz="1800" dirty="0"/>
              <a:t> yang </a:t>
            </a:r>
            <a:r>
              <a:rPr lang="en-US" sz="1800" dirty="0" err="1"/>
              <a:t>menyatu</a:t>
            </a:r>
            <a:r>
              <a:rPr lang="en-US" sz="1800" dirty="0"/>
              <a:t> </a:t>
            </a:r>
            <a:r>
              <a:rPr lang="en-US" sz="1800" dirty="0" err="1"/>
              <a:t>untuk</a:t>
            </a:r>
            <a:r>
              <a:rPr lang="en-US" sz="1800" dirty="0"/>
              <a:t> </a:t>
            </a:r>
            <a:r>
              <a:rPr lang="en-US" sz="1800" dirty="0" err="1"/>
              <a:t>membentuk</a:t>
            </a:r>
            <a:r>
              <a:rPr lang="en-US" sz="1800" dirty="0"/>
              <a:t> </a:t>
            </a:r>
            <a:r>
              <a:rPr lang="en-US" sz="1800" dirty="0" err="1"/>
              <a:t>suatu</a:t>
            </a:r>
            <a:r>
              <a:rPr lang="en-US" sz="1800" dirty="0"/>
              <a:t> </a:t>
            </a:r>
            <a:r>
              <a:rPr lang="en-US" sz="1800" dirty="0" err="1"/>
              <a:t>rongga</a:t>
            </a:r>
            <a:r>
              <a:rPr lang="en-US" sz="1800" dirty="0"/>
              <a:t> </a:t>
            </a:r>
            <a:r>
              <a:rPr lang="en-US" sz="1800" dirty="0" err="1"/>
              <a:t>berisi</a:t>
            </a:r>
            <a:r>
              <a:rPr lang="en-US" sz="1800" dirty="0"/>
              <a:t> </a:t>
            </a:r>
            <a:r>
              <a:rPr lang="en-US" sz="1800" dirty="0" err="1"/>
              <a:t>cairan</a:t>
            </a:r>
            <a:r>
              <a:rPr lang="en-US" sz="1800" dirty="0"/>
              <a:t>.</a:t>
            </a:r>
          </a:p>
          <a:p>
            <a:r>
              <a:rPr lang="en-US" sz="1800" i="1" dirty="0" err="1"/>
              <a:t>Folikel</a:t>
            </a:r>
            <a:r>
              <a:rPr lang="en-US" sz="1800" i="1" dirty="0"/>
              <a:t> </a:t>
            </a:r>
            <a:r>
              <a:rPr lang="en-US" sz="1800" i="1" dirty="0" err="1"/>
              <a:t>Matur</a:t>
            </a:r>
            <a:r>
              <a:rPr lang="en-US" sz="1800" dirty="0"/>
              <a:t>, </a:t>
            </a:r>
            <a:r>
              <a:rPr lang="en-US" sz="1800" dirty="0" err="1"/>
              <a:t>folikel</a:t>
            </a:r>
            <a:r>
              <a:rPr lang="en-US" sz="1800" dirty="0"/>
              <a:t> </a:t>
            </a:r>
            <a:r>
              <a:rPr lang="en-US" sz="1800" dirty="0" err="1"/>
              <a:t>ovarium</a:t>
            </a:r>
            <a:r>
              <a:rPr lang="en-US" sz="1800" dirty="0"/>
              <a:t> yang paling </a:t>
            </a:r>
            <a:r>
              <a:rPr lang="en-US" sz="1800" dirty="0" err="1"/>
              <a:t>besar</a:t>
            </a:r>
            <a:r>
              <a:rPr lang="en-US" sz="1800" dirty="0"/>
              <a:t>.</a:t>
            </a:r>
          </a:p>
          <a:p>
            <a:r>
              <a:rPr lang="en-US" sz="1800" i="1" dirty="0" err="1"/>
              <a:t>Teka</a:t>
            </a:r>
            <a:r>
              <a:rPr lang="en-US" sz="1800" i="1" dirty="0"/>
              <a:t> </a:t>
            </a:r>
            <a:r>
              <a:rPr lang="en-US" sz="1800" i="1" dirty="0" err="1"/>
              <a:t>Eksterna</a:t>
            </a:r>
            <a:r>
              <a:rPr lang="en-US" sz="1800" dirty="0"/>
              <a:t>, </a:t>
            </a:r>
            <a:r>
              <a:rPr lang="en-US" sz="1800" dirty="0" err="1"/>
              <a:t>lapisan</a:t>
            </a:r>
            <a:r>
              <a:rPr lang="en-US" sz="1800" dirty="0"/>
              <a:t> </a:t>
            </a:r>
            <a:r>
              <a:rPr lang="en-US" sz="1800" dirty="0" err="1"/>
              <a:t>jaringan</a:t>
            </a:r>
            <a:r>
              <a:rPr lang="en-US" sz="1800" dirty="0"/>
              <a:t> </a:t>
            </a:r>
            <a:r>
              <a:rPr lang="en-US" sz="1800" dirty="0" err="1"/>
              <a:t>ikat</a:t>
            </a:r>
            <a:r>
              <a:rPr lang="en-US" sz="1800" dirty="0"/>
              <a:t> </a:t>
            </a:r>
            <a:r>
              <a:rPr lang="en-US" sz="1800" dirty="0" err="1"/>
              <a:t>sebelah</a:t>
            </a:r>
            <a:r>
              <a:rPr lang="en-US" sz="1800" dirty="0"/>
              <a:t> </a:t>
            </a:r>
            <a:r>
              <a:rPr lang="en-US" sz="1800" dirty="0" err="1"/>
              <a:t>luar</a:t>
            </a:r>
            <a:r>
              <a:rPr lang="en-US" sz="1800" dirty="0"/>
              <a:t>.</a:t>
            </a:r>
          </a:p>
          <a:p>
            <a:r>
              <a:rPr lang="en-US" sz="1800" i="1" dirty="0" err="1"/>
              <a:t>Teka</a:t>
            </a:r>
            <a:r>
              <a:rPr lang="en-US" sz="1800" i="1" dirty="0"/>
              <a:t> </a:t>
            </a:r>
            <a:r>
              <a:rPr lang="en-US" sz="1800" i="1" dirty="0" err="1"/>
              <a:t>Intena</a:t>
            </a:r>
            <a:r>
              <a:rPr lang="en-US" sz="1800" dirty="0"/>
              <a:t>, </a:t>
            </a:r>
            <a:r>
              <a:rPr lang="en-US" sz="1800" dirty="0" err="1"/>
              <a:t>lapisan</a:t>
            </a:r>
            <a:r>
              <a:rPr lang="en-US" sz="1800" dirty="0"/>
              <a:t> </a:t>
            </a:r>
            <a:r>
              <a:rPr lang="en-US" sz="1800" dirty="0" err="1"/>
              <a:t>jaringan</a:t>
            </a:r>
            <a:r>
              <a:rPr lang="en-US" sz="1800" dirty="0"/>
              <a:t> </a:t>
            </a:r>
            <a:r>
              <a:rPr lang="en-US" sz="1800" dirty="0" err="1"/>
              <a:t>ikat</a:t>
            </a:r>
            <a:r>
              <a:rPr lang="en-US" sz="1800" dirty="0"/>
              <a:t> </a:t>
            </a:r>
            <a:r>
              <a:rPr lang="en-US" sz="1800" dirty="0" err="1"/>
              <a:t>dalam</a:t>
            </a:r>
            <a:r>
              <a:rPr lang="en-US" sz="1800" dirty="0"/>
              <a:t>.</a:t>
            </a:r>
          </a:p>
          <a:p>
            <a:r>
              <a:rPr lang="en-US" sz="1800" i="1" dirty="0"/>
              <a:t>Cumulus </a:t>
            </a:r>
            <a:r>
              <a:rPr lang="en-US" sz="1800" i="1" dirty="0" err="1"/>
              <a:t>Oofurus</a:t>
            </a:r>
            <a:r>
              <a:rPr lang="en-US" sz="1800" dirty="0"/>
              <a:t>, </a:t>
            </a:r>
            <a:r>
              <a:rPr lang="en-US" sz="1800" dirty="0" err="1"/>
              <a:t>suatu</a:t>
            </a:r>
            <a:r>
              <a:rPr lang="en-US" sz="1800" dirty="0"/>
              <a:t> </a:t>
            </a:r>
            <a:r>
              <a:rPr lang="en-US" sz="1800" dirty="0" err="1"/>
              <a:t>bukit</a:t>
            </a:r>
            <a:r>
              <a:rPr lang="en-US" sz="1800" dirty="0"/>
              <a:t> </a:t>
            </a:r>
            <a:r>
              <a:rPr lang="en-US" sz="1800" dirty="0" err="1"/>
              <a:t>kecil</a:t>
            </a:r>
            <a:r>
              <a:rPr lang="en-US" sz="1800" dirty="0"/>
              <a:t> </a:t>
            </a:r>
            <a:r>
              <a:rPr lang="en-US" sz="1800" dirty="0" err="1"/>
              <a:t>tempat</a:t>
            </a:r>
            <a:r>
              <a:rPr lang="en-US" sz="1800" dirty="0"/>
              <a:t> </a:t>
            </a:r>
            <a:r>
              <a:rPr lang="en-US" sz="1800" dirty="0" err="1"/>
              <a:t>oosit</a:t>
            </a:r>
            <a:r>
              <a:rPr lang="en-US" sz="1800" dirty="0"/>
              <a:t> primer </a:t>
            </a:r>
            <a:r>
              <a:rPr lang="en-US" sz="1800" dirty="0" err="1"/>
              <a:t>berada</a:t>
            </a:r>
            <a:r>
              <a:rPr lang="en-US" sz="1800" dirty="0"/>
              <a:t>.</a:t>
            </a:r>
          </a:p>
          <a:p>
            <a:r>
              <a:rPr lang="en-US" sz="1800" i="1" dirty="0" err="1"/>
              <a:t>Korona</a:t>
            </a:r>
            <a:r>
              <a:rPr lang="en-US" sz="1800" i="1" dirty="0"/>
              <a:t> </a:t>
            </a:r>
            <a:r>
              <a:rPr lang="en-US" sz="1800" i="1" dirty="0" err="1"/>
              <a:t>Radiata</a:t>
            </a:r>
            <a:r>
              <a:rPr lang="en-US" sz="1800" dirty="0"/>
              <a:t>, </a:t>
            </a:r>
            <a:r>
              <a:rPr lang="en-US" sz="1800" dirty="0" err="1"/>
              <a:t>lapisan</a:t>
            </a:r>
            <a:r>
              <a:rPr lang="en-US" sz="1800" dirty="0"/>
              <a:t> </a:t>
            </a:r>
            <a:r>
              <a:rPr lang="en-US" sz="1800" dirty="0" err="1"/>
              <a:t>sel</a:t>
            </a:r>
            <a:r>
              <a:rPr lang="en-US" sz="1800" dirty="0"/>
              <a:t> yang </a:t>
            </a:r>
            <a:r>
              <a:rPr lang="en-US" sz="1800" dirty="0" err="1"/>
              <a:t>langsung</a:t>
            </a:r>
            <a:r>
              <a:rPr lang="en-US" sz="1800" dirty="0"/>
              <a:t> </a:t>
            </a:r>
            <a:r>
              <a:rPr lang="en-US" sz="1800" dirty="0" err="1"/>
              <a:t>melekat</a:t>
            </a:r>
            <a:r>
              <a:rPr lang="en-US" sz="1800" dirty="0"/>
              <a:t> </a:t>
            </a:r>
            <a:r>
              <a:rPr lang="en-US" sz="1800" dirty="0" err="1"/>
              <a:t>pada</a:t>
            </a:r>
            <a:r>
              <a:rPr lang="en-US" sz="1800" dirty="0"/>
              <a:t> </a:t>
            </a:r>
            <a:r>
              <a:rPr lang="en-US" sz="1800" dirty="0" err="1"/>
              <a:t>oosit</a:t>
            </a:r>
            <a:r>
              <a:rPr lang="en-US" sz="1800" dirty="0"/>
              <a:t> primer.</a:t>
            </a:r>
          </a:p>
          <a:p>
            <a:r>
              <a:rPr lang="en-US" sz="1800" i="1" dirty="0" err="1"/>
              <a:t>Sel</a:t>
            </a:r>
            <a:r>
              <a:rPr lang="en-US" sz="1800" i="1" dirty="0"/>
              <a:t> Lutein Granulosa</a:t>
            </a:r>
            <a:r>
              <a:rPr lang="en-US" sz="1800" dirty="0"/>
              <a:t>, </a:t>
            </a:r>
            <a:r>
              <a:rPr lang="en-US" sz="1800" dirty="0" err="1"/>
              <a:t>berwarna</a:t>
            </a:r>
            <a:r>
              <a:rPr lang="en-US" sz="1800" dirty="0"/>
              <a:t> </a:t>
            </a:r>
            <a:r>
              <a:rPr lang="en-US" sz="1800" dirty="0" err="1"/>
              <a:t>lebih</a:t>
            </a:r>
            <a:r>
              <a:rPr lang="en-US" sz="1800" dirty="0"/>
              <a:t> </a:t>
            </a:r>
            <a:r>
              <a:rPr lang="en-US" sz="1800" dirty="0" err="1"/>
              <a:t>muda</a:t>
            </a:r>
            <a:r>
              <a:rPr lang="en-US" sz="1800" dirty="0" smtClean="0"/>
              <a:t>.</a:t>
            </a:r>
          </a:p>
          <a:p>
            <a:r>
              <a:rPr lang="en-US" sz="1800" i="1" dirty="0" err="1"/>
              <a:t>Sel</a:t>
            </a:r>
            <a:r>
              <a:rPr lang="en-US" sz="1800" i="1" dirty="0"/>
              <a:t> </a:t>
            </a:r>
            <a:r>
              <a:rPr lang="en-US" sz="1800" i="1" dirty="0" err="1"/>
              <a:t>Teka</a:t>
            </a:r>
            <a:r>
              <a:rPr lang="en-US" sz="1800" i="1" dirty="0"/>
              <a:t> Lutein</a:t>
            </a:r>
            <a:r>
              <a:rPr lang="en-US" sz="1800" dirty="0"/>
              <a:t>, </a:t>
            </a:r>
            <a:r>
              <a:rPr lang="en-US" sz="1800" dirty="0" err="1"/>
              <a:t>berwarna</a:t>
            </a:r>
            <a:r>
              <a:rPr lang="en-US" sz="1800" dirty="0"/>
              <a:t> </a:t>
            </a:r>
            <a:r>
              <a:rPr lang="en-US" sz="1800" dirty="0" err="1"/>
              <a:t>lebih</a:t>
            </a:r>
            <a:r>
              <a:rPr lang="en-US" sz="1800" dirty="0"/>
              <a:t> </a:t>
            </a:r>
            <a:r>
              <a:rPr lang="en-US" sz="1800" dirty="0" err="1"/>
              <a:t>gelap</a:t>
            </a:r>
            <a:r>
              <a:rPr lang="en-US" sz="1800" dirty="0"/>
              <a:t>, </a:t>
            </a:r>
            <a:r>
              <a:rPr lang="en-US" sz="1800" dirty="0" err="1"/>
              <a:t>merupakan</a:t>
            </a:r>
            <a:r>
              <a:rPr lang="en-US" sz="1800" dirty="0"/>
              <a:t> </a:t>
            </a:r>
            <a:r>
              <a:rPr lang="en-US" sz="1800" dirty="0" err="1"/>
              <a:t>bekas</a:t>
            </a:r>
            <a:r>
              <a:rPr lang="en-US" sz="1800" dirty="0"/>
              <a:t> </a:t>
            </a:r>
            <a:r>
              <a:rPr lang="en-US" sz="1800" dirty="0" err="1"/>
              <a:t>sel</a:t>
            </a:r>
            <a:r>
              <a:rPr lang="en-US" sz="1800" dirty="0"/>
              <a:t> </a:t>
            </a:r>
            <a:r>
              <a:rPr lang="en-US" sz="1800" dirty="0" err="1"/>
              <a:t>teka</a:t>
            </a:r>
            <a:r>
              <a:rPr lang="en-US" sz="1800" dirty="0"/>
              <a:t> </a:t>
            </a:r>
            <a:r>
              <a:rPr lang="en-US" sz="1800" dirty="0" err="1"/>
              <a:t>interna</a:t>
            </a:r>
            <a:r>
              <a:rPr lang="en-US" sz="1800" dirty="0"/>
              <a:t> </a:t>
            </a:r>
            <a:r>
              <a:rPr lang="en-US" sz="1800" dirty="0" err="1"/>
              <a:t>pada</a:t>
            </a:r>
            <a:r>
              <a:rPr lang="en-US" sz="1800" dirty="0"/>
              <a:t> </a:t>
            </a:r>
            <a:r>
              <a:rPr lang="en-US" sz="1800" dirty="0" err="1"/>
              <a:t>folikel</a:t>
            </a:r>
            <a:r>
              <a:rPr lang="en-US" sz="1800" dirty="0"/>
              <a:t> </a:t>
            </a:r>
            <a:r>
              <a:rPr lang="en-US" sz="1800" dirty="0" err="1"/>
              <a:t>matur</a:t>
            </a:r>
            <a:r>
              <a:rPr lang="en-US" sz="1800" dirty="0"/>
              <a:t> </a:t>
            </a:r>
            <a:r>
              <a:rPr lang="en-US" sz="1800" dirty="0" err="1"/>
              <a:t>sebelum</a:t>
            </a:r>
            <a:r>
              <a:rPr lang="en-US" sz="1800" dirty="0"/>
              <a:t> </a:t>
            </a:r>
            <a:r>
              <a:rPr lang="en-US" sz="1800" dirty="0" err="1"/>
              <a:t>ovulasi</a:t>
            </a:r>
            <a:r>
              <a:rPr lang="en-US" sz="1800" dirty="0"/>
              <a:t>.</a:t>
            </a:r>
          </a:p>
          <a:p>
            <a:r>
              <a:rPr lang="en-US" sz="1800" i="1" dirty="0" err="1"/>
              <a:t>Korpus</a:t>
            </a:r>
            <a:r>
              <a:rPr lang="en-US" sz="1800" i="1" dirty="0"/>
              <a:t> </a:t>
            </a:r>
            <a:r>
              <a:rPr lang="en-US" sz="1800" i="1" dirty="0" err="1"/>
              <a:t>Albikans</a:t>
            </a:r>
            <a:r>
              <a:rPr lang="en-US" sz="1800" dirty="0"/>
              <a:t>, </a:t>
            </a:r>
            <a:r>
              <a:rPr lang="en-US" sz="1800" dirty="0" err="1"/>
              <a:t>jaringan</a:t>
            </a:r>
            <a:r>
              <a:rPr lang="en-US" sz="1800" dirty="0"/>
              <a:t> </a:t>
            </a:r>
            <a:r>
              <a:rPr lang="en-US" sz="1800" dirty="0" err="1"/>
              <a:t>perut</a:t>
            </a:r>
            <a:r>
              <a:rPr lang="en-US" sz="1800" dirty="0"/>
              <a:t> yang </a:t>
            </a:r>
            <a:r>
              <a:rPr lang="en-US" sz="1800" dirty="0" err="1"/>
              <a:t>mengalami</a:t>
            </a:r>
            <a:r>
              <a:rPr lang="en-US" sz="1800" dirty="0"/>
              <a:t> </a:t>
            </a:r>
            <a:r>
              <a:rPr lang="en-US" sz="1800" dirty="0" err="1"/>
              <a:t>regresi</a:t>
            </a:r>
            <a:r>
              <a:rPr lang="en-US" sz="1800" dirty="0"/>
              <a:t> dan </a:t>
            </a:r>
            <a:r>
              <a:rPr lang="en-US" sz="1800" dirty="0" err="1"/>
              <a:t>degenerasi</a:t>
            </a:r>
            <a:r>
              <a:rPr lang="en-US" sz="1800" dirty="0"/>
              <a:t>.</a:t>
            </a:r>
          </a:p>
          <a:p>
            <a:pPr marL="146050" indent="0">
              <a:buNone/>
            </a:pPr>
            <a:endParaRPr lang="en-US" sz="1600" dirty="0"/>
          </a:p>
          <a:p>
            <a:pPr marL="146050" indent="0">
              <a:buNone/>
            </a:pPr>
            <a:endParaRPr lang="en-US" sz="1600" dirty="0"/>
          </a:p>
          <a:p>
            <a:endParaRPr lang="en-US" dirty="0"/>
          </a:p>
        </p:txBody>
      </p:sp>
    </p:spTree>
    <p:extLst>
      <p:ext uri="{BB962C8B-B14F-4D97-AF65-F5344CB8AC3E}">
        <p14:creationId xmlns:p14="http://schemas.microsoft.com/office/powerpoint/2010/main" val="2702995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537" y="836341"/>
            <a:ext cx="8486077" cy="3635298"/>
          </a:xfrm>
        </p:spPr>
        <p:txBody>
          <a:bodyPr/>
          <a:lstStyle/>
          <a:p>
            <a:r>
              <a:rPr lang="en-US" sz="1800" i="1" dirty="0" err="1">
                <a:solidFill>
                  <a:schemeClr val="tx2">
                    <a:lumMod val="10000"/>
                  </a:schemeClr>
                </a:solidFill>
              </a:rPr>
              <a:t>Folikel</a:t>
            </a:r>
            <a:r>
              <a:rPr lang="en-US" sz="1800" i="1" dirty="0">
                <a:solidFill>
                  <a:schemeClr val="tx2">
                    <a:lumMod val="10000"/>
                  </a:schemeClr>
                </a:solidFill>
              </a:rPr>
              <a:t> </a:t>
            </a:r>
            <a:r>
              <a:rPr lang="en-US" sz="1800" i="1" dirty="0" err="1">
                <a:solidFill>
                  <a:schemeClr val="tx2">
                    <a:lumMod val="10000"/>
                  </a:schemeClr>
                </a:solidFill>
              </a:rPr>
              <a:t>Atretik</a:t>
            </a:r>
            <a:r>
              <a:rPr lang="en-US" sz="1800" dirty="0">
                <a:solidFill>
                  <a:schemeClr val="tx2">
                    <a:lumMod val="10000"/>
                  </a:schemeClr>
                </a:solidFill>
              </a:rPr>
              <a:t>, </a:t>
            </a:r>
            <a:r>
              <a:rPr lang="en-US" sz="1800" dirty="0" err="1">
                <a:solidFill>
                  <a:schemeClr val="tx2">
                    <a:lumMod val="10000"/>
                  </a:schemeClr>
                </a:solidFill>
              </a:rPr>
              <a:t>folikel</a:t>
            </a:r>
            <a:r>
              <a:rPr lang="en-US" sz="1800" dirty="0">
                <a:solidFill>
                  <a:schemeClr val="tx2">
                    <a:lumMod val="10000"/>
                  </a:schemeClr>
                </a:solidFill>
              </a:rPr>
              <a:t> yang </a:t>
            </a:r>
            <a:r>
              <a:rPr lang="en-US" sz="1800" dirty="0" err="1">
                <a:solidFill>
                  <a:schemeClr val="tx2">
                    <a:lumMod val="10000"/>
                  </a:schemeClr>
                </a:solidFill>
              </a:rPr>
              <a:t>mengaluni</a:t>
            </a:r>
            <a:r>
              <a:rPr lang="en-US" sz="1800" dirty="0">
                <a:solidFill>
                  <a:schemeClr val="tx2">
                    <a:lumMod val="10000"/>
                  </a:schemeClr>
                </a:solidFill>
              </a:rPr>
              <a:t> </a:t>
            </a:r>
            <a:r>
              <a:rPr lang="en-US" sz="1800" dirty="0" err="1">
                <a:solidFill>
                  <a:schemeClr val="tx2">
                    <a:lumMod val="10000"/>
                  </a:schemeClr>
                </a:solidFill>
              </a:rPr>
              <a:t>degenerasi</a:t>
            </a:r>
            <a:r>
              <a:rPr lang="en-US" sz="1800" dirty="0">
                <a:solidFill>
                  <a:schemeClr val="tx2">
                    <a:lumMod val="10000"/>
                  </a:schemeClr>
                </a:solidFill>
              </a:rPr>
              <a:t> (atresia) </a:t>
            </a:r>
            <a:r>
              <a:rPr lang="en-US" sz="1800" dirty="0" err="1">
                <a:solidFill>
                  <a:schemeClr val="tx2">
                    <a:lumMod val="10000"/>
                  </a:schemeClr>
                </a:solidFill>
              </a:rPr>
              <a:t>pada</a:t>
            </a:r>
            <a:r>
              <a:rPr lang="en-US" sz="1800" dirty="0">
                <a:solidFill>
                  <a:schemeClr val="tx2">
                    <a:lumMod val="10000"/>
                  </a:schemeClr>
                </a:solidFill>
              </a:rPr>
              <a:t> </a:t>
            </a:r>
            <a:r>
              <a:rPr lang="en-US" sz="1800" dirty="0" err="1">
                <a:solidFill>
                  <a:schemeClr val="tx2">
                    <a:lumMod val="10000"/>
                  </a:schemeClr>
                </a:solidFill>
              </a:rPr>
              <a:t>semua</a:t>
            </a:r>
            <a:r>
              <a:rPr lang="en-US" sz="1800" dirty="0">
                <a:solidFill>
                  <a:schemeClr val="tx2">
                    <a:lumMod val="10000"/>
                  </a:schemeClr>
                </a:solidFill>
              </a:rPr>
              <a:t> </a:t>
            </a:r>
            <a:r>
              <a:rPr lang="en-US" sz="1800" dirty="0" err="1">
                <a:solidFill>
                  <a:schemeClr val="tx2">
                    <a:lumMod val="10000"/>
                  </a:schemeClr>
                </a:solidFill>
              </a:rPr>
              <a:t>tahap</a:t>
            </a:r>
            <a:r>
              <a:rPr lang="en-US" sz="1800" dirty="0">
                <a:solidFill>
                  <a:schemeClr val="tx2">
                    <a:lumMod val="10000"/>
                  </a:schemeClr>
                </a:solidFill>
              </a:rPr>
              <a:t> </a:t>
            </a:r>
            <a:r>
              <a:rPr lang="en-US" sz="1800" dirty="0" err="1">
                <a:solidFill>
                  <a:schemeClr val="tx2">
                    <a:lumMod val="10000"/>
                  </a:schemeClr>
                </a:solidFill>
              </a:rPr>
              <a:t>perkembangan</a:t>
            </a:r>
            <a:r>
              <a:rPr lang="en-US" sz="1800" dirty="0">
                <a:solidFill>
                  <a:schemeClr val="tx2">
                    <a:lumMod val="10000"/>
                  </a:schemeClr>
                </a:solidFill>
              </a:rPr>
              <a:t> </a:t>
            </a:r>
            <a:r>
              <a:rPr lang="en-US" sz="1800" dirty="0" err="1">
                <a:solidFill>
                  <a:schemeClr val="tx2">
                    <a:lumMod val="10000"/>
                  </a:schemeClr>
                </a:solidFill>
              </a:rPr>
              <a:t>folikel</a:t>
            </a:r>
            <a:r>
              <a:rPr lang="en-US" sz="1800" dirty="0">
                <a:solidFill>
                  <a:schemeClr val="tx2">
                    <a:lumMod val="10000"/>
                  </a:schemeClr>
                </a:solidFill>
              </a:rPr>
              <a:t>.</a:t>
            </a:r>
          </a:p>
          <a:p>
            <a:r>
              <a:rPr lang="en-US" sz="1800" i="1" dirty="0" err="1">
                <a:solidFill>
                  <a:schemeClr val="tx2">
                    <a:lumMod val="10000"/>
                  </a:schemeClr>
                </a:solidFill>
              </a:rPr>
              <a:t>Sel</a:t>
            </a:r>
            <a:r>
              <a:rPr lang="en-US" sz="1800" i="1" dirty="0">
                <a:solidFill>
                  <a:schemeClr val="tx2">
                    <a:lumMod val="10000"/>
                  </a:schemeClr>
                </a:solidFill>
              </a:rPr>
              <a:t> </a:t>
            </a:r>
            <a:r>
              <a:rPr lang="en-US" sz="1800" i="1" dirty="0" err="1">
                <a:solidFill>
                  <a:schemeClr val="tx2">
                    <a:lumMod val="10000"/>
                  </a:schemeClr>
                </a:solidFill>
              </a:rPr>
              <a:t>Interstisial</a:t>
            </a:r>
            <a:r>
              <a:rPr lang="en-US" sz="1800" dirty="0">
                <a:solidFill>
                  <a:schemeClr val="tx2">
                    <a:lumMod val="10000"/>
                  </a:schemeClr>
                </a:solidFill>
              </a:rPr>
              <a:t>, </a:t>
            </a:r>
            <a:r>
              <a:rPr lang="en-US" sz="1800" dirty="0" err="1">
                <a:solidFill>
                  <a:schemeClr val="tx2">
                    <a:lumMod val="10000"/>
                  </a:schemeClr>
                </a:solidFill>
              </a:rPr>
              <a:t>merupakan</a:t>
            </a:r>
            <a:r>
              <a:rPr lang="en-US" sz="1800" dirty="0">
                <a:solidFill>
                  <a:schemeClr val="tx2">
                    <a:lumMod val="10000"/>
                  </a:schemeClr>
                </a:solidFill>
              </a:rPr>
              <a:t> </a:t>
            </a:r>
            <a:r>
              <a:rPr lang="en-US" sz="1800" dirty="0" err="1">
                <a:solidFill>
                  <a:schemeClr val="tx2">
                    <a:lumMod val="10000"/>
                  </a:schemeClr>
                </a:solidFill>
              </a:rPr>
              <a:t>sisa</a:t>
            </a:r>
            <a:r>
              <a:rPr lang="en-US" sz="1800" dirty="0">
                <a:solidFill>
                  <a:schemeClr val="tx2">
                    <a:lumMod val="10000"/>
                  </a:schemeClr>
                </a:solidFill>
              </a:rPr>
              <a:t> </a:t>
            </a:r>
            <a:r>
              <a:rPr lang="en-US" sz="1800" dirty="0" err="1">
                <a:solidFill>
                  <a:schemeClr val="tx2">
                    <a:lumMod val="10000"/>
                  </a:schemeClr>
                </a:solidFill>
              </a:rPr>
              <a:t>sel</a:t>
            </a:r>
            <a:r>
              <a:rPr lang="en-US" sz="1800" dirty="0">
                <a:solidFill>
                  <a:schemeClr val="tx2">
                    <a:lumMod val="10000"/>
                  </a:schemeClr>
                </a:solidFill>
              </a:rPr>
              <a:t> </a:t>
            </a:r>
            <a:r>
              <a:rPr lang="en-US" sz="1800" dirty="0" err="1">
                <a:solidFill>
                  <a:schemeClr val="tx2">
                    <a:lumMod val="10000"/>
                  </a:schemeClr>
                </a:solidFill>
              </a:rPr>
              <a:t>teka</a:t>
            </a:r>
            <a:r>
              <a:rPr lang="en-US" sz="1800" dirty="0">
                <a:solidFill>
                  <a:schemeClr val="tx2">
                    <a:lumMod val="10000"/>
                  </a:schemeClr>
                </a:solidFill>
              </a:rPr>
              <a:t> </a:t>
            </a:r>
            <a:r>
              <a:rPr lang="en-US" sz="1800" dirty="0" err="1">
                <a:solidFill>
                  <a:schemeClr val="tx2">
                    <a:lumMod val="10000"/>
                  </a:schemeClr>
                </a:solidFill>
              </a:rPr>
              <a:t>interna</a:t>
            </a:r>
            <a:r>
              <a:rPr lang="en-US" sz="1800" dirty="0">
                <a:solidFill>
                  <a:schemeClr val="tx2">
                    <a:lumMod val="10000"/>
                  </a:schemeClr>
                </a:solidFill>
              </a:rPr>
              <a:t> yang </a:t>
            </a:r>
            <a:r>
              <a:rPr lang="en-US" sz="1800" dirty="0" err="1">
                <a:solidFill>
                  <a:schemeClr val="tx2">
                    <a:lumMod val="10000"/>
                  </a:schemeClr>
                </a:solidFill>
              </a:rPr>
              <a:t>menetap</a:t>
            </a:r>
            <a:r>
              <a:rPr lang="en-US" sz="1800" dirty="0">
                <a:solidFill>
                  <a:schemeClr val="tx2">
                    <a:lumMod val="10000"/>
                  </a:schemeClr>
                </a:solidFill>
              </a:rPr>
              <a:t> </a:t>
            </a:r>
            <a:r>
              <a:rPr lang="en-US" sz="1800" dirty="0" err="1">
                <a:solidFill>
                  <a:schemeClr val="tx2">
                    <a:lumMod val="10000"/>
                  </a:schemeClr>
                </a:solidFill>
              </a:rPr>
              <a:t>berupa</a:t>
            </a:r>
            <a:r>
              <a:rPr lang="en-US" sz="1800" dirty="0">
                <a:solidFill>
                  <a:schemeClr val="tx2">
                    <a:lumMod val="10000"/>
                  </a:schemeClr>
                </a:solidFill>
              </a:rPr>
              <a:t> </a:t>
            </a:r>
            <a:r>
              <a:rPr lang="en-US" sz="1800" dirty="0" err="1">
                <a:solidFill>
                  <a:schemeClr val="tx2">
                    <a:lumMod val="10000"/>
                  </a:schemeClr>
                </a:solidFill>
              </a:rPr>
              <a:t>sel</a:t>
            </a:r>
            <a:r>
              <a:rPr lang="en-US" sz="1800" dirty="0">
                <a:solidFill>
                  <a:schemeClr val="tx2">
                    <a:lumMod val="10000"/>
                  </a:schemeClr>
                </a:solidFill>
              </a:rPr>
              <a:t> </a:t>
            </a:r>
            <a:r>
              <a:rPr lang="en-US" sz="1800" dirty="0" err="1">
                <a:solidFill>
                  <a:schemeClr val="tx2">
                    <a:lumMod val="10000"/>
                  </a:schemeClr>
                </a:solidFill>
              </a:rPr>
              <a:t>tunggal</a:t>
            </a:r>
            <a:r>
              <a:rPr lang="en-US" sz="1800" dirty="0">
                <a:solidFill>
                  <a:schemeClr val="tx2">
                    <a:lumMod val="10000"/>
                  </a:schemeClr>
                </a:solidFill>
              </a:rPr>
              <a:t> </a:t>
            </a:r>
            <a:r>
              <a:rPr lang="en-US" sz="1800" dirty="0" err="1">
                <a:solidFill>
                  <a:schemeClr val="tx2">
                    <a:lumMod val="10000"/>
                  </a:schemeClr>
                </a:solidFill>
              </a:rPr>
              <a:t>atau</a:t>
            </a:r>
            <a:r>
              <a:rPr lang="en-US" sz="1800" dirty="0">
                <a:solidFill>
                  <a:schemeClr val="tx2">
                    <a:lumMod val="10000"/>
                  </a:schemeClr>
                </a:solidFill>
              </a:rPr>
              <a:t> </a:t>
            </a:r>
            <a:r>
              <a:rPr lang="en-US" sz="1800" dirty="0" err="1">
                <a:solidFill>
                  <a:schemeClr val="tx2">
                    <a:lumMod val="10000"/>
                  </a:schemeClr>
                </a:solidFill>
              </a:rPr>
              <a:t>sekelompok</a:t>
            </a:r>
            <a:r>
              <a:rPr lang="en-US" sz="1800" dirty="0">
                <a:solidFill>
                  <a:schemeClr val="tx2">
                    <a:lumMod val="10000"/>
                  </a:schemeClr>
                </a:solidFill>
              </a:rPr>
              <a:t> </a:t>
            </a:r>
            <a:r>
              <a:rPr lang="en-US" sz="1800" dirty="0" err="1">
                <a:solidFill>
                  <a:schemeClr val="tx2">
                    <a:lumMod val="10000"/>
                  </a:schemeClr>
                </a:solidFill>
              </a:rPr>
              <a:t>kecil</a:t>
            </a:r>
            <a:r>
              <a:rPr lang="en-US" sz="1800" dirty="0">
                <a:solidFill>
                  <a:schemeClr val="tx2">
                    <a:lumMod val="10000"/>
                  </a:schemeClr>
                </a:solidFill>
              </a:rPr>
              <a:t> </a:t>
            </a:r>
            <a:r>
              <a:rPr lang="en-US" sz="1800" dirty="0" err="1">
                <a:solidFill>
                  <a:schemeClr val="tx2">
                    <a:lumMod val="10000"/>
                  </a:schemeClr>
                </a:solidFill>
              </a:rPr>
              <a:t>sel</a:t>
            </a:r>
            <a:r>
              <a:rPr lang="en-US" sz="1800" dirty="0">
                <a:solidFill>
                  <a:schemeClr val="tx2">
                    <a:lumMod val="10000"/>
                  </a:schemeClr>
                </a:solidFill>
              </a:rPr>
              <a:t> di </a:t>
            </a:r>
            <a:r>
              <a:rPr lang="en-US" sz="1800" dirty="0" err="1">
                <a:solidFill>
                  <a:schemeClr val="tx2">
                    <a:lumMod val="10000"/>
                  </a:schemeClr>
                </a:solidFill>
              </a:rPr>
              <a:t>seluruh</a:t>
            </a:r>
            <a:r>
              <a:rPr lang="en-US" sz="1800" dirty="0">
                <a:solidFill>
                  <a:schemeClr val="tx2">
                    <a:lumMod val="10000"/>
                  </a:schemeClr>
                </a:solidFill>
              </a:rPr>
              <a:t> </a:t>
            </a:r>
            <a:r>
              <a:rPr lang="en-US" sz="1800" dirty="0" err="1">
                <a:solidFill>
                  <a:schemeClr val="tx2">
                    <a:lumMod val="10000"/>
                  </a:schemeClr>
                </a:solidFill>
              </a:rPr>
              <a:t>korteks</a:t>
            </a:r>
            <a:r>
              <a:rPr lang="en-US" sz="1800" dirty="0">
                <a:solidFill>
                  <a:schemeClr val="tx2">
                    <a:lumMod val="10000"/>
                  </a:schemeClr>
                </a:solidFill>
              </a:rPr>
              <a:t> </a:t>
            </a:r>
            <a:r>
              <a:rPr lang="en-US" sz="1800" dirty="0" err="1">
                <a:solidFill>
                  <a:schemeClr val="tx2">
                    <a:lumMod val="10000"/>
                  </a:schemeClr>
                </a:solidFill>
              </a:rPr>
              <a:t>setelah</a:t>
            </a:r>
            <a:r>
              <a:rPr lang="en-US" sz="1800" dirty="0">
                <a:solidFill>
                  <a:schemeClr val="tx2">
                    <a:lumMod val="10000"/>
                  </a:schemeClr>
                </a:solidFill>
              </a:rPr>
              <a:t> atresia </a:t>
            </a:r>
            <a:r>
              <a:rPr lang="en-US" sz="1800" dirty="0" err="1">
                <a:solidFill>
                  <a:schemeClr val="tx2">
                    <a:lumMod val="10000"/>
                  </a:schemeClr>
                </a:solidFill>
              </a:rPr>
              <a:t>folikel</a:t>
            </a:r>
            <a:r>
              <a:rPr lang="en-US" sz="1800" dirty="0">
                <a:solidFill>
                  <a:schemeClr val="tx2">
                    <a:lumMod val="10000"/>
                  </a:schemeClr>
                </a:solidFill>
              </a:rPr>
              <a:t>.</a:t>
            </a:r>
          </a:p>
          <a:p>
            <a:r>
              <a:rPr lang="en-US" sz="1800" i="1" dirty="0">
                <a:solidFill>
                  <a:schemeClr val="tx2">
                    <a:lumMod val="10000"/>
                  </a:schemeClr>
                </a:solidFill>
              </a:rPr>
              <a:t>Zona </a:t>
            </a:r>
            <a:r>
              <a:rPr lang="en-US" sz="1800" i="1" dirty="0" err="1">
                <a:solidFill>
                  <a:schemeClr val="tx2">
                    <a:lumMod val="10000"/>
                  </a:schemeClr>
                </a:solidFill>
              </a:rPr>
              <a:t>Pelusida</a:t>
            </a:r>
            <a:r>
              <a:rPr lang="en-US" sz="1800" dirty="0">
                <a:solidFill>
                  <a:schemeClr val="tx2">
                    <a:lumMod val="10000"/>
                  </a:schemeClr>
                </a:solidFill>
              </a:rPr>
              <a:t>, </a:t>
            </a:r>
            <a:r>
              <a:rPr lang="en-US" sz="1800" dirty="0" err="1">
                <a:solidFill>
                  <a:schemeClr val="tx2">
                    <a:lumMod val="10000"/>
                  </a:schemeClr>
                </a:solidFill>
              </a:rPr>
              <a:t>lapisan</a:t>
            </a:r>
            <a:r>
              <a:rPr lang="en-US" sz="1800" dirty="0">
                <a:solidFill>
                  <a:schemeClr val="tx2">
                    <a:lumMod val="10000"/>
                  </a:schemeClr>
                </a:solidFill>
              </a:rPr>
              <a:t> </a:t>
            </a:r>
            <a:r>
              <a:rPr lang="en-US" sz="1800" dirty="0" err="1">
                <a:solidFill>
                  <a:schemeClr val="tx2">
                    <a:lumMod val="10000"/>
                  </a:schemeClr>
                </a:solidFill>
              </a:rPr>
              <a:t>glikoprotein</a:t>
            </a:r>
            <a:r>
              <a:rPr lang="en-US" sz="1800" dirty="0">
                <a:solidFill>
                  <a:schemeClr val="tx2">
                    <a:lumMod val="10000"/>
                  </a:schemeClr>
                </a:solidFill>
              </a:rPr>
              <a:t> </a:t>
            </a:r>
            <a:r>
              <a:rPr lang="en-US" sz="1800" dirty="0" err="1">
                <a:solidFill>
                  <a:schemeClr val="tx2">
                    <a:lumMod val="10000"/>
                  </a:schemeClr>
                </a:solidFill>
              </a:rPr>
              <a:t>nonseluler</a:t>
            </a:r>
            <a:r>
              <a:rPr lang="en-US" sz="1800" dirty="0">
                <a:solidFill>
                  <a:schemeClr val="tx2">
                    <a:lumMod val="10000"/>
                  </a:schemeClr>
                </a:solidFill>
              </a:rPr>
              <a:t> yang </a:t>
            </a:r>
            <a:r>
              <a:rPr lang="en-US" sz="1800" dirty="0" err="1">
                <a:solidFill>
                  <a:schemeClr val="tx2">
                    <a:lumMod val="10000"/>
                  </a:schemeClr>
                </a:solidFill>
              </a:rPr>
              <a:t>terbentuk</a:t>
            </a:r>
            <a:r>
              <a:rPr lang="en-US" sz="1800" dirty="0">
                <a:solidFill>
                  <a:schemeClr val="tx2">
                    <a:lumMod val="10000"/>
                  </a:schemeClr>
                </a:solidFill>
              </a:rPr>
              <a:t> di </a:t>
            </a:r>
            <a:r>
              <a:rPr lang="en-US" sz="1800" dirty="0" err="1">
                <a:solidFill>
                  <a:schemeClr val="tx2">
                    <a:lumMod val="10000"/>
                  </a:schemeClr>
                </a:solidFill>
              </a:rPr>
              <a:t>antara</a:t>
            </a:r>
            <a:r>
              <a:rPr lang="en-US" sz="1800" dirty="0">
                <a:solidFill>
                  <a:schemeClr val="tx2">
                    <a:lumMod val="10000"/>
                  </a:schemeClr>
                </a:solidFill>
              </a:rPr>
              <a:t> </a:t>
            </a:r>
            <a:r>
              <a:rPr lang="en-US" sz="1800" dirty="0" err="1">
                <a:solidFill>
                  <a:schemeClr val="tx2">
                    <a:lumMod val="10000"/>
                  </a:schemeClr>
                </a:solidFill>
              </a:rPr>
              <a:t>korona</a:t>
            </a:r>
            <a:r>
              <a:rPr lang="en-US" sz="1800" dirty="0">
                <a:solidFill>
                  <a:schemeClr val="tx2">
                    <a:lumMod val="10000"/>
                  </a:schemeClr>
                </a:solidFill>
              </a:rPr>
              <a:t> </a:t>
            </a:r>
            <a:r>
              <a:rPr lang="en-US" sz="1800" dirty="0" err="1">
                <a:solidFill>
                  <a:schemeClr val="tx2">
                    <a:lumMod val="10000"/>
                  </a:schemeClr>
                </a:solidFill>
              </a:rPr>
              <a:t>radiata</a:t>
            </a:r>
            <a:r>
              <a:rPr lang="en-US" sz="1800" dirty="0">
                <a:solidFill>
                  <a:schemeClr val="tx2">
                    <a:lumMod val="10000"/>
                  </a:schemeClr>
                </a:solidFill>
              </a:rPr>
              <a:t> dan </a:t>
            </a:r>
            <a:r>
              <a:rPr lang="en-US" sz="1800" dirty="0" err="1">
                <a:solidFill>
                  <a:schemeClr val="tx2">
                    <a:lumMod val="10000"/>
                  </a:schemeClr>
                </a:solidFill>
              </a:rPr>
              <a:t>oosit</a:t>
            </a:r>
            <a:r>
              <a:rPr lang="en-US" sz="1800" dirty="0">
                <a:solidFill>
                  <a:schemeClr val="tx2">
                    <a:lumMod val="10000"/>
                  </a:schemeClr>
                </a:solidFill>
              </a:rPr>
              <a:t>.</a:t>
            </a:r>
          </a:p>
          <a:p>
            <a:r>
              <a:rPr lang="en-US" sz="1800" i="1" dirty="0" err="1">
                <a:solidFill>
                  <a:schemeClr val="tx2">
                    <a:lumMod val="10000"/>
                  </a:schemeClr>
                </a:solidFill>
              </a:rPr>
              <a:t>Kapiler</a:t>
            </a:r>
            <a:r>
              <a:rPr lang="en-US" sz="1800" dirty="0">
                <a:solidFill>
                  <a:schemeClr val="tx2">
                    <a:lumMod val="10000"/>
                  </a:schemeClr>
                </a:solidFill>
              </a:rPr>
              <a:t>, </a:t>
            </a:r>
            <a:r>
              <a:rPr lang="en-US" sz="1800" dirty="0" err="1">
                <a:solidFill>
                  <a:schemeClr val="tx2">
                    <a:lumMod val="10000"/>
                  </a:schemeClr>
                </a:solidFill>
              </a:rPr>
              <a:t>pembuluh</a:t>
            </a:r>
            <a:r>
              <a:rPr lang="en-US" sz="1800" dirty="0">
                <a:solidFill>
                  <a:schemeClr val="tx2">
                    <a:lumMod val="10000"/>
                  </a:schemeClr>
                </a:solidFill>
              </a:rPr>
              <a:t> </a:t>
            </a:r>
            <a:r>
              <a:rPr lang="en-US" sz="1800" dirty="0" err="1">
                <a:solidFill>
                  <a:schemeClr val="tx2">
                    <a:lumMod val="10000"/>
                  </a:schemeClr>
                </a:solidFill>
              </a:rPr>
              <a:t>darah</a:t>
            </a:r>
            <a:r>
              <a:rPr lang="en-US" sz="1800" dirty="0">
                <a:solidFill>
                  <a:schemeClr val="tx2">
                    <a:lumMod val="10000"/>
                  </a:schemeClr>
                </a:solidFill>
              </a:rPr>
              <a:t> yang </a:t>
            </a:r>
            <a:r>
              <a:rPr lang="en-US" sz="1800" dirty="0" err="1">
                <a:solidFill>
                  <a:schemeClr val="tx2">
                    <a:lumMod val="10000"/>
                  </a:schemeClr>
                </a:solidFill>
              </a:rPr>
              <a:t>mengelilingi</a:t>
            </a:r>
            <a:r>
              <a:rPr lang="en-US" sz="1800" dirty="0">
                <a:solidFill>
                  <a:schemeClr val="tx2">
                    <a:lumMod val="10000"/>
                  </a:schemeClr>
                </a:solidFill>
              </a:rPr>
              <a:t> </a:t>
            </a:r>
            <a:r>
              <a:rPr lang="en-US" sz="1800" dirty="0" err="1">
                <a:solidFill>
                  <a:schemeClr val="tx2">
                    <a:lumMod val="10000"/>
                  </a:schemeClr>
                </a:solidFill>
              </a:rPr>
              <a:t>folikel</a:t>
            </a:r>
            <a:r>
              <a:rPr lang="en-US" sz="1800" dirty="0">
                <a:solidFill>
                  <a:schemeClr val="tx2">
                    <a:lumMod val="10000"/>
                  </a:schemeClr>
                </a:solidFill>
              </a:rPr>
              <a:t> yang </a:t>
            </a:r>
            <a:r>
              <a:rPr lang="en-US" sz="1800" dirty="0" err="1">
                <a:solidFill>
                  <a:schemeClr val="tx2">
                    <a:lumMod val="10000"/>
                  </a:schemeClr>
                </a:solidFill>
              </a:rPr>
              <a:t>sedang</a:t>
            </a:r>
            <a:r>
              <a:rPr lang="en-US" sz="1800" dirty="0">
                <a:solidFill>
                  <a:schemeClr val="tx2">
                    <a:lumMod val="10000"/>
                  </a:schemeClr>
                </a:solidFill>
              </a:rPr>
              <a:t> </a:t>
            </a:r>
            <a:r>
              <a:rPr lang="en-US" sz="1800" dirty="0" err="1">
                <a:solidFill>
                  <a:schemeClr val="tx2">
                    <a:lumMod val="10000"/>
                  </a:schemeClr>
                </a:solidFill>
              </a:rPr>
              <a:t>berkembang</a:t>
            </a:r>
            <a:r>
              <a:rPr lang="en-US" sz="1800" dirty="0">
                <a:solidFill>
                  <a:schemeClr val="tx2">
                    <a:lumMod val="10000"/>
                  </a:schemeClr>
                </a:solidFill>
              </a:rPr>
              <a:t> dan </a:t>
            </a:r>
            <a:r>
              <a:rPr lang="en-US" sz="1800" dirty="0" err="1">
                <a:solidFill>
                  <a:schemeClr val="tx2">
                    <a:lumMod val="10000"/>
                  </a:schemeClr>
                </a:solidFill>
              </a:rPr>
              <a:t>ditemukan</a:t>
            </a:r>
            <a:r>
              <a:rPr lang="en-US" sz="1800" dirty="0">
                <a:solidFill>
                  <a:schemeClr val="tx2">
                    <a:lumMod val="10000"/>
                  </a:schemeClr>
                </a:solidFill>
              </a:rPr>
              <a:t> di </a:t>
            </a:r>
            <a:r>
              <a:rPr lang="en-US" sz="1800" dirty="0" err="1">
                <a:solidFill>
                  <a:schemeClr val="tx2">
                    <a:lumMod val="10000"/>
                  </a:schemeClr>
                </a:solidFill>
              </a:rPr>
              <a:t>jaringan</a:t>
            </a:r>
            <a:r>
              <a:rPr lang="en-US" sz="1800" dirty="0">
                <a:solidFill>
                  <a:schemeClr val="tx2">
                    <a:lumMod val="10000"/>
                  </a:schemeClr>
                </a:solidFill>
              </a:rPr>
              <a:t> </a:t>
            </a:r>
            <a:r>
              <a:rPr lang="en-US" sz="1800" dirty="0" err="1">
                <a:solidFill>
                  <a:schemeClr val="tx2">
                    <a:lumMod val="10000"/>
                  </a:schemeClr>
                </a:solidFill>
              </a:rPr>
              <a:t>ikat</a:t>
            </a:r>
            <a:r>
              <a:rPr lang="en-US" sz="1800" dirty="0">
                <a:solidFill>
                  <a:schemeClr val="tx2">
                    <a:lumMod val="10000"/>
                  </a:schemeClr>
                </a:solidFill>
              </a:rPr>
              <a:t> </a:t>
            </a:r>
            <a:r>
              <a:rPr lang="en-US" sz="1800" dirty="0" err="1">
                <a:solidFill>
                  <a:schemeClr val="tx2">
                    <a:lumMod val="10000"/>
                  </a:schemeClr>
                </a:solidFill>
              </a:rPr>
              <a:t>korteks</a:t>
            </a:r>
            <a:r>
              <a:rPr lang="en-US" sz="1800" dirty="0">
                <a:solidFill>
                  <a:schemeClr val="tx2">
                    <a:lumMod val="10000"/>
                  </a:schemeClr>
                </a:solidFill>
              </a:rPr>
              <a:t>.</a:t>
            </a:r>
          </a:p>
          <a:p>
            <a:r>
              <a:rPr lang="en-US" sz="1800" i="1" dirty="0" err="1">
                <a:solidFill>
                  <a:schemeClr val="tx2">
                    <a:lumMod val="10000"/>
                  </a:schemeClr>
                </a:solidFill>
              </a:rPr>
              <a:t>Membrana</a:t>
            </a:r>
            <a:r>
              <a:rPr lang="en-US" sz="1800" i="1" dirty="0">
                <a:solidFill>
                  <a:schemeClr val="tx2">
                    <a:lumMod val="10000"/>
                  </a:schemeClr>
                </a:solidFill>
              </a:rPr>
              <a:t> Basalis</a:t>
            </a:r>
            <a:r>
              <a:rPr lang="en-US" sz="1800" dirty="0">
                <a:solidFill>
                  <a:schemeClr val="tx2">
                    <a:lumMod val="10000"/>
                  </a:schemeClr>
                </a:solidFill>
              </a:rPr>
              <a:t>, </a:t>
            </a:r>
            <a:r>
              <a:rPr lang="en-US" sz="1800" dirty="0" err="1">
                <a:solidFill>
                  <a:schemeClr val="tx2">
                    <a:lumMod val="10000"/>
                  </a:schemeClr>
                </a:solidFill>
              </a:rPr>
              <a:t>terletak</a:t>
            </a:r>
            <a:r>
              <a:rPr lang="en-US" sz="1800" dirty="0">
                <a:solidFill>
                  <a:schemeClr val="tx2">
                    <a:lumMod val="10000"/>
                  </a:schemeClr>
                </a:solidFill>
              </a:rPr>
              <a:t> </a:t>
            </a:r>
            <a:r>
              <a:rPr lang="en-US" sz="1800" dirty="0" err="1">
                <a:solidFill>
                  <a:schemeClr val="tx2">
                    <a:lumMod val="10000"/>
                  </a:schemeClr>
                </a:solidFill>
              </a:rPr>
              <a:t>deretan</a:t>
            </a:r>
            <a:r>
              <a:rPr lang="en-US" sz="1800" dirty="0">
                <a:solidFill>
                  <a:schemeClr val="tx2">
                    <a:lumMod val="10000"/>
                  </a:schemeClr>
                </a:solidFill>
              </a:rPr>
              <a:t> basal </a:t>
            </a:r>
            <a:r>
              <a:rPr lang="en-US" sz="1800" dirty="0" err="1">
                <a:solidFill>
                  <a:schemeClr val="tx2">
                    <a:lumMod val="10000"/>
                  </a:schemeClr>
                </a:solidFill>
              </a:rPr>
              <a:t>sel</a:t>
            </a:r>
            <a:r>
              <a:rPr lang="en-US" sz="1800" dirty="0">
                <a:solidFill>
                  <a:schemeClr val="tx2">
                    <a:lumMod val="10000"/>
                  </a:schemeClr>
                </a:solidFill>
              </a:rPr>
              <a:t> granulosa yang </a:t>
            </a:r>
            <a:r>
              <a:rPr lang="en-US" sz="1800" dirty="0" err="1">
                <a:solidFill>
                  <a:schemeClr val="tx2">
                    <a:lumMod val="10000"/>
                  </a:schemeClr>
                </a:solidFill>
              </a:rPr>
              <a:t>terletak</a:t>
            </a:r>
            <a:r>
              <a:rPr lang="en-US" sz="1800" dirty="0">
                <a:solidFill>
                  <a:schemeClr val="tx2">
                    <a:lumMod val="10000"/>
                  </a:schemeClr>
                </a:solidFill>
              </a:rPr>
              <a:t> di </a:t>
            </a:r>
            <a:r>
              <a:rPr lang="en-US" sz="1800" dirty="0" err="1">
                <a:solidFill>
                  <a:schemeClr val="tx2">
                    <a:lumMod val="10000"/>
                  </a:schemeClr>
                </a:solidFill>
              </a:rPr>
              <a:t>atasnya</a:t>
            </a:r>
            <a:r>
              <a:rPr lang="en-US" sz="1800" dirty="0">
                <a:solidFill>
                  <a:schemeClr val="tx2">
                    <a:lumMod val="10000"/>
                  </a:schemeClr>
                </a:solidFill>
              </a:rPr>
              <a:t>.</a:t>
            </a:r>
          </a:p>
          <a:p>
            <a:pPr marL="146050" indent="0">
              <a:buNone/>
            </a:pPr>
            <a:endParaRPr lang="en-US" sz="1600" dirty="0"/>
          </a:p>
          <a:p>
            <a:pPr marL="146050" indent="0">
              <a:buNone/>
            </a:pPr>
            <a:endParaRPr lang="en-US" sz="1600" dirty="0"/>
          </a:p>
          <a:p>
            <a:endParaRPr lang="en-US" dirty="0"/>
          </a:p>
        </p:txBody>
      </p:sp>
    </p:spTree>
    <p:extLst>
      <p:ext uri="{BB962C8B-B14F-4D97-AF65-F5344CB8AC3E}">
        <p14:creationId xmlns:p14="http://schemas.microsoft.com/office/powerpoint/2010/main" val="239162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1404505" y="204150"/>
            <a:ext cx="6424200" cy="4983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SIKLUS MENSTRUASI</a:t>
            </a:r>
            <a:endParaRPr dirty="0"/>
          </a:p>
        </p:txBody>
      </p:sp>
      <p:sp>
        <p:nvSpPr>
          <p:cNvPr id="220" name="Google Shape;220;p28"/>
          <p:cNvSpPr txBox="1">
            <a:spLocks noGrp="1"/>
          </p:cNvSpPr>
          <p:nvPr>
            <p:ph type="subTitle" idx="1"/>
          </p:nvPr>
        </p:nvSpPr>
        <p:spPr>
          <a:xfrm>
            <a:off x="6397775" y="1929900"/>
            <a:ext cx="16425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8"/>
          <p:cNvSpPr txBox="1">
            <a:spLocks noGrp="1"/>
          </p:cNvSpPr>
          <p:nvPr>
            <p:ph type="body" idx="2"/>
          </p:nvPr>
        </p:nvSpPr>
        <p:spPr>
          <a:xfrm>
            <a:off x="245466" y="445136"/>
            <a:ext cx="4557600" cy="4372189"/>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Siklus menstruasi merupakan waktu sejak hari pertama menstruasi sampai datangnya menstruasi periode berikutnya. Sedangkan siklus menstruasi pada wanita normal berkisar 21-35 hari dan hanya 10-15% yang memiliki siklus menstruasi 28 hari dengan lama menstruasi 3-8 hari. Ada beberapa fase bagaimana terjadinya menstruasi:</a:t>
            </a:r>
            <a:endParaRPr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04800" algn="just" rtl="0">
              <a:lnSpc>
                <a:spcPct val="150000"/>
              </a:lnSpc>
              <a:spcBef>
                <a:spcPts val="1200"/>
              </a:spcBef>
              <a:spcAft>
                <a:spcPts val="0"/>
              </a:spcAft>
              <a:buClr>
                <a:srgbClr val="000000"/>
              </a:buClr>
              <a:buSzPts val="1200"/>
              <a:buFont typeface="Times New Roman"/>
              <a:buAutoNum type="arabicPeriod"/>
            </a:pPr>
            <a:r>
              <a:rPr lang="en"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Fase menstruasi</a:t>
            </a:r>
            <a:endParaRPr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Fase folikel/praovulasi</a:t>
            </a:r>
            <a:endParaRPr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Fase ovulasi</a:t>
            </a:r>
            <a:endParaRPr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en"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rPr>
              <a:t>Fase pasca ovulasi/luteal</a:t>
            </a:r>
            <a:endParaRPr sz="1600" dirty="0">
              <a:solidFill>
                <a:srgbClr val="000000"/>
              </a:solidFill>
              <a:highlight>
                <a:srgbClr val="FFFFFF"/>
              </a:highlight>
              <a:latin typeface="Calibri" panose="020F0502020204030204" pitchFamily="34" charset="0"/>
              <a:ea typeface="Times New Roman"/>
              <a:cs typeface="Calibri" panose="020F0502020204030204" pitchFamily="34" charset="0"/>
              <a:sym typeface="Times New Roman"/>
            </a:endParaRPr>
          </a:p>
          <a:p>
            <a:pPr marL="0" lvl="0" indent="0" algn="l" rtl="0">
              <a:spcBef>
                <a:spcPts val="1200"/>
              </a:spcBef>
              <a:spcAft>
                <a:spcPts val="1600"/>
              </a:spcAft>
              <a:buNone/>
            </a:pPr>
            <a:endParaRPr dirty="0"/>
          </a:p>
        </p:txBody>
      </p:sp>
      <p:pic>
        <p:nvPicPr>
          <p:cNvPr id="222" name="Google Shape;222;p28" descr="4 Tahapan Siklus Menstruasi | idschool"/>
          <p:cNvPicPr preferRelativeResize="0"/>
          <p:nvPr/>
        </p:nvPicPr>
        <p:blipFill>
          <a:blip r:embed="rId3">
            <a:alphaModFix/>
          </a:blip>
          <a:stretch>
            <a:fillRect/>
          </a:stretch>
        </p:blipFill>
        <p:spPr>
          <a:xfrm>
            <a:off x="4803066" y="1400150"/>
            <a:ext cx="3963959" cy="32855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1229550" y="503600"/>
            <a:ext cx="6424200" cy="7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SIKLUS OVARIUM</a:t>
            </a:r>
            <a:endParaRPr/>
          </a:p>
        </p:txBody>
      </p:sp>
      <p:sp>
        <p:nvSpPr>
          <p:cNvPr id="242" name="Google Shape;242;p31"/>
          <p:cNvSpPr txBox="1">
            <a:spLocks noGrp="1"/>
          </p:cNvSpPr>
          <p:nvPr>
            <p:ph type="subTitle" idx="1"/>
          </p:nvPr>
        </p:nvSpPr>
        <p:spPr>
          <a:xfrm>
            <a:off x="819150" y="1017225"/>
            <a:ext cx="7361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Proses menstruasi melibatkan dua siklus yaitu siklus di oavrium dan siklus di endometrium. Siklus di ovarium terdiri dari fase folikel, fase ovulasi, dan fase luteal.</a:t>
            </a:r>
            <a:endParaRPr dirty="0"/>
          </a:p>
        </p:txBody>
      </p:sp>
      <p:sp>
        <p:nvSpPr>
          <p:cNvPr id="243" name="Google Shape;243;p31"/>
          <p:cNvSpPr txBox="1">
            <a:spLocks noGrp="1"/>
          </p:cNvSpPr>
          <p:nvPr>
            <p:ph type="body" idx="2"/>
          </p:nvPr>
        </p:nvSpPr>
        <p:spPr>
          <a:xfrm>
            <a:off x="819149" y="1655224"/>
            <a:ext cx="7232031" cy="3173253"/>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 sz="1600" b="1" dirty="0" smtClean="0">
                <a:solidFill>
                  <a:schemeClr val="tx2">
                    <a:lumMod val="10000"/>
                  </a:schemeClr>
                </a:solidFill>
              </a:rPr>
              <a:t>Fase Folikel</a:t>
            </a:r>
            <a:r>
              <a:rPr lang="en" sz="1600" dirty="0">
                <a:solidFill>
                  <a:schemeClr val="tx2">
                    <a:lumMod val="10000"/>
                  </a:schemeClr>
                </a:solidFill>
              </a:rPr>
              <a:t/>
            </a:r>
            <a:br>
              <a:rPr lang="en" sz="1600" dirty="0">
                <a:solidFill>
                  <a:schemeClr val="tx2">
                    <a:lumMod val="10000"/>
                  </a:schemeClr>
                </a:solidFill>
              </a:rPr>
            </a:br>
            <a:r>
              <a:rPr lang="en" sz="1600" dirty="0">
                <a:solidFill>
                  <a:schemeClr val="tx2">
                    <a:lumMod val="10000"/>
                  </a:schemeClr>
                </a:solidFill>
              </a:rPr>
              <a:t>Terjadi peningkatan konsentrasi FSH dan LH. Hormon-hormon ini mempercepat pertumbuhan folikelprimer.</a:t>
            </a:r>
            <a:endParaRPr sz="1600" dirty="0">
              <a:solidFill>
                <a:schemeClr val="tx2">
                  <a:lumMod val="10000"/>
                </a:schemeClr>
              </a:solidFill>
            </a:endParaRPr>
          </a:p>
          <a:p>
            <a:pPr marL="457200" lvl="0" indent="-311150" rtl="0">
              <a:spcBef>
                <a:spcPts val="0"/>
              </a:spcBef>
              <a:spcAft>
                <a:spcPts val="0"/>
              </a:spcAft>
              <a:buSzPts val="1300"/>
              <a:buAutoNum type="arabicPeriod"/>
            </a:pPr>
            <a:r>
              <a:rPr lang="en" sz="1600" b="1" dirty="0">
                <a:solidFill>
                  <a:schemeClr val="tx2">
                    <a:lumMod val="10000"/>
                  </a:schemeClr>
                </a:solidFill>
              </a:rPr>
              <a:t>Fase Ovulasi</a:t>
            </a:r>
            <a:r>
              <a:rPr lang="en" sz="1600" dirty="0">
                <a:solidFill>
                  <a:schemeClr val="tx2">
                    <a:lumMod val="10000"/>
                  </a:schemeClr>
                </a:solidFill>
              </a:rPr>
              <a:t/>
            </a:r>
            <a:br>
              <a:rPr lang="en" sz="1600" dirty="0">
                <a:solidFill>
                  <a:schemeClr val="tx2">
                    <a:lumMod val="10000"/>
                  </a:schemeClr>
                </a:solidFill>
              </a:rPr>
            </a:br>
            <a:r>
              <a:rPr lang="en" sz="1600" dirty="0">
                <a:solidFill>
                  <a:schemeClr val="tx2">
                    <a:lumMod val="10000"/>
                  </a:schemeClr>
                </a:solidFill>
              </a:rPr>
              <a:t>LH diperlukan untuk pertumbuhan akhir folikel dan ovulasi. Tanpa hormon ini, folikel tidak akan berkembang ke tahap ovulasi.</a:t>
            </a:r>
            <a:endParaRPr sz="1600" dirty="0">
              <a:solidFill>
                <a:schemeClr val="tx2">
                  <a:lumMod val="10000"/>
                </a:schemeClr>
              </a:solidFill>
            </a:endParaRPr>
          </a:p>
          <a:p>
            <a:pPr marL="457200" lvl="0" indent="-311150" rtl="0">
              <a:spcBef>
                <a:spcPts val="0"/>
              </a:spcBef>
              <a:spcAft>
                <a:spcPts val="0"/>
              </a:spcAft>
              <a:buSzPts val="1300"/>
              <a:buAutoNum type="arabicPeriod"/>
            </a:pPr>
            <a:r>
              <a:rPr lang="en" sz="1600" b="1" dirty="0">
                <a:solidFill>
                  <a:schemeClr val="tx2">
                    <a:lumMod val="10000"/>
                  </a:schemeClr>
                </a:solidFill>
              </a:rPr>
              <a:t>Fase Luteal</a:t>
            </a:r>
            <a:r>
              <a:rPr lang="en" sz="1600" dirty="0">
                <a:solidFill>
                  <a:schemeClr val="tx2">
                    <a:lumMod val="10000"/>
                  </a:schemeClr>
                </a:solidFill>
              </a:rPr>
              <a:t/>
            </a:r>
            <a:br>
              <a:rPr lang="en" sz="1600" dirty="0">
                <a:solidFill>
                  <a:schemeClr val="tx2">
                    <a:lumMod val="10000"/>
                  </a:schemeClr>
                </a:solidFill>
              </a:rPr>
            </a:br>
            <a:r>
              <a:rPr lang="en" sz="1600" dirty="0">
                <a:solidFill>
                  <a:schemeClr val="tx2">
                    <a:lumMod val="10000"/>
                  </a:schemeClr>
                </a:solidFill>
              </a:rPr>
              <a:t>Setelah melepaskan telurnya, folikel yang pecah kembali menutup dan membentuk korpus luteum yang menghasilkan sebagian besar progesteron.</a:t>
            </a:r>
            <a:endParaRPr sz="1600"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9819" y="295094"/>
            <a:ext cx="7505700" cy="954600"/>
          </a:xfrm>
        </p:spPr>
        <p:txBody>
          <a:bodyPr/>
          <a:lstStyle/>
          <a:p>
            <a:pPr algn="ctr"/>
            <a:r>
              <a:rPr lang="id-ID" dirty="0" smtClean="0"/>
              <a:t>SIKLUS ENDOMETRIUM</a:t>
            </a:r>
            <a:endParaRPr lang="id-ID" dirty="0"/>
          </a:p>
        </p:txBody>
      </p:sp>
      <p:pic>
        <p:nvPicPr>
          <p:cNvPr id="7" name="Picture 6"/>
          <p:cNvPicPr/>
          <p:nvPr/>
        </p:nvPicPr>
        <p:blipFill rotWithShape="1">
          <a:blip r:embed="rId2"/>
          <a:srcRect l="7488" r="18251"/>
          <a:stretch/>
        </p:blipFill>
        <p:spPr bwMode="auto">
          <a:xfrm>
            <a:off x="4889240" y="1095657"/>
            <a:ext cx="3582955" cy="1763240"/>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270584" y="1289237"/>
            <a:ext cx="4259427" cy="1569660"/>
          </a:xfrm>
          <a:prstGeom prst="rect">
            <a:avLst/>
          </a:prstGeom>
        </p:spPr>
        <p:txBody>
          <a:bodyPr wrap="square">
            <a:spAutoFit/>
          </a:bodyPr>
          <a:lstStyle/>
          <a:p>
            <a:r>
              <a:rPr lang="id-ID" sz="1600" dirty="0">
                <a:latin typeface="Calibri" pitchFamily="34" charset="0"/>
                <a:cs typeface="Calibri" pitchFamily="34" charset="0"/>
              </a:rPr>
              <a:t>1. Fase Haid</a:t>
            </a:r>
          </a:p>
          <a:p>
            <a:r>
              <a:rPr lang="id-ID" sz="1600" dirty="0">
                <a:latin typeface="Calibri" pitchFamily="34" charset="0"/>
                <a:cs typeface="Calibri" pitchFamily="34" charset="0"/>
              </a:rPr>
              <a:t>Fase  haid berlangsung hingga lima atau tujuh hari. Pada fase ini endometrium dilepaskan sehingga timbul pendarahan dan hormon estrogen dan progesteron menurun dalam kadar yang rendah</a:t>
            </a:r>
            <a:r>
              <a:rPr lang="id-ID" sz="1600" dirty="0" smtClean="0">
                <a:latin typeface="Calibri" pitchFamily="34" charset="0"/>
                <a:cs typeface="Calibri" pitchFamily="34" charset="0"/>
              </a:rPr>
              <a:t>.</a:t>
            </a:r>
            <a:endParaRPr lang="id-ID" sz="1600" dirty="0">
              <a:latin typeface="Calibri" pitchFamily="34" charset="0"/>
              <a:cs typeface="Calibri" pitchFamily="34" charset="0"/>
            </a:endParaRPr>
          </a:p>
        </p:txBody>
      </p:sp>
      <p:sp>
        <p:nvSpPr>
          <p:cNvPr id="9" name="Rectangle 8"/>
          <p:cNvSpPr/>
          <p:nvPr/>
        </p:nvSpPr>
        <p:spPr>
          <a:xfrm>
            <a:off x="270586" y="3618811"/>
            <a:ext cx="8602826" cy="1077218"/>
          </a:xfrm>
          <a:prstGeom prst="rect">
            <a:avLst/>
          </a:prstGeom>
        </p:spPr>
        <p:txBody>
          <a:bodyPr wrap="square">
            <a:spAutoFit/>
          </a:bodyPr>
          <a:lstStyle/>
          <a:p>
            <a:r>
              <a:rPr lang="id-ID" sz="1600" dirty="0">
                <a:latin typeface="Calibri" pitchFamily="34" charset="0"/>
                <a:cs typeface="Calibri" pitchFamily="34" charset="0"/>
              </a:rPr>
              <a:t>3. Fase Sekresi</a:t>
            </a:r>
          </a:p>
          <a:p>
            <a:r>
              <a:rPr lang="id-ID" sz="1600" dirty="0">
                <a:latin typeface="Calibri" pitchFamily="34" charset="0"/>
                <a:cs typeface="Calibri" pitchFamily="34" charset="0"/>
              </a:rPr>
              <a:t>Fase sekresi berlangsung setelah ovulasi. Korpus luteum mengeluarkan progesteron dan estrogen. Hal ini memengaruhi endometrium untuk membuat kondisi rahim siap untuk implantasi. Jika pembuahan dan implantasi tidak terjadi maka fase haid dimulai kembali.</a:t>
            </a:r>
          </a:p>
        </p:txBody>
      </p:sp>
      <p:sp>
        <p:nvSpPr>
          <p:cNvPr id="10" name="Rectangle 9"/>
          <p:cNvSpPr/>
          <p:nvPr/>
        </p:nvSpPr>
        <p:spPr>
          <a:xfrm>
            <a:off x="270586" y="2787814"/>
            <a:ext cx="8518851" cy="830997"/>
          </a:xfrm>
          <a:prstGeom prst="rect">
            <a:avLst/>
          </a:prstGeom>
        </p:spPr>
        <p:txBody>
          <a:bodyPr wrap="square">
            <a:spAutoFit/>
          </a:bodyPr>
          <a:lstStyle/>
          <a:p>
            <a:r>
              <a:rPr lang="id-ID" sz="1600" dirty="0">
                <a:latin typeface="Calibri" pitchFamily="34" charset="0"/>
                <a:cs typeface="Calibri" pitchFamily="34" charset="0"/>
              </a:rPr>
              <a:t>2. Fase Ploriferasi</a:t>
            </a:r>
          </a:p>
          <a:p>
            <a:r>
              <a:rPr lang="id-ID" sz="1600" dirty="0">
                <a:latin typeface="Calibri" pitchFamily="34" charset="0"/>
                <a:cs typeface="Calibri" pitchFamily="34" charset="0"/>
              </a:rPr>
              <a:t>Fase ploriferasi berlangsung dari darah berhenti hingga terjadi ovulasi. Pada fase ini endometrium memperbaiki diri dan tumbuh kembali di bawah pengaruh estrogen</a:t>
            </a:r>
            <a:endParaRPr lang="id-ID" sz="1600" dirty="0">
              <a:latin typeface="Calibri" pitchFamily="34" charset="0"/>
              <a:cs typeface="Calibri" pitchFamily="34" charset="0"/>
            </a:endParaRPr>
          </a:p>
        </p:txBody>
      </p:sp>
    </p:spTree>
    <p:extLst>
      <p:ext uri="{BB962C8B-B14F-4D97-AF65-F5344CB8AC3E}">
        <p14:creationId xmlns:p14="http://schemas.microsoft.com/office/powerpoint/2010/main" val="1908406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title"/>
          </p:nvPr>
        </p:nvSpPr>
        <p:spPr>
          <a:xfrm>
            <a:off x="819900" y="185900"/>
            <a:ext cx="7505700" cy="4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Faktor - faktor yang mempengaruhi menstruasi: </a:t>
            </a:r>
            <a:endParaRPr sz="2000" b="1"/>
          </a:p>
        </p:txBody>
      </p:sp>
      <p:sp>
        <p:nvSpPr>
          <p:cNvPr id="268" name="Google Shape;268;p36"/>
          <p:cNvSpPr txBox="1">
            <a:spLocks noGrp="1"/>
          </p:cNvSpPr>
          <p:nvPr>
            <p:ph type="body" idx="1"/>
          </p:nvPr>
        </p:nvSpPr>
        <p:spPr>
          <a:xfrm>
            <a:off x="818400" y="669200"/>
            <a:ext cx="7507200" cy="427079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lphaUcPeriod"/>
            </a:pPr>
            <a:r>
              <a:rPr lang="en" sz="1500" b="1" dirty="0">
                <a:solidFill>
                  <a:schemeClr val="tx2">
                    <a:lumMod val="10000"/>
                  </a:schemeClr>
                </a:solidFill>
              </a:rPr>
              <a:t>Eksternal</a:t>
            </a:r>
            <a:endParaRPr sz="1500" b="1" dirty="0">
              <a:solidFill>
                <a:schemeClr val="tx2">
                  <a:lumMod val="10000"/>
                </a:schemeClr>
              </a:solidFill>
            </a:endParaRPr>
          </a:p>
          <a:p>
            <a:pPr marL="914400" lvl="0" indent="-317500" algn="l" rtl="0">
              <a:spcBef>
                <a:spcPts val="0"/>
              </a:spcBef>
              <a:spcAft>
                <a:spcPts val="0"/>
              </a:spcAft>
              <a:buSzPts val="1400"/>
              <a:buAutoNum type="arabicPeriod"/>
            </a:pPr>
            <a:r>
              <a:rPr lang="en" sz="1400" dirty="0">
                <a:solidFill>
                  <a:schemeClr val="tx2">
                    <a:lumMod val="10000"/>
                  </a:schemeClr>
                </a:solidFill>
              </a:rPr>
              <a:t>Usia </a:t>
            </a:r>
            <a:endParaRPr sz="1400" dirty="0">
              <a:solidFill>
                <a:schemeClr val="tx2">
                  <a:lumMod val="10000"/>
                </a:schemeClr>
              </a:solidFill>
            </a:endParaRPr>
          </a:p>
          <a:p>
            <a:pPr marL="914400" lvl="0" indent="-317500" algn="l" rtl="0">
              <a:spcBef>
                <a:spcPts val="0"/>
              </a:spcBef>
              <a:spcAft>
                <a:spcPts val="0"/>
              </a:spcAft>
              <a:buSzPts val="1400"/>
              <a:buAutoNum type="arabicPeriod"/>
            </a:pPr>
            <a:r>
              <a:rPr lang="en" sz="1400" dirty="0">
                <a:solidFill>
                  <a:schemeClr val="tx2">
                    <a:lumMod val="10000"/>
                  </a:schemeClr>
                </a:solidFill>
              </a:rPr>
              <a:t>Faktor keturunan</a:t>
            </a:r>
            <a:endParaRPr sz="1400" dirty="0">
              <a:solidFill>
                <a:schemeClr val="tx2">
                  <a:lumMod val="10000"/>
                </a:schemeClr>
              </a:solidFill>
            </a:endParaRPr>
          </a:p>
          <a:p>
            <a:pPr marL="914400" lvl="0" indent="-317500" algn="l" rtl="0">
              <a:spcBef>
                <a:spcPts val="0"/>
              </a:spcBef>
              <a:spcAft>
                <a:spcPts val="0"/>
              </a:spcAft>
              <a:buSzPts val="1400"/>
              <a:buAutoNum type="arabicPeriod"/>
            </a:pPr>
            <a:r>
              <a:rPr lang="en" sz="1400" dirty="0">
                <a:solidFill>
                  <a:schemeClr val="tx2">
                    <a:lumMod val="10000"/>
                  </a:schemeClr>
                </a:solidFill>
              </a:rPr>
              <a:t>Keadaan gizi</a:t>
            </a:r>
            <a:endParaRPr sz="1400" dirty="0">
              <a:solidFill>
                <a:schemeClr val="tx2">
                  <a:lumMod val="10000"/>
                </a:schemeClr>
              </a:solidFill>
            </a:endParaRPr>
          </a:p>
          <a:p>
            <a:pPr marL="914400" lvl="0" indent="-317500" algn="l" rtl="0">
              <a:spcBef>
                <a:spcPts val="0"/>
              </a:spcBef>
              <a:spcAft>
                <a:spcPts val="0"/>
              </a:spcAft>
              <a:buSzPts val="1400"/>
              <a:buAutoNum type="arabicPeriod"/>
            </a:pPr>
            <a:r>
              <a:rPr lang="en" sz="1400" dirty="0">
                <a:solidFill>
                  <a:schemeClr val="tx2">
                    <a:lumMod val="10000"/>
                  </a:schemeClr>
                </a:solidFill>
              </a:rPr>
              <a:t>Kesehatan umum</a:t>
            </a:r>
            <a:endParaRPr sz="1400" dirty="0">
              <a:solidFill>
                <a:schemeClr val="tx2">
                  <a:lumMod val="10000"/>
                </a:schemeClr>
              </a:solidFill>
            </a:endParaRPr>
          </a:p>
          <a:p>
            <a:pPr marL="457200" lvl="0" indent="-323850" algn="l" rtl="0">
              <a:spcBef>
                <a:spcPts val="0"/>
              </a:spcBef>
              <a:spcAft>
                <a:spcPts val="0"/>
              </a:spcAft>
              <a:buSzPts val="1500"/>
              <a:buAutoNum type="alphaUcPeriod"/>
            </a:pPr>
            <a:r>
              <a:rPr lang="en" sz="1500" b="1" dirty="0">
                <a:solidFill>
                  <a:schemeClr val="tx2">
                    <a:lumMod val="10000"/>
                  </a:schemeClr>
                </a:solidFill>
              </a:rPr>
              <a:t>INTERNAL</a:t>
            </a:r>
            <a:endParaRPr sz="1500" b="1" dirty="0">
              <a:solidFill>
                <a:schemeClr val="tx2">
                  <a:lumMod val="10000"/>
                </a:schemeClr>
              </a:solidFill>
            </a:endParaRPr>
          </a:p>
          <a:p>
            <a:pPr marL="457200" lvl="0" indent="-317500" algn="l" rtl="0">
              <a:spcBef>
                <a:spcPts val="0"/>
              </a:spcBef>
              <a:spcAft>
                <a:spcPts val="0"/>
              </a:spcAft>
              <a:buSzPts val="1400"/>
              <a:buAutoNum type="arabicPeriod"/>
            </a:pPr>
            <a:r>
              <a:rPr lang="en" sz="1400" dirty="0">
                <a:solidFill>
                  <a:schemeClr val="tx2">
                    <a:lumMod val="10000"/>
                  </a:schemeClr>
                </a:solidFill>
              </a:rPr>
              <a:t>Hormon</a:t>
            </a:r>
            <a:endParaRPr sz="1400" dirty="0">
              <a:solidFill>
                <a:schemeClr val="tx2">
                  <a:lumMod val="10000"/>
                </a:schemeClr>
              </a:solidFill>
            </a:endParaRPr>
          </a:p>
          <a:p>
            <a:pPr marL="914400" lvl="0" indent="-317500" algn="l" rtl="0">
              <a:spcBef>
                <a:spcPts val="0"/>
              </a:spcBef>
              <a:spcAft>
                <a:spcPts val="0"/>
              </a:spcAft>
              <a:buClr>
                <a:srgbClr val="6B6B6B"/>
              </a:buClr>
              <a:buSzPts val="1400"/>
              <a:buChar char="●"/>
            </a:pPr>
            <a:r>
              <a:rPr lang="en" sz="1400" b="1" dirty="0">
                <a:solidFill>
                  <a:schemeClr val="tx2">
                    <a:lumMod val="10000"/>
                  </a:schemeClr>
                </a:solidFill>
                <a:highlight>
                  <a:srgbClr val="FFFFFF"/>
                </a:highlight>
              </a:rPr>
              <a:t>Gonadotropin-releasing Hormone (GnRH)</a:t>
            </a:r>
            <a:endParaRPr sz="1400" dirty="0">
              <a:solidFill>
                <a:schemeClr val="tx2">
                  <a:lumMod val="10000"/>
                </a:schemeClr>
              </a:solidFill>
            </a:endParaRPr>
          </a:p>
          <a:p>
            <a:pPr marL="914400" lvl="0" indent="-317500" algn="l" rtl="0">
              <a:spcBef>
                <a:spcPts val="0"/>
              </a:spcBef>
              <a:spcAft>
                <a:spcPts val="0"/>
              </a:spcAft>
              <a:buClr>
                <a:srgbClr val="6B6B6B"/>
              </a:buClr>
              <a:buSzPts val="1400"/>
              <a:buChar char="●"/>
            </a:pPr>
            <a:r>
              <a:rPr lang="en" sz="1400" b="1" dirty="0">
                <a:solidFill>
                  <a:schemeClr val="tx2">
                    <a:lumMod val="10000"/>
                  </a:schemeClr>
                </a:solidFill>
                <a:highlight>
                  <a:srgbClr val="FFFFFF"/>
                </a:highlight>
              </a:rPr>
              <a:t>Follicle stimulating Hormone (FSH)</a:t>
            </a:r>
            <a:endParaRPr sz="1400" b="1" dirty="0">
              <a:solidFill>
                <a:schemeClr val="tx2">
                  <a:lumMod val="10000"/>
                </a:schemeClr>
              </a:solidFill>
              <a:highlight>
                <a:srgbClr val="FFFFFF"/>
              </a:highlight>
            </a:endParaRPr>
          </a:p>
          <a:p>
            <a:pPr marL="914400" lvl="0" indent="-317500" algn="l" rtl="0">
              <a:spcBef>
                <a:spcPts val="0"/>
              </a:spcBef>
              <a:spcAft>
                <a:spcPts val="0"/>
              </a:spcAft>
              <a:buClr>
                <a:srgbClr val="6B6B6B"/>
              </a:buClr>
              <a:buSzPts val="1400"/>
              <a:buChar char="●"/>
            </a:pPr>
            <a:r>
              <a:rPr lang="en" sz="1400" b="1" dirty="0">
                <a:solidFill>
                  <a:schemeClr val="tx2">
                    <a:lumMod val="10000"/>
                  </a:schemeClr>
                </a:solidFill>
                <a:highlight>
                  <a:srgbClr val="FFFFFF"/>
                </a:highlight>
              </a:rPr>
              <a:t>Luteinising hormone (LH)</a:t>
            </a:r>
            <a:endParaRPr sz="1400" b="1" dirty="0">
              <a:solidFill>
                <a:schemeClr val="tx2">
                  <a:lumMod val="10000"/>
                </a:schemeClr>
              </a:solidFill>
              <a:highlight>
                <a:srgbClr val="FFFFFF"/>
              </a:highlight>
            </a:endParaRPr>
          </a:p>
          <a:p>
            <a:pPr marL="914400" lvl="0" indent="-317500" algn="l" rtl="0">
              <a:spcBef>
                <a:spcPts val="0"/>
              </a:spcBef>
              <a:spcAft>
                <a:spcPts val="0"/>
              </a:spcAft>
              <a:buClr>
                <a:srgbClr val="6B6B6B"/>
              </a:buClr>
              <a:buSzPts val="1400"/>
              <a:buChar char="●"/>
            </a:pPr>
            <a:r>
              <a:rPr lang="en" sz="1400" b="1" dirty="0">
                <a:solidFill>
                  <a:schemeClr val="tx2">
                    <a:lumMod val="10000"/>
                  </a:schemeClr>
                </a:solidFill>
                <a:highlight>
                  <a:srgbClr val="FFFFFF"/>
                </a:highlight>
              </a:rPr>
              <a:t>Hormon estrogen</a:t>
            </a:r>
            <a:endParaRPr sz="1400" b="1" dirty="0">
              <a:solidFill>
                <a:schemeClr val="tx2">
                  <a:lumMod val="10000"/>
                </a:schemeClr>
              </a:solidFill>
              <a:highlight>
                <a:srgbClr val="FFFFFF"/>
              </a:highlight>
            </a:endParaRPr>
          </a:p>
          <a:p>
            <a:pPr marL="914400" lvl="0" indent="-317500" algn="l" rtl="0">
              <a:spcBef>
                <a:spcPts val="0"/>
              </a:spcBef>
              <a:spcAft>
                <a:spcPts val="0"/>
              </a:spcAft>
              <a:buClr>
                <a:srgbClr val="6B6B6B"/>
              </a:buClr>
              <a:buSzPts val="1400"/>
              <a:buChar char="●"/>
            </a:pPr>
            <a:r>
              <a:rPr lang="en" sz="1400" b="1" dirty="0">
                <a:solidFill>
                  <a:schemeClr val="tx2">
                    <a:lumMod val="10000"/>
                  </a:schemeClr>
                </a:solidFill>
                <a:highlight>
                  <a:srgbClr val="FFFFFF"/>
                </a:highlight>
              </a:rPr>
              <a:t>Hormon Progesteron</a:t>
            </a:r>
            <a:endParaRPr sz="1400" b="1" dirty="0">
              <a:solidFill>
                <a:schemeClr val="tx2">
                  <a:lumMod val="10000"/>
                </a:schemeClr>
              </a:solidFill>
              <a:highlight>
                <a:srgbClr val="FFFFFF"/>
              </a:highlight>
            </a:endParaRPr>
          </a:p>
          <a:p>
            <a:pPr marL="457200" lvl="0" indent="-317500" algn="l" rtl="0">
              <a:lnSpc>
                <a:spcPct val="115000"/>
              </a:lnSpc>
              <a:spcBef>
                <a:spcPts val="0"/>
              </a:spcBef>
              <a:spcAft>
                <a:spcPts val="0"/>
              </a:spcAft>
              <a:buSzPts val="1400"/>
              <a:buAutoNum type="arabicPeriod"/>
            </a:pPr>
            <a:r>
              <a:rPr lang="en" sz="1400" dirty="0">
                <a:solidFill>
                  <a:schemeClr val="tx2">
                    <a:lumMod val="10000"/>
                  </a:schemeClr>
                </a:solidFill>
              </a:rPr>
              <a:t>Enzim</a:t>
            </a:r>
            <a:endParaRPr sz="1400" dirty="0">
              <a:solidFill>
                <a:schemeClr val="tx2">
                  <a:lumMod val="10000"/>
                </a:schemeClr>
              </a:solidFill>
            </a:endParaRPr>
          </a:p>
          <a:p>
            <a:pPr marL="457200" lvl="0" indent="457200" algn="just" rtl="0">
              <a:lnSpc>
                <a:spcPct val="115000"/>
              </a:lnSpc>
              <a:spcBef>
                <a:spcPts val="0"/>
              </a:spcBef>
              <a:spcAft>
                <a:spcPts val="0"/>
              </a:spcAft>
              <a:buNone/>
            </a:pPr>
            <a:r>
              <a:rPr lang="en" dirty="0">
                <a:solidFill>
                  <a:schemeClr val="tx2">
                    <a:lumMod val="10000"/>
                  </a:schemeClr>
                </a:solidFill>
              </a:rPr>
              <a:t>Enzim – enzim hidrolitik ikut serta dalam pembentukan endometrium. Zat – zat makanan yang ada mengalir ke stroma endometrium sebagai persiapan untuk implantasi ovum apabila terjadi kehamilan. Jika tidak, kadar progesteron akan turun, enzim – enzim hidrolitik dilepaskan dan akan merusak sel – sel sintesis protein sehingga mengakibatkan pendarahan. </a:t>
            </a:r>
            <a:endParaRPr dirty="0">
              <a:solidFill>
                <a:schemeClr val="tx2">
                  <a:lumMod val="10000"/>
                </a:schemeClr>
              </a:solidFill>
            </a:endParaRPr>
          </a:p>
          <a:p>
            <a:pPr marL="457200" lvl="0" indent="0" algn="l" rtl="0">
              <a:lnSpc>
                <a:spcPct val="115000"/>
              </a:lnSpc>
              <a:spcBef>
                <a:spcPts val="0"/>
              </a:spcBef>
              <a:spcAft>
                <a:spcPts val="0"/>
              </a:spcAft>
              <a:buNone/>
            </a:pPr>
            <a:endParaRPr dirty="0"/>
          </a:p>
          <a:p>
            <a:pPr marL="457200" lvl="0" indent="0" algn="l" rtl="0">
              <a:spcBef>
                <a:spcPts val="0"/>
              </a:spcBef>
              <a:spcAft>
                <a:spcPts val="1600"/>
              </a:spcAft>
              <a:buNone/>
            </a:pPr>
            <a:endParaRPr dirty="0"/>
          </a:p>
        </p:txBody>
      </p:sp>
    </p:spTree>
    <p:extLst>
      <p:ext uri="{BB962C8B-B14F-4D97-AF65-F5344CB8AC3E}">
        <p14:creationId xmlns:p14="http://schemas.microsoft.com/office/powerpoint/2010/main" val="121308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KATA SULIT</a:t>
            </a:r>
            <a:endParaRPr dirty="0"/>
          </a:p>
        </p:txBody>
      </p:sp>
      <p:sp>
        <p:nvSpPr>
          <p:cNvPr id="149" name="Google Shape;149;p16"/>
          <p:cNvSpPr txBox="1">
            <a:spLocks noGrp="1"/>
          </p:cNvSpPr>
          <p:nvPr>
            <p:ph type="body" idx="2"/>
          </p:nvPr>
        </p:nvSpPr>
        <p:spPr>
          <a:xfrm>
            <a:off x="819150" y="1809128"/>
            <a:ext cx="5859900" cy="2095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800" dirty="0"/>
              <a:t>Bercak → noda atau kotoran pada lembaran bersih</a:t>
            </a:r>
            <a:endParaRPr sz="1800" dirty="0"/>
          </a:p>
          <a:p>
            <a:pPr marL="457200" lvl="0" indent="-330200" algn="l" rtl="0">
              <a:spcBef>
                <a:spcPts val="0"/>
              </a:spcBef>
              <a:spcAft>
                <a:spcPts val="0"/>
              </a:spcAft>
              <a:buSzPts val="1600"/>
              <a:buAutoNum type="arabicPeriod"/>
            </a:pPr>
            <a:r>
              <a:rPr lang="en" sz="1800" dirty="0"/>
              <a:t>Nyeri → rasa yang menimbulkan penderitaan</a:t>
            </a:r>
            <a:endParaRPr sz="1800" dirty="0"/>
          </a:p>
        </p:txBody>
      </p:sp>
      <p:sp>
        <p:nvSpPr>
          <p:cNvPr id="4" name="Google Shape;142;p15"/>
          <p:cNvSpPr txBox="1">
            <a:spLocks/>
          </p:cNvSpPr>
          <p:nvPr/>
        </p:nvSpPr>
        <p:spPr>
          <a:xfrm>
            <a:off x="663033" y="420100"/>
            <a:ext cx="7009006" cy="42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US" sz="1800" dirty="0" smtClean="0"/>
              <a:t>Step 1 : </a:t>
            </a:r>
            <a:r>
              <a:rPr lang="en-US" sz="1800" dirty="0" err="1" smtClean="0"/>
              <a:t>Klasifikasi</a:t>
            </a:r>
            <a:r>
              <a:rPr lang="en-US" sz="1800" dirty="0" smtClean="0"/>
              <a:t> </a:t>
            </a:r>
            <a:r>
              <a:rPr lang="en-US" sz="1800" dirty="0" err="1" smtClean="0"/>
              <a:t>Istilah</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a:off x="819150" y="602575"/>
            <a:ext cx="7505700" cy="2401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dirty="0" smtClean="0">
                <a:solidFill>
                  <a:schemeClr val="tx2">
                    <a:lumMod val="10000"/>
                  </a:schemeClr>
                </a:solidFill>
                <a:latin typeface="Calibri"/>
                <a:ea typeface="Calibri"/>
                <a:cs typeface="Calibri"/>
                <a:sym typeface="Calibri"/>
              </a:rPr>
              <a:t>3.	Vaskuler</a:t>
            </a:r>
            <a:endParaRPr sz="1500" b="1" dirty="0">
              <a:solidFill>
                <a:schemeClr val="tx2">
                  <a:lumMod val="10000"/>
                </a:schemeClr>
              </a:solidFill>
              <a:latin typeface="Calibri"/>
              <a:ea typeface="Calibri"/>
              <a:cs typeface="Calibri"/>
              <a:sym typeface="Calibri"/>
            </a:endParaRPr>
          </a:p>
          <a:p>
            <a:pPr marL="457200" lvl="0" indent="457200" algn="just" rtl="0">
              <a:lnSpc>
                <a:spcPct val="115000"/>
              </a:lnSpc>
              <a:spcBef>
                <a:spcPts val="0"/>
              </a:spcBef>
              <a:spcAft>
                <a:spcPts val="0"/>
              </a:spcAft>
              <a:buNone/>
            </a:pPr>
            <a:r>
              <a:rPr lang="en" sz="1400" dirty="0">
                <a:solidFill>
                  <a:schemeClr val="tx2">
                    <a:lumMod val="10000"/>
                  </a:schemeClr>
                </a:solidFill>
                <a:highlight>
                  <a:schemeClr val="dk1"/>
                </a:highlight>
                <a:latin typeface="Calibri"/>
                <a:ea typeface="Calibri"/>
                <a:cs typeface="Calibri"/>
                <a:sym typeface="Calibri"/>
              </a:rPr>
              <a:t>Dengan regresi endometrium, terbentuklah sistem vaskularisasi antara vena dan arteri yang menyebabkan terjadinya nekrosis dan pendarahan dengan pembentukan hematom, baik dari arteri maupun dari vena.</a:t>
            </a:r>
            <a:endParaRPr sz="1400" dirty="0">
              <a:solidFill>
                <a:schemeClr val="tx2">
                  <a:lumMod val="10000"/>
                </a:schemeClr>
              </a:solidFill>
              <a:highlight>
                <a:schemeClr val="dk1"/>
              </a:highlight>
              <a:latin typeface="Calibri"/>
              <a:ea typeface="Calibri"/>
              <a:cs typeface="Calibri"/>
              <a:sym typeface="Calibri"/>
            </a:endParaRPr>
          </a:p>
          <a:p>
            <a:pPr marL="0" lvl="0" indent="0" algn="l" rtl="0">
              <a:spcBef>
                <a:spcPts val="800"/>
              </a:spcBef>
              <a:spcAft>
                <a:spcPts val="0"/>
              </a:spcAft>
              <a:buNone/>
            </a:pPr>
            <a:r>
              <a:rPr lang="en" sz="1500" b="1" dirty="0">
                <a:solidFill>
                  <a:schemeClr val="tx2">
                    <a:lumMod val="10000"/>
                  </a:schemeClr>
                </a:solidFill>
                <a:latin typeface="Calibri"/>
                <a:ea typeface="Calibri"/>
                <a:cs typeface="Calibri"/>
                <a:sym typeface="Calibri"/>
              </a:rPr>
              <a:t>4.	Prostaglandin </a:t>
            </a:r>
            <a:endParaRPr sz="1500" b="1" dirty="0">
              <a:solidFill>
                <a:schemeClr val="tx2">
                  <a:lumMod val="10000"/>
                </a:schemeClr>
              </a:solidFill>
              <a:latin typeface="Calibri"/>
              <a:ea typeface="Calibri"/>
              <a:cs typeface="Calibri"/>
              <a:sym typeface="Calibri"/>
            </a:endParaRPr>
          </a:p>
          <a:p>
            <a:pPr marL="0" lvl="0" indent="0" algn="l" rtl="0">
              <a:lnSpc>
                <a:spcPct val="115000"/>
              </a:lnSpc>
              <a:spcBef>
                <a:spcPts val="0"/>
              </a:spcBef>
              <a:spcAft>
                <a:spcPts val="0"/>
              </a:spcAft>
              <a:buNone/>
            </a:pPr>
            <a:r>
              <a:rPr lang="en" sz="1500" b="1" dirty="0">
                <a:solidFill>
                  <a:schemeClr val="tx2">
                    <a:lumMod val="10000"/>
                  </a:schemeClr>
                </a:solidFill>
                <a:latin typeface="Calibri"/>
                <a:ea typeface="Calibri"/>
                <a:cs typeface="Calibri"/>
                <a:sym typeface="Calibri"/>
              </a:rPr>
              <a:t>		</a:t>
            </a:r>
            <a:r>
              <a:rPr lang="en" sz="1400" dirty="0">
                <a:solidFill>
                  <a:schemeClr val="tx2">
                    <a:lumMod val="10000"/>
                  </a:schemeClr>
                </a:solidFill>
                <a:latin typeface="Calibri"/>
                <a:ea typeface="Calibri"/>
                <a:cs typeface="Calibri"/>
                <a:sym typeface="Calibri"/>
              </a:rPr>
              <a:t>Endometrium mengandung prostaglandin E2 dan F2. Dengan adanya desintegrasi endometrium, prostaglandin terlepas dan menyebabkan kontraksi miometrium sebagai suatu faktor unyuk membatasi pendarahan pada haid. </a:t>
            </a:r>
            <a:endParaRPr sz="1400" dirty="0">
              <a:solidFill>
                <a:schemeClr val="tx2">
                  <a:lumMod val="10000"/>
                </a:schemeClr>
              </a:solidFill>
              <a:latin typeface="Calibri"/>
              <a:ea typeface="Calibri"/>
              <a:cs typeface="Calibri"/>
              <a:sym typeface="Calibri"/>
            </a:endParaRPr>
          </a:p>
        </p:txBody>
      </p:sp>
    </p:spTree>
    <p:extLst>
      <p:ext uri="{BB962C8B-B14F-4D97-AF65-F5344CB8AC3E}">
        <p14:creationId xmlns:p14="http://schemas.microsoft.com/office/powerpoint/2010/main" val="3581518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819150" y="260363"/>
            <a:ext cx="7505700" cy="4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OOGENESIS</a:t>
            </a:r>
            <a:endParaRPr lang="en-US" dirty="0"/>
          </a:p>
        </p:txBody>
      </p:sp>
      <p:sp>
        <p:nvSpPr>
          <p:cNvPr id="260" name="Google Shape;260;p34"/>
          <p:cNvSpPr txBox="1">
            <a:spLocks noGrp="1"/>
          </p:cNvSpPr>
          <p:nvPr>
            <p:ph type="body" idx="1"/>
          </p:nvPr>
        </p:nvSpPr>
        <p:spPr>
          <a:xfrm>
            <a:off x="819150" y="865700"/>
            <a:ext cx="4700704" cy="33829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2">
                    <a:lumMod val="10000"/>
                  </a:schemeClr>
                </a:solidFill>
                <a:highlight>
                  <a:srgbClr val="FFFFFF"/>
                </a:highlight>
                <a:latin typeface="Calibri" panose="020F0502020204030204" pitchFamily="34" charset="0"/>
                <a:ea typeface="Arial"/>
                <a:cs typeface="Calibri" panose="020F0502020204030204" pitchFamily="34" charset="0"/>
                <a:sym typeface="Arial"/>
              </a:rPr>
              <a:t>Oogenesis adalah proses pertumbuhan sel telur primer atau ovum menjadi sel telur matang yang terjadi di ovarium atau indung telur wanita. Oogenesis hanya mampu menghasilkan satu ovum matang pada setiap satu siklus ovulasi.</a:t>
            </a:r>
            <a:endParaRPr sz="1800" dirty="0">
              <a:solidFill>
                <a:schemeClr val="tx2">
                  <a:lumMod val="10000"/>
                </a:schemeClr>
              </a:solidFill>
              <a:highlight>
                <a:srgbClr val="FFFFFF"/>
              </a:highlight>
              <a:latin typeface="Calibri" panose="020F0502020204030204" pitchFamily="34" charset="0"/>
              <a:ea typeface="Arial"/>
              <a:cs typeface="Calibri" panose="020F0502020204030204" pitchFamily="34" charset="0"/>
              <a:sym typeface="Arial"/>
            </a:endParaRPr>
          </a:p>
          <a:p>
            <a:pPr marL="0" lvl="0" indent="0" algn="l" rtl="0">
              <a:spcBef>
                <a:spcPts val="1600"/>
              </a:spcBef>
              <a:spcAft>
                <a:spcPts val="0"/>
              </a:spcAft>
              <a:buNone/>
            </a:pPr>
            <a:r>
              <a:rPr lang="en" sz="1800" dirty="0">
                <a:solidFill>
                  <a:schemeClr val="tx2">
                    <a:lumMod val="10000"/>
                  </a:schemeClr>
                </a:solidFill>
                <a:highlight>
                  <a:srgbClr val="FFFFFF"/>
                </a:highlight>
                <a:latin typeface="Calibri" panose="020F0502020204030204" pitchFamily="34" charset="0"/>
                <a:ea typeface="Arial"/>
                <a:cs typeface="Calibri" panose="020F0502020204030204" pitchFamily="34" charset="0"/>
                <a:sym typeface="Arial"/>
              </a:rPr>
              <a:t> Sel telur telah berkembang pada wanita bahkan sebelum dia lahir atau sekitar 8 hingga 20 minggu setelah janin mulai berkembang. Sel-sel tersebut disebut sebagai sel telur primer yang tidak aktif sampai masa ovulasi, yang jumlahnya sekitar 400.000.</a:t>
            </a:r>
            <a:endParaRPr sz="1800" dirty="0">
              <a:solidFill>
                <a:schemeClr val="tx2">
                  <a:lumMod val="10000"/>
                </a:schemeClr>
              </a:solidFill>
              <a:highlight>
                <a:srgbClr val="FFFFFF"/>
              </a:highlight>
              <a:latin typeface="Calibri" panose="020F0502020204030204" pitchFamily="34" charset="0"/>
              <a:ea typeface="Arial"/>
              <a:cs typeface="Calibri" panose="020F0502020204030204" pitchFamily="34" charset="0"/>
              <a:sym typeface="Arial"/>
            </a:endParaRPr>
          </a:p>
          <a:p>
            <a:pPr marL="0" lvl="0" indent="0" algn="l" rtl="0">
              <a:spcBef>
                <a:spcPts val="1600"/>
              </a:spcBef>
              <a:spcAft>
                <a:spcPts val="1600"/>
              </a:spcAft>
              <a:buNone/>
            </a:pPr>
            <a:endParaRPr dirty="0"/>
          </a:p>
        </p:txBody>
      </p:sp>
      <p:pic>
        <p:nvPicPr>
          <p:cNvPr id="261" name="Google Shape;261;p34"/>
          <p:cNvPicPr preferRelativeResize="0"/>
          <p:nvPr/>
        </p:nvPicPr>
        <p:blipFill>
          <a:blip r:embed="rId3">
            <a:alphaModFix/>
          </a:blip>
          <a:stretch>
            <a:fillRect/>
          </a:stretch>
        </p:blipFill>
        <p:spPr>
          <a:xfrm>
            <a:off x="6536350" y="499013"/>
            <a:ext cx="1429100" cy="4241474"/>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317975" y="845600"/>
            <a:ext cx="8669907"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FAKTOR-FAKTOR YANG MEMENGARUHI OOGENESIS </a:t>
            </a:r>
            <a:endParaRPr lang="en-US" dirty="0"/>
          </a:p>
        </p:txBody>
      </p:sp>
      <p:sp>
        <p:nvSpPr>
          <p:cNvPr id="267" name="Google Shape;267;p35"/>
          <p:cNvSpPr txBox="1">
            <a:spLocks noGrp="1"/>
          </p:cNvSpPr>
          <p:nvPr>
            <p:ph type="body" idx="1"/>
          </p:nvPr>
        </p:nvSpPr>
        <p:spPr>
          <a:xfrm>
            <a:off x="317975" y="2043475"/>
            <a:ext cx="3005400" cy="2475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800" dirty="0">
                <a:solidFill>
                  <a:schemeClr val="tx2">
                    <a:lumMod val="10000"/>
                  </a:schemeClr>
                </a:solidFill>
              </a:rPr>
              <a:t>Hormon FSH</a:t>
            </a:r>
            <a:endParaRPr sz="1800" dirty="0">
              <a:solidFill>
                <a:schemeClr val="tx2">
                  <a:lumMod val="10000"/>
                </a:schemeClr>
              </a:solidFill>
            </a:endParaRPr>
          </a:p>
          <a:p>
            <a:pPr marL="457200" lvl="0" indent="-336550" algn="l" rtl="0">
              <a:spcBef>
                <a:spcPts val="0"/>
              </a:spcBef>
              <a:spcAft>
                <a:spcPts val="0"/>
              </a:spcAft>
              <a:buSzPts val="1700"/>
              <a:buChar char="●"/>
            </a:pPr>
            <a:r>
              <a:rPr lang="en" sz="1800" dirty="0">
                <a:solidFill>
                  <a:schemeClr val="tx2">
                    <a:lumMod val="10000"/>
                  </a:schemeClr>
                </a:solidFill>
              </a:rPr>
              <a:t>Homon LH</a:t>
            </a:r>
            <a:endParaRPr sz="1800" dirty="0">
              <a:solidFill>
                <a:schemeClr val="tx2">
                  <a:lumMod val="10000"/>
                </a:schemeClr>
              </a:solidFill>
            </a:endParaRPr>
          </a:p>
          <a:p>
            <a:pPr marL="457200" lvl="0" indent="-336550" algn="l" rtl="0">
              <a:spcBef>
                <a:spcPts val="0"/>
              </a:spcBef>
              <a:spcAft>
                <a:spcPts val="0"/>
              </a:spcAft>
              <a:buSzPts val="1700"/>
              <a:buChar char="●"/>
            </a:pPr>
            <a:r>
              <a:rPr lang="en" sz="1800" dirty="0">
                <a:solidFill>
                  <a:schemeClr val="tx2">
                    <a:lumMod val="10000"/>
                  </a:schemeClr>
                </a:solidFill>
              </a:rPr>
              <a:t>Hormon Estrogen</a:t>
            </a:r>
            <a:endParaRPr sz="1800" dirty="0">
              <a:solidFill>
                <a:schemeClr val="tx2">
                  <a:lumMod val="10000"/>
                </a:schemeClr>
              </a:solidFill>
            </a:endParaRPr>
          </a:p>
          <a:p>
            <a:pPr marL="457200" lvl="0" indent="-336550" algn="l" rtl="0">
              <a:spcBef>
                <a:spcPts val="0"/>
              </a:spcBef>
              <a:spcAft>
                <a:spcPts val="0"/>
              </a:spcAft>
              <a:buSzPts val="1700"/>
              <a:buChar char="●"/>
            </a:pPr>
            <a:r>
              <a:rPr lang="en" sz="1800" dirty="0">
                <a:solidFill>
                  <a:schemeClr val="tx2">
                    <a:lumMod val="10000"/>
                  </a:schemeClr>
                </a:solidFill>
              </a:rPr>
              <a:t>Hormon Progresteron</a:t>
            </a:r>
            <a:endParaRPr sz="1800"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442150" y="354946"/>
            <a:ext cx="6424200" cy="705000"/>
          </a:xfrm>
          <a:prstGeom prst="rect">
            <a:avLst/>
          </a:prstGeom>
        </p:spPr>
        <p:txBody>
          <a:bodyPr spcFirstLastPara="1" wrap="square" lIns="91425" tIns="91425" rIns="91425" bIns="91425" anchor="ctr" anchorCtr="0">
            <a:noAutofit/>
          </a:bodyPr>
          <a:lstStyle/>
          <a:p>
            <a:pPr marL="0" lvl="0" indent="0" algn="ctr" rtl="0">
              <a:lnSpc>
                <a:spcPct val="115000"/>
              </a:lnSpc>
              <a:spcBef>
                <a:spcPts val="1100"/>
              </a:spcBef>
              <a:spcAft>
                <a:spcPts val="0"/>
              </a:spcAft>
              <a:buNone/>
            </a:pPr>
            <a:r>
              <a:rPr lang="en" sz="2400" b="1" dirty="0">
                <a:latin typeface="Times New Roman"/>
                <a:ea typeface="Times New Roman"/>
                <a:cs typeface="Times New Roman"/>
                <a:sym typeface="Times New Roman"/>
              </a:rPr>
              <a:t>TANDA-TANDA PUBERTAS WANITA</a:t>
            </a:r>
            <a:endParaRPr sz="2400" b="1" dirty="0">
              <a:latin typeface="Times New Roman"/>
              <a:ea typeface="Times New Roman"/>
              <a:cs typeface="Times New Roman"/>
              <a:sym typeface="Times New Roman"/>
            </a:endParaRPr>
          </a:p>
          <a:p>
            <a:pPr marL="0" lvl="0" indent="0" algn="l" rtl="0">
              <a:spcBef>
                <a:spcPts val="1100"/>
              </a:spcBef>
              <a:spcAft>
                <a:spcPts val="0"/>
              </a:spcAft>
              <a:buNone/>
            </a:pPr>
            <a:endParaRPr sz="2900" dirty="0"/>
          </a:p>
        </p:txBody>
      </p:sp>
      <p:sp>
        <p:nvSpPr>
          <p:cNvPr id="255" name="Google Shape;255;p34"/>
          <p:cNvSpPr txBox="1">
            <a:spLocks noGrp="1"/>
          </p:cNvSpPr>
          <p:nvPr>
            <p:ph type="body" idx="2"/>
          </p:nvPr>
        </p:nvSpPr>
        <p:spPr>
          <a:xfrm>
            <a:off x="579859" y="830779"/>
            <a:ext cx="8084639" cy="3841582"/>
          </a:xfrm>
          <a:prstGeom prst="rect">
            <a:avLst/>
          </a:prstGeom>
        </p:spPr>
        <p:txBody>
          <a:bodyPr spcFirstLastPara="1" wrap="square" lIns="91425" tIns="91425" rIns="91425" bIns="91425" anchor="t" anchorCtr="0">
            <a:noAutofit/>
          </a:bodyPr>
          <a:lstStyle/>
          <a:p>
            <a:pPr marL="0" lvl="0" indent="-228600" algn="l" rtl="0">
              <a:lnSpc>
                <a:spcPct val="100000"/>
              </a:lnSpc>
              <a:spcBef>
                <a:spcPts val="1100"/>
              </a:spcBef>
              <a:spcAft>
                <a:spcPts val="0"/>
              </a:spcAft>
              <a:buNone/>
            </a:pPr>
            <a:r>
              <a:rPr lang="en" sz="1400" b="1" dirty="0">
                <a:solidFill>
                  <a:srgbClr val="000000"/>
                </a:solidFill>
                <a:latin typeface="Calibri" panose="020F0502020204030204" pitchFamily="34" charset="0"/>
                <a:ea typeface="Arial"/>
                <a:cs typeface="Calibri" panose="020F0502020204030204" pitchFamily="34" charset="0"/>
                <a:sym typeface="Arial"/>
              </a:rPr>
              <a:t>1.      </a:t>
            </a:r>
            <a:r>
              <a:rPr lang="en" sz="1400" b="1" dirty="0">
                <a:solidFill>
                  <a:srgbClr val="000000"/>
                </a:solidFill>
                <a:latin typeface="Calibri" panose="020F0502020204030204" pitchFamily="34" charset="0"/>
                <a:ea typeface="Times New Roman"/>
                <a:cs typeface="Calibri" panose="020F0502020204030204" pitchFamily="34" charset="0"/>
                <a:sym typeface="Times New Roman"/>
              </a:rPr>
              <a:t> MENSTRUASI</a:t>
            </a:r>
            <a:endParaRPr sz="1400" b="1" dirty="0">
              <a:solidFill>
                <a:srgbClr val="000000"/>
              </a:solidFill>
              <a:latin typeface="Calibri" panose="020F0502020204030204" pitchFamily="34" charset="0"/>
              <a:ea typeface="Times New Roman"/>
              <a:cs typeface="Calibri" panose="020F0502020204030204" pitchFamily="34" charset="0"/>
              <a:sym typeface="Times New Roman"/>
            </a:endParaRPr>
          </a:p>
          <a:p>
            <a:pPr marL="457200" lvl="0" indent="-228600" algn="l" rtl="0">
              <a:lnSpc>
                <a:spcPct val="100000"/>
              </a:lnSpc>
              <a:spcBef>
                <a:spcPts val="1100"/>
              </a:spcBef>
              <a:spcAft>
                <a:spcPts val="0"/>
              </a:spcAft>
              <a:buNone/>
            </a:pP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	Menstruasi </a:t>
            </a:r>
            <a:r>
              <a:rPr lang="en" sz="1400" dirty="0">
                <a:solidFill>
                  <a:srgbClr val="000000"/>
                </a:solidFill>
                <a:latin typeface="Calibri" panose="020F0502020204030204" pitchFamily="34" charset="0"/>
                <a:ea typeface="Times New Roman"/>
                <a:cs typeface="Calibri" panose="020F0502020204030204" pitchFamily="34" charset="0"/>
                <a:sym typeface="Times New Roman"/>
              </a:rPr>
              <a:t>merupakan pengeluaran secara periodik darah dan sel-sel tubuh dari vagina yang berasal</a:t>
            </a:r>
            <a:r>
              <a:rPr lang="en" sz="1400" dirty="0">
                <a:solidFill>
                  <a:srgbClr val="333333"/>
                </a:solidFill>
                <a:latin typeface="Calibri" panose="020F0502020204030204" pitchFamily="34" charset="0"/>
                <a:ea typeface="Times New Roman"/>
                <a:cs typeface="Calibri" panose="020F0502020204030204" pitchFamily="34" charset="0"/>
                <a:sym typeface="Times New Roman"/>
              </a:rPr>
              <a:t> dari dinding rahim wanita</a:t>
            </a:r>
            <a:endParaRPr sz="1400" dirty="0">
              <a:solidFill>
                <a:srgbClr val="333333"/>
              </a:solidFill>
              <a:latin typeface="Calibri" panose="020F0502020204030204" pitchFamily="34" charset="0"/>
              <a:ea typeface="Times New Roman"/>
              <a:cs typeface="Calibri" panose="020F0502020204030204" pitchFamily="34" charset="0"/>
              <a:sym typeface="Times New Roman"/>
            </a:endParaRPr>
          </a:p>
          <a:p>
            <a:pPr marL="0" lvl="0" indent="-228600" algn="l" rtl="0">
              <a:lnSpc>
                <a:spcPct val="100000"/>
              </a:lnSpc>
              <a:spcBef>
                <a:spcPts val="1100"/>
              </a:spcBef>
              <a:spcAft>
                <a:spcPts val="0"/>
              </a:spcAft>
              <a:buNone/>
            </a:pPr>
            <a:r>
              <a:rPr lang="en" sz="1400" b="1" dirty="0">
                <a:solidFill>
                  <a:srgbClr val="000000"/>
                </a:solidFill>
                <a:latin typeface="Calibri" panose="020F0502020204030204" pitchFamily="34" charset="0"/>
                <a:ea typeface="Times New Roman"/>
                <a:cs typeface="Calibri" panose="020F0502020204030204" pitchFamily="34" charset="0"/>
                <a:sym typeface="Times New Roman"/>
              </a:rPr>
              <a:t>2.     </a:t>
            </a:r>
            <a:r>
              <a:rPr lang="en" sz="1400" b="1" dirty="0" smtClean="0">
                <a:solidFill>
                  <a:srgbClr val="000000"/>
                </a:solidFill>
                <a:latin typeface="Calibri" panose="020F0502020204030204" pitchFamily="34" charset="0"/>
                <a:ea typeface="Times New Roman"/>
                <a:cs typeface="Calibri" panose="020F0502020204030204" pitchFamily="34" charset="0"/>
                <a:sym typeface="Times New Roman"/>
              </a:rPr>
              <a:t> </a:t>
            </a:r>
            <a:r>
              <a:rPr lang="en" sz="1400" b="1" dirty="0">
                <a:solidFill>
                  <a:srgbClr val="000000"/>
                </a:solidFill>
                <a:latin typeface="Calibri" panose="020F0502020204030204" pitchFamily="34" charset="0"/>
                <a:ea typeface="Times New Roman"/>
                <a:cs typeface="Calibri" panose="020F0502020204030204" pitchFamily="34" charset="0"/>
                <a:sym typeface="Times New Roman"/>
              </a:rPr>
              <a:t>PERKEMBANGAN FISIK YANG PESAT</a:t>
            </a:r>
            <a:endParaRPr sz="1400" b="1" dirty="0">
              <a:solidFill>
                <a:srgbClr val="000000"/>
              </a:solidFill>
              <a:latin typeface="Calibri" panose="020F0502020204030204" pitchFamily="34" charset="0"/>
              <a:ea typeface="Times New Roman"/>
              <a:cs typeface="Calibri" panose="020F0502020204030204" pitchFamily="34" charset="0"/>
              <a:sym typeface="Times New Roman"/>
            </a:endParaRPr>
          </a:p>
          <a:p>
            <a:pPr marL="457200" lvl="0" indent="-228600" algn="l" rtl="0">
              <a:lnSpc>
                <a:spcPct val="100000"/>
              </a:lnSpc>
              <a:spcBef>
                <a:spcPts val="1100"/>
              </a:spcBef>
              <a:spcAft>
                <a:spcPts val="0"/>
              </a:spcAft>
              <a:buNone/>
            </a:pPr>
            <a:r>
              <a:rPr lang="en" sz="1400" dirty="0">
                <a:solidFill>
                  <a:srgbClr val="000000"/>
                </a:solidFill>
                <a:latin typeface="Calibri" panose="020F0502020204030204" pitchFamily="34" charset="0"/>
                <a:ea typeface="Times New Roman"/>
                <a:cs typeface="Calibri" panose="020F0502020204030204" pitchFamily="34" charset="0"/>
                <a:sym typeface="Times New Roman"/>
              </a:rPr>
              <a:t> </a:t>
            </a: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   Hal </a:t>
            </a:r>
            <a:r>
              <a:rPr lang="en" sz="1400" dirty="0">
                <a:solidFill>
                  <a:srgbClr val="000000"/>
                </a:solidFill>
                <a:latin typeface="Calibri" panose="020F0502020204030204" pitchFamily="34" charset="0"/>
                <a:ea typeface="Times New Roman"/>
                <a:cs typeface="Calibri" panose="020F0502020204030204" pitchFamily="34" charset="0"/>
                <a:sym typeface="Times New Roman"/>
              </a:rPr>
              <a:t>ini disebabkan oleh </a:t>
            </a:r>
            <a:r>
              <a:rPr lang="en" sz="1400" i="1" dirty="0">
                <a:solidFill>
                  <a:srgbClr val="000000"/>
                </a:solidFill>
                <a:latin typeface="Calibri" panose="020F0502020204030204" pitchFamily="34" charset="0"/>
                <a:ea typeface="Times New Roman"/>
                <a:cs typeface="Calibri" panose="020F0502020204030204" pitchFamily="34" charset="0"/>
                <a:sym typeface="Times New Roman"/>
              </a:rPr>
              <a:t>human growth hormone</a:t>
            </a:r>
            <a:r>
              <a:rPr lang="en" sz="1400" dirty="0">
                <a:solidFill>
                  <a:srgbClr val="000000"/>
                </a:solidFill>
                <a:latin typeface="Calibri" panose="020F0502020204030204" pitchFamily="34" charset="0"/>
                <a:ea typeface="Times New Roman"/>
                <a:cs typeface="Calibri" panose="020F0502020204030204" pitchFamily="34" charset="0"/>
                <a:sym typeface="Times New Roman"/>
              </a:rPr>
              <a:t> (HGH) yang dihasilkan oleh kelenjar pituitari</a:t>
            </a:r>
            <a:endParaRPr sz="1400"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228600" algn="l" rtl="0">
              <a:lnSpc>
                <a:spcPct val="100000"/>
              </a:lnSpc>
              <a:spcBef>
                <a:spcPts val="1100"/>
              </a:spcBef>
              <a:spcAft>
                <a:spcPts val="0"/>
              </a:spcAft>
              <a:buNone/>
            </a:pPr>
            <a:r>
              <a:rPr lang="en" sz="1400" b="1" dirty="0">
                <a:solidFill>
                  <a:srgbClr val="000000"/>
                </a:solidFill>
                <a:latin typeface="Calibri" panose="020F0502020204030204" pitchFamily="34" charset="0"/>
                <a:ea typeface="Times New Roman"/>
                <a:cs typeface="Calibri" panose="020F0502020204030204" pitchFamily="34" charset="0"/>
                <a:sym typeface="Times New Roman"/>
              </a:rPr>
              <a:t>3.      </a:t>
            </a:r>
            <a:r>
              <a:rPr lang="en" sz="1400" b="1" dirty="0" smtClean="0">
                <a:solidFill>
                  <a:srgbClr val="000000"/>
                </a:solidFill>
                <a:latin typeface="Calibri" panose="020F0502020204030204" pitchFamily="34" charset="0"/>
                <a:ea typeface="Times New Roman"/>
                <a:cs typeface="Calibri" panose="020F0502020204030204" pitchFamily="34" charset="0"/>
                <a:sym typeface="Times New Roman"/>
              </a:rPr>
              <a:t>TUMBUHNYA </a:t>
            </a:r>
            <a:r>
              <a:rPr lang="en" sz="1400" b="1" dirty="0">
                <a:solidFill>
                  <a:srgbClr val="000000"/>
                </a:solidFill>
                <a:latin typeface="Calibri" panose="020F0502020204030204" pitchFamily="34" charset="0"/>
                <a:ea typeface="Times New Roman"/>
                <a:cs typeface="Calibri" panose="020F0502020204030204" pitchFamily="34" charset="0"/>
                <a:sym typeface="Times New Roman"/>
              </a:rPr>
              <a:t>PAYUDARA</a:t>
            </a:r>
            <a:endParaRPr sz="1400" b="1" dirty="0">
              <a:solidFill>
                <a:srgbClr val="000000"/>
              </a:solidFill>
              <a:latin typeface="Calibri" panose="020F0502020204030204" pitchFamily="34" charset="0"/>
              <a:ea typeface="Times New Roman"/>
              <a:cs typeface="Calibri" panose="020F0502020204030204" pitchFamily="34" charset="0"/>
              <a:sym typeface="Times New Roman"/>
            </a:endParaRPr>
          </a:p>
          <a:p>
            <a:pPr marL="457200" lvl="0" indent="-228600" algn="l" rtl="0">
              <a:lnSpc>
                <a:spcPct val="100000"/>
              </a:lnSpc>
              <a:spcBef>
                <a:spcPts val="1100"/>
              </a:spcBef>
              <a:spcAft>
                <a:spcPts val="0"/>
              </a:spcAft>
              <a:buNone/>
            </a:pPr>
            <a:r>
              <a:rPr lang="en" sz="1400" dirty="0">
                <a:solidFill>
                  <a:srgbClr val="000000"/>
                </a:solidFill>
                <a:latin typeface="Calibri" panose="020F0502020204030204" pitchFamily="34" charset="0"/>
                <a:ea typeface="Times New Roman"/>
                <a:cs typeface="Calibri" panose="020F0502020204030204" pitchFamily="34" charset="0"/>
                <a:sym typeface="Times New Roman"/>
              </a:rPr>
              <a:t> </a:t>
            </a: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  Payudara </a:t>
            </a:r>
            <a:r>
              <a:rPr lang="en" sz="1400" dirty="0">
                <a:solidFill>
                  <a:srgbClr val="000000"/>
                </a:solidFill>
                <a:latin typeface="Calibri" panose="020F0502020204030204" pitchFamily="34" charset="0"/>
                <a:ea typeface="Times New Roman"/>
                <a:cs typeface="Calibri" panose="020F0502020204030204" pitchFamily="34" charset="0"/>
                <a:sym typeface="Times New Roman"/>
              </a:rPr>
              <a:t>mulai tumbuh ketika tubuh wanita mulai melepaskan hormon estrogen</a:t>
            </a:r>
            <a:endParaRPr sz="1400"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228600" algn="l" rtl="0">
              <a:lnSpc>
                <a:spcPct val="100000"/>
              </a:lnSpc>
              <a:spcBef>
                <a:spcPts val="1100"/>
              </a:spcBef>
              <a:spcAft>
                <a:spcPts val="0"/>
              </a:spcAft>
              <a:buNone/>
            </a:pPr>
            <a:r>
              <a:rPr lang="en" sz="1400" b="1" dirty="0">
                <a:solidFill>
                  <a:srgbClr val="000000"/>
                </a:solidFill>
                <a:latin typeface="Calibri" panose="020F0502020204030204" pitchFamily="34" charset="0"/>
                <a:ea typeface="Times New Roman"/>
                <a:cs typeface="Calibri" panose="020F0502020204030204" pitchFamily="34" charset="0"/>
                <a:sym typeface="Times New Roman"/>
              </a:rPr>
              <a:t>4.     </a:t>
            </a:r>
            <a:r>
              <a:rPr lang="en" sz="1400" b="1" dirty="0" smtClean="0">
                <a:solidFill>
                  <a:srgbClr val="000000"/>
                </a:solidFill>
                <a:latin typeface="Calibri" panose="020F0502020204030204" pitchFamily="34" charset="0"/>
                <a:ea typeface="Times New Roman"/>
                <a:cs typeface="Calibri" panose="020F0502020204030204" pitchFamily="34" charset="0"/>
                <a:sym typeface="Times New Roman"/>
              </a:rPr>
              <a:t>MUNCULNYA </a:t>
            </a:r>
            <a:r>
              <a:rPr lang="en" sz="1400" b="1" dirty="0">
                <a:solidFill>
                  <a:srgbClr val="000000"/>
                </a:solidFill>
                <a:latin typeface="Calibri" panose="020F0502020204030204" pitchFamily="34" charset="0"/>
                <a:ea typeface="Times New Roman"/>
                <a:cs typeface="Calibri" panose="020F0502020204030204" pitchFamily="34" charset="0"/>
                <a:sym typeface="Times New Roman"/>
              </a:rPr>
              <a:t>RAMBUT-RAMBUT HALUS</a:t>
            </a:r>
            <a:endParaRPr sz="1400" b="1" dirty="0">
              <a:solidFill>
                <a:srgbClr val="000000"/>
              </a:solidFill>
              <a:latin typeface="Calibri" panose="020F0502020204030204" pitchFamily="34" charset="0"/>
              <a:ea typeface="Times New Roman"/>
              <a:cs typeface="Calibri" panose="020F0502020204030204" pitchFamily="34" charset="0"/>
              <a:sym typeface="Times New Roman"/>
            </a:endParaRPr>
          </a:p>
          <a:p>
            <a:pPr marL="457200" lvl="0" indent="-228600" algn="l" rtl="0">
              <a:lnSpc>
                <a:spcPct val="100000"/>
              </a:lnSpc>
              <a:spcBef>
                <a:spcPts val="1100"/>
              </a:spcBef>
              <a:spcAft>
                <a:spcPts val="0"/>
              </a:spcAft>
              <a:buNone/>
            </a:pP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   Pertumbuhan </a:t>
            </a:r>
            <a:r>
              <a:rPr lang="en" sz="1400" dirty="0">
                <a:solidFill>
                  <a:srgbClr val="000000"/>
                </a:solidFill>
                <a:latin typeface="Calibri" panose="020F0502020204030204" pitchFamily="34" charset="0"/>
                <a:ea typeface="Times New Roman"/>
                <a:cs typeface="Calibri" panose="020F0502020204030204" pitchFamily="34" charset="0"/>
                <a:sym typeface="Times New Roman"/>
              </a:rPr>
              <a:t>rambut dapat terjadi di ketiak, tangan, kaki, dan sekitar kemaluan</a:t>
            </a:r>
            <a:endParaRPr sz="1400" dirty="0">
              <a:solidFill>
                <a:srgbClr val="000000"/>
              </a:solidFill>
              <a:latin typeface="Calibri" panose="020F0502020204030204" pitchFamily="34" charset="0"/>
              <a:ea typeface="Times New Roman"/>
              <a:cs typeface="Calibri" panose="020F0502020204030204" pitchFamily="34" charset="0"/>
              <a:sym typeface="Times New Roman"/>
            </a:endParaRPr>
          </a:p>
          <a:p>
            <a:pPr marL="114300" lvl="0" indent="-342900" algn="l" rtl="0">
              <a:lnSpc>
                <a:spcPct val="100000"/>
              </a:lnSpc>
              <a:spcBef>
                <a:spcPts val="1100"/>
              </a:spcBef>
              <a:spcAft>
                <a:spcPts val="0"/>
              </a:spcAft>
              <a:buAutoNum type="arabicPeriod" startAt="5"/>
            </a:pPr>
            <a:r>
              <a:rPr lang="en" sz="1400" b="1" dirty="0" smtClean="0">
                <a:solidFill>
                  <a:srgbClr val="000000"/>
                </a:solidFill>
                <a:latin typeface="Calibri" panose="020F0502020204030204" pitchFamily="34" charset="0"/>
                <a:ea typeface="Times New Roman"/>
                <a:cs typeface="Calibri" panose="020F0502020204030204" pitchFamily="34" charset="0"/>
                <a:sym typeface="Times New Roman"/>
              </a:rPr>
              <a:t>PEMBESARAN PANGGUL</a:t>
            </a:r>
            <a:endParaRPr lang="en" sz="1400" b="1"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l" rtl="0">
              <a:lnSpc>
                <a:spcPct val="100000"/>
              </a:lnSpc>
              <a:spcBef>
                <a:spcPts val="1100"/>
              </a:spcBef>
              <a:spcAft>
                <a:spcPts val="0"/>
              </a:spcAft>
              <a:buNone/>
            </a:pPr>
            <a:r>
              <a:rPr lang="en" sz="1400" dirty="0">
                <a:solidFill>
                  <a:srgbClr val="000000"/>
                </a:solidFill>
                <a:latin typeface="Calibri" panose="020F0502020204030204" pitchFamily="34" charset="0"/>
                <a:ea typeface="Times New Roman"/>
                <a:cs typeface="Calibri" panose="020F0502020204030204" pitchFamily="34" charset="0"/>
                <a:sym typeface="Times New Roman"/>
              </a:rPr>
              <a:t> </a:t>
            </a:r>
            <a:r>
              <a:rPr lang="en" sz="1400" dirty="0" smtClean="0">
                <a:solidFill>
                  <a:srgbClr val="000000"/>
                </a:solidFill>
                <a:latin typeface="Calibri" panose="020F0502020204030204" pitchFamily="34" charset="0"/>
                <a:ea typeface="Times New Roman"/>
                <a:cs typeface="Calibri" panose="020F0502020204030204" pitchFamily="34" charset="0"/>
                <a:sym typeface="Times New Roman"/>
              </a:rPr>
              <a:t>       Panggul </a:t>
            </a:r>
            <a:r>
              <a:rPr lang="en" sz="1400" dirty="0">
                <a:solidFill>
                  <a:srgbClr val="000000"/>
                </a:solidFill>
                <a:latin typeface="Calibri" panose="020F0502020204030204" pitchFamily="34" charset="0"/>
                <a:ea typeface="Times New Roman"/>
                <a:cs typeface="Calibri" panose="020F0502020204030204" pitchFamily="34" charset="0"/>
                <a:sym typeface="Times New Roman"/>
              </a:rPr>
              <a:t>akan tampak lebih bulat dan besar</a:t>
            </a:r>
            <a:endParaRPr sz="1400"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100"/>
              </a:spcBef>
              <a:spcAft>
                <a:spcPts val="1600"/>
              </a:spcAft>
              <a:buNone/>
            </a:pPr>
            <a:endParaRPr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95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KATA KUNCI</a:t>
            </a:r>
            <a:endParaRPr dirty="0"/>
          </a:p>
        </p:txBody>
      </p:sp>
      <p:sp>
        <p:nvSpPr>
          <p:cNvPr id="143" name="Google Shape;143;p15"/>
          <p:cNvSpPr txBox="1">
            <a:spLocks noGrp="1"/>
          </p:cNvSpPr>
          <p:nvPr>
            <p:ph type="body" idx="2"/>
          </p:nvPr>
        </p:nvSpPr>
        <p:spPr>
          <a:xfrm>
            <a:off x="819150" y="1623600"/>
            <a:ext cx="7249200" cy="2577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800" dirty="0"/>
              <a:t>Ani 12 tahun → seorang remaja</a:t>
            </a:r>
            <a:endParaRPr sz="1800" dirty="0"/>
          </a:p>
          <a:p>
            <a:pPr marL="457200" lvl="0" indent="-330200" algn="l" rtl="0">
              <a:spcBef>
                <a:spcPts val="0"/>
              </a:spcBef>
              <a:spcAft>
                <a:spcPts val="0"/>
              </a:spcAft>
              <a:buSzPts val="1600"/>
              <a:buAutoNum type="arabicPeriod"/>
            </a:pPr>
            <a:r>
              <a:rPr lang="en" sz="1800" dirty="0"/>
              <a:t>Beranjak remaja → masa peralihan dari anak-anak menuju dewasa</a:t>
            </a:r>
            <a:endParaRPr sz="1800" dirty="0"/>
          </a:p>
          <a:p>
            <a:pPr marL="457200" lvl="0" indent="-330200" algn="l" rtl="0">
              <a:spcBef>
                <a:spcPts val="0"/>
              </a:spcBef>
              <a:spcAft>
                <a:spcPts val="0"/>
              </a:spcAft>
              <a:buSzPts val="1600"/>
              <a:buAutoNum type="arabicPeriod"/>
            </a:pPr>
            <a:r>
              <a:rPr lang="en" sz="1800" dirty="0"/>
              <a:t>Bercak darah → menstruasi</a:t>
            </a:r>
            <a:endParaRPr sz="1800" dirty="0"/>
          </a:p>
          <a:p>
            <a:pPr marL="457200" lvl="0" indent="-330200" algn="l" rtl="0">
              <a:spcBef>
                <a:spcPts val="0"/>
              </a:spcBef>
              <a:spcAft>
                <a:spcPts val="0"/>
              </a:spcAft>
              <a:buSzPts val="1600"/>
              <a:buAutoNum type="arabicPeriod"/>
            </a:pPr>
            <a:r>
              <a:rPr lang="en" sz="1800" dirty="0"/>
              <a:t>Pembesaran payudara → membesarnya payudara akibat pelepasan hormon esterogen dan progesteron pada saat pubertas</a:t>
            </a:r>
            <a:endParaRPr sz="1800" dirty="0"/>
          </a:p>
          <a:p>
            <a:pPr marL="457200" lvl="0" indent="-330200" algn="l" rtl="0">
              <a:spcBef>
                <a:spcPts val="0"/>
              </a:spcBef>
              <a:spcAft>
                <a:spcPts val="0"/>
              </a:spcAft>
              <a:buSzPts val="1600"/>
              <a:buAutoNum type="arabicPeriod"/>
            </a:pPr>
            <a:r>
              <a:rPr lang="en" sz="1800" dirty="0"/>
              <a:t>Tumbuh jerawat → benjolan kecil yang tumbuh karena beberapa faktor seperti hormon, sebum berlebih, dll</a:t>
            </a:r>
            <a:endParaRPr sz="1800" dirty="0"/>
          </a:p>
          <a:p>
            <a:pPr marL="457200" lvl="0" indent="-330200" algn="l" rtl="0">
              <a:spcBef>
                <a:spcPts val="0"/>
              </a:spcBef>
              <a:spcAft>
                <a:spcPts val="0"/>
              </a:spcAft>
              <a:buSzPts val="1600"/>
              <a:buAutoNum type="arabicPeriod"/>
            </a:pPr>
            <a:r>
              <a:rPr lang="en" sz="1800" dirty="0"/>
              <a:t>Menjaga jarak → membatasi pergaulan dengan lawan jenis</a:t>
            </a:r>
            <a:endParaRPr sz="1800" dirty="0"/>
          </a:p>
        </p:txBody>
      </p:sp>
      <p:sp>
        <p:nvSpPr>
          <p:cNvPr id="4" name="Google Shape;142;p15"/>
          <p:cNvSpPr txBox="1">
            <a:spLocks/>
          </p:cNvSpPr>
          <p:nvPr/>
        </p:nvSpPr>
        <p:spPr>
          <a:xfrm>
            <a:off x="819150" y="420100"/>
            <a:ext cx="7009006" cy="42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US" sz="1800" dirty="0" smtClean="0"/>
              <a:t>Step 2 : </a:t>
            </a:r>
            <a:r>
              <a:rPr lang="en-US" sz="1800" dirty="0" err="1" smtClean="0"/>
              <a:t>Mengidentifikasikan</a:t>
            </a:r>
            <a:r>
              <a:rPr lang="en-US" sz="1800" dirty="0" smtClean="0"/>
              <a:t> </a:t>
            </a:r>
            <a:r>
              <a:rPr lang="en-US" sz="1800" dirty="0" err="1" smtClean="0"/>
              <a:t>Masalah</a:t>
            </a:r>
            <a:endParaRPr lang="en-US" sz="1800" dirty="0"/>
          </a:p>
        </p:txBody>
      </p:sp>
    </p:spTree>
    <p:extLst>
      <p:ext uri="{BB962C8B-B14F-4D97-AF65-F5344CB8AC3E}">
        <p14:creationId xmlns:p14="http://schemas.microsoft.com/office/powerpoint/2010/main" val="216979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5"/>
          <p:cNvSpPr txBox="1">
            <a:spLocks noGrp="1"/>
          </p:cNvSpPr>
          <p:nvPr>
            <p:ph type="body" idx="2"/>
          </p:nvPr>
        </p:nvSpPr>
        <p:spPr>
          <a:xfrm>
            <a:off x="367989" y="1077190"/>
            <a:ext cx="8419171" cy="3662078"/>
          </a:xfrm>
          <a:prstGeom prst="rect">
            <a:avLst/>
          </a:prstGeom>
        </p:spPr>
        <p:txBody>
          <a:bodyPr spcFirstLastPara="1" wrap="square" lIns="91425" tIns="91425" rIns="91425" bIns="91425" anchor="t" anchorCtr="0">
            <a:noAutofit/>
          </a:bodyPr>
          <a:lstStyle/>
          <a:p>
            <a:pPr marL="488950" lvl="0" indent="-342900" algn="just">
              <a:buFont typeface="+mj-lt"/>
              <a:buAutoNum type="arabicPeriod"/>
            </a:pPr>
            <a:r>
              <a:rPr lang="en-US" sz="1600" dirty="0" err="1" smtClean="0">
                <a:solidFill>
                  <a:schemeClr val="tx2">
                    <a:lumMod val="10000"/>
                  </a:schemeClr>
                </a:solidFill>
              </a:rPr>
              <a:t>Apakah</a:t>
            </a:r>
            <a:r>
              <a:rPr lang="en-US" sz="1600" dirty="0" smtClean="0">
                <a:solidFill>
                  <a:schemeClr val="tx2">
                    <a:lumMod val="10000"/>
                  </a:schemeClr>
                </a:solidFill>
              </a:rPr>
              <a:t> </a:t>
            </a:r>
            <a:r>
              <a:rPr lang="en-US" sz="1600" dirty="0" err="1">
                <a:solidFill>
                  <a:schemeClr val="tx2">
                    <a:lumMod val="10000"/>
                  </a:schemeClr>
                </a:solidFill>
              </a:rPr>
              <a:t>ada</a:t>
            </a:r>
            <a:r>
              <a:rPr lang="en-US" sz="1600" dirty="0">
                <a:solidFill>
                  <a:schemeClr val="tx2">
                    <a:lumMod val="10000"/>
                  </a:schemeClr>
                </a:solidFill>
              </a:rPr>
              <a:t> </a:t>
            </a:r>
            <a:r>
              <a:rPr lang="en-US" sz="1600" dirty="0" err="1">
                <a:solidFill>
                  <a:schemeClr val="tx2">
                    <a:lumMod val="10000"/>
                  </a:schemeClr>
                </a:solidFill>
              </a:rPr>
              <a:t>hubungan</a:t>
            </a:r>
            <a:r>
              <a:rPr lang="en-US" sz="1600" dirty="0">
                <a:solidFill>
                  <a:schemeClr val="tx2">
                    <a:lumMod val="10000"/>
                  </a:schemeClr>
                </a:solidFill>
              </a:rPr>
              <a:t> rasa </a:t>
            </a:r>
            <a:r>
              <a:rPr lang="en-US" sz="1600" dirty="0" err="1">
                <a:solidFill>
                  <a:schemeClr val="tx2">
                    <a:lumMod val="10000"/>
                  </a:schemeClr>
                </a:solidFill>
              </a:rPr>
              <a:t>nyeri</a:t>
            </a:r>
            <a:r>
              <a:rPr lang="en-US" sz="1600" dirty="0">
                <a:solidFill>
                  <a:schemeClr val="tx2">
                    <a:lumMod val="10000"/>
                  </a:schemeClr>
                </a:solidFill>
              </a:rPr>
              <a:t> </a:t>
            </a:r>
            <a:r>
              <a:rPr lang="en-US" sz="1600" dirty="0" err="1">
                <a:solidFill>
                  <a:schemeClr val="tx2">
                    <a:lumMod val="10000"/>
                  </a:schemeClr>
                </a:solidFill>
              </a:rPr>
              <a:t>pembesaran</a:t>
            </a:r>
            <a:r>
              <a:rPr lang="en-US" sz="1600" dirty="0">
                <a:solidFill>
                  <a:schemeClr val="tx2">
                    <a:lumMod val="10000"/>
                  </a:schemeClr>
                </a:solidFill>
              </a:rPr>
              <a:t> </a:t>
            </a:r>
            <a:r>
              <a:rPr lang="en-US" sz="1600" dirty="0" err="1">
                <a:solidFill>
                  <a:schemeClr val="tx2">
                    <a:lumMod val="10000"/>
                  </a:schemeClr>
                </a:solidFill>
              </a:rPr>
              <a:t>payudara</a:t>
            </a:r>
            <a:r>
              <a:rPr lang="en-US" sz="1600" dirty="0">
                <a:solidFill>
                  <a:schemeClr val="tx2">
                    <a:lumMod val="10000"/>
                  </a:schemeClr>
                </a:solidFill>
              </a:rPr>
              <a:t> dan </a:t>
            </a:r>
            <a:r>
              <a:rPr lang="en-US" sz="1600" dirty="0" err="1">
                <a:solidFill>
                  <a:schemeClr val="tx2">
                    <a:lumMod val="10000"/>
                  </a:schemeClr>
                </a:solidFill>
              </a:rPr>
              <a:t>tumbuh</a:t>
            </a:r>
            <a:r>
              <a:rPr lang="en-US" sz="1600" dirty="0">
                <a:solidFill>
                  <a:schemeClr val="tx2">
                    <a:lumMod val="10000"/>
                  </a:schemeClr>
                </a:solidFill>
              </a:rPr>
              <a:t> </a:t>
            </a:r>
            <a:r>
              <a:rPr lang="en-US" sz="1600" dirty="0" err="1">
                <a:solidFill>
                  <a:schemeClr val="tx2">
                    <a:lumMod val="10000"/>
                  </a:schemeClr>
                </a:solidFill>
              </a:rPr>
              <a:t>jerawat</a:t>
            </a:r>
            <a:r>
              <a:rPr lang="en-US" sz="1600" dirty="0">
                <a:solidFill>
                  <a:schemeClr val="tx2">
                    <a:lumMod val="10000"/>
                  </a:schemeClr>
                </a:solidFill>
              </a:rPr>
              <a:t> </a:t>
            </a:r>
            <a:r>
              <a:rPr lang="en-US" sz="1600" dirty="0" err="1">
                <a:solidFill>
                  <a:schemeClr val="tx2">
                    <a:lumMod val="10000"/>
                  </a:schemeClr>
                </a:solidFill>
              </a:rPr>
              <a:t>terhadap</a:t>
            </a:r>
            <a:r>
              <a:rPr lang="en-US" sz="1600" dirty="0">
                <a:solidFill>
                  <a:schemeClr val="tx2">
                    <a:lumMod val="10000"/>
                  </a:schemeClr>
                </a:solidFill>
              </a:rPr>
              <a:t> </a:t>
            </a:r>
            <a:r>
              <a:rPr lang="en-US" sz="1600" dirty="0" err="1">
                <a:solidFill>
                  <a:schemeClr val="tx2">
                    <a:lumMod val="10000"/>
                  </a:schemeClr>
                </a:solidFill>
              </a:rPr>
              <a:t>keluarnya</a:t>
            </a:r>
            <a:r>
              <a:rPr lang="en-US" sz="1600" dirty="0">
                <a:solidFill>
                  <a:schemeClr val="tx2">
                    <a:lumMod val="10000"/>
                  </a:schemeClr>
                </a:solidFill>
              </a:rPr>
              <a:t> </a:t>
            </a:r>
            <a:r>
              <a:rPr lang="en-US" sz="1600" dirty="0" err="1">
                <a:solidFill>
                  <a:schemeClr val="tx2">
                    <a:lumMod val="10000"/>
                  </a:schemeClr>
                </a:solidFill>
              </a:rPr>
              <a:t>bercak</a:t>
            </a:r>
            <a:r>
              <a:rPr lang="en-US" sz="1600" dirty="0">
                <a:solidFill>
                  <a:schemeClr val="tx2">
                    <a:lumMod val="10000"/>
                  </a:schemeClr>
                </a:solidFill>
              </a:rPr>
              <a:t> </a:t>
            </a:r>
            <a:r>
              <a:rPr lang="en-US" sz="1600" dirty="0" err="1">
                <a:solidFill>
                  <a:schemeClr val="tx2">
                    <a:lumMod val="10000"/>
                  </a:schemeClr>
                </a:solidFill>
              </a:rPr>
              <a:t>darah</a:t>
            </a:r>
            <a:r>
              <a:rPr lang="en-US" sz="1600" dirty="0">
                <a:solidFill>
                  <a:schemeClr val="tx2">
                    <a:lumMod val="10000"/>
                  </a:schemeClr>
                </a:solidFill>
              </a:rPr>
              <a:t> </a:t>
            </a:r>
            <a:r>
              <a:rPr lang="en-US" sz="1600" dirty="0" err="1">
                <a:solidFill>
                  <a:schemeClr val="tx2">
                    <a:lumMod val="10000"/>
                  </a:schemeClr>
                </a:solidFill>
              </a:rPr>
              <a:t>pada</a:t>
            </a:r>
            <a:r>
              <a:rPr lang="en-US" sz="1600" dirty="0">
                <a:solidFill>
                  <a:schemeClr val="tx2">
                    <a:lumMod val="10000"/>
                  </a:schemeClr>
                </a:solidFill>
              </a:rPr>
              <a:t> </a:t>
            </a:r>
            <a:r>
              <a:rPr lang="en-US" sz="1600" dirty="0" err="1" smtClean="0">
                <a:solidFill>
                  <a:schemeClr val="tx2">
                    <a:lumMod val="10000"/>
                  </a:schemeClr>
                </a:solidFill>
              </a:rPr>
              <a:t>ani</a:t>
            </a:r>
            <a:r>
              <a:rPr lang="en-US" sz="1600" dirty="0" smtClean="0">
                <a:solidFill>
                  <a:schemeClr val="tx2">
                    <a:lumMod val="10000"/>
                  </a:schemeClr>
                </a:solidFill>
              </a:rPr>
              <a:t>?</a:t>
            </a:r>
          </a:p>
          <a:p>
            <a:pPr marL="488950" lvl="0" indent="-342900" algn="just">
              <a:buFont typeface="+mj-lt"/>
              <a:buAutoNum type="arabicPeriod"/>
            </a:pPr>
            <a:r>
              <a:rPr lang="en-US" sz="1600" dirty="0" err="1" smtClean="0">
                <a:solidFill>
                  <a:schemeClr val="tx2">
                    <a:lumMod val="10000"/>
                  </a:schemeClr>
                </a:solidFill>
              </a:rPr>
              <a:t>Apa</a:t>
            </a:r>
            <a:r>
              <a:rPr lang="en-US" sz="1600" dirty="0" smtClean="0">
                <a:solidFill>
                  <a:schemeClr val="tx2">
                    <a:lumMod val="10000"/>
                  </a:schemeClr>
                </a:solidFill>
              </a:rPr>
              <a:t> </a:t>
            </a:r>
            <a:r>
              <a:rPr lang="en-US" sz="1600" dirty="0" err="1">
                <a:solidFill>
                  <a:schemeClr val="tx2">
                    <a:lumMod val="10000"/>
                  </a:schemeClr>
                </a:solidFill>
              </a:rPr>
              <a:t>hubungan</a:t>
            </a:r>
            <a:r>
              <a:rPr lang="en-US" sz="1600" dirty="0">
                <a:solidFill>
                  <a:schemeClr val="tx2">
                    <a:lumMod val="10000"/>
                  </a:schemeClr>
                </a:solidFill>
              </a:rPr>
              <a:t> </a:t>
            </a:r>
            <a:r>
              <a:rPr lang="en-US" sz="1600" dirty="0" err="1">
                <a:solidFill>
                  <a:schemeClr val="tx2">
                    <a:lumMod val="10000"/>
                  </a:schemeClr>
                </a:solidFill>
              </a:rPr>
              <a:t>lawan</a:t>
            </a:r>
            <a:r>
              <a:rPr lang="en-US" sz="1600" dirty="0">
                <a:solidFill>
                  <a:schemeClr val="tx2">
                    <a:lumMod val="10000"/>
                  </a:schemeClr>
                </a:solidFill>
              </a:rPr>
              <a:t> </a:t>
            </a:r>
            <a:r>
              <a:rPr lang="en-US" sz="1600" dirty="0" err="1">
                <a:solidFill>
                  <a:schemeClr val="tx2">
                    <a:lumMod val="10000"/>
                  </a:schemeClr>
                </a:solidFill>
              </a:rPr>
              <a:t>jenis</a:t>
            </a:r>
            <a:r>
              <a:rPr lang="en-US" sz="1600" dirty="0">
                <a:solidFill>
                  <a:schemeClr val="tx2">
                    <a:lumMod val="10000"/>
                  </a:schemeClr>
                </a:solidFill>
              </a:rPr>
              <a:t> </a:t>
            </a:r>
            <a:r>
              <a:rPr lang="en-US" sz="1600" dirty="0" err="1">
                <a:solidFill>
                  <a:schemeClr val="tx2">
                    <a:lumMod val="10000"/>
                  </a:schemeClr>
                </a:solidFill>
              </a:rPr>
              <a:t>dengan</a:t>
            </a:r>
            <a:r>
              <a:rPr lang="en-US" sz="1600" dirty="0">
                <a:solidFill>
                  <a:schemeClr val="tx2">
                    <a:lumMod val="10000"/>
                  </a:schemeClr>
                </a:solidFill>
              </a:rPr>
              <a:t> </a:t>
            </a:r>
            <a:r>
              <a:rPr lang="en-US" sz="1600" dirty="0" err="1">
                <a:solidFill>
                  <a:schemeClr val="tx2">
                    <a:lumMod val="10000"/>
                  </a:schemeClr>
                </a:solidFill>
              </a:rPr>
              <a:t>keluarnya</a:t>
            </a:r>
            <a:r>
              <a:rPr lang="en-US" sz="1600" dirty="0">
                <a:solidFill>
                  <a:schemeClr val="tx2">
                    <a:lumMod val="10000"/>
                  </a:schemeClr>
                </a:solidFill>
              </a:rPr>
              <a:t> </a:t>
            </a:r>
            <a:r>
              <a:rPr lang="en-US" sz="1600" dirty="0" err="1">
                <a:solidFill>
                  <a:schemeClr val="tx2">
                    <a:lumMod val="10000"/>
                  </a:schemeClr>
                </a:solidFill>
              </a:rPr>
              <a:t>bercak</a:t>
            </a:r>
            <a:r>
              <a:rPr lang="en-US" sz="1600" dirty="0">
                <a:solidFill>
                  <a:schemeClr val="tx2">
                    <a:lumMod val="10000"/>
                  </a:schemeClr>
                </a:solidFill>
              </a:rPr>
              <a:t> </a:t>
            </a:r>
            <a:r>
              <a:rPr lang="en-US" sz="1600" dirty="0" err="1">
                <a:solidFill>
                  <a:schemeClr val="tx2">
                    <a:lumMod val="10000"/>
                  </a:schemeClr>
                </a:solidFill>
              </a:rPr>
              <a:t>darah</a:t>
            </a:r>
            <a:r>
              <a:rPr lang="en-US" sz="1600" dirty="0">
                <a:solidFill>
                  <a:schemeClr val="tx2">
                    <a:lumMod val="10000"/>
                  </a:schemeClr>
                </a:solidFill>
              </a:rPr>
              <a:t> </a:t>
            </a:r>
            <a:r>
              <a:rPr lang="en-US" sz="1600" dirty="0" err="1" smtClean="0">
                <a:solidFill>
                  <a:schemeClr val="tx2">
                    <a:lumMod val="10000"/>
                  </a:schemeClr>
                </a:solidFill>
              </a:rPr>
              <a:t>ani</a:t>
            </a:r>
            <a:r>
              <a:rPr lang="en-US" sz="1600" dirty="0" smtClean="0">
                <a:solidFill>
                  <a:schemeClr val="tx2">
                    <a:lumMod val="10000"/>
                  </a:schemeClr>
                </a:solidFill>
              </a:rPr>
              <a:t>?</a:t>
            </a:r>
          </a:p>
          <a:p>
            <a:pPr marL="488950" lvl="0" indent="-342900" algn="just">
              <a:buFont typeface="+mj-lt"/>
              <a:buAutoNum type="arabicPeriod"/>
            </a:pPr>
            <a:r>
              <a:rPr lang="en-US" sz="1600" dirty="0" err="1" smtClean="0">
                <a:solidFill>
                  <a:schemeClr val="tx2">
                    <a:lumMod val="10000"/>
                  </a:schemeClr>
                </a:solidFill>
              </a:rPr>
              <a:t>Apakah</a:t>
            </a:r>
            <a:r>
              <a:rPr lang="en-US" sz="1600" dirty="0" smtClean="0">
                <a:solidFill>
                  <a:schemeClr val="tx2">
                    <a:lumMod val="10000"/>
                  </a:schemeClr>
                </a:solidFill>
              </a:rPr>
              <a:t> </a:t>
            </a:r>
            <a:r>
              <a:rPr lang="en-US" sz="1600" dirty="0" err="1">
                <a:solidFill>
                  <a:schemeClr val="tx2">
                    <a:lumMod val="10000"/>
                  </a:schemeClr>
                </a:solidFill>
              </a:rPr>
              <a:t>hal</a:t>
            </a:r>
            <a:r>
              <a:rPr lang="en-US" sz="1600" dirty="0">
                <a:solidFill>
                  <a:schemeClr val="tx2">
                    <a:lumMod val="10000"/>
                  </a:schemeClr>
                </a:solidFill>
              </a:rPr>
              <a:t> </a:t>
            </a:r>
            <a:r>
              <a:rPr lang="en-US" sz="1600" dirty="0" err="1">
                <a:solidFill>
                  <a:schemeClr val="tx2">
                    <a:lumMod val="10000"/>
                  </a:schemeClr>
                </a:solidFill>
              </a:rPr>
              <a:t>ini</a:t>
            </a:r>
            <a:r>
              <a:rPr lang="en-US" sz="1600" dirty="0">
                <a:solidFill>
                  <a:schemeClr val="tx2">
                    <a:lumMod val="10000"/>
                  </a:schemeClr>
                </a:solidFill>
              </a:rPr>
              <a:t> </a:t>
            </a:r>
            <a:r>
              <a:rPr lang="en-US" sz="1600" dirty="0" err="1">
                <a:solidFill>
                  <a:schemeClr val="tx2">
                    <a:lumMod val="10000"/>
                  </a:schemeClr>
                </a:solidFill>
              </a:rPr>
              <a:t>juga</a:t>
            </a:r>
            <a:r>
              <a:rPr lang="en-US" sz="1600" dirty="0">
                <a:solidFill>
                  <a:schemeClr val="tx2">
                    <a:lumMod val="10000"/>
                  </a:schemeClr>
                </a:solidFill>
              </a:rPr>
              <a:t> </a:t>
            </a:r>
            <a:r>
              <a:rPr lang="en-US" sz="1600" dirty="0" err="1">
                <a:solidFill>
                  <a:schemeClr val="tx2">
                    <a:lumMod val="10000"/>
                  </a:schemeClr>
                </a:solidFill>
              </a:rPr>
              <a:t>dapat</a:t>
            </a:r>
            <a:r>
              <a:rPr lang="en-US" sz="1600" dirty="0">
                <a:solidFill>
                  <a:schemeClr val="tx2">
                    <a:lumMod val="10000"/>
                  </a:schemeClr>
                </a:solidFill>
              </a:rPr>
              <a:t> </a:t>
            </a:r>
            <a:r>
              <a:rPr lang="en-US" sz="1600" dirty="0" err="1">
                <a:solidFill>
                  <a:schemeClr val="tx2">
                    <a:lumMod val="10000"/>
                  </a:schemeClr>
                </a:solidFill>
              </a:rPr>
              <a:t>terjadi</a:t>
            </a:r>
            <a:r>
              <a:rPr lang="en-US" sz="1600" dirty="0">
                <a:solidFill>
                  <a:schemeClr val="tx2">
                    <a:lumMod val="10000"/>
                  </a:schemeClr>
                </a:solidFill>
              </a:rPr>
              <a:t> </a:t>
            </a:r>
            <a:r>
              <a:rPr lang="en-US" sz="1600" dirty="0" err="1">
                <a:solidFill>
                  <a:schemeClr val="tx2">
                    <a:lumMod val="10000"/>
                  </a:schemeClr>
                </a:solidFill>
              </a:rPr>
              <a:t>pada</a:t>
            </a:r>
            <a:r>
              <a:rPr lang="en-US" sz="1600" dirty="0">
                <a:solidFill>
                  <a:schemeClr val="tx2">
                    <a:lumMod val="10000"/>
                  </a:schemeClr>
                </a:solidFill>
              </a:rPr>
              <a:t> </a:t>
            </a:r>
            <a:r>
              <a:rPr lang="en-US" sz="1600" dirty="0" err="1">
                <a:solidFill>
                  <a:schemeClr val="tx2">
                    <a:lumMod val="10000"/>
                  </a:schemeClr>
                </a:solidFill>
              </a:rPr>
              <a:t>anak</a:t>
            </a:r>
            <a:r>
              <a:rPr lang="en-US" sz="1600" dirty="0">
                <a:solidFill>
                  <a:schemeClr val="tx2">
                    <a:lumMod val="10000"/>
                  </a:schemeClr>
                </a:solidFill>
              </a:rPr>
              <a:t> </a:t>
            </a:r>
            <a:r>
              <a:rPr lang="en-US" sz="1600" dirty="0" err="1">
                <a:solidFill>
                  <a:schemeClr val="tx2">
                    <a:lumMod val="10000"/>
                  </a:schemeClr>
                </a:solidFill>
              </a:rPr>
              <a:t>berusia</a:t>
            </a:r>
            <a:r>
              <a:rPr lang="en-US" sz="1600" dirty="0">
                <a:solidFill>
                  <a:schemeClr val="tx2">
                    <a:lumMod val="10000"/>
                  </a:schemeClr>
                </a:solidFill>
              </a:rPr>
              <a:t> 12 </a:t>
            </a:r>
            <a:r>
              <a:rPr lang="en-US" sz="1600" dirty="0" err="1">
                <a:solidFill>
                  <a:schemeClr val="tx2">
                    <a:lumMod val="10000"/>
                  </a:schemeClr>
                </a:solidFill>
              </a:rPr>
              <a:t>tahun</a:t>
            </a:r>
            <a:r>
              <a:rPr lang="en-US" sz="1600" dirty="0">
                <a:solidFill>
                  <a:schemeClr val="tx2">
                    <a:lumMod val="10000"/>
                  </a:schemeClr>
                </a:solidFill>
              </a:rPr>
              <a:t> yang </a:t>
            </a:r>
            <a:r>
              <a:rPr lang="en-US" sz="1600" dirty="0" smtClean="0">
                <a:solidFill>
                  <a:schemeClr val="tx2">
                    <a:lumMod val="10000"/>
                  </a:schemeClr>
                </a:solidFill>
              </a:rPr>
              <a:t>lain?</a:t>
            </a:r>
          </a:p>
          <a:p>
            <a:pPr marL="488950" lvl="0" indent="-342900" algn="just">
              <a:buFont typeface="+mj-lt"/>
              <a:buAutoNum type="arabicPeriod"/>
            </a:pPr>
            <a:r>
              <a:rPr lang="en-US" sz="1600" dirty="0" err="1" smtClean="0">
                <a:solidFill>
                  <a:schemeClr val="tx2">
                    <a:lumMod val="10000"/>
                  </a:schemeClr>
                </a:solidFill>
              </a:rPr>
              <a:t>Kenapa</a:t>
            </a:r>
            <a:r>
              <a:rPr lang="en-US" sz="1600" dirty="0" smtClean="0">
                <a:solidFill>
                  <a:schemeClr val="tx2">
                    <a:lumMod val="10000"/>
                  </a:schemeClr>
                </a:solidFill>
              </a:rPr>
              <a:t> </a:t>
            </a:r>
            <a:r>
              <a:rPr lang="en-US" sz="1600" dirty="0" err="1">
                <a:solidFill>
                  <a:schemeClr val="tx2">
                    <a:lumMod val="10000"/>
                  </a:schemeClr>
                </a:solidFill>
              </a:rPr>
              <a:t>keluarnya</a:t>
            </a:r>
            <a:r>
              <a:rPr lang="en-US" sz="1600" dirty="0">
                <a:solidFill>
                  <a:schemeClr val="tx2">
                    <a:lumMod val="10000"/>
                  </a:schemeClr>
                </a:solidFill>
              </a:rPr>
              <a:t> </a:t>
            </a:r>
            <a:r>
              <a:rPr lang="en-US" sz="1600" dirty="0" err="1">
                <a:solidFill>
                  <a:schemeClr val="tx2">
                    <a:lumMod val="10000"/>
                  </a:schemeClr>
                </a:solidFill>
              </a:rPr>
              <a:t>bercak</a:t>
            </a:r>
            <a:r>
              <a:rPr lang="en-US" sz="1600" dirty="0">
                <a:solidFill>
                  <a:schemeClr val="tx2">
                    <a:lumMod val="10000"/>
                  </a:schemeClr>
                </a:solidFill>
              </a:rPr>
              <a:t> </a:t>
            </a:r>
            <a:r>
              <a:rPr lang="en-US" sz="1600" dirty="0" err="1">
                <a:solidFill>
                  <a:schemeClr val="tx2">
                    <a:lumMod val="10000"/>
                  </a:schemeClr>
                </a:solidFill>
              </a:rPr>
              <a:t>darah</a:t>
            </a:r>
            <a:r>
              <a:rPr lang="en-US" sz="1600" dirty="0">
                <a:solidFill>
                  <a:schemeClr val="tx2">
                    <a:lumMod val="10000"/>
                  </a:schemeClr>
                </a:solidFill>
              </a:rPr>
              <a:t> </a:t>
            </a:r>
            <a:r>
              <a:rPr lang="en-US" sz="1600" dirty="0" err="1">
                <a:solidFill>
                  <a:schemeClr val="tx2">
                    <a:lumMod val="10000"/>
                  </a:schemeClr>
                </a:solidFill>
              </a:rPr>
              <a:t>menandakan</a:t>
            </a:r>
            <a:r>
              <a:rPr lang="en-US" sz="1600" dirty="0">
                <a:solidFill>
                  <a:schemeClr val="tx2">
                    <a:lumMod val="10000"/>
                  </a:schemeClr>
                </a:solidFill>
              </a:rPr>
              <a:t> </a:t>
            </a:r>
            <a:r>
              <a:rPr lang="en-US" sz="1600" dirty="0" err="1">
                <a:solidFill>
                  <a:schemeClr val="tx2">
                    <a:lumMod val="10000"/>
                  </a:schemeClr>
                </a:solidFill>
              </a:rPr>
              <a:t>bahwa</a:t>
            </a:r>
            <a:r>
              <a:rPr lang="en-US" sz="1600" dirty="0">
                <a:solidFill>
                  <a:schemeClr val="tx2">
                    <a:lumMod val="10000"/>
                  </a:schemeClr>
                </a:solidFill>
              </a:rPr>
              <a:t> Ani </a:t>
            </a:r>
            <a:r>
              <a:rPr lang="en-US" sz="1600" dirty="0" err="1">
                <a:solidFill>
                  <a:schemeClr val="tx2">
                    <a:lumMod val="10000"/>
                  </a:schemeClr>
                </a:solidFill>
              </a:rPr>
              <a:t>sudah</a:t>
            </a:r>
            <a:r>
              <a:rPr lang="en-US" sz="1600" dirty="0">
                <a:solidFill>
                  <a:schemeClr val="tx2">
                    <a:lumMod val="10000"/>
                  </a:schemeClr>
                </a:solidFill>
              </a:rPr>
              <a:t> </a:t>
            </a:r>
            <a:r>
              <a:rPr lang="en-US" sz="1600" dirty="0" err="1">
                <a:solidFill>
                  <a:schemeClr val="tx2">
                    <a:lumMod val="10000"/>
                  </a:schemeClr>
                </a:solidFill>
              </a:rPr>
              <a:t>mulai</a:t>
            </a:r>
            <a:r>
              <a:rPr lang="en-US" sz="1600" dirty="0">
                <a:solidFill>
                  <a:schemeClr val="tx2">
                    <a:lumMod val="10000"/>
                  </a:schemeClr>
                </a:solidFill>
              </a:rPr>
              <a:t> </a:t>
            </a:r>
            <a:r>
              <a:rPr lang="en-US" sz="1600" dirty="0" err="1">
                <a:solidFill>
                  <a:schemeClr val="tx2">
                    <a:lumMod val="10000"/>
                  </a:schemeClr>
                </a:solidFill>
              </a:rPr>
              <a:t>beranjak</a:t>
            </a:r>
            <a:r>
              <a:rPr lang="en-US" sz="1600" dirty="0">
                <a:solidFill>
                  <a:schemeClr val="tx2">
                    <a:lumMod val="10000"/>
                  </a:schemeClr>
                </a:solidFill>
              </a:rPr>
              <a:t> </a:t>
            </a:r>
            <a:r>
              <a:rPr lang="en-US" sz="1600" dirty="0" err="1" smtClean="0">
                <a:solidFill>
                  <a:schemeClr val="tx2">
                    <a:lumMod val="10000"/>
                  </a:schemeClr>
                </a:solidFill>
              </a:rPr>
              <a:t>dewasa</a:t>
            </a:r>
            <a:r>
              <a:rPr lang="en-US" sz="1600" dirty="0" smtClean="0">
                <a:solidFill>
                  <a:schemeClr val="tx2">
                    <a:lumMod val="10000"/>
                  </a:schemeClr>
                </a:solidFill>
              </a:rPr>
              <a:t>?</a:t>
            </a:r>
          </a:p>
          <a:p>
            <a:pPr marL="488950" lvl="0" indent="-342900" algn="just">
              <a:buFont typeface="+mj-lt"/>
              <a:buAutoNum type="arabicPeriod"/>
            </a:pPr>
            <a:r>
              <a:rPr lang="en-US" sz="1600" dirty="0" err="1" smtClean="0">
                <a:solidFill>
                  <a:schemeClr val="tx2">
                    <a:lumMod val="10000"/>
                  </a:schemeClr>
                </a:solidFill>
              </a:rPr>
              <a:t>Apa</a:t>
            </a:r>
            <a:r>
              <a:rPr lang="en-US" sz="1600" dirty="0" smtClean="0">
                <a:solidFill>
                  <a:schemeClr val="tx2">
                    <a:lumMod val="10000"/>
                  </a:schemeClr>
                </a:solidFill>
              </a:rPr>
              <a:t> </a:t>
            </a:r>
            <a:r>
              <a:rPr lang="en-US" sz="1600" dirty="0">
                <a:solidFill>
                  <a:schemeClr val="tx2">
                    <a:lumMod val="10000"/>
                  </a:schemeClr>
                </a:solidFill>
              </a:rPr>
              <a:t>yang </a:t>
            </a:r>
            <a:r>
              <a:rPr lang="en-US" sz="1600" dirty="0" err="1">
                <a:solidFill>
                  <a:schemeClr val="tx2">
                    <a:lumMod val="10000"/>
                  </a:schemeClr>
                </a:solidFill>
              </a:rPr>
              <a:t>menyebabkan</a:t>
            </a:r>
            <a:r>
              <a:rPr lang="en-US" sz="1600" dirty="0">
                <a:solidFill>
                  <a:schemeClr val="tx2">
                    <a:lumMod val="10000"/>
                  </a:schemeClr>
                </a:solidFill>
              </a:rPr>
              <a:t> Ani </a:t>
            </a:r>
            <a:r>
              <a:rPr lang="en-US" sz="1600" dirty="0" err="1">
                <a:solidFill>
                  <a:schemeClr val="tx2">
                    <a:lumMod val="10000"/>
                  </a:schemeClr>
                </a:solidFill>
              </a:rPr>
              <a:t>merasa</a:t>
            </a:r>
            <a:r>
              <a:rPr lang="en-US" sz="1600" dirty="0">
                <a:solidFill>
                  <a:schemeClr val="tx2">
                    <a:lumMod val="10000"/>
                  </a:schemeClr>
                </a:solidFill>
              </a:rPr>
              <a:t> </a:t>
            </a:r>
            <a:r>
              <a:rPr lang="en-US" sz="1600" dirty="0" err="1" smtClean="0">
                <a:solidFill>
                  <a:schemeClr val="tx2">
                    <a:lumMod val="10000"/>
                  </a:schemeClr>
                </a:solidFill>
              </a:rPr>
              <a:t>nyeri</a:t>
            </a:r>
            <a:r>
              <a:rPr lang="en-US" sz="1600" dirty="0" smtClean="0">
                <a:solidFill>
                  <a:schemeClr val="tx2">
                    <a:lumMod val="10000"/>
                  </a:schemeClr>
                </a:solidFill>
              </a:rPr>
              <a:t>?</a:t>
            </a:r>
          </a:p>
          <a:p>
            <a:pPr marL="488950" lvl="0" indent="-342900" algn="just">
              <a:buFont typeface="+mj-lt"/>
              <a:buAutoNum type="arabicPeriod"/>
            </a:pPr>
            <a:r>
              <a:rPr lang="en-US" sz="1600" dirty="0" err="1" smtClean="0">
                <a:solidFill>
                  <a:schemeClr val="tx2">
                    <a:lumMod val="10000"/>
                  </a:schemeClr>
                </a:solidFill>
              </a:rPr>
              <a:t>Apa</a:t>
            </a:r>
            <a:r>
              <a:rPr lang="en-US" sz="1600" dirty="0" smtClean="0">
                <a:solidFill>
                  <a:schemeClr val="tx2">
                    <a:lumMod val="10000"/>
                  </a:schemeClr>
                </a:solidFill>
              </a:rPr>
              <a:t> </a:t>
            </a:r>
            <a:r>
              <a:rPr lang="en-US" sz="1600" dirty="0">
                <a:solidFill>
                  <a:schemeClr val="tx2">
                    <a:lumMod val="10000"/>
                  </a:schemeClr>
                </a:solidFill>
              </a:rPr>
              <a:t>yang </a:t>
            </a:r>
            <a:r>
              <a:rPr lang="en-US" sz="1600" dirty="0" err="1">
                <a:solidFill>
                  <a:schemeClr val="tx2">
                    <a:lumMod val="10000"/>
                  </a:schemeClr>
                </a:solidFill>
              </a:rPr>
              <a:t>bisa</a:t>
            </a:r>
            <a:r>
              <a:rPr lang="en-US" sz="1600" dirty="0">
                <a:solidFill>
                  <a:schemeClr val="tx2">
                    <a:lumMod val="10000"/>
                  </a:schemeClr>
                </a:solidFill>
              </a:rPr>
              <a:t> </a:t>
            </a:r>
            <a:r>
              <a:rPr lang="en-US" sz="1600" dirty="0" err="1">
                <a:solidFill>
                  <a:schemeClr val="tx2">
                    <a:lumMod val="10000"/>
                  </a:schemeClr>
                </a:solidFill>
              </a:rPr>
              <a:t>menyebabkan</a:t>
            </a:r>
            <a:r>
              <a:rPr lang="en-US" sz="1600" dirty="0">
                <a:solidFill>
                  <a:schemeClr val="tx2">
                    <a:lumMod val="10000"/>
                  </a:schemeClr>
                </a:solidFill>
              </a:rPr>
              <a:t> </a:t>
            </a:r>
            <a:r>
              <a:rPr lang="en-US" sz="1600" dirty="0" err="1">
                <a:solidFill>
                  <a:schemeClr val="tx2">
                    <a:lumMod val="10000"/>
                  </a:schemeClr>
                </a:solidFill>
              </a:rPr>
              <a:t>payudara</a:t>
            </a:r>
            <a:r>
              <a:rPr lang="en-US" sz="1600" dirty="0">
                <a:solidFill>
                  <a:schemeClr val="tx2">
                    <a:lumMod val="10000"/>
                  </a:schemeClr>
                </a:solidFill>
              </a:rPr>
              <a:t> Ani </a:t>
            </a:r>
            <a:r>
              <a:rPr lang="en-US" sz="1600" dirty="0" err="1" smtClean="0">
                <a:solidFill>
                  <a:schemeClr val="tx2">
                    <a:lumMod val="10000"/>
                  </a:schemeClr>
                </a:solidFill>
              </a:rPr>
              <a:t>membesar</a:t>
            </a:r>
            <a:r>
              <a:rPr lang="en-US" sz="1600" dirty="0" smtClean="0">
                <a:solidFill>
                  <a:schemeClr val="tx2">
                    <a:lumMod val="10000"/>
                  </a:schemeClr>
                </a:solidFill>
              </a:rPr>
              <a:t>?</a:t>
            </a:r>
          </a:p>
          <a:p>
            <a:pPr marL="488950" lvl="0" indent="-342900" algn="just">
              <a:buFont typeface="+mj-lt"/>
              <a:buAutoNum type="arabicPeriod"/>
            </a:pPr>
            <a:r>
              <a:rPr lang="en-US" sz="1600" dirty="0" err="1" smtClean="0">
                <a:solidFill>
                  <a:schemeClr val="tx2">
                    <a:lumMod val="10000"/>
                  </a:schemeClr>
                </a:solidFill>
              </a:rPr>
              <a:t>Apa</a:t>
            </a:r>
            <a:r>
              <a:rPr lang="en-US" sz="1600" dirty="0" smtClean="0">
                <a:solidFill>
                  <a:schemeClr val="tx2">
                    <a:lumMod val="10000"/>
                  </a:schemeClr>
                </a:solidFill>
              </a:rPr>
              <a:t> </a:t>
            </a:r>
            <a:r>
              <a:rPr lang="en-US" sz="1600" dirty="0">
                <a:solidFill>
                  <a:schemeClr val="tx2">
                    <a:lumMod val="10000"/>
                  </a:schemeClr>
                </a:solidFill>
              </a:rPr>
              <a:t>yang </a:t>
            </a:r>
            <a:r>
              <a:rPr lang="en-US" sz="1600" dirty="0" err="1">
                <a:solidFill>
                  <a:schemeClr val="tx2">
                    <a:lumMod val="10000"/>
                  </a:schemeClr>
                </a:solidFill>
              </a:rPr>
              <a:t>memengaruhi</a:t>
            </a:r>
            <a:r>
              <a:rPr lang="en-US" sz="1600" dirty="0">
                <a:solidFill>
                  <a:schemeClr val="tx2">
                    <a:lumMod val="10000"/>
                  </a:schemeClr>
                </a:solidFill>
              </a:rPr>
              <a:t> </a:t>
            </a:r>
            <a:r>
              <a:rPr lang="en-US" sz="1600" dirty="0" err="1">
                <a:solidFill>
                  <a:schemeClr val="tx2">
                    <a:lumMod val="10000"/>
                  </a:schemeClr>
                </a:solidFill>
              </a:rPr>
              <a:t>keluarnya</a:t>
            </a:r>
            <a:r>
              <a:rPr lang="en-US" sz="1600" dirty="0">
                <a:solidFill>
                  <a:schemeClr val="tx2">
                    <a:lumMod val="10000"/>
                  </a:schemeClr>
                </a:solidFill>
              </a:rPr>
              <a:t> </a:t>
            </a:r>
            <a:r>
              <a:rPr lang="en-US" sz="1600" dirty="0" err="1">
                <a:solidFill>
                  <a:schemeClr val="tx2">
                    <a:lumMod val="10000"/>
                  </a:schemeClr>
                </a:solidFill>
              </a:rPr>
              <a:t>darah</a:t>
            </a:r>
            <a:r>
              <a:rPr lang="en-US" sz="1600" dirty="0">
                <a:solidFill>
                  <a:schemeClr val="tx2">
                    <a:lumMod val="10000"/>
                  </a:schemeClr>
                </a:solidFill>
              </a:rPr>
              <a:t> </a:t>
            </a:r>
            <a:r>
              <a:rPr lang="en-US" sz="1600" dirty="0" err="1">
                <a:solidFill>
                  <a:schemeClr val="tx2">
                    <a:lumMod val="10000"/>
                  </a:schemeClr>
                </a:solidFill>
              </a:rPr>
              <a:t>saat</a:t>
            </a:r>
            <a:r>
              <a:rPr lang="en-US" sz="1600" dirty="0">
                <a:solidFill>
                  <a:schemeClr val="tx2">
                    <a:lumMod val="10000"/>
                  </a:schemeClr>
                </a:solidFill>
              </a:rPr>
              <a:t> Ani </a:t>
            </a:r>
            <a:r>
              <a:rPr lang="en-US" sz="1600" dirty="0" err="1">
                <a:solidFill>
                  <a:schemeClr val="tx2">
                    <a:lumMod val="10000"/>
                  </a:schemeClr>
                </a:solidFill>
              </a:rPr>
              <a:t>berusia</a:t>
            </a:r>
            <a:r>
              <a:rPr lang="en-US" sz="1600" dirty="0">
                <a:solidFill>
                  <a:schemeClr val="tx2">
                    <a:lumMod val="10000"/>
                  </a:schemeClr>
                </a:solidFill>
              </a:rPr>
              <a:t> 12 </a:t>
            </a:r>
            <a:r>
              <a:rPr lang="en-US" sz="1600" dirty="0" err="1" smtClean="0">
                <a:solidFill>
                  <a:schemeClr val="tx2">
                    <a:lumMod val="10000"/>
                  </a:schemeClr>
                </a:solidFill>
              </a:rPr>
              <a:t>tahun</a:t>
            </a:r>
            <a:r>
              <a:rPr lang="en-US" sz="1600" dirty="0" smtClean="0">
                <a:solidFill>
                  <a:schemeClr val="tx2">
                    <a:lumMod val="10000"/>
                  </a:schemeClr>
                </a:solidFill>
              </a:rPr>
              <a:t>?</a:t>
            </a:r>
          </a:p>
          <a:p>
            <a:pPr marL="488950" lvl="0" indent="-342900" algn="just">
              <a:buFont typeface="+mj-lt"/>
              <a:buAutoNum type="arabicPeriod"/>
            </a:pPr>
            <a:r>
              <a:rPr lang="en-US" sz="1600" dirty="0" err="1" smtClean="0">
                <a:solidFill>
                  <a:schemeClr val="tx2">
                    <a:lumMod val="10000"/>
                  </a:schemeClr>
                </a:solidFill>
              </a:rPr>
              <a:t>Mengapa</a:t>
            </a:r>
            <a:r>
              <a:rPr lang="en-US" sz="1600" dirty="0" smtClean="0">
                <a:solidFill>
                  <a:schemeClr val="tx2">
                    <a:lumMod val="10000"/>
                  </a:schemeClr>
                </a:solidFill>
              </a:rPr>
              <a:t> </a:t>
            </a:r>
            <a:r>
              <a:rPr lang="en-US" sz="1600" dirty="0">
                <a:solidFill>
                  <a:schemeClr val="tx2">
                    <a:lumMod val="10000"/>
                  </a:schemeClr>
                </a:solidFill>
              </a:rPr>
              <a:t>Ani </a:t>
            </a:r>
            <a:r>
              <a:rPr lang="en-US" sz="1600" dirty="0" err="1">
                <a:solidFill>
                  <a:schemeClr val="tx2">
                    <a:lumMod val="10000"/>
                  </a:schemeClr>
                </a:solidFill>
              </a:rPr>
              <a:t>harus</a:t>
            </a:r>
            <a:r>
              <a:rPr lang="en-US" sz="1600" dirty="0">
                <a:solidFill>
                  <a:schemeClr val="tx2">
                    <a:lumMod val="10000"/>
                  </a:schemeClr>
                </a:solidFill>
              </a:rPr>
              <a:t> </a:t>
            </a:r>
            <a:r>
              <a:rPr lang="en-US" sz="1600" dirty="0" err="1">
                <a:solidFill>
                  <a:schemeClr val="tx2">
                    <a:lumMod val="10000"/>
                  </a:schemeClr>
                </a:solidFill>
              </a:rPr>
              <a:t>mulai</a:t>
            </a:r>
            <a:r>
              <a:rPr lang="en-US" sz="1600" dirty="0">
                <a:solidFill>
                  <a:schemeClr val="tx2">
                    <a:lumMod val="10000"/>
                  </a:schemeClr>
                </a:solidFill>
              </a:rPr>
              <a:t> </a:t>
            </a:r>
            <a:r>
              <a:rPr lang="en-US" sz="1600" dirty="0" err="1">
                <a:solidFill>
                  <a:schemeClr val="tx2">
                    <a:lumMod val="10000"/>
                  </a:schemeClr>
                </a:solidFill>
              </a:rPr>
              <a:t>membatasi</a:t>
            </a:r>
            <a:r>
              <a:rPr lang="en-US" sz="1600" dirty="0">
                <a:solidFill>
                  <a:schemeClr val="tx2">
                    <a:lumMod val="10000"/>
                  </a:schemeClr>
                </a:solidFill>
              </a:rPr>
              <a:t> </a:t>
            </a:r>
            <a:r>
              <a:rPr lang="en-US" sz="1600" dirty="0" err="1">
                <a:solidFill>
                  <a:schemeClr val="tx2">
                    <a:lumMod val="10000"/>
                  </a:schemeClr>
                </a:solidFill>
              </a:rPr>
              <a:t>pergaulannya</a:t>
            </a:r>
            <a:r>
              <a:rPr lang="en-US" sz="1600" dirty="0">
                <a:solidFill>
                  <a:schemeClr val="tx2">
                    <a:lumMod val="10000"/>
                  </a:schemeClr>
                </a:solidFill>
              </a:rPr>
              <a:t> </a:t>
            </a:r>
            <a:r>
              <a:rPr lang="en-US" sz="1600" dirty="0" err="1">
                <a:solidFill>
                  <a:schemeClr val="tx2">
                    <a:lumMod val="10000"/>
                  </a:schemeClr>
                </a:solidFill>
              </a:rPr>
              <a:t>dengan</a:t>
            </a:r>
            <a:r>
              <a:rPr lang="en-US" sz="1600" dirty="0">
                <a:solidFill>
                  <a:schemeClr val="tx2">
                    <a:lumMod val="10000"/>
                  </a:schemeClr>
                </a:solidFill>
              </a:rPr>
              <a:t> </a:t>
            </a:r>
            <a:r>
              <a:rPr lang="en-US" sz="1600" dirty="0" err="1">
                <a:solidFill>
                  <a:schemeClr val="tx2">
                    <a:lumMod val="10000"/>
                  </a:schemeClr>
                </a:solidFill>
              </a:rPr>
              <a:t>lawan</a:t>
            </a:r>
            <a:r>
              <a:rPr lang="en-US" sz="1600" dirty="0">
                <a:solidFill>
                  <a:schemeClr val="tx2">
                    <a:lumMod val="10000"/>
                  </a:schemeClr>
                </a:solidFill>
              </a:rPr>
              <a:t> </a:t>
            </a:r>
            <a:r>
              <a:rPr lang="en-US" sz="1600" dirty="0" err="1" smtClean="0">
                <a:solidFill>
                  <a:schemeClr val="tx2">
                    <a:lumMod val="10000"/>
                  </a:schemeClr>
                </a:solidFill>
              </a:rPr>
              <a:t>jenis</a:t>
            </a:r>
            <a:r>
              <a:rPr lang="en-US" sz="1600" dirty="0" smtClean="0">
                <a:solidFill>
                  <a:schemeClr val="tx2">
                    <a:lumMod val="10000"/>
                  </a:schemeClr>
                </a:solidFill>
              </a:rPr>
              <a:t>?</a:t>
            </a:r>
          </a:p>
          <a:p>
            <a:pPr marL="488950" lvl="0" indent="-342900" algn="just">
              <a:buFont typeface="+mj-lt"/>
              <a:buAutoNum type="arabicPeriod"/>
            </a:pPr>
            <a:r>
              <a:rPr lang="en-US" sz="1600" dirty="0" err="1" smtClean="0">
                <a:solidFill>
                  <a:schemeClr val="tx2">
                    <a:lumMod val="10000"/>
                  </a:schemeClr>
                </a:solidFill>
              </a:rPr>
              <a:t>Mengapa</a:t>
            </a:r>
            <a:r>
              <a:rPr lang="en-US" sz="1600" dirty="0" smtClean="0">
                <a:solidFill>
                  <a:schemeClr val="tx2">
                    <a:lumMod val="10000"/>
                  </a:schemeClr>
                </a:solidFill>
              </a:rPr>
              <a:t> </a:t>
            </a:r>
            <a:r>
              <a:rPr lang="en-US" sz="1600" dirty="0" err="1">
                <a:solidFill>
                  <a:schemeClr val="tx2">
                    <a:lumMod val="10000"/>
                  </a:schemeClr>
                </a:solidFill>
              </a:rPr>
              <a:t>sebelum</a:t>
            </a:r>
            <a:r>
              <a:rPr lang="en-US" sz="1600" dirty="0">
                <a:solidFill>
                  <a:schemeClr val="tx2">
                    <a:lumMod val="10000"/>
                  </a:schemeClr>
                </a:solidFill>
              </a:rPr>
              <a:t> </a:t>
            </a:r>
            <a:r>
              <a:rPr lang="en-US" sz="1600" dirty="0" err="1">
                <a:solidFill>
                  <a:schemeClr val="tx2">
                    <a:lumMod val="10000"/>
                  </a:schemeClr>
                </a:solidFill>
              </a:rPr>
              <a:t>mendapati</a:t>
            </a:r>
            <a:r>
              <a:rPr lang="en-US" sz="1600" dirty="0">
                <a:solidFill>
                  <a:schemeClr val="tx2">
                    <a:lumMod val="10000"/>
                  </a:schemeClr>
                </a:solidFill>
              </a:rPr>
              <a:t> </a:t>
            </a:r>
            <a:r>
              <a:rPr lang="en-US" sz="1600" dirty="0" err="1">
                <a:solidFill>
                  <a:schemeClr val="tx2">
                    <a:lumMod val="10000"/>
                  </a:schemeClr>
                </a:solidFill>
              </a:rPr>
              <a:t>bercak</a:t>
            </a:r>
            <a:r>
              <a:rPr lang="en-US" sz="1600" dirty="0">
                <a:solidFill>
                  <a:schemeClr val="tx2">
                    <a:lumMod val="10000"/>
                  </a:schemeClr>
                </a:solidFill>
              </a:rPr>
              <a:t> </a:t>
            </a:r>
            <a:r>
              <a:rPr lang="en-US" sz="1600" dirty="0" err="1">
                <a:solidFill>
                  <a:schemeClr val="tx2">
                    <a:lumMod val="10000"/>
                  </a:schemeClr>
                </a:solidFill>
              </a:rPr>
              <a:t>darah</a:t>
            </a:r>
            <a:r>
              <a:rPr lang="en-US" sz="1600" dirty="0">
                <a:solidFill>
                  <a:schemeClr val="tx2">
                    <a:lumMod val="10000"/>
                  </a:schemeClr>
                </a:solidFill>
              </a:rPr>
              <a:t> </a:t>
            </a:r>
            <a:r>
              <a:rPr lang="en-US" sz="1600" dirty="0" err="1">
                <a:solidFill>
                  <a:schemeClr val="tx2">
                    <a:lumMod val="10000"/>
                  </a:schemeClr>
                </a:solidFill>
              </a:rPr>
              <a:t>ketika</a:t>
            </a:r>
            <a:r>
              <a:rPr lang="en-US" sz="1600" dirty="0">
                <a:solidFill>
                  <a:schemeClr val="tx2">
                    <a:lumMod val="10000"/>
                  </a:schemeClr>
                </a:solidFill>
              </a:rPr>
              <a:t> Ani </a:t>
            </a:r>
            <a:r>
              <a:rPr lang="en-US" sz="1600" dirty="0" err="1">
                <a:solidFill>
                  <a:schemeClr val="tx2">
                    <a:lumMod val="10000"/>
                  </a:schemeClr>
                </a:solidFill>
              </a:rPr>
              <a:t>buang</a:t>
            </a:r>
            <a:r>
              <a:rPr lang="en-US" sz="1600" dirty="0">
                <a:solidFill>
                  <a:schemeClr val="tx2">
                    <a:lumMod val="10000"/>
                  </a:schemeClr>
                </a:solidFill>
              </a:rPr>
              <a:t> air </a:t>
            </a:r>
            <a:r>
              <a:rPr lang="en-US" sz="1600" dirty="0" err="1">
                <a:solidFill>
                  <a:schemeClr val="tx2">
                    <a:lumMod val="10000"/>
                  </a:schemeClr>
                </a:solidFill>
              </a:rPr>
              <a:t>kecil</a:t>
            </a:r>
            <a:r>
              <a:rPr lang="en-US" sz="1600" dirty="0">
                <a:solidFill>
                  <a:schemeClr val="tx2">
                    <a:lumMod val="10000"/>
                  </a:schemeClr>
                </a:solidFill>
              </a:rPr>
              <a:t>, Ani </a:t>
            </a:r>
            <a:r>
              <a:rPr lang="en-US" sz="1600" dirty="0" err="1">
                <a:solidFill>
                  <a:schemeClr val="tx2">
                    <a:lumMod val="10000"/>
                  </a:schemeClr>
                </a:solidFill>
              </a:rPr>
              <a:t>mengalami</a:t>
            </a:r>
            <a:r>
              <a:rPr lang="en-US" sz="1600" dirty="0">
                <a:solidFill>
                  <a:schemeClr val="tx2">
                    <a:lumMod val="10000"/>
                  </a:schemeClr>
                </a:solidFill>
              </a:rPr>
              <a:t> </a:t>
            </a:r>
            <a:r>
              <a:rPr lang="en-US" sz="1600" dirty="0" err="1">
                <a:solidFill>
                  <a:schemeClr val="tx2">
                    <a:lumMod val="10000"/>
                  </a:schemeClr>
                </a:solidFill>
              </a:rPr>
              <a:t>beberapa</a:t>
            </a:r>
            <a:r>
              <a:rPr lang="en-US" sz="1600" dirty="0">
                <a:solidFill>
                  <a:schemeClr val="tx2">
                    <a:lumMod val="10000"/>
                  </a:schemeClr>
                </a:solidFill>
              </a:rPr>
              <a:t> </a:t>
            </a:r>
            <a:r>
              <a:rPr lang="en-US" sz="1600" dirty="0" err="1">
                <a:solidFill>
                  <a:schemeClr val="tx2">
                    <a:lumMod val="10000"/>
                  </a:schemeClr>
                </a:solidFill>
              </a:rPr>
              <a:t>perubahan</a:t>
            </a:r>
            <a:r>
              <a:rPr lang="en-US" sz="1600" dirty="0">
                <a:solidFill>
                  <a:schemeClr val="tx2">
                    <a:lumMod val="10000"/>
                  </a:schemeClr>
                </a:solidFill>
              </a:rPr>
              <a:t> </a:t>
            </a:r>
            <a:r>
              <a:rPr lang="en-US" sz="1600" dirty="0" err="1">
                <a:solidFill>
                  <a:schemeClr val="tx2">
                    <a:lumMod val="10000"/>
                  </a:schemeClr>
                </a:solidFill>
              </a:rPr>
              <a:t>pada</a:t>
            </a:r>
            <a:r>
              <a:rPr lang="en-US" sz="1600" dirty="0">
                <a:solidFill>
                  <a:schemeClr val="tx2">
                    <a:lumMod val="10000"/>
                  </a:schemeClr>
                </a:solidFill>
              </a:rPr>
              <a:t> </a:t>
            </a:r>
            <a:r>
              <a:rPr lang="en-US" sz="1600" dirty="0" err="1">
                <a:solidFill>
                  <a:schemeClr val="tx2">
                    <a:lumMod val="10000"/>
                  </a:schemeClr>
                </a:solidFill>
              </a:rPr>
              <a:t>tubuhnya</a:t>
            </a:r>
            <a:r>
              <a:rPr lang="en-US" sz="1600" dirty="0">
                <a:solidFill>
                  <a:schemeClr val="tx2">
                    <a:lumMod val="10000"/>
                  </a:schemeClr>
                </a:solidFill>
              </a:rPr>
              <a:t> </a:t>
            </a:r>
            <a:r>
              <a:rPr lang="en-US" sz="1600" dirty="0" err="1">
                <a:solidFill>
                  <a:schemeClr val="tx2">
                    <a:lumMod val="10000"/>
                  </a:schemeClr>
                </a:solidFill>
              </a:rPr>
              <a:t>seperti</a:t>
            </a:r>
            <a:r>
              <a:rPr lang="en-US" sz="1600" dirty="0">
                <a:solidFill>
                  <a:schemeClr val="tx2">
                    <a:lumMod val="10000"/>
                  </a:schemeClr>
                </a:solidFill>
              </a:rPr>
              <a:t> </a:t>
            </a:r>
            <a:r>
              <a:rPr lang="en-US" sz="1600" dirty="0" err="1">
                <a:solidFill>
                  <a:schemeClr val="tx2">
                    <a:lumMod val="10000"/>
                  </a:schemeClr>
                </a:solidFill>
              </a:rPr>
              <a:t>mengalami</a:t>
            </a:r>
            <a:r>
              <a:rPr lang="en-US" sz="1600" dirty="0">
                <a:solidFill>
                  <a:schemeClr val="tx2">
                    <a:lumMod val="10000"/>
                  </a:schemeClr>
                </a:solidFill>
              </a:rPr>
              <a:t> </a:t>
            </a:r>
            <a:r>
              <a:rPr lang="en-US" sz="1600" dirty="0" err="1">
                <a:solidFill>
                  <a:schemeClr val="tx2">
                    <a:lumMod val="10000"/>
                  </a:schemeClr>
                </a:solidFill>
              </a:rPr>
              <a:t>nyeri</a:t>
            </a:r>
            <a:r>
              <a:rPr lang="en-US" sz="1600" dirty="0">
                <a:solidFill>
                  <a:schemeClr val="tx2">
                    <a:lumMod val="10000"/>
                  </a:schemeClr>
                </a:solidFill>
              </a:rPr>
              <a:t> dan </a:t>
            </a:r>
            <a:r>
              <a:rPr lang="en-US" sz="1600" dirty="0" err="1">
                <a:solidFill>
                  <a:schemeClr val="tx2">
                    <a:lumMod val="10000"/>
                  </a:schemeClr>
                </a:solidFill>
              </a:rPr>
              <a:t>pertumbuhan</a:t>
            </a:r>
            <a:r>
              <a:rPr lang="en-US" sz="1600" dirty="0">
                <a:solidFill>
                  <a:schemeClr val="tx2">
                    <a:lumMod val="10000"/>
                  </a:schemeClr>
                </a:solidFill>
              </a:rPr>
              <a:t> </a:t>
            </a:r>
            <a:r>
              <a:rPr lang="en-US" sz="1600" dirty="0" err="1">
                <a:solidFill>
                  <a:schemeClr val="tx2">
                    <a:lumMod val="10000"/>
                  </a:schemeClr>
                </a:solidFill>
              </a:rPr>
              <a:t>payudara</a:t>
            </a:r>
            <a:r>
              <a:rPr lang="en-US" sz="1600" dirty="0">
                <a:solidFill>
                  <a:schemeClr val="tx2">
                    <a:lumMod val="10000"/>
                  </a:schemeClr>
                </a:solidFill>
              </a:rPr>
              <a:t> </a:t>
            </a:r>
            <a:r>
              <a:rPr lang="en-US" sz="1600" dirty="0" err="1">
                <a:solidFill>
                  <a:schemeClr val="tx2">
                    <a:lumMod val="10000"/>
                  </a:schemeClr>
                </a:solidFill>
              </a:rPr>
              <a:t>serta</a:t>
            </a:r>
            <a:r>
              <a:rPr lang="en-US" sz="1600" dirty="0">
                <a:solidFill>
                  <a:schemeClr val="tx2">
                    <a:lumMod val="10000"/>
                  </a:schemeClr>
                </a:solidFill>
              </a:rPr>
              <a:t> </a:t>
            </a:r>
            <a:r>
              <a:rPr lang="en-US" sz="1600" dirty="0" err="1">
                <a:solidFill>
                  <a:schemeClr val="tx2">
                    <a:lumMod val="10000"/>
                  </a:schemeClr>
                </a:solidFill>
              </a:rPr>
              <a:t>tumbuh</a:t>
            </a:r>
            <a:r>
              <a:rPr lang="en-US" sz="1600" dirty="0">
                <a:solidFill>
                  <a:schemeClr val="tx2">
                    <a:lumMod val="10000"/>
                  </a:schemeClr>
                </a:solidFill>
              </a:rPr>
              <a:t> </a:t>
            </a:r>
            <a:r>
              <a:rPr lang="en-US" sz="1600" dirty="0" err="1">
                <a:solidFill>
                  <a:schemeClr val="tx2">
                    <a:lumMod val="10000"/>
                  </a:schemeClr>
                </a:solidFill>
              </a:rPr>
              <a:t>jerawat</a:t>
            </a:r>
            <a:r>
              <a:rPr lang="en-US" sz="1600" dirty="0">
                <a:solidFill>
                  <a:schemeClr val="tx2">
                    <a:lumMod val="10000"/>
                  </a:schemeClr>
                </a:solidFill>
              </a:rPr>
              <a:t> di </a:t>
            </a:r>
            <a:r>
              <a:rPr lang="en-US" sz="1600" dirty="0" err="1">
                <a:solidFill>
                  <a:schemeClr val="tx2">
                    <a:lumMod val="10000"/>
                  </a:schemeClr>
                </a:solidFill>
              </a:rPr>
              <a:t>wajahnya</a:t>
            </a:r>
            <a:r>
              <a:rPr lang="en-US" sz="1600" dirty="0">
                <a:solidFill>
                  <a:schemeClr val="tx2">
                    <a:lumMod val="10000"/>
                  </a:schemeClr>
                </a:solidFill>
              </a:rPr>
              <a:t>?</a:t>
            </a:r>
          </a:p>
          <a:p>
            <a:pPr marL="488950" lvl="0" indent="-342900" algn="just">
              <a:buFont typeface="+mj-lt"/>
              <a:buAutoNum type="arabicPeriod"/>
            </a:pPr>
            <a:endParaRPr lang="en-US" sz="1600" dirty="0"/>
          </a:p>
        </p:txBody>
      </p:sp>
      <p:sp>
        <p:nvSpPr>
          <p:cNvPr id="4" name="Google Shape;142;p15"/>
          <p:cNvSpPr txBox="1">
            <a:spLocks/>
          </p:cNvSpPr>
          <p:nvPr/>
        </p:nvSpPr>
        <p:spPr>
          <a:xfrm>
            <a:off x="819150" y="420100"/>
            <a:ext cx="7009006" cy="42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US" sz="1800" dirty="0" smtClean="0"/>
              <a:t>Step 3  : </a:t>
            </a:r>
            <a:r>
              <a:rPr lang="en-US" sz="1800" dirty="0" err="1" smtClean="0"/>
              <a:t>Menganalisis</a:t>
            </a:r>
            <a:r>
              <a:rPr lang="en-US" sz="1800" dirty="0" smtClean="0"/>
              <a:t> </a:t>
            </a:r>
            <a:r>
              <a:rPr lang="en-US" sz="1800" dirty="0" err="1" smtClean="0"/>
              <a:t>Masalah</a:t>
            </a:r>
            <a:endParaRPr lang="en-US" sz="1800" dirty="0"/>
          </a:p>
        </p:txBody>
      </p:sp>
    </p:spTree>
    <p:extLst>
      <p:ext uri="{BB962C8B-B14F-4D97-AF65-F5344CB8AC3E}">
        <p14:creationId xmlns:p14="http://schemas.microsoft.com/office/powerpoint/2010/main" val="301577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5"/>
          <p:cNvSpPr txBox="1">
            <a:spLocks noGrp="1"/>
          </p:cNvSpPr>
          <p:nvPr>
            <p:ph type="body" idx="2"/>
          </p:nvPr>
        </p:nvSpPr>
        <p:spPr>
          <a:xfrm>
            <a:off x="367989" y="1077190"/>
            <a:ext cx="8419171" cy="3662078"/>
          </a:xfrm>
          <a:prstGeom prst="rect">
            <a:avLst/>
          </a:prstGeom>
        </p:spPr>
        <p:txBody>
          <a:bodyPr spcFirstLastPara="1" wrap="square" lIns="91425" tIns="91425" rIns="91425" bIns="91425" anchor="t" anchorCtr="0">
            <a:noAutofit/>
          </a:bodyPr>
          <a:lstStyle/>
          <a:p>
            <a:pPr marL="146050" lvl="0" indent="0" algn="just">
              <a:buNone/>
            </a:pPr>
            <a:r>
              <a:rPr lang="en-US" sz="1600" dirty="0" smtClean="0"/>
              <a:t>10. Proses </a:t>
            </a:r>
            <a:r>
              <a:rPr lang="en-US" sz="1600" dirty="0" err="1"/>
              <a:t>apa</a:t>
            </a:r>
            <a:r>
              <a:rPr lang="en-US" sz="1600" dirty="0"/>
              <a:t> yang </a:t>
            </a:r>
            <a:r>
              <a:rPr lang="en-US" sz="1600" dirty="0" err="1"/>
              <a:t>terjadi</a:t>
            </a:r>
            <a:r>
              <a:rPr lang="en-US" sz="1600" dirty="0"/>
              <a:t> </a:t>
            </a:r>
            <a:r>
              <a:rPr lang="en-US" sz="1600" dirty="0" err="1"/>
              <a:t>pada</a:t>
            </a:r>
            <a:r>
              <a:rPr lang="en-US" sz="1600" dirty="0"/>
              <a:t> </a:t>
            </a:r>
            <a:r>
              <a:rPr lang="en-US" sz="1600" dirty="0" err="1"/>
              <a:t>ani</a:t>
            </a:r>
            <a:r>
              <a:rPr lang="en-US" sz="1600" dirty="0"/>
              <a:t> </a:t>
            </a:r>
            <a:r>
              <a:rPr lang="en-US" sz="1600" dirty="0" err="1"/>
              <a:t>saat</a:t>
            </a:r>
            <a:r>
              <a:rPr lang="en-US" sz="1600" dirty="0"/>
              <a:t> </a:t>
            </a:r>
            <a:r>
              <a:rPr lang="en-US" sz="1600" dirty="0" err="1"/>
              <a:t>menginjak</a:t>
            </a:r>
            <a:r>
              <a:rPr lang="en-US" sz="1600" dirty="0"/>
              <a:t> </a:t>
            </a:r>
            <a:r>
              <a:rPr lang="en-US" sz="1600" dirty="0" err="1"/>
              <a:t>usia</a:t>
            </a:r>
            <a:r>
              <a:rPr lang="en-US" sz="1600" dirty="0"/>
              <a:t> </a:t>
            </a:r>
            <a:r>
              <a:rPr lang="en-US" sz="1600" dirty="0" err="1"/>
              <a:t>remaja</a:t>
            </a:r>
            <a:r>
              <a:rPr lang="en-US" sz="1600" dirty="0"/>
              <a:t> </a:t>
            </a:r>
            <a:r>
              <a:rPr lang="en-US" sz="1600" dirty="0" err="1"/>
              <a:t>atau</a:t>
            </a:r>
            <a:r>
              <a:rPr lang="en-US" sz="1600" dirty="0"/>
              <a:t> 12 </a:t>
            </a:r>
            <a:r>
              <a:rPr lang="en-US" sz="1600" dirty="0" err="1"/>
              <a:t>tahun</a:t>
            </a:r>
            <a:r>
              <a:rPr lang="en-US" sz="1600" dirty="0"/>
              <a:t> </a:t>
            </a:r>
            <a:r>
              <a:rPr lang="en-US" sz="1600" dirty="0" err="1" smtClean="0"/>
              <a:t>ini</a:t>
            </a:r>
            <a:r>
              <a:rPr lang="en-US" sz="1600" dirty="0" smtClean="0"/>
              <a:t>?</a:t>
            </a:r>
          </a:p>
          <a:p>
            <a:pPr marL="146050" lvl="0" indent="0" algn="just">
              <a:buNone/>
            </a:pPr>
            <a:r>
              <a:rPr lang="en-US" sz="1600" dirty="0" smtClean="0"/>
              <a:t>11. </a:t>
            </a:r>
            <a:r>
              <a:rPr lang="en-US" sz="1600" dirty="0" err="1" smtClean="0"/>
              <a:t>Apa</a:t>
            </a:r>
            <a:r>
              <a:rPr lang="en-US" sz="1600" dirty="0" smtClean="0"/>
              <a:t> </a:t>
            </a:r>
            <a:r>
              <a:rPr lang="en-US" sz="1600" dirty="0" err="1"/>
              <a:t>saja</a:t>
            </a:r>
            <a:r>
              <a:rPr lang="en-US" sz="1600" dirty="0"/>
              <a:t> </a:t>
            </a:r>
            <a:r>
              <a:rPr lang="en-US" sz="1600" dirty="0" err="1"/>
              <a:t>perubahan</a:t>
            </a:r>
            <a:r>
              <a:rPr lang="en-US" sz="1600" dirty="0"/>
              <a:t> yang </a:t>
            </a:r>
            <a:r>
              <a:rPr lang="en-US" sz="1600" dirty="0" err="1"/>
              <a:t>terjadi</a:t>
            </a:r>
            <a:r>
              <a:rPr lang="en-US" sz="1600" dirty="0"/>
              <a:t> </a:t>
            </a:r>
            <a:r>
              <a:rPr lang="en-US" sz="1600" dirty="0" err="1"/>
              <a:t>pada</a:t>
            </a:r>
            <a:r>
              <a:rPr lang="en-US" sz="1600" dirty="0"/>
              <a:t> </a:t>
            </a:r>
            <a:r>
              <a:rPr lang="en-US" sz="1600" dirty="0" err="1"/>
              <a:t>tubuh</a:t>
            </a:r>
            <a:r>
              <a:rPr lang="en-US" sz="1600" dirty="0"/>
              <a:t> </a:t>
            </a:r>
            <a:r>
              <a:rPr lang="en-US" sz="1600" dirty="0" err="1"/>
              <a:t>ani</a:t>
            </a:r>
            <a:r>
              <a:rPr lang="en-US" sz="1600" dirty="0"/>
              <a:t> </a:t>
            </a:r>
            <a:r>
              <a:rPr lang="en-US" sz="1600" dirty="0" err="1"/>
              <a:t>saat</a:t>
            </a:r>
            <a:r>
              <a:rPr lang="en-US" sz="1600" dirty="0"/>
              <a:t> </a:t>
            </a:r>
            <a:r>
              <a:rPr lang="en-US" sz="1600" dirty="0" err="1"/>
              <a:t>memasuki</a:t>
            </a:r>
            <a:r>
              <a:rPr lang="en-US" sz="1600" dirty="0"/>
              <a:t> </a:t>
            </a:r>
            <a:r>
              <a:rPr lang="en-US" sz="1600" dirty="0" err="1"/>
              <a:t>tahap</a:t>
            </a:r>
            <a:r>
              <a:rPr lang="en-US" sz="1600" dirty="0"/>
              <a:t> </a:t>
            </a:r>
            <a:r>
              <a:rPr lang="en-US" sz="1600" dirty="0" err="1"/>
              <a:t>remaja</a:t>
            </a:r>
            <a:r>
              <a:rPr lang="en-US" sz="1600" dirty="0"/>
              <a:t>?</a:t>
            </a:r>
          </a:p>
          <a:p>
            <a:pPr marL="146050" lvl="0" indent="0" algn="just">
              <a:buNone/>
            </a:pPr>
            <a:r>
              <a:rPr lang="en-US" sz="1600" dirty="0" smtClean="0"/>
              <a:t>12. </a:t>
            </a:r>
            <a:r>
              <a:rPr lang="en-US" sz="1600" dirty="0" err="1" smtClean="0"/>
              <a:t>Berapa</a:t>
            </a:r>
            <a:r>
              <a:rPr lang="en-US" sz="1600" dirty="0" smtClean="0"/>
              <a:t> </a:t>
            </a:r>
            <a:r>
              <a:rPr lang="en-US" sz="1600" dirty="0" err="1"/>
              <a:t>lamakah</a:t>
            </a:r>
            <a:r>
              <a:rPr lang="en-US" sz="1600" dirty="0"/>
              <a:t> </a:t>
            </a:r>
            <a:r>
              <a:rPr lang="en-US" sz="1600" dirty="0" err="1"/>
              <a:t>ani</a:t>
            </a:r>
            <a:r>
              <a:rPr lang="en-US" sz="1600" dirty="0"/>
              <a:t> </a:t>
            </a:r>
            <a:r>
              <a:rPr lang="en-US" sz="1600" dirty="0" err="1"/>
              <a:t>akan</a:t>
            </a:r>
            <a:r>
              <a:rPr lang="en-US" sz="1600" dirty="0"/>
              <a:t> </a:t>
            </a:r>
            <a:r>
              <a:rPr lang="en-US" sz="1600" dirty="0" err="1"/>
              <a:t>mengalami</a:t>
            </a:r>
            <a:r>
              <a:rPr lang="en-US" sz="1600" dirty="0"/>
              <a:t> </a:t>
            </a:r>
            <a:r>
              <a:rPr lang="en-US" sz="1600" dirty="0" err="1"/>
              <a:t>kejadian</a:t>
            </a:r>
            <a:r>
              <a:rPr lang="en-US" sz="1600" dirty="0"/>
              <a:t> </a:t>
            </a:r>
            <a:r>
              <a:rPr lang="en-US" sz="1600" dirty="0" err="1"/>
              <a:t>ini</a:t>
            </a:r>
            <a:r>
              <a:rPr lang="en-US" sz="1600" dirty="0"/>
              <a:t>?</a:t>
            </a:r>
          </a:p>
          <a:p>
            <a:pPr marL="146050" lvl="0" indent="0" algn="just">
              <a:buNone/>
            </a:pPr>
            <a:r>
              <a:rPr lang="en-US" sz="1600" dirty="0" smtClean="0"/>
              <a:t>13. </a:t>
            </a:r>
            <a:r>
              <a:rPr lang="en-US" sz="1600" dirty="0" err="1" smtClean="0"/>
              <a:t>Apakah</a:t>
            </a:r>
            <a:r>
              <a:rPr lang="en-US" sz="1600" dirty="0" smtClean="0"/>
              <a:t> </a:t>
            </a:r>
            <a:r>
              <a:rPr lang="en-US" sz="1600" dirty="0" err="1"/>
              <a:t>ani</a:t>
            </a:r>
            <a:r>
              <a:rPr lang="en-US" sz="1600" dirty="0"/>
              <a:t> </a:t>
            </a:r>
            <a:r>
              <a:rPr lang="en-US" sz="1600" dirty="0" err="1"/>
              <a:t>akan</a:t>
            </a:r>
            <a:r>
              <a:rPr lang="en-US" sz="1600" dirty="0"/>
              <a:t> </a:t>
            </a:r>
            <a:r>
              <a:rPr lang="en-US" sz="1600" dirty="0" err="1"/>
              <a:t>mengalami</a:t>
            </a:r>
            <a:r>
              <a:rPr lang="en-US" sz="1600" dirty="0"/>
              <a:t> </a:t>
            </a:r>
            <a:r>
              <a:rPr lang="en-US" sz="1600" dirty="0" err="1"/>
              <a:t>kejadian</a:t>
            </a:r>
            <a:r>
              <a:rPr lang="en-US" sz="1600" dirty="0"/>
              <a:t> </a:t>
            </a:r>
            <a:r>
              <a:rPr lang="en-US" sz="1600" dirty="0" err="1"/>
              <a:t>ini</a:t>
            </a:r>
            <a:r>
              <a:rPr lang="en-US" sz="1600" dirty="0"/>
              <a:t> </a:t>
            </a:r>
            <a:r>
              <a:rPr lang="en-US" sz="1600" dirty="0" err="1"/>
              <a:t>lagi</a:t>
            </a:r>
            <a:r>
              <a:rPr lang="en-US" sz="1600" dirty="0"/>
              <a:t> di </a:t>
            </a:r>
            <a:r>
              <a:rPr lang="en-US" sz="1600" dirty="0" err="1"/>
              <a:t>kemudian</a:t>
            </a:r>
            <a:r>
              <a:rPr lang="en-US" sz="1600" dirty="0"/>
              <a:t> </a:t>
            </a:r>
            <a:r>
              <a:rPr lang="en-US" sz="1600" dirty="0" err="1" smtClean="0"/>
              <a:t>hari</a:t>
            </a:r>
            <a:r>
              <a:rPr lang="en-US" sz="1600" dirty="0" smtClean="0"/>
              <a:t>?</a:t>
            </a:r>
          </a:p>
          <a:p>
            <a:pPr marL="146050" lvl="0" indent="0" algn="just">
              <a:buNone/>
            </a:pPr>
            <a:r>
              <a:rPr lang="en-US" sz="1600" dirty="0" smtClean="0"/>
              <a:t>14. </a:t>
            </a:r>
            <a:r>
              <a:rPr lang="en-US" sz="1600" dirty="0" err="1" smtClean="0"/>
              <a:t>Selain</a:t>
            </a:r>
            <a:r>
              <a:rPr lang="en-US" sz="1600" dirty="0" smtClean="0"/>
              <a:t> </a:t>
            </a:r>
            <a:r>
              <a:rPr lang="en-US" sz="1600" dirty="0" err="1"/>
              <a:t>adanya</a:t>
            </a:r>
            <a:r>
              <a:rPr lang="en-US" sz="1600" dirty="0"/>
              <a:t> </a:t>
            </a:r>
            <a:r>
              <a:rPr lang="en-US" sz="1600" dirty="0" err="1"/>
              <a:t>bercak</a:t>
            </a:r>
            <a:r>
              <a:rPr lang="en-US" sz="1600" dirty="0"/>
              <a:t> </a:t>
            </a:r>
            <a:r>
              <a:rPr lang="en-US" sz="1600" dirty="0" err="1"/>
              <a:t>darah</a:t>
            </a:r>
            <a:r>
              <a:rPr lang="en-US" sz="1600" dirty="0"/>
              <a:t>, rasa </a:t>
            </a:r>
            <a:r>
              <a:rPr lang="en-US" sz="1600" dirty="0" err="1"/>
              <a:t>nyeri</a:t>
            </a:r>
            <a:r>
              <a:rPr lang="en-US" sz="1600" dirty="0"/>
              <a:t>, </a:t>
            </a:r>
            <a:r>
              <a:rPr lang="en-US" sz="1600" dirty="0" err="1"/>
              <a:t>pembesaran</a:t>
            </a:r>
            <a:r>
              <a:rPr lang="en-US" sz="1600" dirty="0"/>
              <a:t> </a:t>
            </a:r>
            <a:r>
              <a:rPr lang="en-US" sz="1600" dirty="0" err="1"/>
              <a:t>payudara</a:t>
            </a:r>
            <a:r>
              <a:rPr lang="en-US" sz="1600" dirty="0"/>
              <a:t> </a:t>
            </a:r>
            <a:r>
              <a:rPr lang="en-US" sz="1600" dirty="0" err="1"/>
              <a:t>serta</a:t>
            </a:r>
            <a:r>
              <a:rPr lang="en-US" sz="1600" dirty="0"/>
              <a:t> </a:t>
            </a:r>
            <a:r>
              <a:rPr lang="en-US" sz="1600" dirty="0" err="1"/>
              <a:t>tumbuh</a:t>
            </a:r>
            <a:r>
              <a:rPr lang="en-US" sz="1600" dirty="0"/>
              <a:t> </a:t>
            </a:r>
            <a:r>
              <a:rPr lang="en-US" sz="1600" dirty="0" err="1"/>
              <a:t>jerawat</a:t>
            </a:r>
            <a:r>
              <a:rPr lang="en-US" sz="1600" dirty="0"/>
              <a:t>, </a:t>
            </a:r>
            <a:r>
              <a:rPr lang="en-US" sz="1600" dirty="0" err="1"/>
              <a:t>apakah</a:t>
            </a:r>
            <a:r>
              <a:rPr lang="en-US" sz="1600" dirty="0"/>
              <a:t> </a:t>
            </a:r>
            <a:r>
              <a:rPr lang="en-US" sz="1600" dirty="0" err="1"/>
              <a:t>ada</a:t>
            </a:r>
            <a:r>
              <a:rPr lang="en-US" sz="1600" dirty="0"/>
              <a:t> </a:t>
            </a:r>
            <a:r>
              <a:rPr lang="en-US" sz="1600" dirty="0" err="1"/>
              <a:t>kemungkinan</a:t>
            </a:r>
            <a:r>
              <a:rPr lang="en-US" sz="1600" dirty="0"/>
              <a:t> </a:t>
            </a:r>
            <a:r>
              <a:rPr lang="en-US" sz="1600" dirty="0" err="1"/>
              <a:t>kejadian</a:t>
            </a:r>
            <a:r>
              <a:rPr lang="en-US" sz="1600" dirty="0"/>
              <a:t> lain </a:t>
            </a:r>
            <a:r>
              <a:rPr lang="en-US" sz="1600" dirty="0" err="1"/>
              <a:t>akan</a:t>
            </a:r>
            <a:r>
              <a:rPr lang="en-US" sz="1600" dirty="0"/>
              <a:t> </a:t>
            </a:r>
            <a:r>
              <a:rPr lang="en-US" sz="1600" dirty="0" err="1"/>
              <a:t>muncul</a:t>
            </a:r>
            <a:r>
              <a:rPr lang="en-US" sz="1600" dirty="0"/>
              <a:t> </a:t>
            </a:r>
            <a:r>
              <a:rPr lang="en-US" sz="1600" dirty="0" err="1"/>
              <a:t>pada</a:t>
            </a:r>
            <a:r>
              <a:rPr lang="en-US" sz="1600" dirty="0"/>
              <a:t> </a:t>
            </a:r>
            <a:r>
              <a:rPr lang="en-US" sz="1600" dirty="0" err="1"/>
              <a:t>diri</a:t>
            </a:r>
            <a:r>
              <a:rPr lang="en-US" sz="1600" dirty="0"/>
              <a:t> Ani?</a:t>
            </a:r>
          </a:p>
          <a:p>
            <a:pPr marL="146050" lvl="0" indent="0" algn="just">
              <a:buNone/>
            </a:pPr>
            <a:r>
              <a:rPr lang="en-US" sz="1600" dirty="0" smtClean="0"/>
              <a:t>15. </a:t>
            </a:r>
            <a:r>
              <a:rPr lang="en-US" sz="1600" dirty="0" err="1" smtClean="0"/>
              <a:t>Apakah</a:t>
            </a:r>
            <a:r>
              <a:rPr lang="en-US" sz="1600" dirty="0" smtClean="0"/>
              <a:t> </a:t>
            </a:r>
            <a:r>
              <a:rPr lang="en-US" sz="1600" dirty="0" err="1"/>
              <a:t>bercak</a:t>
            </a:r>
            <a:r>
              <a:rPr lang="en-US" sz="1600" dirty="0"/>
              <a:t> </a:t>
            </a:r>
            <a:r>
              <a:rPr lang="en-US" sz="1600" dirty="0" err="1"/>
              <a:t>darah</a:t>
            </a:r>
            <a:r>
              <a:rPr lang="en-US" sz="1600" dirty="0"/>
              <a:t> </a:t>
            </a:r>
            <a:r>
              <a:rPr lang="en-US" sz="1600" dirty="0" err="1"/>
              <a:t>tersebut</a:t>
            </a:r>
            <a:r>
              <a:rPr lang="en-US" sz="1600" dirty="0"/>
              <a:t> </a:t>
            </a:r>
            <a:r>
              <a:rPr lang="en-US" sz="1600" dirty="0" err="1"/>
              <a:t>hanya</a:t>
            </a:r>
            <a:r>
              <a:rPr lang="en-US" sz="1600" dirty="0"/>
              <a:t> </a:t>
            </a:r>
            <a:r>
              <a:rPr lang="en-US" sz="1600" dirty="0" err="1"/>
              <a:t>muncul</a:t>
            </a:r>
            <a:r>
              <a:rPr lang="en-US" sz="1600" dirty="0"/>
              <a:t> </a:t>
            </a:r>
            <a:r>
              <a:rPr lang="en-US" sz="1600" dirty="0" err="1"/>
              <a:t>pada</a:t>
            </a:r>
            <a:r>
              <a:rPr lang="en-US" sz="1600" dirty="0"/>
              <a:t> </a:t>
            </a:r>
            <a:r>
              <a:rPr lang="en-US" sz="1600" dirty="0" err="1"/>
              <a:t>saat</a:t>
            </a:r>
            <a:r>
              <a:rPr lang="en-US" sz="1600" dirty="0"/>
              <a:t> Ani </a:t>
            </a:r>
            <a:r>
              <a:rPr lang="en-US" sz="1600" dirty="0" err="1"/>
              <a:t>buang</a:t>
            </a:r>
            <a:r>
              <a:rPr lang="en-US" sz="1600" dirty="0"/>
              <a:t> air </a:t>
            </a:r>
            <a:r>
              <a:rPr lang="en-US" sz="1600" dirty="0" err="1"/>
              <a:t>kecil</a:t>
            </a:r>
            <a:r>
              <a:rPr lang="en-US" sz="1600" dirty="0"/>
              <a:t>? </a:t>
            </a:r>
            <a:r>
              <a:rPr lang="en-US" sz="1600" dirty="0" err="1"/>
              <a:t>atau</a:t>
            </a:r>
            <a:r>
              <a:rPr lang="en-US" sz="1600" dirty="0"/>
              <a:t> </a:t>
            </a:r>
            <a:r>
              <a:rPr lang="en-US" sz="1600" dirty="0" err="1"/>
              <a:t>bercak</a:t>
            </a:r>
            <a:r>
              <a:rPr lang="en-US" sz="1600" dirty="0"/>
              <a:t> </a:t>
            </a:r>
            <a:r>
              <a:rPr lang="en-US" sz="1600" dirty="0" err="1"/>
              <a:t>darah</a:t>
            </a:r>
            <a:r>
              <a:rPr lang="en-US" sz="1600" dirty="0"/>
              <a:t> </a:t>
            </a:r>
            <a:r>
              <a:rPr lang="en-US" sz="1600" dirty="0" err="1"/>
              <a:t>tersebut</a:t>
            </a:r>
            <a:r>
              <a:rPr lang="en-US" sz="1600" dirty="0"/>
              <a:t> </a:t>
            </a:r>
            <a:r>
              <a:rPr lang="en-US" sz="1600" dirty="0" err="1"/>
              <a:t>bisa</a:t>
            </a:r>
            <a:r>
              <a:rPr lang="en-US" sz="1600" dirty="0"/>
              <a:t> </a:t>
            </a:r>
            <a:r>
              <a:rPr lang="en-US" sz="1600" dirty="0" err="1"/>
              <a:t>muncul</a:t>
            </a:r>
            <a:r>
              <a:rPr lang="en-US" sz="1600" dirty="0"/>
              <a:t> </a:t>
            </a:r>
            <a:r>
              <a:rPr lang="en-US" sz="1600" dirty="0" err="1"/>
              <a:t>dilain</a:t>
            </a:r>
            <a:r>
              <a:rPr lang="en-US" sz="1600" dirty="0"/>
              <a:t> </a:t>
            </a:r>
            <a:r>
              <a:rPr lang="en-US" sz="1600" dirty="0" err="1"/>
              <a:t>waktu</a:t>
            </a:r>
            <a:r>
              <a:rPr lang="en-US" sz="1600" dirty="0"/>
              <a:t> ?</a:t>
            </a:r>
          </a:p>
          <a:p>
            <a:pPr marL="146050" lvl="0" indent="0" algn="just">
              <a:buNone/>
            </a:pPr>
            <a:r>
              <a:rPr lang="en-US" sz="1600" dirty="0" smtClean="0"/>
              <a:t>16.  </a:t>
            </a:r>
            <a:r>
              <a:rPr lang="en-US" sz="1600" dirty="0" err="1"/>
              <a:t>Kenapa</a:t>
            </a:r>
            <a:r>
              <a:rPr lang="en-US" sz="1600" dirty="0"/>
              <a:t> </a:t>
            </a:r>
            <a:r>
              <a:rPr lang="en-US" sz="1600" dirty="0" err="1"/>
              <a:t>pubertas</a:t>
            </a:r>
            <a:r>
              <a:rPr lang="en-US" sz="1600" dirty="0"/>
              <a:t> </a:t>
            </a:r>
            <a:r>
              <a:rPr lang="en-US" sz="1600" dirty="0" err="1"/>
              <a:t>bisa</a:t>
            </a:r>
            <a:r>
              <a:rPr lang="en-US" sz="1600" dirty="0"/>
              <a:t> </a:t>
            </a:r>
            <a:r>
              <a:rPr lang="en-US" sz="1600" dirty="0" err="1"/>
              <a:t>terjadi</a:t>
            </a:r>
            <a:r>
              <a:rPr lang="en-US" sz="1600" dirty="0"/>
              <a:t> dan </a:t>
            </a:r>
            <a:r>
              <a:rPr lang="en-US" sz="1600" dirty="0" err="1"/>
              <a:t>hormon</a:t>
            </a:r>
            <a:r>
              <a:rPr lang="en-US" sz="1600" dirty="0"/>
              <a:t> </a:t>
            </a:r>
            <a:r>
              <a:rPr lang="en-US" sz="1600" dirty="0" err="1"/>
              <a:t>apa</a:t>
            </a:r>
            <a:r>
              <a:rPr lang="en-US" sz="1600" dirty="0"/>
              <a:t> yang </a:t>
            </a:r>
            <a:r>
              <a:rPr lang="en-US" sz="1600" dirty="0" err="1"/>
              <a:t>mempengaruhi</a:t>
            </a:r>
            <a:r>
              <a:rPr lang="en-US" sz="1600" dirty="0"/>
              <a:t> </a:t>
            </a:r>
            <a:r>
              <a:rPr lang="en-US" sz="1600" dirty="0" err="1"/>
              <a:t>pubertas</a:t>
            </a:r>
            <a:r>
              <a:rPr lang="en-US" sz="1600" dirty="0"/>
              <a:t>?</a:t>
            </a:r>
          </a:p>
          <a:p>
            <a:pPr marL="146050" lvl="0" indent="0" algn="just">
              <a:buNone/>
            </a:pPr>
            <a:r>
              <a:rPr lang="en-US" sz="1600" dirty="0" smtClean="0"/>
              <a:t>17. </a:t>
            </a:r>
            <a:r>
              <a:rPr lang="en-US" sz="1600" dirty="0" err="1" smtClean="0"/>
              <a:t>Apa</a:t>
            </a:r>
            <a:r>
              <a:rPr lang="en-US" sz="1600" dirty="0" smtClean="0"/>
              <a:t> </a:t>
            </a:r>
            <a:r>
              <a:rPr lang="en-US" sz="1600" dirty="0" err="1"/>
              <a:t>pemicu</a:t>
            </a:r>
            <a:r>
              <a:rPr lang="en-US" sz="1600" dirty="0"/>
              <a:t> </a:t>
            </a:r>
            <a:r>
              <a:rPr lang="en-US" sz="1600" dirty="0" err="1"/>
              <a:t>tumbuh</a:t>
            </a:r>
            <a:r>
              <a:rPr lang="en-US" sz="1600" dirty="0"/>
              <a:t> </a:t>
            </a:r>
            <a:r>
              <a:rPr lang="en-US" sz="1600" dirty="0" err="1"/>
              <a:t>nya</a:t>
            </a:r>
            <a:r>
              <a:rPr lang="en-US" sz="1600" dirty="0"/>
              <a:t> </a:t>
            </a:r>
            <a:r>
              <a:rPr lang="en-US" sz="1600" dirty="0" err="1"/>
              <a:t>jerawat</a:t>
            </a:r>
            <a:r>
              <a:rPr lang="en-US" sz="1600" dirty="0"/>
              <a:t> </a:t>
            </a:r>
            <a:r>
              <a:rPr lang="en-US" sz="1600" dirty="0" err="1"/>
              <a:t>pada</a:t>
            </a:r>
            <a:r>
              <a:rPr lang="en-US" sz="1600" dirty="0"/>
              <a:t> </a:t>
            </a:r>
            <a:r>
              <a:rPr lang="en-US" sz="1600" dirty="0" err="1"/>
              <a:t>saat</a:t>
            </a:r>
            <a:r>
              <a:rPr lang="en-US" sz="1600" dirty="0"/>
              <a:t> </a:t>
            </a:r>
            <a:r>
              <a:rPr lang="en-US" sz="1600" dirty="0" err="1"/>
              <a:t>memasuki</a:t>
            </a:r>
            <a:r>
              <a:rPr lang="en-US" sz="1600" dirty="0"/>
              <a:t> </a:t>
            </a:r>
            <a:r>
              <a:rPr lang="en-US" sz="1600" dirty="0" err="1"/>
              <a:t>pubertas</a:t>
            </a:r>
            <a:r>
              <a:rPr lang="en-US" sz="1600" dirty="0"/>
              <a:t>?</a:t>
            </a:r>
          </a:p>
          <a:p>
            <a:pPr marL="146050" lvl="0" indent="0" algn="just">
              <a:buNone/>
            </a:pPr>
            <a:r>
              <a:rPr lang="en-US" sz="1600" dirty="0" smtClean="0"/>
              <a:t>18. </a:t>
            </a:r>
            <a:r>
              <a:rPr lang="en-US" sz="1600" dirty="0" err="1" smtClean="0"/>
              <a:t>Bagaimana</a:t>
            </a:r>
            <a:r>
              <a:rPr lang="en-US" sz="1600" dirty="0" smtClean="0"/>
              <a:t> </a:t>
            </a:r>
            <a:r>
              <a:rPr lang="en-US" sz="1600" dirty="0"/>
              <a:t>proses </a:t>
            </a:r>
            <a:r>
              <a:rPr lang="en-US" sz="1600" dirty="0" err="1"/>
              <a:t>menstruasi</a:t>
            </a:r>
            <a:r>
              <a:rPr lang="en-US" sz="1600" dirty="0"/>
              <a:t> </a:t>
            </a:r>
            <a:r>
              <a:rPr lang="en-US" sz="1600" dirty="0" err="1"/>
              <a:t>terjadi</a:t>
            </a:r>
            <a:r>
              <a:rPr lang="en-US" sz="1600" dirty="0"/>
              <a:t>?</a:t>
            </a:r>
          </a:p>
          <a:p>
            <a:pPr marL="146050" lvl="0" indent="0" algn="just">
              <a:buNone/>
            </a:pPr>
            <a:r>
              <a:rPr lang="en-US" sz="1600" dirty="0" smtClean="0"/>
              <a:t>19.  </a:t>
            </a:r>
            <a:r>
              <a:rPr lang="en-US" sz="1600" dirty="0" err="1"/>
              <a:t>Apa</a:t>
            </a:r>
            <a:r>
              <a:rPr lang="en-US" sz="1600" dirty="0"/>
              <a:t> </a:t>
            </a:r>
            <a:r>
              <a:rPr lang="en-US" sz="1600" dirty="0" err="1"/>
              <a:t>saja</a:t>
            </a:r>
            <a:r>
              <a:rPr lang="en-US" sz="1600" dirty="0"/>
              <a:t> </a:t>
            </a:r>
            <a:r>
              <a:rPr lang="en-US" sz="1600" dirty="0" err="1"/>
              <a:t>hormon</a:t>
            </a:r>
            <a:r>
              <a:rPr lang="en-US" sz="1600" dirty="0"/>
              <a:t> yang </a:t>
            </a:r>
            <a:r>
              <a:rPr lang="en-US" sz="1600" dirty="0" err="1"/>
              <a:t>mempengaruhi</a:t>
            </a:r>
            <a:r>
              <a:rPr lang="en-US" sz="1600" dirty="0"/>
              <a:t> </a:t>
            </a:r>
            <a:r>
              <a:rPr lang="en-US" sz="1600" dirty="0" err="1"/>
              <a:t>menstruasi</a:t>
            </a:r>
            <a:r>
              <a:rPr lang="en-US" sz="1600" dirty="0"/>
              <a:t>?</a:t>
            </a:r>
          </a:p>
          <a:p>
            <a:pPr marL="146050" lvl="0" indent="0" algn="just">
              <a:buNone/>
            </a:pPr>
            <a:endParaRPr lang="en-US" sz="1600" dirty="0"/>
          </a:p>
        </p:txBody>
      </p:sp>
      <p:sp>
        <p:nvSpPr>
          <p:cNvPr id="4" name="Google Shape;142;p15"/>
          <p:cNvSpPr txBox="1">
            <a:spLocks/>
          </p:cNvSpPr>
          <p:nvPr/>
        </p:nvSpPr>
        <p:spPr>
          <a:xfrm>
            <a:off x="819150" y="420100"/>
            <a:ext cx="7009006" cy="42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US" sz="1800" dirty="0" smtClean="0"/>
              <a:t>Step 3  : </a:t>
            </a:r>
            <a:r>
              <a:rPr lang="en-US" sz="1800" dirty="0" err="1" smtClean="0"/>
              <a:t>Menganalisis</a:t>
            </a:r>
            <a:r>
              <a:rPr lang="en-US" sz="1800" dirty="0" smtClean="0"/>
              <a:t> </a:t>
            </a:r>
            <a:r>
              <a:rPr lang="en-US" sz="1800" dirty="0" err="1" smtClean="0"/>
              <a:t>Masalah</a:t>
            </a:r>
            <a:endParaRPr lang="en-US" sz="1800" dirty="0"/>
          </a:p>
        </p:txBody>
      </p:sp>
    </p:spTree>
    <p:extLst>
      <p:ext uri="{BB962C8B-B14F-4D97-AF65-F5344CB8AC3E}">
        <p14:creationId xmlns:p14="http://schemas.microsoft.com/office/powerpoint/2010/main" val="245376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body" idx="2"/>
          </p:nvPr>
        </p:nvSpPr>
        <p:spPr>
          <a:xfrm>
            <a:off x="1644618" y="170580"/>
            <a:ext cx="58599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b="1"/>
              <a:t>POHON MASALAH </a:t>
            </a:r>
            <a:endParaRPr sz="2100" b="1"/>
          </a:p>
        </p:txBody>
      </p:sp>
      <p:pic>
        <p:nvPicPr>
          <p:cNvPr id="4" name="Picture 3"/>
          <p:cNvPicPr/>
          <p:nvPr/>
        </p:nvPicPr>
        <p:blipFill rotWithShape="1">
          <a:blip r:embed="rId3"/>
          <a:srcRect l="30456" t="26167" r="8397" b="8960"/>
          <a:stretch/>
        </p:blipFill>
        <p:spPr bwMode="auto">
          <a:xfrm>
            <a:off x="1644618" y="702527"/>
            <a:ext cx="7159083" cy="3891776"/>
          </a:xfrm>
          <a:prstGeom prst="rect">
            <a:avLst/>
          </a:prstGeom>
          <a:ln>
            <a:noFill/>
          </a:ln>
          <a:extLst>
            <a:ext uri="{53640926-AAD7-44D8-BBD7-CCE9431645EC}">
              <a14:shadowObscured xmlns:a14="http://schemas.microsoft.com/office/drawing/2010/main"/>
            </a:ext>
          </a:extLst>
        </p:spPr>
      </p:pic>
      <p:sp>
        <p:nvSpPr>
          <p:cNvPr id="5" name="Google Shape;142;p15"/>
          <p:cNvSpPr txBox="1">
            <a:spLocks/>
          </p:cNvSpPr>
          <p:nvPr/>
        </p:nvSpPr>
        <p:spPr>
          <a:xfrm>
            <a:off x="239286" y="170580"/>
            <a:ext cx="3451768" cy="966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US" sz="1400" dirty="0" smtClean="0"/>
              <a:t>Step 4 : </a:t>
            </a:r>
            <a:r>
              <a:rPr lang="en-US" sz="1400" dirty="0" err="1" smtClean="0"/>
              <a:t>Membuat</a:t>
            </a:r>
            <a:r>
              <a:rPr lang="en-US" sz="1400" dirty="0" smtClean="0"/>
              <a:t> </a:t>
            </a:r>
            <a:r>
              <a:rPr lang="en-US" sz="1400" i="1" dirty="0" smtClean="0"/>
              <a:t>problem tree</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1468621" y="719284"/>
            <a:ext cx="6424200" cy="7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SASARAN BELAJAR</a:t>
            </a:r>
            <a:endParaRPr dirty="0"/>
          </a:p>
        </p:txBody>
      </p:sp>
      <p:sp>
        <p:nvSpPr>
          <p:cNvPr id="160" name="Google Shape;160;p18"/>
          <p:cNvSpPr txBox="1">
            <a:spLocks noGrp="1"/>
          </p:cNvSpPr>
          <p:nvPr>
            <p:ph type="subTitle" idx="1"/>
          </p:nvPr>
        </p:nvSpPr>
        <p:spPr>
          <a:xfrm>
            <a:off x="633250" y="1587900"/>
            <a:ext cx="7782300" cy="27129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800" dirty="0">
                <a:solidFill>
                  <a:srgbClr val="000000"/>
                </a:solidFill>
                <a:latin typeface="Calibri" panose="020F0502020204030204" pitchFamily="34" charset="0"/>
                <a:ea typeface="Times New Roman"/>
                <a:cs typeface="Calibri" panose="020F0502020204030204" pitchFamily="34" charset="0"/>
                <a:sym typeface="Times New Roman"/>
              </a:rPr>
              <a:t>1. Menjelaskan anatomi sistem reproduksi wanita</a:t>
            </a:r>
            <a:endParaRPr sz="1800"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lnSpc>
                <a:spcPct val="115000"/>
              </a:lnSpc>
              <a:spcBef>
                <a:spcPts val="1200"/>
              </a:spcBef>
              <a:spcAft>
                <a:spcPts val="0"/>
              </a:spcAft>
              <a:buNone/>
            </a:pPr>
            <a:r>
              <a:rPr lang="en" sz="1800" dirty="0">
                <a:solidFill>
                  <a:srgbClr val="000000"/>
                </a:solidFill>
                <a:latin typeface="Calibri" panose="020F0502020204030204" pitchFamily="34" charset="0"/>
                <a:ea typeface="Times New Roman"/>
                <a:cs typeface="Calibri" panose="020F0502020204030204" pitchFamily="34" charset="0"/>
                <a:sym typeface="Times New Roman"/>
              </a:rPr>
              <a:t>2. Menjelaskan histologi sistem reproduksi wanita (ovarium &amp; uterus)</a:t>
            </a:r>
            <a:endParaRPr sz="1800"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lnSpc>
                <a:spcPct val="115000"/>
              </a:lnSpc>
              <a:spcBef>
                <a:spcPts val="1200"/>
              </a:spcBef>
              <a:spcAft>
                <a:spcPts val="0"/>
              </a:spcAft>
              <a:buNone/>
            </a:pPr>
            <a:r>
              <a:rPr lang="en" sz="1800" dirty="0">
                <a:solidFill>
                  <a:srgbClr val="000000"/>
                </a:solidFill>
                <a:latin typeface="Calibri" panose="020F0502020204030204" pitchFamily="34" charset="0"/>
                <a:ea typeface="Times New Roman"/>
                <a:cs typeface="Calibri" panose="020F0502020204030204" pitchFamily="34" charset="0"/>
                <a:sym typeface="Times New Roman"/>
              </a:rPr>
              <a:t>3. Menjelaskan fisiologi sistem reproduksi wanita (tanda-tanda pubertas, siklus haid &amp; hormon wanita)</a:t>
            </a:r>
            <a:endParaRPr sz="1800"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just" rtl="0">
              <a:lnSpc>
                <a:spcPct val="115000"/>
              </a:lnSpc>
              <a:spcBef>
                <a:spcPts val="1200"/>
              </a:spcBef>
              <a:spcAft>
                <a:spcPts val="0"/>
              </a:spcAft>
              <a:buNone/>
            </a:pPr>
            <a:r>
              <a:rPr lang="en" sz="1800" dirty="0">
                <a:solidFill>
                  <a:srgbClr val="000000"/>
                </a:solidFill>
                <a:latin typeface="Calibri" panose="020F0502020204030204" pitchFamily="34" charset="0"/>
                <a:ea typeface="Times New Roman"/>
                <a:cs typeface="Calibri" panose="020F0502020204030204" pitchFamily="34" charset="0"/>
                <a:sym typeface="Times New Roman"/>
              </a:rPr>
              <a:t>4. Menjelaskan biologi sistem reproduksi wanita (oogenesis)</a:t>
            </a:r>
            <a:endParaRPr sz="1800" dirty="0">
              <a:solidFill>
                <a:srgbClr val="000000"/>
              </a:solidFill>
              <a:latin typeface="Calibri" panose="020F0502020204030204" pitchFamily="34" charset="0"/>
              <a:ea typeface="Times New Roman"/>
              <a:cs typeface="Calibri" panose="020F0502020204030204" pitchFamily="34" charset="0"/>
              <a:sym typeface="Times New Roman"/>
            </a:endParaRPr>
          </a:p>
          <a:p>
            <a:pPr marL="0" lvl="0" indent="0" algn="l" rtl="0">
              <a:spcBef>
                <a:spcPts val="1200"/>
              </a:spcBef>
              <a:spcAft>
                <a:spcPts val="0"/>
              </a:spcAft>
              <a:buNone/>
            </a:pPr>
            <a:endParaRPr dirty="0"/>
          </a:p>
        </p:txBody>
      </p:sp>
      <p:sp>
        <p:nvSpPr>
          <p:cNvPr id="4" name="Google Shape;142;p15"/>
          <p:cNvSpPr txBox="1">
            <a:spLocks/>
          </p:cNvSpPr>
          <p:nvPr/>
        </p:nvSpPr>
        <p:spPr>
          <a:xfrm>
            <a:off x="172380" y="130168"/>
            <a:ext cx="7009006" cy="42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US" sz="1800" dirty="0" smtClean="0"/>
              <a:t>Step 5 : </a:t>
            </a:r>
            <a:r>
              <a:rPr lang="en-US" sz="1800" dirty="0" err="1" smtClean="0"/>
              <a:t>Menyusun</a:t>
            </a:r>
            <a:r>
              <a:rPr lang="en-US" sz="1800" dirty="0" smtClean="0"/>
              <a:t> </a:t>
            </a:r>
            <a:r>
              <a:rPr lang="en-US" sz="1800" dirty="0" err="1" smtClean="0"/>
              <a:t>sasaran</a:t>
            </a:r>
            <a:r>
              <a:rPr lang="en-US" sz="1800" dirty="0" smtClean="0"/>
              <a:t> </a:t>
            </a:r>
            <a:r>
              <a:rPr lang="en-US" sz="1800" dirty="0" err="1" smtClean="0"/>
              <a:t>belajar</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48159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dirty="0" smtClean="0"/>
              <a:t>STEP 7 : SINTESIS</a:t>
            </a:r>
            <a:endParaRPr sz="4600" dirty="0"/>
          </a:p>
        </p:txBody>
      </p:sp>
    </p:spTree>
    <p:extLst>
      <p:ext uri="{BB962C8B-B14F-4D97-AF65-F5344CB8AC3E}">
        <p14:creationId xmlns:p14="http://schemas.microsoft.com/office/powerpoint/2010/main" val="2182492979"/>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1652</Words>
  <Application>Microsoft Office PowerPoint</Application>
  <PresentationFormat>On-screen Show (16:9)</PresentationFormat>
  <Paragraphs>222</Paragraphs>
  <Slides>33</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Times New Roman</vt:lpstr>
      <vt:lpstr>Calibri</vt:lpstr>
      <vt:lpstr>Nunito</vt:lpstr>
      <vt:lpstr>Shift</vt:lpstr>
      <vt:lpstr>KELOMPOK 12</vt:lpstr>
      <vt:lpstr>SKENARIO</vt:lpstr>
      <vt:lpstr>KATA SULIT</vt:lpstr>
      <vt:lpstr>KATA KUNCI</vt:lpstr>
      <vt:lpstr>PowerPoint Presentation</vt:lpstr>
      <vt:lpstr>PowerPoint Presentation</vt:lpstr>
      <vt:lpstr>PowerPoint Presentation</vt:lpstr>
      <vt:lpstr>SASARAN BELAJAR</vt:lpstr>
      <vt:lpstr>STEP 7 : SINTESIS</vt:lpstr>
      <vt:lpstr>PowerPoint Presentation</vt:lpstr>
      <vt:lpstr>ANATOMI GENITALIA EKSTERNA WANITA           </vt:lpstr>
      <vt:lpstr>PowerPoint Presentation</vt:lpstr>
      <vt:lpstr>PowerPoint Presentation</vt:lpstr>
      <vt:lpstr>ANATOMI GENITALIA INTERNA WANITA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HISTOLOGI GENITALIA WANITA</vt:lpstr>
      <vt:lpstr>PowerPoint Presentation</vt:lpstr>
      <vt:lpstr>PowerPoint Presentation</vt:lpstr>
      <vt:lpstr>SIKLUS MENSTRUASI</vt:lpstr>
      <vt:lpstr>SIKLUS OVARIUM</vt:lpstr>
      <vt:lpstr>SIKLUS ENDOMETRIUM</vt:lpstr>
      <vt:lpstr>Faktor - faktor yang mempengaruhi menstruasi: </vt:lpstr>
      <vt:lpstr>3. Vaskuler Dengan regresi endometrium, terbentuklah sistem vaskularisasi antara vena dan arteri yang menyebabkan terjadinya nekrosis dan pendarahan dengan pembentukan hematom, baik dari arteri maupun dari vena. 4. Prostaglandin    Endometrium mengandung prostaglandin E2 dan F2. Dengan adanya desintegrasi endometrium, prostaglandin terlepas dan menyebabkan kontraksi miometrium sebagai suatu faktor unyuk membatasi pendarahan pada haid. </vt:lpstr>
      <vt:lpstr>OOGENESIS</vt:lpstr>
      <vt:lpstr>FAKTOR-FAKTOR YANG MEMENGARUHI OOGENESIS </vt:lpstr>
      <vt:lpstr>TANDA-TANDA PUBERTAS WANITA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12</dc:title>
  <cp:lastModifiedBy>LAPTOP ACER</cp:lastModifiedBy>
  <cp:revision>11</cp:revision>
  <dcterms:modified xsi:type="dcterms:W3CDTF">2020-10-15T05:48:09Z</dcterms:modified>
</cp:coreProperties>
</file>