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naheim" panose="020B0604020202020204" charset="0"/>
      <p:regular r:id="rId27"/>
    </p:embeddedFont>
    <p:embeddedFont>
      <p:font typeface="Nunito Light" pitchFamily="2" charset="0"/>
      <p:regular r:id="rId28"/>
      <p:italic r:id="rId29"/>
    </p:embeddedFont>
    <p:embeddedFont>
      <p:font typeface="Overpass Mono" panose="020B0604020202020204" charset="0"/>
      <p:regular r:id="rId30"/>
      <p:bold r:id="rId31"/>
    </p:embeddedFont>
    <p:embeddedFont>
      <p:font typeface="Raleway SemiBold"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H73qxu1E008JQnDKomNDqt9Da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9"/>
          <p:cNvGrpSpPr/>
          <p:nvPr/>
        </p:nvGrpSpPr>
        <p:grpSpPr>
          <a:xfrm>
            <a:off x="7362284" y="1723643"/>
            <a:ext cx="1781706" cy="3419867"/>
            <a:chOff x="7397009" y="1731193"/>
            <a:chExt cx="1781706" cy="3419867"/>
          </a:xfrm>
        </p:grpSpPr>
        <p:sp>
          <p:nvSpPr>
            <p:cNvPr id="11" name="Google Shape;11;p29"/>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9"/>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9"/>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9"/>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9"/>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9"/>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9"/>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9"/>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9"/>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9"/>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9"/>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9"/>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9"/>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9"/>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9"/>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9"/>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9"/>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9"/>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9"/>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9"/>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9"/>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9"/>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29"/>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9"/>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9"/>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9"/>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9"/>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9"/>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9"/>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9"/>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9"/>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9"/>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9"/>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9"/>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9"/>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a:endParaRPr/>
          </a:p>
        </p:txBody>
      </p:sp>
      <p:sp>
        <p:nvSpPr>
          <p:cNvPr id="51" name="Google Shape;51;p29"/>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06"/>
        <p:cNvGrpSpPr/>
        <p:nvPr/>
      </p:nvGrpSpPr>
      <p:grpSpPr>
        <a:xfrm>
          <a:off x="0" y="0"/>
          <a:ext cx="0" cy="0"/>
          <a:chOff x="0" y="0"/>
          <a:chExt cx="0" cy="0"/>
        </a:xfrm>
      </p:grpSpPr>
      <p:sp>
        <p:nvSpPr>
          <p:cNvPr id="207" name="Google Shape;207;p38"/>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8"/>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8"/>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8"/>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a:endParaRPr/>
          </a:p>
        </p:txBody>
      </p:sp>
      <p:sp>
        <p:nvSpPr>
          <p:cNvPr id="211" name="Google Shape;211;p38"/>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2" name="Google Shape;212;p38"/>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naheim"/>
                <a:ea typeface="Anaheim"/>
                <a:cs typeface="Anaheim"/>
                <a:sym typeface="Anaheim"/>
              </a:rPr>
              <a:t>CREDITS: This presentation template was created by Slidesgo, incluiding icons by Flaticon, and infographics &amp; images by Freepik.</a:t>
            </a:r>
            <a:endParaRPr sz="1400" b="0" i="0" u="none" strike="noStrike" cap="none">
              <a:solidFill>
                <a:schemeClr val="lt1"/>
              </a:solidFill>
              <a:latin typeface="Anaheim"/>
              <a:ea typeface="Anaheim"/>
              <a:cs typeface="Anaheim"/>
              <a:sym typeface="Anaheim"/>
            </a:endParaRPr>
          </a:p>
        </p:txBody>
      </p:sp>
      <p:sp>
        <p:nvSpPr>
          <p:cNvPr id="213" name="Google Shape;213;p38"/>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8"/>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8"/>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8"/>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8"/>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8"/>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8"/>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8"/>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8"/>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pic>
        <p:nvPicPr>
          <p:cNvPr id="224" name="Google Shape;224;p39"/>
          <p:cNvPicPr preferRelativeResize="0"/>
          <p:nvPr/>
        </p:nvPicPr>
        <p:blipFill rotWithShape="1">
          <a:blip r:embed="rId2">
            <a:alphaModFix/>
          </a:blip>
          <a:srcRect/>
          <a:stretch/>
        </p:blipFill>
        <p:spPr>
          <a:xfrm>
            <a:off x="3893" y="0"/>
            <a:ext cx="704850" cy="676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30"/>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0"/>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0"/>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0"/>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0"/>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0"/>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0" name="Google Shape;60;p30"/>
          <p:cNvSpPr txBox="1">
            <a:spLocks noGrp="1"/>
          </p:cNvSpPr>
          <p:nvPr>
            <p:ph type="subTitle" idx="1"/>
          </p:nvPr>
        </p:nvSpPr>
        <p:spPr>
          <a:xfrm flipH="1">
            <a:off x="2189801" y="2162325"/>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1" name="Google Shape;61;p30"/>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2" name="Google Shape;62;p30"/>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3" name="Google Shape;63;p30"/>
          <p:cNvSpPr txBox="1">
            <a:spLocks noGrp="1"/>
          </p:cNvSpPr>
          <p:nvPr>
            <p:ph type="ctrTitle" idx="4"/>
          </p:nvPr>
        </p:nvSpPr>
        <p:spPr>
          <a:xfrm flipH="1">
            <a:off x="2189796" y="3103412"/>
            <a:ext cx="21639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64" name="Google Shape;64;p30"/>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65" name="Google Shape;65;p30"/>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6" name="Google Shape;66;p30"/>
          <p:cNvSpPr txBox="1">
            <a:spLocks noGrp="1"/>
          </p:cNvSpPr>
          <p:nvPr>
            <p:ph type="subTitle" idx="7"/>
          </p:nvPr>
        </p:nvSpPr>
        <p:spPr>
          <a:xfrm flipH="1">
            <a:off x="2189801" y="3572262"/>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7" name="Google Shape;67;p30"/>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8" name="Google Shape;68;p30"/>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1"/>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1"/>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1"/>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1"/>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1"/>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1"/>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1"/>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1"/>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1"/>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1"/>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1"/>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1"/>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1"/>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1"/>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1"/>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1"/>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1"/>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1"/>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 name="Google Shape;90;p31"/>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32"/>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2"/>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Font typeface="Raleway SemiBold"/>
              <a:buChar char="●"/>
              <a:defRPr sz="1600"/>
            </a:lvl1pPr>
            <a:lvl2pPr marL="914400" lvl="1" indent="-330200" algn="l">
              <a:lnSpc>
                <a:spcPct val="115000"/>
              </a:lnSpc>
              <a:spcBef>
                <a:spcPts val="0"/>
              </a:spcBef>
              <a:spcAft>
                <a:spcPts val="0"/>
              </a:spcAft>
              <a:buSzPts val="1600"/>
              <a:buFont typeface="Nunito Light"/>
              <a:buChar char="○"/>
              <a:defRPr sz="1600"/>
            </a:lvl2pPr>
            <a:lvl3pPr marL="1371600" lvl="2" indent="-330200" algn="l">
              <a:lnSpc>
                <a:spcPct val="115000"/>
              </a:lnSpc>
              <a:spcBef>
                <a:spcPts val="1600"/>
              </a:spcBef>
              <a:spcAft>
                <a:spcPts val="0"/>
              </a:spcAft>
              <a:buSzPts val="1600"/>
              <a:buFont typeface="Nunito Light"/>
              <a:buChar char="■"/>
              <a:defRPr sz="1600"/>
            </a:lvl3pPr>
            <a:lvl4pPr marL="1828800" lvl="3" indent="-330200" algn="l">
              <a:lnSpc>
                <a:spcPct val="115000"/>
              </a:lnSpc>
              <a:spcBef>
                <a:spcPts val="1600"/>
              </a:spcBef>
              <a:spcAft>
                <a:spcPts val="0"/>
              </a:spcAft>
              <a:buSzPts val="1600"/>
              <a:buFont typeface="Nunito Light"/>
              <a:buChar char="●"/>
              <a:defRPr sz="1600"/>
            </a:lvl4pPr>
            <a:lvl5pPr marL="2286000" lvl="4" indent="-330200" algn="l">
              <a:lnSpc>
                <a:spcPct val="115000"/>
              </a:lnSpc>
              <a:spcBef>
                <a:spcPts val="1600"/>
              </a:spcBef>
              <a:spcAft>
                <a:spcPts val="0"/>
              </a:spcAft>
              <a:buSzPts val="1600"/>
              <a:buFont typeface="Nunito Light"/>
              <a:buChar char="○"/>
              <a:defRPr sz="1600"/>
            </a:lvl5pPr>
            <a:lvl6pPr marL="2743200" lvl="5" indent="-330200" algn="l">
              <a:lnSpc>
                <a:spcPct val="115000"/>
              </a:lnSpc>
              <a:spcBef>
                <a:spcPts val="1600"/>
              </a:spcBef>
              <a:spcAft>
                <a:spcPts val="0"/>
              </a:spcAft>
              <a:buSzPts val="1600"/>
              <a:buFont typeface="Nunito Light"/>
              <a:buChar char="■"/>
              <a:defRPr sz="1600"/>
            </a:lvl6pPr>
            <a:lvl7pPr marL="3200400" lvl="6" indent="-330200" algn="l">
              <a:lnSpc>
                <a:spcPct val="115000"/>
              </a:lnSpc>
              <a:spcBef>
                <a:spcPts val="1600"/>
              </a:spcBef>
              <a:spcAft>
                <a:spcPts val="0"/>
              </a:spcAft>
              <a:buSzPts val="1600"/>
              <a:buFont typeface="Nunito Light"/>
              <a:buChar char="●"/>
              <a:defRPr sz="1600"/>
            </a:lvl7pPr>
            <a:lvl8pPr marL="3657600" lvl="7" indent="-330200" algn="l">
              <a:lnSpc>
                <a:spcPct val="115000"/>
              </a:lnSpc>
              <a:spcBef>
                <a:spcPts val="1600"/>
              </a:spcBef>
              <a:spcAft>
                <a:spcPts val="0"/>
              </a:spcAft>
              <a:buSzPts val="1600"/>
              <a:buFont typeface="Nunito Light"/>
              <a:buChar char="○"/>
              <a:defRPr sz="1600"/>
            </a:lvl8pPr>
            <a:lvl9pPr marL="4114800" lvl="8" indent="-330200" algn="l">
              <a:lnSpc>
                <a:spcPct val="115000"/>
              </a:lnSpc>
              <a:spcBef>
                <a:spcPts val="1600"/>
              </a:spcBef>
              <a:spcAft>
                <a:spcPts val="1600"/>
              </a:spcAft>
              <a:buSzPts val="1600"/>
              <a:buFont typeface="Nunito Light"/>
              <a:buChar char="■"/>
              <a:defRPr sz="1600"/>
            </a:lvl9pPr>
          </a:lstStyle>
          <a:p>
            <a:endParaRPr/>
          </a:p>
        </p:txBody>
      </p:sp>
      <p:sp>
        <p:nvSpPr>
          <p:cNvPr id="95" name="Google Shape;95;p32"/>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97"/>
        <p:cNvGrpSpPr/>
        <p:nvPr/>
      </p:nvGrpSpPr>
      <p:grpSpPr>
        <a:xfrm>
          <a:off x="0" y="0"/>
          <a:ext cx="0" cy="0"/>
          <a:chOff x="0" y="0"/>
          <a:chExt cx="0" cy="0"/>
        </a:xfrm>
      </p:grpSpPr>
      <p:sp>
        <p:nvSpPr>
          <p:cNvPr id="98" name="Google Shape;98;p33"/>
          <p:cNvSpPr txBox="1">
            <a:spLocks noGrp="1"/>
          </p:cNvSpPr>
          <p:nvPr>
            <p:ph type="ctrTitle"/>
          </p:nvPr>
        </p:nvSpPr>
        <p:spPr>
          <a:xfrm flipH="1">
            <a:off x="2266008" y="1775350"/>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99" name="Google Shape;99;p33"/>
          <p:cNvSpPr txBox="1">
            <a:spLocks noGrp="1"/>
          </p:cNvSpPr>
          <p:nvPr>
            <p:ph type="ctrTitle" idx="2"/>
          </p:nvPr>
        </p:nvSpPr>
        <p:spPr>
          <a:xfrm flipH="1">
            <a:off x="4714188" y="1775427"/>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0" name="Google Shape;100;p33"/>
          <p:cNvSpPr txBox="1">
            <a:spLocks noGrp="1"/>
          </p:cNvSpPr>
          <p:nvPr>
            <p:ph type="subTitle" idx="1"/>
          </p:nvPr>
        </p:nvSpPr>
        <p:spPr>
          <a:xfrm flipH="1">
            <a:off x="4714175" y="2208199"/>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01" name="Google Shape;101;p33"/>
          <p:cNvSpPr txBox="1">
            <a:spLocks noGrp="1"/>
          </p:cNvSpPr>
          <p:nvPr>
            <p:ph type="ctrTitle" idx="3"/>
          </p:nvPr>
        </p:nvSpPr>
        <p:spPr>
          <a:xfrm flipH="1">
            <a:off x="2266001" y="3155675"/>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2" name="Google Shape;102;p33"/>
          <p:cNvSpPr txBox="1">
            <a:spLocks noGrp="1"/>
          </p:cNvSpPr>
          <p:nvPr>
            <p:ph type="subTitle" idx="4"/>
          </p:nvPr>
        </p:nvSpPr>
        <p:spPr>
          <a:xfrm flipH="1">
            <a:off x="2266000" y="3585925"/>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03" name="Google Shape;103;p33"/>
          <p:cNvSpPr txBox="1">
            <a:spLocks noGrp="1"/>
          </p:cNvSpPr>
          <p:nvPr>
            <p:ph type="ctrTitle" idx="5"/>
          </p:nvPr>
        </p:nvSpPr>
        <p:spPr>
          <a:xfrm flipH="1">
            <a:off x="4714200" y="3155754"/>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4" name="Google Shape;104;p33"/>
          <p:cNvSpPr txBox="1">
            <a:spLocks noGrp="1"/>
          </p:cNvSpPr>
          <p:nvPr>
            <p:ph type="subTitle" idx="6"/>
          </p:nvPr>
        </p:nvSpPr>
        <p:spPr>
          <a:xfrm flipH="1">
            <a:off x="4714175" y="3585925"/>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05" name="Google Shape;105;p33"/>
          <p:cNvSpPr txBox="1">
            <a:spLocks noGrp="1"/>
          </p:cNvSpPr>
          <p:nvPr>
            <p:ph type="title" idx="7"/>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106" name="Google Shape;106;p33"/>
          <p:cNvSpPr txBox="1">
            <a:spLocks noGrp="1"/>
          </p:cNvSpPr>
          <p:nvPr>
            <p:ph type="subTitle" idx="8"/>
          </p:nvPr>
        </p:nvSpPr>
        <p:spPr>
          <a:xfrm flipH="1">
            <a:off x="2266008" y="2208197"/>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108"/>
        <p:cNvGrpSpPr/>
        <p:nvPr/>
      </p:nvGrpSpPr>
      <p:grpSpPr>
        <a:xfrm>
          <a:off x="0" y="0"/>
          <a:ext cx="0" cy="0"/>
          <a:chOff x="0" y="0"/>
          <a:chExt cx="0" cy="0"/>
        </a:xfrm>
      </p:grpSpPr>
      <p:sp>
        <p:nvSpPr>
          <p:cNvPr id="109" name="Google Shape;109;p34"/>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4"/>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a:lvl2pPr>
            <a:lvl3pPr marL="1371600" lvl="2" indent="-323850" algn="l">
              <a:lnSpc>
                <a:spcPct val="115000"/>
              </a:lnSpc>
              <a:spcBef>
                <a:spcPts val="1600"/>
              </a:spcBef>
              <a:spcAft>
                <a:spcPts val="0"/>
              </a:spcAft>
              <a:buSzPts val="1500"/>
              <a:buChar char="■"/>
              <a:defRPr/>
            </a:lvl3pPr>
            <a:lvl4pPr marL="1828800" lvl="3" indent="-323850" algn="l">
              <a:lnSpc>
                <a:spcPct val="115000"/>
              </a:lnSpc>
              <a:spcBef>
                <a:spcPts val="1600"/>
              </a:spcBef>
              <a:spcAft>
                <a:spcPts val="0"/>
              </a:spcAft>
              <a:buSzPts val="15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1" name="Google Shape;111;p34"/>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a:endParaRPr/>
          </a:p>
        </p:txBody>
      </p:sp>
      <p:sp>
        <p:nvSpPr>
          <p:cNvPr id="112" name="Google Shape;112;p34"/>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4"/>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4"/>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4"/>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4"/>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4"/>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4"/>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4"/>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4"/>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4"/>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4"/>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4"/>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4"/>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4"/>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4"/>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4"/>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4"/>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4"/>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4"/>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4"/>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4"/>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4"/>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4"/>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4"/>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4"/>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4"/>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4"/>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4"/>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4"/>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4"/>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4"/>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4"/>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45"/>
        <p:cNvGrpSpPr/>
        <p:nvPr/>
      </p:nvGrpSpPr>
      <p:grpSpPr>
        <a:xfrm>
          <a:off x="0" y="0"/>
          <a:ext cx="0" cy="0"/>
          <a:chOff x="0" y="0"/>
          <a:chExt cx="0" cy="0"/>
        </a:xfrm>
      </p:grpSpPr>
      <p:sp>
        <p:nvSpPr>
          <p:cNvPr id="146" name="Google Shape;146;p35"/>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5"/>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5"/>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5"/>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5"/>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5"/>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5"/>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5"/>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5"/>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5"/>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5"/>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5"/>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5"/>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5"/>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5"/>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5"/>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5"/>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5"/>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5"/>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5"/>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5"/>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5"/>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5"/>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5"/>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5"/>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5"/>
          <p:cNvSpPr txBox="1">
            <a:spLocks noGrp="1"/>
          </p:cNvSpPr>
          <p:nvPr>
            <p:ph type="subTitle" idx="1"/>
          </p:nvPr>
        </p:nvSpPr>
        <p:spPr>
          <a:xfrm flipH="1">
            <a:off x="2521800" y="2340324"/>
            <a:ext cx="4100400" cy="8085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35"/>
          <p:cNvSpPr txBox="1">
            <a:spLocks noGrp="1"/>
          </p:cNvSpPr>
          <p:nvPr>
            <p:ph type="title" hasCustomPrompt="1"/>
          </p:nvPr>
        </p:nvSpPr>
        <p:spPr>
          <a:xfrm>
            <a:off x="2521800" y="3221225"/>
            <a:ext cx="4100400" cy="402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2800"/>
              <a:buNone/>
              <a:defRPr sz="2200" b="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r>
              <a:rPr lang="en-US" dirty="0"/>
              <a:t>\</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76"/>
        <p:cNvGrpSpPr/>
        <p:nvPr/>
      </p:nvGrpSpPr>
      <p:grpSpPr>
        <a:xfrm>
          <a:off x="0" y="0"/>
          <a:ext cx="0" cy="0"/>
          <a:chOff x="0" y="0"/>
          <a:chExt cx="0" cy="0"/>
        </a:xfrm>
      </p:grpSpPr>
      <p:grpSp>
        <p:nvGrpSpPr>
          <p:cNvPr id="177" name="Google Shape;177;p37"/>
          <p:cNvGrpSpPr/>
          <p:nvPr/>
        </p:nvGrpSpPr>
        <p:grpSpPr>
          <a:xfrm>
            <a:off x="-25" y="2816286"/>
            <a:ext cx="9144046" cy="948350"/>
            <a:chOff x="-25" y="2816286"/>
            <a:chExt cx="9144046" cy="948350"/>
          </a:xfrm>
        </p:grpSpPr>
        <p:sp>
          <p:nvSpPr>
            <p:cNvPr id="178" name="Google Shape;178;p37"/>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7"/>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7"/>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7"/>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7"/>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7"/>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7"/>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7"/>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7"/>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7"/>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7"/>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7"/>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7"/>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7"/>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7"/>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7"/>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7"/>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7"/>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6" name="Google Shape;196;p37"/>
          <p:cNvSpPr txBox="1">
            <a:spLocks noGrp="1"/>
          </p:cNvSpPr>
          <p:nvPr>
            <p:ph type="ctrTitle"/>
          </p:nvPr>
        </p:nvSpPr>
        <p:spPr>
          <a:xfrm flipH="1">
            <a:off x="6355375" y="-142871"/>
            <a:ext cx="14358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7" name="Google Shape;197;p37"/>
          <p:cNvSpPr txBox="1">
            <a:spLocks noGrp="1"/>
          </p:cNvSpPr>
          <p:nvPr>
            <p:ph type="subTitle" idx="1"/>
          </p:nvPr>
        </p:nvSpPr>
        <p:spPr>
          <a:xfrm flipH="1">
            <a:off x="6040625" y="1928650"/>
            <a:ext cx="20664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98" name="Google Shape;198;p37"/>
          <p:cNvSpPr txBox="1">
            <a:spLocks noGrp="1"/>
          </p:cNvSpPr>
          <p:nvPr>
            <p:ph type="ctrTitle" idx="2"/>
          </p:nvPr>
        </p:nvSpPr>
        <p:spPr>
          <a:xfrm flipH="1">
            <a:off x="1037600"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9" name="Google Shape;199;p37"/>
          <p:cNvSpPr txBox="1">
            <a:spLocks noGrp="1"/>
          </p:cNvSpPr>
          <p:nvPr>
            <p:ph type="subTitle" idx="3"/>
          </p:nvPr>
        </p:nvSpPr>
        <p:spPr>
          <a:xfrm flipH="1">
            <a:off x="1037000"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00" name="Google Shape;200;p37"/>
          <p:cNvSpPr txBox="1">
            <a:spLocks noGrp="1"/>
          </p:cNvSpPr>
          <p:nvPr>
            <p:ph type="ctrTitle" idx="4"/>
          </p:nvPr>
        </p:nvSpPr>
        <p:spPr>
          <a:xfrm flipH="1">
            <a:off x="3829056" y="-219071"/>
            <a:ext cx="14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1" name="Google Shape;201;p37"/>
          <p:cNvSpPr txBox="1">
            <a:spLocks noGrp="1"/>
          </p:cNvSpPr>
          <p:nvPr>
            <p:ph type="subTitle" idx="5"/>
          </p:nvPr>
        </p:nvSpPr>
        <p:spPr>
          <a:xfrm flipH="1">
            <a:off x="3539465"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02" name="Google Shape;202;p37"/>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03" name="Google Shape;203;p37"/>
          <p:cNvSpPr txBox="1">
            <a:spLocks noGrp="1"/>
          </p:cNvSpPr>
          <p:nvPr>
            <p:ph type="ctrTitle" idx="7"/>
          </p:nvPr>
        </p:nvSpPr>
        <p:spPr>
          <a:xfrm flipH="1">
            <a:off x="353911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4" name="Google Shape;204;p37"/>
          <p:cNvSpPr txBox="1">
            <a:spLocks noGrp="1"/>
          </p:cNvSpPr>
          <p:nvPr>
            <p:ph type="ctrTitle" idx="8"/>
          </p:nvPr>
        </p:nvSpPr>
        <p:spPr>
          <a:xfrm flipH="1">
            <a:off x="604196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endParaRPr dirty="0"/>
          </a:p>
        </p:txBody>
      </p:sp>
      <p:pic>
        <p:nvPicPr>
          <p:cNvPr id="2" name="Picture 1" descr="A white circle with green text&#10;&#10;Description automatically generated with medium confidence">
            <a:extLst>
              <a:ext uri="{FF2B5EF4-FFF2-40B4-BE49-F238E27FC236}">
                <a16:creationId xmlns:a16="http://schemas.microsoft.com/office/drawing/2014/main" id="{3C40CF8E-3D55-1033-9E69-3F3AF4745F5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0699" y="87086"/>
            <a:ext cx="590822" cy="590822"/>
          </a:xfrm>
          <a:prstGeom prst="rect">
            <a:avLst/>
          </a:prstGeom>
        </p:spPr>
      </p:pic>
      <p:pic>
        <p:nvPicPr>
          <p:cNvPr id="3" name="Picture 2" descr="A white circle with green text&#10;&#10;Description automatically generated with medium confidence">
            <a:extLst>
              <a:ext uri="{FF2B5EF4-FFF2-40B4-BE49-F238E27FC236}">
                <a16:creationId xmlns:a16="http://schemas.microsoft.com/office/drawing/2014/main" id="{A59AB1F6-1EFB-4233-CBF1-1820336CA688}"/>
              </a:ext>
            </a:extLst>
          </p:cNvPr>
          <p:cNvPicPr>
            <a:picLocks noChangeAspect="1"/>
          </p:cNvPicPr>
          <p:nvPr userDrawn="1"/>
        </p:nvPicPr>
        <p:blipFill>
          <a:blip r:embed="rId13">
            <a:alphaModFix amt="7000"/>
            <a:extLst>
              <a:ext uri="{28A0092B-C50C-407E-A947-70E740481C1C}">
                <a14:useLocalDpi xmlns:a14="http://schemas.microsoft.com/office/drawing/2010/main" val="0"/>
              </a:ext>
            </a:extLst>
          </a:blip>
          <a:stretch>
            <a:fillRect/>
          </a:stretch>
        </p:blipFill>
        <p:spPr>
          <a:xfrm>
            <a:off x="2532698" y="490271"/>
            <a:ext cx="4078604" cy="4078604"/>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
          <p:cNvSpPr txBox="1">
            <a:spLocks noGrp="1"/>
          </p:cNvSpPr>
          <p:nvPr>
            <p:ph type="ctrTitle"/>
          </p:nvPr>
        </p:nvSpPr>
        <p:spPr>
          <a:xfrm>
            <a:off x="769050" y="1080810"/>
            <a:ext cx="8520600" cy="1910400"/>
          </a:xfrm>
          <a:prstGeom prst="rect">
            <a:avLst/>
          </a:prstGeom>
          <a:noFill/>
          <a:ln>
            <a:noFill/>
          </a:ln>
        </p:spPr>
        <p:txBody>
          <a:bodyPr spcFirstLastPara="1" wrap="square" lIns="91425" tIns="91425" rIns="91425" bIns="0" anchor="b" anchorCtr="0">
            <a:noAutofit/>
          </a:bodyPr>
          <a:lstStyle/>
          <a:p>
            <a:pPr marL="0" lvl="0" indent="0" algn="l" rtl="0">
              <a:lnSpc>
                <a:spcPct val="80000"/>
              </a:lnSpc>
              <a:spcBef>
                <a:spcPts val="0"/>
              </a:spcBef>
              <a:spcAft>
                <a:spcPts val="0"/>
              </a:spcAft>
              <a:buSzPts val="7400"/>
              <a:buNone/>
            </a:pPr>
            <a:r>
              <a:rPr lang="en-US" sz="6000"/>
              <a:t>#1 INTRODUCTION TO C++</a:t>
            </a:r>
            <a:endParaRPr sz="6000"/>
          </a:p>
        </p:txBody>
      </p:sp>
      <p:sp>
        <p:nvSpPr>
          <p:cNvPr id="230" name="Google Shape;230;p1"/>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100"/>
              <a:buNone/>
            </a:pPr>
            <a:r>
              <a:rPr lang="en-US" sz="2100">
                <a:solidFill>
                  <a:schemeClr val="dk2"/>
                </a:solidFill>
              </a:rPr>
              <a:t>Daniel Emeka - Ilozor</a:t>
            </a:r>
            <a:endParaRPr sz="2100">
              <a:solidFill>
                <a:schemeClr val="dk2"/>
              </a:solidFill>
            </a:endParaRPr>
          </a:p>
        </p:txBody>
      </p:sp>
      <p:pic>
        <p:nvPicPr>
          <p:cNvPr id="231" name="Google Shape;231;p1"/>
          <p:cNvPicPr preferRelativeResize="0"/>
          <p:nvPr/>
        </p:nvPicPr>
        <p:blipFill rotWithShape="1">
          <a:blip r:embed="rId3">
            <a:alphaModFix/>
          </a:blip>
          <a:srcRect/>
          <a:stretch/>
        </p:blipFill>
        <p:spPr>
          <a:xfrm>
            <a:off x="5550178" y="2164611"/>
            <a:ext cx="1986091" cy="22296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body" idx="1"/>
          </p:nvPr>
        </p:nvSpPr>
        <p:spPr>
          <a:xfrm>
            <a:off x="609498" y="1837324"/>
            <a:ext cx="3962501" cy="30726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a:t>C++ is a powerful and versatile programming language.</a:t>
            </a:r>
            <a:endParaRPr/>
          </a:p>
          <a:p>
            <a:pPr marL="0" lvl="0" indent="0" algn="l" rtl="0">
              <a:lnSpc>
                <a:spcPct val="100000"/>
              </a:lnSpc>
              <a:spcBef>
                <a:spcPts val="0"/>
              </a:spcBef>
              <a:spcAft>
                <a:spcPts val="0"/>
              </a:spcAft>
              <a:buSzPts val="1600"/>
              <a:buNone/>
            </a:pPr>
            <a:r>
              <a:rPr lang="en-US"/>
              <a:t>Developed by Bjarne Stroustrup as an extension of the C language.</a:t>
            </a:r>
            <a:endParaRPr/>
          </a:p>
          <a:p>
            <a:pPr marL="0" lvl="0" indent="0" algn="l" rtl="0">
              <a:lnSpc>
                <a:spcPct val="100000"/>
              </a:lnSpc>
              <a:spcBef>
                <a:spcPts val="0"/>
              </a:spcBef>
              <a:spcAft>
                <a:spcPts val="0"/>
              </a:spcAft>
              <a:buSzPts val="1600"/>
              <a:buNone/>
            </a:pPr>
            <a:r>
              <a:rPr lang="en-US"/>
              <a:t>It combines high-level and low-level programming features, making it efficient, versatile, and suitable for various applications.</a:t>
            </a:r>
            <a:endParaRPr/>
          </a:p>
          <a:p>
            <a:pPr marL="0" lvl="0" indent="0" algn="l" rtl="0">
              <a:lnSpc>
                <a:spcPct val="100000"/>
              </a:lnSpc>
              <a:spcBef>
                <a:spcPts val="0"/>
              </a:spcBef>
              <a:spcAft>
                <a:spcPts val="0"/>
              </a:spcAft>
              <a:buSzPts val="1600"/>
              <a:buNone/>
            </a:pPr>
            <a:r>
              <a:rPr lang="en-US"/>
              <a:t>Widely used in various domains, including software development, game development, system programming, and more.</a:t>
            </a:r>
            <a:endParaRPr/>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endParaRPr/>
          </a:p>
        </p:txBody>
      </p:sp>
      <p:sp>
        <p:nvSpPr>
          <p:cNvPr id="342" name="Google Shape;342;p10"/>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C++</a:t>
            </a:r>
            <a:endParaRPr>
              <a:solidFill>
                <a:schemeClr val="dk2"/>
              </a:solidFill>
            </a:endParaRPr>
          </a:p>
        </p:txBody>
      </p:sp>
      <p:sp>
        <p:nvSpPr>
          <p:cNvPr id="343" name="Google Shape;343;p1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4" name="Google Shape;344;p10"/>
          <p:cNvPicPr preferRelativeResize="0"/>
          <p:nvPr/>
        </p:nvPicPr>
        <p:blipFill rotWithShape="1">
          <a:blip r:embed="rId3">
            <a:alphaModFix/>
          </a:blip>
          <a:srcRect/>
          <a:stretch/>
        </p:blipFill>
        <p:spPr>
          <a:xfrm>
            <a:off x="5311639" y="1937422"/>
            <a:ext cx="2558615" cy="2872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4"/>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US"/>
              <a:t>WHY LEARN C++?</a:t>
            </a:r>
            <a:endParaRPr/>
          </a:p>
        </p:txBody>
      </p:sp>
      <p:sp>
        <p:nvSpPr>
          <p:cNvPr id="350" name="Google Shape;350;p14"/>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US"/>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5"/>
          <p:cNvSpPr txBox="1">
            <a:spLocks noGrp="1"/>
          </p:cNvSpPr>
          <p:nvPr>
            <p:ph type="body" idx="1"/>
          </p:nvPr>
        </p:nvSpPr>
        <p:spPr>
          <a:xfrm>
            <a:off x="4579525" y="2040330"/>
            <a:ext cx="3932700" cy="213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is a versatile programming language suitable for various applications,</a:t>
            </a:r>
            <a:endParaRPr/>
          </a:p>
          <a:p>
            <a:pPr marL="0" lvl="0" indent="0" algn="r" rtl="0">
              <a:lnSpc>
                <a:spcPct val="100000"/>
              </a:lnSpc>
              <a:spcBef>
                <a:spcPts val="0"/>
              </a:spcBef>
              <a:spcAft>
                <a:spcPts val="0"/>
              </a:spcAft>
              <a:buSzPts val="1600"/>
              <a:buNone/>
            </a:pPr>
            <a:r>
              <a:rPr lang="en-US"/>
              <a:t> including desktop, system-level, and </a:t>
            </a:r>
            <a:endParaRPr/>
          </a:p>
          <a:p>
            <a:pPr marL="0" lvl="0" indent="0" algn="r" rtl="0">
              <a:lnSpc>
                <a:spcPct val="100000"/>
              </a:lnSpc>
              <a:spcBef>
                <a:spcPts val="0"/>
              </a:spcBef>
              <a:spcAft>
                <a:spcPts val="0"/>
              </a:spcAft>
              <a:buSzPts val="1600"/>
              <a:buNone/>
            </a:pPr>
            <a:r>
              <a:rPr lang="en-US"/>
              <a:t>high-performance software development </a:t>
            </a:r>
            <a:endParaRPr/>
          </a:p>
          <a:p>
            <a:pPr marL="0" lvl="0" indent="0" algn="r" rtl="0">
              <a:lnSpc>
                <a:spcPct val="100000"/>
              </a:lnSpc>
              <a:spcBef>
                <a:spcPts val="0"/>
              </a:spcBef>
              <a:spcAft>
                <a:spcPts val="0"/>
              </a:spcAft>
              <a:buSzPts val="1600"/>
              <a:buNone/>
            </a:pPr>
            <a:r>
              <a:rPr lang="en-US"/>
              <a:t>for computers, mobile devices, and embedded systems.</a:t>
            </a:r>
            <a:endParaRPr/>
          </a:p>
        </p:txBody>
      </p:sp>
      <p:sp>
        <p:nvSpPr>
          <p:cNvPr id="356" name="Google Shape;356;p15"/>
          <p:cNvSpPr txBox="1">
            <a:spLocks noGrp="1"/>
          </p:cNvSpPr>
          <p:nvPr>
            <p:ph type="title"/>
          </p:nvPr>
        </p:nvSpPr>
        <p:spPr>
          <a:xfrm>
            <a:off x="4579531" y="1476256"/>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Versatility</a:t>
            </a:r>
            <a:endParaRPr/>
          </a:p>
        </p:txBody>
      </p:sp>
      <p:sp>
        <p:nvSpPr>
          <p:cNvPr id="357" name="Google Shape;357;p15"/>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6"/>
          <p:cNvSpPr txBox="1">
            <a:spLocks noGrp="1"/>
          </p:cNvSpPr>
          <p:nvPr>
            <p:ph type="title"/>
          </p:nvPr>
        </p:nvSpPr>
        <p:spPr>
          <a:xfrm>
            <a:off x="2521800" y="3221225"/>
            <a:ext cx="4100400" cy="402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2800"/>
              <a:buNone/>
            </a:pPr>
            <a:r>
              <a:rPr lang="en-US"/>
              <a:t>—Erik Naggum</a:t>
            </a:r>
            <a:endParaRPr/>
          </a:p>
          <a:p>
            <a:pPr marL="0" lvl="0" indent="0" algn="ctr" rtl="0">
              <a:lnSpc>
                <a:spcPct val="100000"/>
              </a:lnSpc>
              <a:spcBef>
                <a:spcPts val="0"/>
              </a:spcBef>
              <a:spcAft>
                <a:spcPts val="0"/>
              </a:spcAft>
              <a:buSzPts val="2800"/>
              <a:buNone/>
            </a:pPr>
            <a:endParaRPr/>
          </a:p>
          <a:p>
            <a:pPr marL="0" lvl="0" indent="0" algn="ctr" rtl="0">
              <a:lnSpc>
                <a:spcPct val="100000"/>
              </a:lnSpc>
              <a:spcBef>
                <a:spcPts val="0"/>
              </a:spcBef>
              <a:spcAft>
                <a:spcPts val="0"/>
              </a:spcAft>
              <a:buSzPts val="2800"/>
              <a:buNone/>
            </a:pPr>
            <a:endParaRPr/>
          </a:p>
        </p:txBody>
      </p:sp>
      <p:sp>
        <p:nvSpPr>
          <p:cNvPr id="363" name="Google Shape;363;p16"/>
          <p:cNvSpPr txBox="1">
            <a:spLocks noGrp="1"/>
          </p:cNvSpPr>
          <p:nvPr>
            <p:ph type="subTitle" idx="1"/>
          </p:nvPr>
        </p:nvSpPr>
        <p:spPr>
          <a:xfrm flipH="1">
            <a:off x="3217539" y="2454965"/>
            <a:ext cx="2895026" cy="87559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1800"/>
              <a:buNone/>
            </a:pPr>
            <a:r>
              <a:rPr lang="en-US"/>
              <a:t>“Life is too long to know C++ well”</a:t>
            </a:r>
            <a:endParaRPr/>
          </a:p>
          <a:p>
            <a:pPr marL="0" lvl="0" indent="0" algn="ctr" rtl="0">
              <a:lnSpc>
                <a:spcPct val="100000"/>
              </a:lnSpc>
              <a:spcBef>
                <a:spcPts val="0"/>
              </a:spcBef>
              <a:spcAft>
                <a:spcPts val="0"/>
              </a:spcAft>
              <a:buSzPts val="1800"/>
              <a:buNone/>
            </a:pPr>
            <a:endParaRPr/>
          </a:p>
          <a:p>
            <a:pPr marL="0" lvl="0" indent="0" algn="ctr" rtl="0">
              <a:lnSpc>
                <a:spcPct val="100000"/>
              </a:lnSpc>
              <a:spcBef>
                <a:spcPts val="0"/>
              </a:spcBef>
              <a:spcAft>
                <a:spcPts val="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7"/>
          <p:cNvSpPr txBox="1">
            <a:spLocks noGrp="1"/>
          </p:cNvSpPr>
          <p:nvPr>
            <p:ph type="body" idx="1"/>
          </p:nvPr>
        </p:nvSpPr>
        <p:spPr>
          <a:xfrm>
            <a:off x="4579525" y="2040330"/>
            <a:ext cx="3932700" cy="213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excels in performance with low-level memory control and direct hardware access, enabling efficient code execution and resource usage. It's a top choice for performance-critical applications like real-time systems and games.</a:t>
            </a:r>
            <a:endParaRPr/>
          </a:p>
        </p:txBody>
      </p:sp>
      <p:sp>
        <p:nvSpPr>
          <p:cNvPr id="369" name="Google Shape;369;p17"/>
          <p:cNvSpPr txBox="1">
            <a:spLocks noGrp="1"/>
          </p:cNvSpPr>
          <p:nvPr>
            <p:ph type="title"/>
          </p:nvPr>
        </p:nvSpPr>
        <p:spPr>
          <a:xfrm>
            <a:off x="4579531" y="1476256"/>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Performance</a:t>
            </a:r>
            <a:endParaRPr/>
          </a:p>
        </p:txBody>
      </p:sp>
      <p:sp>
        <p:nvSpPr>
          <p:cNvPr id="370" name="Google Shape;370;p17"/>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8"/>
          <p:cNvSpPr txBox="1">
            <a:spLocks noGrp="1"/>
          </p:cNvSpPr>
          <p:nvPr>
            <p:ph type="body" idx="1"/>
          </p:nvPr>
        </p:nvSpPr>
        <p:spPr>
          <a:xfrm>
            <a:off x="4579525" y="2040330"/>
            <a:ext cx="3932700" cy="213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is widely used by leading companies for critical applications, creating a high demand for C++ experts in the job market. Mastering C++ opens doors to various career opportunities in software development, game development, embedded systems, and beyond.</a:t>
            </a:r>
            <a:endParaRPr/>
          </a:p>
        </p:txBody>
      </p:sp>
      <p:sp>
        <p:nvSpPr>
          <p:cNvPr id="376" name="Google Shape;376;p18"/>
          <p:cNvSpPr txBox="1">
            <a:spLocks noGrp="1"/>
          </p:cNvSpPr>
          <p:nvPr>
            <p:ph type="title"/>
          </p:nvPr>
        </p:nvSpPr>
        <p:spPr>
          <a:xfrm>
            <a:off x="4579531" y="1476256"/>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Industry Demand</a:t>
            </a:r>
            <a:endParaRPr/>
          </a:p>
        </p:txBody>
      </p:sp>
      <p:sp>
        <p:nvSpPr>
          <p:cNvPr id="377" name="Google Shape;377;p18"/>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9"/>
          <p:cNvSpPr txBox="1">
            <a:spLocks noGrp="1"/>
          </p:cNvSpPr>
          <p:nvPr>
            <p:ph type="subTitle" idx="4294967295"/>
          </p:nvPr>
        </p:nvSpPr>
        <p:spPr>
          <a:xfrm flipH="1">
            <a:off x="1790592" y="4152468"/>
            <a:ext cx="5390100" cy="34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chemeClr val="lt1"/>
              </a:buClr>
              <a:buSzPts val="1800"/>
              <a:buFont typeface="Anaheim"/>
              <a:buNone/>
            </a:pPr>
            <a:r>
              <a:rPr lang="en-US" sz="1400" b="0" i="0" u="none" strike="noStrike" cap="none">
                <a:solidFill>
                  <a:schemeClr val="lt1"/>
                </a:solidFill>
                <a:latin typeface="Anaheim"/>
                <a:ea typeface="Anaheim"/>
                <a:cs typeface="Anaheim"/>
                <a:sym typeface="Anaheim"/>
              </a:rPr>
              <a:t>Number of Jobs</a:t>
            </a:r>
            <a:endParaRPr sz="1400" b="0" i="0" u="none" strike="noStrike" cap="none">
              <a:solidFill>
                <a:schemeClr val="lt1"/>
              </a:solidFill>
              <a:latin typeface="Anaheim"/>
              <a:ea typeface="Anaheim"/>
              <a:cs typeface="Anaheim"/>
              <a:sym typeface="Anaheim"/>
            </a:endParaRPr>
          </a:p>
        </p:txBody>
      </p:sp>
      <p:sp>
        <p:nvSpPr>
          <p:cNvPr id="383" name="Google Shape;383;p19"/>
          <p:cNvSpPr txBox="1">
            <a:spLocks noGrp="1"/>
          </p:cNvSpPr>
          <p:nvPr>
            <p:ph type="title"/>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Most Demanded Programming Languages by Number of Jobs</a:t>
            </a:r>
            <a:endParaRPr/>
          </a:p>
        </p:txBody>
      </p:sp>
      <p:grpSp>
        <p:nvGrpSpPr>
          <p:cNvPr id="384" name="Google Shape;384;p19"/>
          <p:cNvGrpSpPr/>
          <p:nvPr/>
        </p:nvGrpSpPr>
        <p:grpSpPr>
          <a:xfrm>
            <a:off x="6739789" y="2872050"/>
            <a:ext cx="2404115" cy="2123775"/>
            <a:chOff x="6739789" y="1500450"/>
            <a:chExt cx="2404115" cy="2123775"/>
          </a:xfrm>
        </p:grpSpPr>
        <p:sp>
          <p:nvSpPr>
            <p:cNvPr id="385" name="Google Shape;385;p19"/>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9"/>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9"/>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9"/>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9"/>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19"/>
          <p:cNvGrpSpPr/>
          <p:nvPr/>
        </p:nvGrpSpPr>
        <p:grpSpPr>
          <a:xfrm>
            <a:off x="10" y="128850"/>
            <a:ext cx="2428766" cy="2123775"/>
            <a:chOff x="10" y="1500450"/>
            <a:chExt cx="2428766" cy="2123775"/>
          </a:xfrm>
        </p:grpSpPr>
        <p:sp>
          <p:nvSpPr>
            <p:cNvPr id="391" name="Google Shape;391;p19"/>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9"/>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9"/>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p19"/>
          <p:cNvPicPr preferRelativeResize="0"/>
          <p:nvPr/>
        </p:nvPicPr>
        <p:blipFill rotWithShape="1">
          <a:blip r:embed="rId3">
            <a:alphaModFix/>
          </a:blip>
          <a:srcRect/>
          <a:stretch/>
        </p:blipFill>
        <p:spPr>
          <a:xfrm>
            <a:off x="1790592" y="1528141"/>
            <a:ext cx="5189247" cy="2682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0"/>
          <p:cNvSpPr txBox="1">
            <a:spLocks noGrp="1"/>
          </p:cNvSpPr>
          <p:nvPr>
            <p:ph type="body" idx="1"/>
          </p:nvPr>
        </p:nvSpPr>
        <p:spPr>
          <a:xfrm>
            <a:off x="4750904" y="2040329"/>
            <a:ext cx="3761321" cy="240246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is backward compatible with C, enabling seamless integration of C code into C++ programs. This allows you to use existing C libraries in C++ projects, saving time and effort.</a:t>
            </a:r>
            <a:endParaRPr/>
          </a:p>
          <a:p>
            <a:pPr marL="0" lvl="0" indent="0" algn="r" rtl="0">
              <a:lnSpc>
                <a:spcPct val="100000"/>
              </a:lnSpc>
              <a:spcBef>
                <a:spcPts val="0"/>
              </a:spcBef>
              <a:spcAft>
                <a:spcPts val="0"/>
              </a:spcAft>
              <a:buSzPts val="1600"/>
              <a:buNone/>
            </a:pPr>
            <a:endParaRPr/>
          </a:p>
          <a:p>
            <a:pPr marL="0" lvl="0" indent="0" algn="r" rtl="0">
              <a:lnSpc>
                <a:spcPct val="100000"/>
              </a:lnSpc>
              <a:spcBef>
                <a:spcPts val="0"/>
              </a:spcBef>
              <a:spcAft>
                <a:spcPts val="0"/>
              </a:spcAft>
              <a:buSzPts val="1600"/>
              <a:buNone/>
            </a:pPr>
            <a:r>
              <a:rPr lang="en-US"/>
              <a:t>Learning C++ also makes it quite easy to learn many other programming languages.</a:t>
            </a:r>
            <a:endParaRPr/>
          </a:p>
        </p:txBody>
      </p:sp>
      <p:sp>
        <p:nvSpPr>
          <p:cNvPr id="401" name="Google Shape;401;p20"/>
          <p:cNvSpPr txBox="1">
            <a:spLocks noGrp="1"/>
          </p:cNvSpPr>
          <p:nvPr>
            <p:ph type="title"/>
          </p:nvPr>
        </p:nvSpPr>
        <p:spPr>
          <a:xfrm>
            <a:off x="4579531" y="1476256"/>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Compatibility</a:t>
            </a:r>
            <a:endParaRPr/>
          </a:p>
        </p:txBody>
      </p:sp>
      <p:sp>
        <p:nvSpPr>
          <p:cNvPr id="402" name="Google Shape;402;p20"/>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pic>
        <p:nvPicPr>
          <p:cNvPr id="403" name="Google Shape;403;p20" descr="File:C Logo.png - Wikimedia Commons"/>
          <p:cNvPicPr preferRelativeResize="0"/>
          <p:nvPr/>
        </p:nvPicPr>
        <p:blipFill rotWithShape="1">
          <a:blip r:embed="rId3">
            <a:alphaModFix/>
          </a:blip>
          <a:srcRect/>
          <a:stretch/>
        </p:blipFill>
        <p:spPr>
          <a:xfrm>
            <a:off x="809211" y="906854"/>
            <a:ext cx="1009650" cy="1133475"/>
          </a:xfrm>
          <a:prstGeom prst="rect">
            <a:avLst/>
          </a:prstGeom>
          <a:noFill/>
          <a:ln>
            <a:noFill/>
          </a:ln>
        </p:spPr>
      </p:pic>
      <p:pic>
        <p:nvPicPr>
          <p:cNvPr id="404" name="Google Shape;404;p20" descr="C Sharp (C#) Logo PNG Vector (SVG) Free Download"/>
          <p:cNvPicPr preferRelativeResize="0"/>
          <p:nvPr/>
        </p:nvPicPr>
        <p:blipFill rotWithShape="1">
          <a:blip r:embed="rId4">
            <a:alphaModFix/>
          </a:blip>
          <a:srcRect/>
          <a:stretch/>
        </p:blipFill>
        <p:spPr>
          <a:xfrm>
            <a:off x="1990235" y="909518"/>
            <a:ext cx="1009650" cy="1133475"/>
          </a:xfrm>
          <a:prstGeom prst="rect">
            <a:avLst/>
          </a:prstGeom>
          <a:noFill/>
          <a:ln>
            <a:noFill/>
          </a:ln>
        </p:spPr>
      </p:pic>
      <p:pic>
        <p:nvPicPr>
          <p:cNvPr id="405" name="Google Shape;405;p20" descr="File:Rust programming language black logo.svg - Wikimedia Commons"/>
          <p:cNvPicPr preferRelativeResize="0"/>
          <p:nvPr/>
        </p:nvPicPr>
        <p:blipFill rotWithShape="1">
          <a:blip r:embed="rId5">
            <a:alphaModFix/>
          </a:blip>
          <a:srcRect/>
          <a:stretch/>
        </p:blipFill>
        <p:spPr>
          <a:xfrm>
            <a:off x="767180" y="3625298"/>
            <a:ext cx="1071563" cy="1071563"/>
          </a:xfrm>
          <a:prstGeom prst="rect">
            <a:avLst/>
          </a:prstGeom>
          <a:noFill/>
          <a:ln>
            <a:noFill/>
          </a:ln>
        </p:spPr>
      </p:pic>
      <p:pic>
        <p:nvPicPr>
          <p:cNvPr id="406" name="Google Shape;406;p20" descr="What does the Python logo stand for? - Quora"/>
          <p:cNvPicPr preferRelativeResize="0"/>
          <p:nvPr/>
        </p:nvPicPr>
        <p:blipFill rotWithShape="1">
          <a:blip r:embed="rId6">
            <a:alphaModFix/>
          </a:blip>
          <a:srcRect/>
          <a:stretch/>
        </p:blipFill>
        <p:spPr>
          <a:xfrm>
            <a:off x="1945325" y="3637595"/>
            <a:ext cx="1071563" cy="1029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1"/>
          <p:cNvSpPr txBox="1">
            <a:spLocks noGrp="1"/>
          </p:cNvSpPr>
          <p:nvPr>
            <p:ph type="body" idx="1"/>
          </p:nvPr>
        </p:nvSpPr>
        <p:spPr>
          <a:xfrm>
            <a:off x="4579525" y="2040330"/>
            <a:ext cx="3932700" cy="213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offers a diverse range of open-source libraries and frameworks for various purposes, providing ready-made solutions for common tasks and enabling faster development. Utilizing these resources, developers save time and can focus on building unique features.</a:t>
            </a:r>
            <a:endParaRPr/>
          </a:p>
        </p:txBody>
      </p:sp>
      <p:sp>
        <p:nvSpPr>
          <p:cNvPr id="412" name="Google Shape;412;p21"/>
          <p:cNvSpPr txBox="1">
            <a:spLocks noGrp="1"/>
          </p:cNvSpPr>
          <p:nvPr>
            <p:ph type="title"/>
          </p:nvPr>
        </p:nvSpPr>
        <p:spPr>
          <a:xfrm>
            <a:off x="4869197" y="1028026"/>
            <a:ext cx="3643028"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Open Source Libraries</a:t>
            </a:r>
            <a:endParaRPr/>
          </a:p>
        </p:txBody>
      </p:sp>
      <p:sp>
        <p:nvSpPr>
          <p:cNvPr id="413" name="Google Shape;413;p21"/>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pic>
        <p:nvPicPr>
          <p:cNvPr id="414" name="Google Shape;414;p21" descr="Open Source Libraries for Network and Internet Based Applications | POCO C++  Libraries Blog"/>
          <p:cNvPicPr preferRelativeResize="0"/>
          <p:nvPr/>
        </p:nvPicPr>
        <p:blipFill rotWithShape="1">
          <a:blip r:embed="rId3">
            <a:alphaModFix/>
          </a:blip>
          <a:srcRect/>
          <a:stretch/>
        </p:blipFill>
        <p:spPr>
          <a:xfrm>
            <a:off x="368370" y="947801"/>
            <a:ext cx="2853151" cy="10925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2"/>
          <p:cNvSpPr txBox="1">
            <a:spLocks noGrp="1"/>
          </p:cNvSpPr>
          <p:nvPr>
            <p:ph type="body" idx="1"/>
          </p:nvPr>
        </p:nvSpPr>
        <p:spPr>
          <a:xfrm>
            <a:off x="4579525" y="2040330"/>
            <a:ext cx="3932700" cy="213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a:t>C++ is favored in game development for its high performance. Major game engines like Unreal Engine and Unity are built using C++. Learning C++ enables you to create your games and contribute to existing game development projects.</a:t>
            </a:r>
            <a:endParaRPr/>
          </a:p>
        </p:txBody>
      </p:sp>
      <p:sp>
        <p:nvSpPr>
          <p:cNvPr id="420" name="Google Shape;420;p22"/>
          <p:cNvSpPr txBox="1">
            <a:spLocks noGrp="1"/>
          </p:cNvSpPr>
          <p:nvPr>
            <p:ph type="title"/>
          </p:nvPr>
        </p:nvSpPr>
        <p:spPr>
          <a:xfrm>
            <a:off x="4382219" y="1493852"/>
            <a:ext cx="4130006"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Game Development</a:t>
            </a:r>
            <a:endParaRPr/>
          </a:p>
        </p:txBody>
      </p:sp>
      <p:sp>
        <p:nvSpPr>
          <p:cNvPr id="421" name="Google Shape;421;p22"/>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pic>
        <p:nvPicPr>
          <p:cNvPr id="422" name="Google Shape;422;p22" descr="Unity Web Player – Logos Download"/>
          <p:cNvPicPr preferRelativeResize="0"/>
          <p:nvPr/>
        </p:nvPicPr>
        <p:blipFill rotWithShape="1">
          <a:blip r:embed="rId3">
            <a:alphaModFix/>
          </a:blip>
          <a:srcRect/>
          <a:stretch/>
        </p:blipFill>
        <p:spPr>
          <a:xfrm>
            <a:off x="4271807" y="3677478"/>
            <a:ext cx="2188628" cy="1225632"/>
          </a:xfrm>
          <a:prstGeom prst="rect">
            <a:avLst/>
          </a:prstGeom>
          <a:noFill/>
          <a:ln>
            <a:noFill/>
          </a:ln>
        </p:spPr>
      </p:pic>
      <p:pic>
        <p:nvPicPr>
          <p:cNvPr id="423" name="Google Shape;423;p22" descr="File:Unreal Engine Logo.svg - Wikimedia Commons"/>
          <p:cNvPicPr preferRelativeResize="0"/>
          <p:nvPr/>
        </p:nvPicPr>
        <p:blipFill rotWithShape="1">
          <a:blip r:embed="rId4">
            <a:alphaModFix/>
          </a:blip>
          <a:srcRect/>
          <a:stretch/>
        </p:blipFill>
        <p:spPr>
          <a:xfrm>
            <a:off x="6921078" y="3677478"/>
            <a:ext cx="1457609" cy="11931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TABLE OF CONTENTS</a:t>
            </a:r>
            <a:endParaRPr/>
          </a:p>
        </p:txBody>
      </p:sp>
      <p:sp>
        <p:nvSpPr>
          <p:cNvPr id="237" name="Google Shape;237;p2"/>
          <p:cNvSpPr txBox="1">
            <a:spLocks noGrp="1"/>
          </p:cNvSpPr>
          <p:nvPr>
            <p:ph type="ctrTitle"/>
          </p:nvPr>
        </p:nvSpPr>
        <p:spPr>
          <a:xfrm flipH="1">
            <a:off x="2189800" y="1580322"/>
            <a:ext cx="2163900" cy="508927"/>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US" sz="3500" b="1"/>
              <a:t>01</a:t>
            </a:r>
            <a:endParaRPr sz="3500" b="1"/>
          </a:p>
        </p:txBody>
      </p:sp>
      <p:sp>
        <p:nvSpPr>
          <p:cNvPr id="238" name="Google Shape;238;p2"/>
          <p:cNvSpPr txBox="1">
            <a:spLocks noGrp="1"/>
          </p:cNvSpPr>
          <p:nvPr>
            <p:ph type="subTitle" idx="1"/>
          </p:nvPr>
        </p:nvSpPr>
        <p:spPr>
          <a:xfrm flipH="1">
            <a:off x="2189800" y="2150256"/>
            <a:ext cx="2534840" cy="4266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SzPts val="2200"/>
              <a:buNone/>
            </a:pPr>
            <a:r>
              <a:rPr lang="en-US" sz="2200" b="1">
                <a:latin typeface="Overpass Mono"/>
                <a:ea typeface="Overpass Mono"/>
                <a:cs typeface="Overpass Mono"/>
                <a:sym typeface="Overpass Mono"/>
              </a:rPr>
              <a:t>Overview</a:t>
            </a:r>
            <a:endParaRPr sz="2200" b="1">
              <a:latin typeface="Overpass Mono"/>
              <a:ea typeface="Overpass Mono"/>
              <a:cs typeface="Overpass Mono"/>
              <a:sym typeface="Overpass Mono"/>
            </a:endParaRPr>
          </a:p>
        </p:txBody>
      </p:sp>
      <p:sp>
        <p:nvSpPr>
          <p:cNvPr id="239" name="Google Shape;239;p2"/>
          <p:cNvSpPr txBox="1">
            <a:spLocks noGrp="1"/>
          </p:cNvSpPr>
          <p:nvPr>
            <p:ph type="ctrTitle" idx="6"/>
          </p:nvPr>
        </p:nvSpPr>
        <p:spPr>
          <a:xfrm flipH="1">
            <a:off x="2189800" y="2907933"/>
            <a:ext cx="2163900" cy="508927"/>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US"/>
              <a:t>02</a:t>
            </a:r>
            <a:endParaRPr/>
          </a:p>
        </p:txBody>
      </p:sp>
      <p:sp>
        <p:nvSpPr>
          <p:cNvPr id="240" name="Google Shape;240;p2"/>
          <p:cNvSpPr txBox="1">
            <a:spLocks noGrp="1"/>
          </p:cNvSpPr>
          <p:nvPr>
            <p:ph type="subTitle" idx="7"/>
          </p:nvPr>
        </p:nvSpPr>
        <p:spPr>
          <a:xfrm flipH="1">
            <a:off x="2189801" y="3572262"/>
            <a:ext cx="2163900" cy="4266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SzPts val="2200"/>
              <a:buNone/>
            </a:pPr>
            <a:r>
              <a:rPr lang="en-US"/>
              <a:t>Why learn C++?</a:t>
            </a:r>
            <a:endParaRPr/>
          </a:p>
        </p:txBody>
      </p:sp>
      <p:sp>
        <p:nvSpPr>
          <p:cNvPr id="241" name="Google Shape;241;p2"/>
          <p:cNvSpPr txBox="1">
            <a:spLocks noGrp="1"/>
          </p:cNvSpPr>
          <p:nvPr>
            <p:ph type="ctrTitle" idx="8"/>
          </p:nvPr>
        </p:nvSpPr>
        <p:spPr>
          <a:xfrm flipH="1">
            <a:off x="5118652" y="2864951"/>
            <a:ext cx="753600" cy="594889"/>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US"/>
              <a:t>04</a:t>
            </a:r>
            <a:endParaRPr/>
          </a:p>
        </p:txBody>
      </p:sp>
      <p:sp>
        <p:nvSpPr>
          <p:cNvPr id="242" name="Google Shape;242;p2"/>
          <p:cNvSpPr txBox="1">
            <a:spLocks noGrp="1"/>
          </p:cNvSpPr>
          <p:nvPr>
            <p:ph type="subTitle" idx="9"/>
          </p:nvPr>
        </p:nvSpPr>
        <p:spPr>
          <a:xfrm flipH="1">
            <a:off x="5138530" y="3440995"/>
            <a:ext cx="753599"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US"/>
              <a:t>Q/A</a:t>
            </a:r>
            <a:endParaRPr/>
          </a:p>
        </p:txBody>
      </p:sp>
      <p:sp>
        <p:nvSpPr>
          <p:cNvPr id="243" name="Google Shape;243;p2"/>
          <p:cNvSpPr/>
          <p:nvPr/>
        </p:nvSpPr>
        <p:spPr>
          <a:xfrm>
            <a:off x="4810137" y="1519314"/>
            <a:ext cx="736099" cy="6309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500" b="1" i="0" u="none" strike="noStrike" cap="none">
                <a:solidFill>
                  <a:schemeClr val="lt1"/>
                </a:solidFill>
                <a:latin typeface="Overpass Mono"/>
                <a:ea typeface="Overpass Mono"/>
                <a:cs typeface="Overpass Mono"/>
                <a:sym typeface="Overpass Mono"/>
              </a:rPr>
              <a:t>03</a:t>
            </a:r>
            <a:endParaRPr sz="3500" b="1" i="0" u="none" strike="noStrike" cap="none">
              <a:solidFill>
                <a:schemeClr val="lt1"/>
              </a:solidFill>
              <a:latin typeface="Overpass Mono"/>
              <a:ea typeface="Overpass Mono"/>
              <a:cs typeface="Overpass Mono"/>
              <a:sym typeface="Overpass Mono"/>
            </a:endParaRPr>
          </a:p>
        </p:txBody>
      </p:sp>
      <p:sp>
        <p:nvSpPr>
          <p:cNvPr id="244" name="Google Shape;244;p2"/>
          <p:cNvSpPr/>
          <p:nvPr/>
        </p:nvSpPr>
        <p:spPr>
          <a:xfrm>
            <a:off x="4353700" y="2140863"/>
            <a:ext cx="1569660" cy="4308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2200" b="1" i="0" u="none" strike="noStrike" cap="none">
                <a:solidFill>
                  <a:schemeClr val="lt1"/>
                </a:solidFill>
                <a:latin typeface="Overpass Mono"/>
                <a:ea typeface="Overpass Mono"/>
                <a:cs typeface="Overpass Mono"/>
                <a:sym typeface="Overpass Mono"/>
              </a:rPr>
              <a:t>C++ Tech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3"/>
          <p:cNvSpPr txBox="1">
            <a:spLocks noGrp="1"/>
          </p:cNvSpPr>
          <p:nvPr>
            <p:ph type="body" idx="1"/>
          </p:nvPr>
        </p:nvSpPr>
        <p:spPr>
          <a:xfrm>
            <a:off x="4579525" y="1919559"/>
            <a:ext cx="3932700" cy="2807715"/>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600"/>
              <a:buNone/>
            </a:pPr>
            <a:r>
              <a:rPr lang="en-US" dirty="0"/>
              <a:t>C++ is a top choice for competitive programmers on platforms like </a:t>
            </a:r>
            <a:r>
              <a:rPr lang="en-US" dirty="0" err="1"/>
              <a:t>Codeforces</a:t>
            </a:r>
            <a:r>
              <a:rPr lang="en-US" dirty="0"/>
              <a:t>, </a:t>
            </a:r>
            <a:r>
              <a:rPr lang="en-US" dirty="0" err="1"/>
              <a:t>AtCoder</a:t>
            </a:r>
            <a:r>
              <a:rPr lang="en-US" dirty="0"/>
              <a:t>, </a:t>
            </a:r>
            <a:r>
              <a:rPr lang="en-US" dirty="0" err="1"/>
              <a:t>CodeChef</a:t>
            </a:r>
            <a:r>
              <a:rPr lang="en-US" dirty="0"/>
              <a:t>, </a:t>
            </a:r>
            <a:r>
              <a:rPr lang="en-US" dirty="0" err="1"/>
              <a:t>Leetcode</a:t>
            </a:r>
            <a:r>
              <a:rPr lang="en-US" dirty="0"/>
              <a:t>, etc. Its fast execution and comprehensive standard template library (STL) give an edge in efficiently solving complex problems. </a:t>
            </a:r>
            <a:endParaRPr dirty="0"/>
          </a:p>
          <a:p>
            <a:pPr marL="0" lvl="0" indent="0" algn="r" rtl="0">
              <a:lnSpc>
                <a:spcPct val="100000"/>
              </a:lnSpc>
              <a:spcBef>
                <a:spcPts val="0"/>
              </a:spcBef>
              <a:spcAft>
                <a:spcPts val="0"/>
              </a:spcAft>
              <a:buSzPts val="1600"/>
              <a:buNone/>
            </a:pPr>
            <a:r>
              <a:rPr lang="en-US" dirty="0"/>
              <a:t>Its speed makes it a staple in various competitions, including IOI, ICPC, </a:t>
            </a:r>
            <a:endParaRPr dirty="0"/>
          </a:p>
          <a:p>
            <a:pPr marL="0" lvl="0" indent="0" algn="r" rtl="0">
              <a:lnSpc>
                <a:spcPct val="100000"/>
              </a:lnSpc>
              <a:spcBef>
                <a:spcPts val="0"/>
              </a:spcBef>
              <a:spcAft>
                <a:spcPts val="0"/>
              </a:spcAft>
              <a:buSzPts val="1600"/>
              <a:buNone/>
            </a:pPr>
            <a:r>
              <a:rPr lang="en-US" dirty="0"/>
              <a:t>and Meta </a:t>
            </a:r>
            <a:r>
              <a:rPr lang="en-US" dirty="0" err="1"/>
              <a:t>HackerCup</a:t>
            </a:r>
            <a:r>
              <a:rPr lang="en-US" dirty="0"/>
              <a:t>.</a:t>
            </a:r>
            <a:endParaRPr dirty="0"/>
          </a:p>
        </p:txBody>
      </p:sp>
      <p:sp>
        <p:nvSpPr>
          <p:cNvPr id="429" name="Google Shape;429;p23"/>
          <p:cNvSpPr txBox="1">
            <a:spLocks noGrp="1"/>
          </p:cNvSpPr>
          <p:nvPr>
            <p:ph type="title"/>
          </p:nvPr>
        </p:nvSpPr>
        <p:spPr>
          <a:xfrm>
            <a:off x="4848045" y="962664"/>
            <a:ext cx="366418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Competitive Programming</a:t>
            </a:r>
            <a:endParaRPr/>
          </a:p>
        </p:txBody>
      </p:sp>
      <p:sp>
        <p:nvSpPr>
          <p:cNvPr id="430" name="Google Shape;430;p23"/>
          <p:cNvSpPr/>
          <p:nvPr/>
        </p:nvSpPr>
        <p:spPr>
          <a:xfrm>
            <a:off x="2828976" y="0"/>
            <a:ext cx="3506088"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140E4B"/>
                </a:solidFill>
                <a:latin typeface="Overpass Mono"/>
                <a:ea typeface="Overpass Mono"/>
                <a:cs typeface="Overpass Mono"/>
                <a:sym typeface="Overpass Mono"/>
              </a:rPr>
              <a:t>WHY LEARN C++?</a:t>
            </a:r>
            <a:endParaRPr sz="3000" b="1" i="0" u="none" strike="noStrike" cap="none">
              <a:solidFill>
                <a:srgbClr val="140E4B"/>
              </a:solidFill>
              <a:latin typeface="Overpass Mono"/>
              <a:ea typeface="Overpass Mono"/>
              <a:cs typeface="Overpass Mono"/>
              <a:sym typeface="Overpass Mono"/>
            </a:endParaRPr>
          </a:p>
        </p:txBody>
      </p:sp>
      <p:pic>
        <p:nvPicPr>
          <p:cNvPr id="431" name="Google Shape;431;p23" descr="Best Motto for Laptop Stickers: Final Round - Codeforces"/>
          <p:cNvPicPr preferRelativeResize="0"/>
          <p:nvPr/>
        </p:nvPicPr>
        <p:blipFill rotWithShape="1">
          <a:blip r:embed="rId3">
            <a:alphaModFix/>
          </a:blip>
          <a:srcRect/>
          <a:stretch/>
        </p:blipFill>
        <p:spPr>
          <a:xfrm>
            <a:off x="59635" y="4348194"/>
            <a:ext cx="2539862" cy="684075"/>
          </a:xfrm>
          <a:prstGeom prst="rect">
            <a:avLst/>
          </a:prstGeom>
          <a:noFill/>
          <a:ln>
            <a:noFill/>
          </a:ln>
        </p:spPr>
      </p:pic>
      <p:pic>
        <p:nvPicPr>
          <p:cNvPr id="432" name="Google Shape;432;p23" descr="AtCoder Beginner Contest161 A-D｜南無南無Numpy"/>
          <p:cNvPicPr preferRelativeResize="0"/>
          <p:nvPr/>
        </p:nvPicPr>
        <p:blipFill rotWithShape="1">
          <a:blip r:embed="rId4">
            <a:alphaModFix/>
          </a:blip>
          <a:srcRect/>
          <a:stretch/>
        </p:blipFill>
        <p:spPr>
          <a:xfrm>
            <a:off x="1774549" y="958527"/>
            <a:ext cx="2102540" cy="1098747"/>
          </a:xfrm>
          <a:prstGeom prst="rect">
            <a:avLst/>
          </a:prstGeom>
          <a:noFill/>
          <a:ln>
            <a:noFill/>
          </a:ln>
        </p:spPr>
      </p:pic>
      <p:pic>
        <p:nvPicPr>
          <p:cNvPr id="433" name="Google Shape;433;p23" descr="File:IOI logo.png - Wikimedia Commons"/>
          <p:cNvPicPr preferRelativeResize="0"/>
          <p:nvPr/>
        </p:nvPicPr>
        <p:blipFill rotWithShape="1">
          <a:blip r:embed="rId5">
            <a:alphaModFix/>
          </a:blip>
          <a:srcRect/>
          <a:stretch/>
        </p:blipFill>
        <p:spPr>
          <a:xfrm>
            <a:off x="2725705" y="3464928"/>
            <a:ext cx="1503375" cy="823631"/>
          </a:xfrm>
          <a:prstGeom prst="rect">
            <a:avLst/>
          </a:prstGeom>
          <a:noFill/>
          <a:ln>
            <a:noFill/>
          </a:ln>
        </p:spPr>
      </p:pic>
      <p:pic>
        <p:nvPicPr>
          <p:cNvPr id="434" name="Google Shape;434;p23" descr="Meta Hacker Cup | Facebook"/>
          <p:cNvPicPr preferRelativeResize="0"/>
          <p:nvPr/>
        </p:nvPicPr>
        <p:blipFill rotWithShape="1">
          <a:blip r:embed="rId6">
            <a:alphaModFix/>
          </a:blip>
          <a:srcRect/>
          <a:stretch/>
        </p:blipFill>
        <p:spPr>
          <a:xfrm>
            <a:off x="43917" y="958528"/>
            <a:ext cx="1651120" cy="1098746"/>
          </a:xfrm>
          <a:prstGeom prst="rect">
            <a:avLst/>
          </a:prstGeom>
          <a:noFill/>
          <a:ln>
            <a:noFill/>
          </a:ln>
        </p:spPr>
      </p:pic>
      <p:pic>
        <p:nvPicPr>
          <p:cNvPr id="435" name="Google Shape;435;p23" descr="File:LeetCode Logo black with text.svg - Wikimedia Commons"/>
          <p:cNvPicPr preferRelativeResize="0"/>
          <p:nvPr/>
        </p:nvPicPr>
        <p:blipFill rotWithShape="1">
          <a:blip r:embed="rId7">
            <a:alphaModFix/>
          </a:blip>
          <a:srcRect/>
          <a:stretch/>
        </p:blipFill>
        <p:spPr>
          <a:xfrm>
            <a:off x="62923" y="3652857"/>
            <a:ext cx="2452507" cy="590319"/>
          </a:xfrm>
          <a:prstGeom prst="rect">
            <a:avLst/>
          </a:prstGeom>
          <a:noFill/>
          <a:ln>
            <a:noFill/>
          </a:ln>
        </p:spPr>
      </p:pic>
      <p:pic>
        <p:nvPicPr>
          <p:cNvPr id="436" name="Google Shape;436;p23" descr="CodeChef - Wikipedia"/>
          <p:cNvPicPr preferRelativeResize="0"/>
          <p:nvPr/>
        </p:nvPicPr>
        <p:blipFill rotWithShape="1">
          <a:blip r:embed="rId8">
            <a:alphaModFix/>
          </a:blip>
          <a:srcRect/>
          <a:stretch/>
        </p:blipFill>
        <p:spPr>
          <a:xfrm>
            <a:off x="2714938" y="4348193"/>
            <a:ext cx="1948654" cy="748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4"/>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US"/>
              <a:t>C++ Technologies</a:t>
            </a:r>
            <a:endParaRPr/>
          </a:p>
        </p:txBody>
      </p:sp>
      <p:sp>
        <p:nvSpPr>
          <p:cNvPr id="442" name="Google Shape;442;p24"/>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US"/>
              <a:t>03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Some Technologies in C++</a:t>
            </a:r>
            <a:endParaRPr/>
          </a:p>
        </p:txBody>
      </p:sp>
      <p:sp>
        <p:nvSpPr>
          <p:cNvPr id="448" name="Google Shape;448;p25"/>
          <p:cNvSpPr txBox="1">
            <a:spLocks noGrp="1"/>
          </p:cNvSpPr>
          <p:nvPr>
            <p:ph type="ctrTitle" idx="2"/>
          </p:nvPr>
        </p:nvSpPr>
        <p:spPr>
          <a:xfrm flipH="1">
            <a:off x="864425" y="1045024"/>
            <a:ext cx="2066400" cy="4305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Artificial Intelligence</a:t>
            </a:r>
            <a:endParaRPr sz="1800"/>
          </a:p>
        </p:txBody>
      </p:sp>
      <p:sp>
        <p:nvSpPr>
          <p:cNvPr id="449" name="Google Shape;449;p25"/>
          <p:cNvSpPr txBox="1">
            <a:spLocks noGrp="1"/>
          </p:cNvSpPr>
          <p:nvPr>
            <p:ph type="subTitle" idx="3"/>
          </p:nvPr>
        </p:nvSpPr>
        <p:spPr>
          <a:xfrm flipH="1">
            <a:off x="1001056" y="1442393"/>
            <a:ext cx="2067000" cy="1509829"/>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0"/>
              </a:spcAft>
              <a:buSzPts val="1400"/>
              <a:buNone/>
            </a:pPr>
            <a:r>
              <a:rPr lang="en-US"/>
              <a:t>C++ enables AI and machine learning implementations, driving innovations in self-driving cars, medical diagnosis, and beyond.</a:t>
            </a:r>
            <a:endParaRPr/>
          </a:p>
        </p:txBody>
      </p:sp>
      <p:sp>
        <p:nvSpPr>
          <p:cNvPr id="450" name="Google Shape;450;p25"/>
          <p:cNvSpPr txBox="1">
            <a:spLocks noGrp="1"/>
          </p:cNvSpPr>
          <p:nvPr>
            <p:ph type="subTitle" idx="5"/>
          </p:nvPr>
        </p:nvSpPr>
        <p:spPr>
          <a:xfrm flipH="1">
            <a:off x="3538500" y="1485217"/>
            <a:ext cx="2067000" cy="1471538"/>
          </a:xfrm>
          <a:prstGeom prst="rect">
            <a:avLst/>
          </a:prstGeom>
          <a:noFill/>
          <a:ln>
            <a:noFill/>
          </a:ln>
        </p:spPr>
        <p:txBody>
          <a:bodyPr spcFirstLastPara="1" wrap="square" lIns="91425" tIns="0" rIns="91425" bIns="91425" anchor="t" anchorCtr="0">
            <a:noAutofit/>
          </a:bodyPr>
          <a:lstStyle/>
          <a:p>
            <a:pPr marL="0" lvl="0" indent="0" algn="ctr" rtl="0">
              <a:lnSpc>
                <a:spcPct val="115000"/>
              </a:lnSpc>
              <a:spcBef>
                <a:spcPts val="0"/>
              </a:spcBef>
              <a:spcAft>
                <a:spcPts val="0"/>
              </a:spcAft>
              <a:buSzPts val="1400"/>
              <a:buNone/>
            </a:pPr>
            <a:r>
              <a:rPr lang="en-US"/>
              <a:t>C++ is used in the design and creation of machines capable of performing tasks autonomously or semi-autonomously.</a:t>
            </a:r>
            <a:endParaRPr/>
          </a:p>
        </p:txBody>
      </p:sp>
      <p:grpSp>
        <p:nvGrpSpPr>
          <p:cNvPr id="451" name="Google Shape;451;p25"/>
          <p:cNvGrpSpPr/>
          <p:nvPr/>
        </p:nvGrpSpPr>
        <p:grpSpPr>
          <a:xfrm>
            <a:off x="3851848" y="2988001"/>
            <a:ext cx="1440305" cy="2159555"/>
            <a:chOff x="3851848" y="2570562"/>
            <a:chExt cx="1440305" cy="2159555"/>
          </a:xfrm>
        </p:grpSpPr>
        <p:sp>
          <p:nvSpPr>
            <p:cNvPr id="452" name="Google Shape;452;p25"/>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5"/>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25"/>
          <p:cNvGrpSpPr/>
          <p:nvPr/>
        </p:nvGrpSpPr>
        <p:grpSpPr>
          <a:xfrm>
            <a:off x="1180473" y="2987259"/>
            <a:ext cx="1798893" cy="2159555"/>
            <a:chOff x="1349436" y="2570562"/>
            <a:chExt cx="1798893" cy="2159555"/>
          </a:xfrm>
        </p:grpSpPr>
        <p:sp>
          <p:nvSpPr>
            <p:cNvPr id="455" name="Google Shape;455;p25"/>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5"/>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5"/>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25"/>
          <p:cNvGrpSpPr/>
          <p:nvPr/>
        </p:nvGrpSpPr>
        <p:grpSpPr>
          <a:xfrm>
            <a:off x="6323692" y="2988000"/>
            <a:ext cx="1798893" cy="2159555"/>
            <a:chOff x="5995705" y="2570562"/>
            <a:chExt cx="1798893" cy="2159555"/>
          </a:xfrm>
        </p:grpSpPr>
        <p:sp>
          <p:nvSpPr>
            <p:cNvPr id="459" name="Google Shape;459;p25"/>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5"/>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5"/>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2" name="Google Shape;462;p25"/>
          <p:cNvSpPr txBox="1">
            <a:spLocks noGrp="1"/>
          </p:cNvSpPr>
          <p:nvPr>
            <p:ph type="ctrTitle" idx="7"/>
          </p:nvPr>
        </p:nvSpPr>
        <p:spPr>
          <a:xfrm flipH="1">
            <a:off x="3099961" y="874644"/>
            <a:ext cx="3018172" cy="584446"/>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Robotics and Automation</a:t>
            </a:r>
            <a:endParaRPr sz="1800"/>
          </a:p>
        </p:txBody>
      </p:sp>
      <p:sp>
        <p:nvSpPr>
          <p:cNvPr id="463" name="Google Shape;463;p25"/>
          <p:cNvSpPr txBox="1">
            <a:spLocks noGrp="1"/>
          </p:cNvSpPr>
          <p:nvPr>
            <p:ph type="ctrTitle" idx="8"/>
          </p:nvPr>
        </p:nvSpPr>
        <p:spPr>
          <a:xfrm flipH="1">
            <a:off x="6033231" y="881139"/>
            <a:ext cx="2624212" cy="584446"/>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Quantum  Computing</a:t>
            </a:r>
            <a:endParaRPr sz="1800"/>
          </a:p>
        </p:txBody>
      </p:sp>
      <p:sp>
        <p:nvSpPr>
          <p:cNvPr id="464" name="Google Shape;464;p25"/>
          <p:cNvSpPr txBox="1"/>
          <p:nvPr/>
        </p:nvSpPr>
        <p:spPr>
          <a:xfrm flipH="1">
            <a:off x="5864095" y="1459090"/>
            <a:ext cx="2514742" cy="1471538"/>
          </a:xfrm>
          <a:prstGeom prst="rect">
            <a:avLst/>
          </a:prstGeom>
          <a:noFill/>
          <a:ln>
            <a:noFill/>
          </a:ln>
        </p:spPr>
        <p:txBody>
          <a:bodyPr spcFirstLastPara="1" wrap="square" lIns="91425" tIns="0" rIns="91425" bIns="91425" anchor="t" anchorCtr="0">
            <a:noAutofit/>
          </a:bodyPr>
          <a:lstStyle/>
          <a:p>
            <a:pPr marL="0" marR="0" lvl="0" indent="0" algn="r" rtl="0">
              <a:lnSpc>
                <a:spcPct val="115000"/>
              </a:lnSpc>
              <a:spcBef>
                <a:spcPts val="0"/>
              </a:spcBef>
              <a:spcAft>
                <a:spcPts val="0"/>
              </a:spcAft>
              <a:buClr>
                <a:schemeClr val="lt1"/>
              </a:buClr>
              <a:buSzPts val="1400"/>
              <a:buFont typeface="Anaheim"/>
              <a:buNone/>
            </a:pPr>
            <a:r>
              <a:rPr lang="en-US" sz="1400" b="0" i="0" u="none" strike="noStrike" cap="none">
                <a:solidFill>
                  <a:schemeClr val="lt1"/>
                </a:solidFill>
                <a:latin typeface="Anaheim"/>
                <a:ea typeface="Anaheim"/>
                <a:cs typeface="Anaheim"/>
                <a:sym typeface="Anaheim"/>
              </a:rPr>
              <a:t>Although still in its infancy, quantum computing holds tremendous potential to solve complex problems that classical computers can’t handle efficiently.</a:t>
            </a:r>
            <a:endParaRPr/>
          </a:p>
        </p:txBody>
      </p:sp>
      <p:pic>
        <p:nvPicPr>
          <p:cNvPr id="465" name="Google Shape;465;p25"/>
          <p:cNvPicPr preferRelativeResize="0"/>
          <p:nvPr/>
        </p:nvPicPr>
        <p:blipFill rotWithShape="1">
          <a:blip r:embed="rId3">
            <a:alphaModFix/>
          </a:blip>
          <a:srcRect/>
          <a:stretch/>
        </p:blipFill>
        <p:spPr>
          <a:xfrm>
            <a:off x="1165659" y="2977303"/>
            <a:ext cx="1439953" cy="1439953"/>
          </a:xfrm>
          <a:prstGeom prst="rect">
            <a:avLst/>
          </a:prstGeom>
          <a:noFill/>
          <a:ln>
            <a:noFill/>
          </a:ln>
        </p:spPr>
      </p:pic>
      <p:pic>
        <p:nvPicPr>
          <p:cNvPr id="466" name="Google Shape;466;p25"/>
          <p:cNvPicPr preferRelativeResize="0"/>
          <p:nvPr/>
        </p:nvPicPr>
        <p:blipFill rotWithShape="1">
          <a:blip r:embed="rId4">
            <a:alphaModFix/>
          </a:blip>
          <a:srcRect/>
          <a:stretch/>
        </p:blipFill>
        <p:spPr>
          <a:xfrm>
            <a:off x="4099659" y="3235780"/>
            <a:ext cx="944682" cy="944682"/>
          </a:xfrm>
          <a:prstGeom prst="rect">
            <a:avLst/>
          </a:prstGeom>
          <a:noFill/>
          <a:ln>
            <a:noFill/>
          </a:ln>
        </p:spPr>
      </p:pic>
      <p:pic>
        <p:nvPicPr>
          <p:cNvPr id="467" name="Google Shape;467;p25"/>
          <p:cNvPicPr preferRelativeResize="0"/>
          <p:nvPr/>
        </p:nvPicPr>
        <p:blipFill rotWithShape="1">
          <a:blip r:embed="rId5">
            <a:alphaModFix/>
          </a:blip>
          <a:srcRect/>
          <a:stretch/>
        </p:blipFill>
        <p:spPr>
          <a:xfrm>
            <a:off x="6592681" y="2913290"/>
            <a:ext cx="1619792" cy="16197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6"/>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Some Technologies in C++</a:t>
            </a:r>
            <a:endParaRPr/>
          </a:p>
        </p:txBody>
      </p:sp>
      <p:sp>
        <p:nvSpPr>
          <p:cNvPr id="473" name="Google Shape;473;p26"/>
          <p:cNvSpPr txBox="1">
            <a:spLocks noGrp="1"/>
          </p:cNvSpPr>
          <p:nvPr>
            <p:ph type="ctrTitle" idx="2"/>
          </p:nvPr>
        </p:nvSpPr>
        <p:spPr>
          <a:xfrm flipH="1">
            <a:off x="983973" y="1045024"/>
            <a:ext cx="1946851" cy="430500"/>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Internet of Things (IoT)</a:t>
            </a:r>
            <a:endParaRPr sz="1800"/>
          </a:p>
        </p:txBody>
      </p:sp>
      <p:sp>
        <p:nvSpPr>
          <p:cNvPr id="474" name="Google Shape;474;p26"/>
          <p:cNvSpPr txBox="1">
            <a:spLocks noGrp="1"/>
          </p:cNvSpPr>
          <p:nvPr>
            <p:ph type="subTitle" idx="5"/>
          </p:nvPr>
        </p:nvSpPr>
        <p:spPr>
          <a:xfrm flipH="1">
            <a:off x="3367771" y="1459090"/>
            <a:ext cx="2323219" cy="1471538"/>
          </a:xfrm>
          <a:prstGeom prst="rect">
            <a:avLst/>
          </a:prstGeom>
          <a:noFill/>
          <a:ln>
            <a:noFill/>
          </a:ln>
        </p:spPr>
        <p:txBody>
          <a:bodyPr spcFirstLastPara="1" wrap="square" lIns="91425" tIns="0" rIns="91425" bIns="91425" anchor="t" anchorCtr="0">
            <a:noAutofit/>
          </a:bodyPr>
          <a:lstStyle/>
          <a:p>
            <a:pPr marL="0" lvl="0" indent="0" algn="ctr" rtl="0">
              <a:lnSpc>
                <a:spcPct val="115000"/>
              </a:lnSpc>
              <a:spcBef>
                <a:spcPts val="0"/>
              </a:spcBef>
              <a:spcAft>
                <a:spcPts val="0"/>
              </a:spcAft>
              <a:buSzPts val="1400"/>
              <a:buNone/>
            </a:pPr>
            <a:r>
              <a:rPr lang="en-US"/>
              <a:t>AR and VR applications include gaming, education, training, healthcare, and industrial simulations, enriching user experiences and immersion.</a:t>
            </a:r>
            <a:endParaRPr/>
          </a:p>
        </p:txBody>
      </p:sp>
      <p:grpSp>
        <p:nvGrpSpPr>
          <p:cNvPr id="475" name="Google Shape;475;p26"/>
          <p:cNvGrpSpPr/>
          <p:nvPr/>
        </p:nvGrpSpPr>
        <p:grpSpPr>
          <a:xfrm>
            <a:off x="3851848" y="2988001"/>
            <a:ext cx="1440305" cy="2159555"/>
            <a:chOff x="3851848" y="2570562"/>
            <a:chExt cx="1440305" cy="2159555"/>
          </a:xfrm>
        </p:grpSpPr>
        <p:sp>
          <p:nvSpPr>
            <p:cNvPr id="476" name="Google Shape;476;p26"/>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6"/>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8" name="Google Shape;478;p26"/>
          <p:cNvGrpSpPr/>
          <p:nvPr/>
        </p:nvGrpSpPr>
        <p:grpSpPr>
          <a:xfrm>
            <a:off x="1180473" y="2987259"/>
            <a:ext cx="1798893" cy="2159555"/>
            <a:chOff x="1349436" y="2570562"/>
            <a:chExt cx="1798893" cy="2159555"/>
          </a:xfrm>
        </p:grpSpPr>
        <p:sp>
          <p:nvSpPr>
            <p:cNvPr id="479" name="Google Shape;479;p26"/>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6"/>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6"/>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26"/>
          <p:cNvGrpSpPr/>
          <p:nvPr/>
        </p:nvGrpSpPr>
        <p:grpSpPr>
          <a:xfrm>
            <a:off x="6323692" y="2988000"/>
            <a:ext cx="1798893" cy="2159555"/>
            <a:chOff x="5995705" y="2570562"/>
            <a:chExt cx="1798893" cy="2159555"/>
          </a:xfrm>
        </p:grpSpPr>
        <p:sp>
          <p:nvSpPr>
            <p:cNvPr id="483" name="Google Shape;483;p26"/>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6"/>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6"/>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6" name="Google Shape;486;p26"/>
          <p:cNvSpPr txBox="1">
            <a:spLocks noGrp="1"/>
          </p:cNvSpPr>
          <p:nvPr>
            <p:ph type="ctrTitle" idx="7"/>
          </p:nvPr>
        </p:nvSpPr>
        <p:spPr>
          <a:xfrm flipH="1">
            <a:off x="3099961" y="874644"/>
            <a:ext cx="3018172" cy="584446"/>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Augmented and Virtual Reality</a:t>
            </a:r>
            <a:endParaRPr sz="1800"/>
          </a:p>
        </p:txBody>
      </p:sp>
      <p:sp>
        <p:nvSpPr>
          <p:cNvPr id="487" name="Google Shape;487;p26"/>
          <p:cNvSpPr txBox="1">
            <a:spLocks noGrp="1"/>
          </p:cNvSpPr>
          <p:nvPr>
            <p:ph type="ctrTitle" idx="8"/>
          </p:nvPr>
        </p:nvSpPr>
        <p:spPr>
          <a:xfrm flipH="1">
            <a:off x="6033231" y="881139"/>
            <a:ext cx="2624212" cy="584446"/>
          </a:xfrm>
          <a:prstGeom prst="rect">
            <a:avLst/>
          </a:prstGeom>
          <a:noFill/>
          <a:ln>
            <a:noFill/>
          </a:ln>
        </p:spPr>
        <p:txBody>
          <a:bodyPr spcFirstLastPara="1" wrap="square" lIns="91425" tIns="91425" rIns="91425" bIns="0" anchor="b" anchorCtr="0">
            <a:noAutofit/>
          </a:bodyPr>
          <a:lstStyle/>
          <a:p>
            <a:pPr marL="0" lvl="0" indent="0" algn="ctr" rtl="0">
              <a:lnSpc>
                <a:spcPct val="100000"/>
              </a:lnSpc>
              <a:spcBef>
                <a:spcPts val="0"/>
              </a:spcBef>
              <a:spcAft>
                <a:spcPts val="0"/>
              </a:spcAft>
              <a:buSzPts val="2400"/>
              <a:buNone/>
            </a:pPr>
            <a:r>
              <a:rPr lang="en-US" sz="1800"/>
              <a:t>Blockchain Technology</a:t>
            </a:r>
            <a:endParaRPr sz="1800"/>
          </a:p>
        </p:txBody>
      </p:sp>
      <p:sp>
        <p:nvSpPr>
          <p:cNvPr id="488" name="Google Shape;488;p26"/>
          <p:cNvSpPr txBox="1"/>
          <p:nvPr/>
        </p:nvSpPr>
        <p:spPr>
          <a:xfrm>
            <a:off x="1092038" y="1410433"/>
            <a:ext cx="1728271"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naheim"/>
                <a:ea typeface="Anaheim"/>
                <a:cs typeface="Anaheim"/>
                <a:sym typeface="Anaheim"/>
              </a:rPr>
              <a:t>IoT</a:t>
            </a:r>
            <a:r>
              <a:rPr lang="en-US" sz="1400" b="0" i="0" u="none" strike="noStrike" cap="none">
                <a:solidFill>
                  <a:srgbClr val="000000"/>
                </a:solidFill>
                <a:latin typeface="Arial"/>
                <a:ea typeface="Arial"/>
                <a:cs typeface="Arial"/>
                <a:sym typeface="Arial"/>
              </a:rPr>
              <a:t> </a:t>
            </a:r>
            <a:r>
              <a:rPr lang="en-US" sz="1400" b="0" i="0" u="none" strike="noStrike" cap="none">
                <a:solidFill>
                  <a:schemeClr val="lt1"/>
                </a:solidFill>
                <a:latin typeface="Anaheim"/>
                <a:ea typeface="Anaheim"/>
                <a:cs typeface="Anaheim"/>
                <a:sym typeface="Anaheim"/>
              </a:rPr>
              <a:t>enables device interconnection, fostering smart homes, smart cities and innovative applications across industries</a:t>
            </a:r>
            <a:endParaRPr/>
          </a:p>
        </p:txBody>
      </p:sp>
      <p:sp>
        <p:nvSpPr>
          <p:cNvPr id="489" name="Google Shape;489;p26"/>
          <p:cNvSpPr txBox="1"/>
          <p:nvPr/>
        </p:nvSpPr>
        <p:spPr>
          <a:xfrm>
            <a:off x="5864093" y="1459090"/>
            <a:ext cx="2419825" cy="138499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1400" b="0" i="0" u="none" strike="noStrike" cap="none">
                <a:solidFill>
                  <a:schemeClr val="lt1"/>
                </a:solidFill>
                <a:latin typeface="Anaheim"/>
                <a:ea typeface="Anaheim"/>
                <a:cs typeface="Anaheim"/>
                <a:sym typeface="Anaheim"/>
              </a:rPr>
              <a:t>Blockchain technology disrupts industries with decentralization and security, used in cryptocurrencies, supply chain management, smart contracts, and beyond.</a:t>
            </a:r>
            <a:endParaRPr/>
          </a:p>
        </p:txBody>
      </p:sp>
      <p:pic>
        <p:nvPicPr>
          <p:cNvPr id="490" name="Google Shape;490;p26"/>
          <p:cNvPicPr preferRelativeResize="0"/>
          <p:nvPr/>
        </p:nvPicPr>
        <p:blipFill rotWithShape="1">
          <a:blip r:embed="rId3">
            <a:alphaModFix/>
          </a:blip>
          <a:srcRect/>
          <a:stretch/>
        </p:blipFill>
        <p:spPr>
          <a:xfrm>
            <a:off x="1442404" y="3249174"/>
            <a:ext cx="916090" cy="916090"/>
          </a:xfrm>
          <a:prstGeom prst="rect">
            <a:avLst/>
          </a:prstGeom>
          <a:noFill/>
          <a:ln>
            <a:noFill/>
          </a:ln>
        </p:spPr>
      </p:pic>
      <p:pic>
        <p:nvPicPr>
          <p:cNvPr id="491" name="Google Shape;491;p26"/>
          <p:cNvPicPr preferRelativeResize="0"/>
          <p:nvPr/>
        </p:nvPicPr>
        <p:blipFill rotWithShape="1">
          <a:blip r:embed="rId4">
            <a:alphaModFix/>
          </a:blip>
          <a:srcRect/>
          <a:stretch/>
        </p:blipFill>
        <p:spPr>
          <a:xfrm>
            <a:off x="4009646" y="3125889"/>
            <a:ext cx="1104829" cy="1104829"/>
          </a:xfrm>
          <a:prstGeom prst="rect">
            <a:avLst/>
          </a:prstGeom>
          <a:noFill/>
          <a:ln>
            <a:noFill/>
          </a:ln>
        </p:spPr>
      </p:pic>
      <p:pic>
        <p:nvPicPr>
          <p:cNvPr id="492" name="Google Shape;492;p26"/>
          <p:cNvPicPr preferRelativeResize="0"/>
          <p:nvPr/>
        </p:nvPicPr>
        <p:blipFill rotWithShape="1">
          <a:blip r:embed="rId5">
            <a:alphaModFix/>
          </a:blip>
          <a:srcRect/>
          <a:stretch/>
        </p:blipFill>
        <p:spPr>
          <a:xfrm>
            <a:off x="6883467" y="3159193"/>
            <a:ext cx="1038220" cy="10382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7"/>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THANKS!</a:t>
            </a:r>
            <a:endParaRPr/>
          </a:p>
        </p:txBody>
      </p:sp>
      <p:sp>
        <p:nvSpPr>
          <p:cNvPr id="498" name="Google Shape;498;p27"/>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3000"/>
              <a:buNone/>
            </a:pPr>
            <a:r>
              <a:rPr lang="en-US" sz="9600"/>
              <a:t>Q/A</a:t>
            </a:r>
            <a:endParaRPr sz="9600"/>
          </a:p>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endParaRPr sz="9600"/>
          </a:p>
          <a:p>
            <a:pPr marL="0" lvl="0" indent="0" algn="ctr" rtl="0">
              <a:lnSpc>
                <a:spcPct val="100000"/>
              </a:lnSpc>
              <a:spcBef>
                <a:spcPts val="0"/>
              </a:spcBef>
              <a:spcAft>
                <a:spcPts val="0"/>
              </a:spcAft>
              <a:buSzPts val="3000"/>
              <a:buNone/>
            </a:pPr>
            <a:endParaRPr sz="9600"/>
          </a:p>
        </p:txBody>
      </p:sp>
      <p:sp>
        <p:nvSpPr>
          <p:cNvPr id="499" name="Google Shape;499;p27"/>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naheim"/>
                <a:ea typeface="Anaheim"/>
                <a:cs typeface="Anaheim"/>
                <a:sym typeface="Anaheim"/>
              </a:rPr>
              <a:t>Please, keep this slide for attribution.</a:t>
            </a:r>
            <a:endParaRPr sz="1400" b="1" i="0" u="none" strike="noStrike" cap="none" dirty="0">
              <a:solidFill>
                <a:schemeClr val="lt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US"/>
              <a:t>OVERVIEW</a:t>
            </a:r>
            <a:endParaRPr/>
          </a:p>
        </p:txBody>
      </p:sp>
      <p:sp>
        <p:nvSpPr>
          <p:cNvPr id="250" name="Google Shape;250;p3"/>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256" name="Google Shape;256;p4"/>
          <p:cNvSpPr txBox="1">
            <a:spLocks noGrp="1"/>
          </p:cNvSpPr>
          <p:nvPr>
            <p:ph type="body" idx="1"/>
          </p:nvPr>
        </p:nvSpPr>
        <p:spPr>
          <a:xfrm>
            <a:off x="466700" y="1837324"/>
            <a:ext cx="4244448" cy="3072605"/>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0"/>
              </a:spcBef>
              <a:spcAft>
                <a:spcPts val="0"/>
              </a:spcAft>
              <a:buSzPts val="1600"/>
              <a:buNone/>
            </a:pPr>
            <a:r>
              <a:rPr lang="en-US" sz="1800" b="1">
                <a:solidFill>
                  <a:schemeClr val="dk2"/>
                </a:solidFill>
                <a:latin typeface="Overpass Mono"/>
                <a:ea typeface="Overpass Mono"/>
                <a:cs typeface="Overpass Mono"/>
                <a:sym typeface="Overpass Mono"/>
              </a:rPr>
              <a:t>Welcome to the C++ Journey!</a:t>
            </a:r>
            <a:endParaRPr/>
          </a:p>
          <a:p>
            <a:pPr marL="127000" lvl="0" indent="0" algn="l" rtl="0">
              <a:lnSpc>
                <a:spcPct val="100000"/>
              </a:lnSpc>
              <a:spcBef>
                <a:spcPts val="0"/>
              </a:spcBef>
              <a:spcAft>
                <a:spcPts val="0"/>
              </a:spcAft>
              <a:buSzPts val="1600"/>
              <a:buNone/>
            </a:pPr>
            <a:r>
              <a:rPr lang="en-US"/>
              <a:t>In this course, you will embark on a rewarding journey of mastering the C++ programming language. Our comprehensive curriculum is divided into three parts: Beginner, Intermediate, and Advanced. Each part will equip you with essential skills, enabling you to build a solid foundation and tackle increasingly complex challenges.</a:t>
            </a:r>
            <a:endParaRPr/>
          </a:p>
        </p:txBody>
      </p:sp>
      <p:sp>
        <p:nvSpPr>
          <p:cNvPr id="257" name="Google Shape;257;p4"/>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sp>
        <p:nvSpPr>
          <p:cNvPr id="258" name="Google Shape;258;p4"/>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a:spLocks noGrp="1"/>
          </p:cNvSpPr>
          <p:nvPr>
            <p:ph type="body" idx="1"/>
          </p:nvPr>
        </p:nvSpPr>
        <p:spPr>
          <a:xfrm>
            <a:off x="467140" y="1837324"/>
            <a:ext cx="4104860" cy="3072605"/>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0"/>
              </a:spcBef>
              <a:spcAft>
                <a:spcPts val="0"/>
              </a:spcAft>
              <a:buSzPts val="1600"/>
              <a:buNone/>
            </a:pPr>
            <a:r>
              <a:rPr lang="en-US" sz="1800" b="1">
                <a:solidFill>
                  <a:schemeClr val="dk2"/>
                </a:solidFill>
                <a:latin typeface="Overpass Mono"/>
                <a:ea typeface="Overpass Mono"/>
                <a:cs typeface="Overpass Mono"/>
                <a:sym typeface="Overpass Mono"/>
              </a:rPr>
              <a:t>BEGINNER</a:t>
            </a:r>
            <a:endParaRPr/>
          </a:p>
          <a:p>
            <a:pPr marL="127000" lvl="0" indent="0" algn="l" rtl="0">
              <a:lnSpc>
                <a:spcPct val="100000"/>
              </a:lnSpc>
              <a:spcBef>
                <a:spcPts val="0"/>
              </a:spcBef>
              <a:spcAft>
                <a:spcPts val="0"/>
              </a:spcAft>
              <a:buSzPts val="1600"/>
              <a:buNone/>
            </a:pPr>
            <a:r>
              <a:rPr lang="en-US"/>
              <a:t>In the Beginner section, we'll introduce you to the world of programming and dive into the fundamentals of C++. You'll learn about program structure, data types, conditional statements, loops, functions, and more. By the end of this part, you'll be ready to create basic C++ programs. This is not enough to become a C++ expert just yet…</a:t>
            </a:r>
            <a:endParaRPr/>
          </a:p>
        </p:txBody>
      </p:sp>
      <p:sp>
        <p:nvSpPr>
          <p:cNvPr id="264" name="Google Shape;264;p5"/>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pic>
        <p:nvPicPr>
          <p:cNvPr id="265" name="Google Shape;265;p5" descr="What is C++ &amp; How It Compares to Other C Programming Languages | Simplilearn"/>
          <p:cNvPicPr preferRelativeResize="0"/>
          <p:nvPr/>
        </p:nvPicPr>
        <p:blipFill rotWithShape="1">
          <a:blip r:embed="rId3">
            <a:alphaModFix/>
          </a:blip>
          <a:srcRect/>
          <a:stretch/>
        </p:blipFill>
        <p:spPr>
          <a:xfrm>
            <a:off x="5432561" y="2266124"/>
            <a:ext cx="3324251" cy="2013606"/>
          </a:xfrm>
          <a:prstGeom prst="rect">
            <a:avLst/>
          </a:prstGeom>
          <a:noFill/>
          <a:ln>
            <a:noFill/>
          </a:ln>
        </p:spPr>
      </p:pic>
      <p:sp>
        <p:nvSpPr>
          <p:cNvPr id="266" name="Google Shape;266;p5"/>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
          <p:cNvSpPr txBox="1">
            <a:spLocks noGrp="1"/>
          </p:cNvSpPr>
          <p:nvPr>
            <p:ph type="body" idx="1"/>
          </p:nvPr>
        </p:nvSpPr>
        <p:spPr>
          <a:xfrm>
            <a:off x="427384" y="1837324"/>
            <a:ext cx="4144616" cy="3072605"/>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0"/>
              </a:spcBef>
              <a:spcAft>
                <a:spcPts val="0"/>
              </a:spcAft>
              <a:buSzPts val="1600"/>
              <a:buNone/>
            </a:pPr>
            <a:r>
              <a:rPr lang="en-US" sz="1800" b="1">
                <a:solidFill>
                  <a:schemeClr val="dk2"/>
                </a:solidFill>
                <a:latin typeface="Overpass Mono"/>
                <a:ea typeface="Overpass Mono"/>
                <a:cs typeface="Overpass Mono"/>
                <a:sym typeface="Overpass Mono"/>
              </a:rPr>
              <a:t>INTERMEDIATE</a:t>
            </a:r>
            <a:endParaRPr/>
          </a:p>
          <a:p>
            <a:pPr marL="127000" lvl="0" indent="0" algn="l" rtl="0">
              <a:lnSpc>
                <a:spcPct val="100000"/>
              </a:lnSpc>
              <a:spcBef>
                <a:spcPts val="0"/>
              </a:spcBef>
              <a:spcAft>
                <a:spcPts val="0"/>
              </a:spcAft>
              <a:buSzPts val="1600"/>
              <a:buNone/>
            </a:pPr>
            <a:r>
              <a:rPr lang="en-US"/>
              <a:t>In the Intermediate section, we'll delve deeper into C++ with a focus on more advanced concepts. You'll gain expertise in recursion, work with structs and pointers, understand C++ STL data structures and algorithms, and learn file handling and exception handling. This part will empower you to handle more sophisticated projects and solve complex problems with confidence.</a:t>
            </a:r>
            <a:endParaRPr/>
          </a:p>
        </p:txBody>
      </p:sp>
      <p:sp>
        <p:nvSpPr>
          <p:cNvPr id="272" name="Google Shape;272;p6"/>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pic>
        <p:nvPicPr>
          <p:cNvPr id="273" name="Google Shape;273;p6" descr="C++ Tutorial for Beginner"/>
          <p:cNvPicPr preferRelativeResize="0"/>
          <p:nvPr/>
        </p:nvPicPr>
        <p:blipFill rotWithShape="1">
          <a:blip r:embed="rId3">
            <a:alphaModFix/>
          </a:blip>
          <a:srcRect/>
          <a:stretch/>
        </p:blipFill>
        <p:spPr>
          <a:xfrm>
            <a:off x="4518990" y="1958009"/>
            <a:ext cx="4617280" cy="2597220"/>
          </a:xfrm>
          <a:prstGeom prst="rect">
            <a:avLst/>
          </a:prstGeom>
          <a:noFill/>
          <a:ln>
            <a:noFill/>
          </a:ln>
        </p:spPr>
      </p:pic>
      <p:sp>
        <p:nvSpPr>
          <p:cNvPr id="274" name="Google Shape;274;p6"/>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body" idx="1"/>
          </p:nvPr>
        </p:nvSpPr>
        <p:spPr>
          <a:xfrm>
            <a:off x="437322" y="1837324"/>
            <a:ext cx="4134677" cy="3072605"/>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0"/>
              </a:spcBef>
              <a:spcAft>
                <a:spcPts val="0"/>
              </a:spcAft>
              <a:buSzPts val="1600"/>
              <a:buNone/>
            </a:pPr>
            <a:r>
              <a:rPr lang="en-US" sz="1800" b="1">
                <a:solidFill>
                  <a:schemeClr val="dk2"/>
                </a:solidFill>
                <a:latin typeface="Overpass Mono"/>
                <a:ea typeface="Overpass Mono"/>
                <a:cs typeface="Overpass Mono"/>
                <a:sym typeface="Overpass Mono"/>
              </a:rPr>
              <a:t>ADVANCED</a:t>
            </a:r>
            <a:endParaRPr/>
          </a:p>
          <a:p>
            <a:pPr marL="127000" lvl="0" indent="0" algn="l" rtl="0">
              <a:lnSpc>
                <a:spcPct val="100000"/>
              </a:lnSpc>
              <a:spcBef>
                <a:spcPts val="0"/>
              </a:spcBef>
              <a:spcAft>
                <a:spcPts val="0"/>
              </a:spcAft>
              <a:buSzPts val="1600"/>
              <a:buNone/>
            </a:pPr>
            <a:r>
              <a:rPr lang="en-US"/>
              <a:t>In the Advanced section, you'll master Object-Oriented Programming (OOP) in C++. We'll cover operator overloading, inheritance, polymorphism, friends, templates and many more. By understanding these advanced concepts, you'll be prepared to design scalable and maintainable C++ applications and dive into various areas including multithreading, artificial intelligence, and game development.</a:t>
            </a:r>
            <a:endParaRPr/>
          </a:p>
        </p:txBody>
      </p:sp>
      <p:sp>
        <p:nvSpPr>
          <p:cNvPr id="280" name="Google Shape;280;p7"/>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pic>
        <p:nvPicPr>
          <p:cNvPr id="281" name="Google Shape;281;p7" descr="10 Best C++ Courses, Tutorials &amp; Certifications Online 2023"/>
          <p:cNvPicPr preferRelativeResize="0"/>
          <p:nvPr/>
        </p:nvPicPr>
        <p:blipFill rotWithShape="1">
          <a:blip r:embed="rId3">
            <a:alphaModFix/>
          </a:blip>
          <a:srcRect/>
          <a:stretch/>
        </p:blipFill>
        <p:spPr>
          <a:xfrm>
            <a:off x="4620672" y="1837324"/>
            <a:ext cx="4268693" cy="2841349"/>
          </a:xfrm>
          <a:prstGeom prst="rect">
            <a:avLst/>
          </a:prstGeom>
          <a:noFill/>
          <a:ln>
            <a:noFill/>
          </a:ln>
        </p:spPr>
      </p:pic>
      <p:sp>
        <p:nvSpPr>
          <p:cNvPr id="282" name="Google Shape;282;p7"/>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8"/>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288" name="Google Shape;288;p8"/>
          <p:cNvSpPr txBox="1">
            <a:spLocks noGrp="1"/>
          </p:cNvSpPr>
          <p:nvPr>
            <p:ph type="body" idx="1"/>
          </p:nvPr>
        </p:nvSpPr>
        <p:spPr>
          <a:xfrm>
            <a:off x="609498" y="1837324"/>
            <a:ext cx="3962501" cy="3072605"/>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0"/>
              </a:spcBef>
              <a:spcAft>
                <a:spcPts val="0"/>
              </a:spcAft>
              <a:buSzPts val="1600"/>
              <a:buNone/>
            </a:pPr>
            <a:r>
              <a:rPr lang="en-US" sz="1800" b="1">
                <a:solidFill>
                  <a:schemeClr val="dk2"/>
                </a:solidFill>
                <a:latin typeface="Overpass Mono"/>
                <a:ea typeface="Overpass Mono"/>
                <a:cs typeface="Overpass Mono"/>
                <a:sym typeface="Overpass Mono"/>
              </a:rPr>
              <a:t>Your Path Forward</a:t>
            </a:r>
            <a:endParaRPr/>
          </a:p>
          <a:p>
            <a:pPr marL="127000" lvl="0" indent="0" algn="l" rtl="0">
              <a:lnSpc>
                <a:spcPct val="100000"/>
              </a:lnSpc>
              <a:spcBef>
                <a:spcPts val="0"/>
              </a:spcBef>
              <a:spcAft>
                <a:spcPts val="0"/>
              </a:spcAft>
              <a:buSzPts val="1600"/>
              <a:buNone/>
            </a:pPr>
            <a:r>
              <a:rPr lang="en-US"/>
              <a:t>Throughout the course, we encourage you to engage actively, ask questions, and participate in the final(and mini) projects to apply your newfound skills creatively. After completing this journey, you'll be well-prepared to pursue various paths, whether it's acing coding interviews, developing exciting applications, creating immersive games, or exploring the depths of data structures and algorithms.</a:t>
            </a:r>
            <a:endParaRPr/>
          </a:p>
          <a:p>
            <a:pPr marL="127000" lvl="0" indent="0" algn="l" rtl="0">
              <a:lnSpc>
                <a:spcPct val="100000"/>
              </a:lnSpc>
              <a:spcBef>
                <a:spcPts val="0"/>
              </a:spcBef>
              <a:spcAft>
                <a:spcPts val="0"/>
              </a:spcAft>
              <a:buSzPts val="1600"/>
              <a:buNone/>
            </a:pPr>
            <a:r>
              <a:rPr lang="en-US" b="1">
                <a:solidFill>
                  <a:schemeClr val="dk2"/>
                </a:solidFill>
                <a:latin typeface="Overpass Mono"/>
                <a:ea typeface="Overpass Mono"/>
                <a:cs typeface="Overpass Mono"/>
                <a:sym typeface="Overpass Mono"/>
              </a:rPr>
              <a:t>Happy</a:t>
            </a:r>
            <a:r>
              <a:rPr lang="en-US" sz="1800" b="1">
                <a:solidFill>
                  <a:schemeClr val="dk2"/>
                </a:solidFill>
                <a:latin typeface="Overpass Mono"/>
                <a:ea typeface="Overpass Mono"/>
                <a:cs typeface="Overpass Mono"/>
                <a:sym typeface="Overpass Mono"/>
              </a:rPr>
              <a:t> </a:t>
            </a:r>
            <a:r>
              <a:rPr lang="en-US" b="1">
                <a:solidFill>
                  <a:schemeClr val="dk2"/>
                </a:solidFill>
                <a:latin typeface="Overpass Mono"/>
                <a:ea typeface="Overpass Mono"/>
                <a:cs typeface="Overpass Mono"/>
                <a:sym typeface="Overpass Mono"/>
              </a:rPr>
              <a:t>Coding!</a:t>
            </a:r>
            <a:endParaRPr/>
          </a:p>
        </p:txBody>
      </p:sp>
      <p:sp>
        <p:nvSpPr>
          <p:cNvPr id="289" name="Google Shape;289;p8"/>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chemeClr val="dk2"/>
                </a:solidFill>
              </a:rPr>
              <a:t>INTRODUCTION</a:t>
            </a:r>
            <a:endParaRPr>
              <a:solidFill>
                <a:schemeClr val="dk2"/>
              </a:solidFill>
            </a:endParaRPr>
          </a:p>
        </p:txBody>
      </p:sp>
      <p:sp>
        <p:nvSpPr>
          <p:cNvPr id="290" name="Google Shape;290;p8"/>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9"/>
          <p:cNvSpPr txBox="1">
            <a:spLocks noGrp="1"/>
          </p:cNvSpPr>
          <p:nvPr>
            <p:ph type="title" idx="7"/>
          </p:nvPr>
        </p:nvSpPr>
        <p:spPr>
          <a:xfrm>
            <a:off x="127805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HOW TO BENEFIT FROM THIS COURSE</a:t>
            </a:r>
            <a:endParaRPr/>
          </a:p>
        </p:txBody>
      </p:sp>
      <p:sp>
        <p:nvSpPr>
          <p:cNvPr id="296" name="Google Shape;296;p9"/>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9"/>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9"/>
          <p:cNvSpPr txBox="1">
            <a:spLocks noGrp="1"/>
          </p:cNvSpPr>
          <p:nvPr>
            <p:ph type="ctrTitle"/>
          </p:nvPr>
        </p:nvSpPr>
        <p:spPr>
          <a:xfrm flipH="1">
            <a:off x="2266008" y="1775350"/>
            <a:ext cx="2163900" cy="3567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2400"/>
              <a:buNone/>
            </a:pPr>
            <a:r>
              <a:rPr lang="en-US"/>
              <a:t>Consistency</a:t>
            </a:r>
            <a:endParaRPr/>
          </a:p>
        </p:txBody>
      </p:sp>
      <p:sp>
        <p:nvSpPr>
          <p:cNvPr id="304" name="Google Shape;304;p9"/>
          <p:cNvSpPr txBox="1">
            <a:spLocks noGrp="1"/>
          </p:cNvSpPr>
          <p:nvPr>
            <p:ph type="ctrTitle" idx="2"/>
          </p:nvPr>
        </p:nvSpPr>
        <p:spPr>
          <a:xfrm flipH="1">
            <a:off x="4714188" y="1775427"/>
            <a:ext cx="2163900" cy="3567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2400"/>
              <a:buNone/>
            </a:pPr>
            <a:r>
              <a:rPr lang="en-US"/>
              <a:t>Practice        </a:t>
            </a:r>
            <a:endParaRPr/>
          </a:p>
        </p:txBody>
      </p:sp>
      <p:sp>
        <p:nvSpPr>
          <p:cNvPr id="305" name="Google Shape;305;p9"/>
          <p:cNvSpPr txBox="1">
            <a:spLocks noGrp="1"/>
          </p:cNvSpPr>
          <p:nvPr>
            <p:ph type="subTitle" idx="1"/>
          </p:nvPr>
        </p:nvSpPr>
        <p:spPr>
          <a:xfrm flipH="1">
            <a:off x="4744271" y="2092512"/>
            <a:ext cx="2163900" cy="4131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1200"/>
              <a:buNone/>
            </a:pPr>
            <a:r>
              <a:rPr lang="en-US"/>
              <a:t>Practice regularly by working on personal coding mini-projects</a:t>
            </a:r>
            <a:endParaRPr/>
          </a:p>
        </p:txBody>
      </p:sp>
      <p:sp>
        <p:nvSpPr>
          <p:cNvPr id="306" name="Google Shape;306;p9"/>
          <p:cNvSpPr txBox="1">
            <a:spLocks noGrp="1"/>
          </p:cNvSpPr>
          <p:nvPr>
            <p:ph type="ctrTitle" idx="3"/>
          </p:nvPr>
        </p:nvSpPr>
        <p:spPr>
          <a:xfrm flipH="1">
            <a:off x="2274474" y="3130299"/>
            <a:ext cx="2163900" cy="3567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2400"/>
              <a:buNone/>
            </a:pPr>
            <a:r>
              <a:rPr lang="en-US"/>
              <a:t>Help</a:t>
            </a:r>
            <a:endParaRPr/>
          </a:p>
        </p:txBody>
      </p:sp>
      <p:sp>
        <p:nvSpPr>
          <p:cNvPr id="307" name="Google Shape;307;p9"/>
          <p:cNvSpPr txBox="1">
            <a:spLocks noGrp="1"/>
          </p:cNvSpPr>
          <p:nvPr>
            <p:ph type="subTitle" idx="4"/>
          </p:nvPr>
        </p:nvSpPr>
        <p:spPr>
          <a:xfrm flipH="1">
            <a:off x="2289920" y="3410443"/>
            <a:ext cx="2163900" cy="6690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US"/>
              <a:t>Engage in discussions and seek help from online communities when stuck</a:t>
            </a:r>
            <a:endParaRPr/>
          </a:p>
        </p:txBody>
      </p:sp>
      <p:sp>
        <p:nvSpPr>
          <p:cNvPr id="308" name="Google Shape;308;p9"/>
          <p:cNvSpPr txBox="1">
            <a:spLocks noGrp="1"/>
          </p:cNvSpPr>
          <p:nvPr>
            <p:ph type="ctrTitle" idx="5"/>
          </p:nvPr>
        </p:nvSpPr>
        <p:spPr>
          <a:xfrm flipH="1">
            <a:off x="4714200" y="3155754"/>
            <a:ext cx="2163900" cy="3567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2400"/>
              <a:buNone/>
            </a:pPr>
            <a:r>
              <a:rPr lang="en-US"/>
              <a:t>Experiment</a:t>
            </a:r>
            <a:endParaRPr/>
          </a:p>
        </p:txBody>
      </p:sp>
      <p:sp>
        <p:nvSpPr>
          <p:cNvPr id="309" name="Google Shape;309;p9"/>
          <p:cNvSpPr txBox="1">
            <a:spLocks noGrp="1"/>
          </p:cNvSpPr>
          <p:nvPr>
            <p:ph type="subTitle" idx="6"/>
          </p:nvPr>
        </p:nvSpPr>
        <p:spPr>
          <a:xfrm flipH="1">
            <a:off x="4714175" y="3585925"/>
            <a:ext cx="2163900" cy="4131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1200"/>
              <a:buNone/>
            </a:pPr>
            <a:r>
              <a:rPr lang="en-US"/>
              <a:t>Experiment with C++ outside classes!</a:t>
            </a:r>
            <a:endParaRPr/>
          </a:p>
        </p:txBody>
      </p:sp>
      <p:sp>
        <p:nvSpPr>
          <p:cNvPr id="310" name="Google Shape;310;p9"/>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9"/>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9"/>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9"/>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9"/>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9"/>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9"/>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9"/>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9"/>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9"/>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9"/>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9"/>
          <p:cNvSpPr txBox="1">
            <a:spLocks noGrp="1"/>
          </p:cNvSpPr>
          <p:nvPr>
            <p:ph type="subTitle" idx="8"/>
          </p:nvPr>
        </p:nvSpPr>
        <p:spPr>
          <a:xfrm flipH="1">
            <a:off x="2266008" y="2208197"/>
            <a:ext cx="2163900" cy="4131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US"/>
              <a:t>Stay consistent and dedicated to learning</a:t>
            </a:r>
            <a:endParaRPr/>
          </a:p>
        </p:txBody>
      </p:sp>
      <p:sp>
        <p:nvSpPr>
          <p:cNvPr id="324" name="Google Shape;324;p9"/>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5" name="Google Shape;325;p9"/>
          <p:cNvGrpSpPr/>
          <p:nvPr/>
        </p:nvGrpSpPr>
        <p:grpSpPr>
          <a:xfrm>
            <a:off x="7178541" y="3360348"/>
            <a:ext cx="456169" cy="455755"/>
            <a:chOff x="858739" y="828453"/>
            <a:chExt cx="456169" cy="455755"/>
          </a:xfrm>
        </p:grpSpPr>
        <p:sp>
          <p:nvSpPr>
            <p:cNvPr id="326" name="Google Shape;326;p9"/>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9"/>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9"/>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9"/>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9"/>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1" name="Google Shape;331;p9"/>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2" name="Google Shape;332;p9"/>
          <p:cNvGrpSpPr/>
          <p:nvPr/>
        </p:nvGrpSpPr>
        <p:grpSpPr>
          <a:xfrm>
            <a:off x="7190734" y="1989677"/>
            <a:ext cx="431782" cy="457187"/>
            <a:chOff x="-1611775" y="1332800"/>
            <a:chExt cx="469175" cy="492075"/>
          </a:xfrm>
        </p:grpSpPr>
        <p:sp>
          <p:nvSpPr>
            <p:cNvPr id="333" name="Google Shape;333;p9"/>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9"/>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9"/>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1029</Words>
  <Application>Microsoft Office PowerPoint</Application>
  <PresentationFormat>On-screen Show (16:9)</PresentationFormat>
  <Paragraphs>100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Anaheim</vt:lpstr>
      <vt:lpstr>Nunito Light</vt:lpstr>
      <vt:lpstr>Raleway SemiBold</vt:lpstr>
      <vt:lpstr>Overpass Mono</vt:lpstr>
      <vt:lpstr>Arial</vt:lpstr>
      <vt:lpstr>Programming Lesson by Slidesgo</vt:lpstr>
      <vt:lpstr>#1 INTRODUCTION TO C++</vt:lpstr>
      <vt:lpstr>TABLE OF CONTENTS</vt:lpstr>
      <vt:lpstr>OVERVIEW</vt:lpstr>
      <vt:lpstr>INTRODUCTION</vt:lpstr>
      <vt:lpstr>INTRODUCTION</vt:lpstr>
      <vt:lpstr>INTRODUCTION</vt:lpstr>
      <vt:lpstr>INTRODUCTION</vt:lpstr>
      <vt:lpstr>INTRODUCTION</vt:lpstr>
      <vt:lpstr>HOW TO BENEFIT FROM THIS COURSE</vt:lpstr>
      <vt:lpstr>C++</vt:lpstr>
      <vt:lpstr>WHY LEARN C++?</vt:lpstr>
      <vt:lpstr>Versatility</vt:lpstr>
      <vt:lpstr>—Erik Naggum  </vt:lpstr>
      <vt:lpstr>Performance</vt:lpstr>
      <vt:lpstr>Industry Demand</vt:lpstr>
      <vt:lpstr>Most Demanded Programming Languages by Number of Jobs</vt:lpstr>
      <vt:lpstr>Compatibility</vt:lpstr>
      <vt:lpstr>Open Source Libraries</vt:lpstr>
      <vt:lpstr>Game Development</vt:lpstr>
      <vt:lpstr>Competitive Programming</vt:lpstr>
      <vt:lpstr>C++ Technologies</vt:lpstr>
      <vt:lpstr>Some Technologies in C++</vt:lpstr>
      <vt:lpstr>Some Technologies in 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C++</dc:title>
  <dc:creator>John</dc:creator>
  <cp:lastModifiedBy>John</cp:lastModifiedBy>
  <cp:revision>2</cp:revision>
  <dcterms:created xsi:type="dcterms:W3CDTF">2023-07-26T08:19:49Z</dcterms:created>
  <dcterms:modified xsi:type="dcterms:W3CDTF">2023-07-28T06:53:07Z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2023-07-27T18:39:49Z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c5ce7ea2-c15d-409c-84be-d88470c0b949</vt:lpwstr>
  </property>
  <property fmtid="{D5CDD505-2E9C-101B-9397-08002B2CF9AE}" pid="7" name="MSIP_Label_defa4170-0d19-0005-0004-bc88714345d2_ActionId">
    <vt:lpwstr>bf2fd307-c368-4a98-96aa-5c278a00aa0c</vt:lpwstr>
  </property>
  <property fmtid="{D5CDD505-2E9C-101B-9397-08002B2CF9AE}" pid="8" name="MSIP_Label_defa4170-0d19-0005-0004-bc88714345d2_ContentBits">
    <vt:lpwstr>0</vt:lpwstr>
  </property>
</Properties>
</file>