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16"/>
  </p:notesMasterIdLst>
  <p:handoutMasterIdLst>
    <p:handoutMasterId r:id="rId17"/>
  </p:handoutMasterIdLst>
  <p:sldIdLst>
    <p:sldId id="256" r:id="rId2"/>
    <p:sldId id="259" r:id="rId3"/>
    <p:sldId id="261" r:id="rId4"/>
    <p:sldId id="270" r:id="rId5"/>
    <p:sldId id="318" r:id="rId6"/>
    <p:sldId id="319" r:id="rId7"/>
    <p:sldId id="320" r:id="rId8"/>
    <p:sldId id="321" r:id="rId9"/>
    <p:sldId id="322" r:id="rId10"/>
    <p:sldId id="324" r:id="rId11"/>
    <p:sldId id="323" r:id="rId12"/>
    <p:sldId id="325" r:id="rId13"/>
    <p:sldId id="326"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9F3C91-8493-4DD7-9073-1231A8F0C3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FDA2E82-8185-47D7-A80E-78C08D52DA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576761-0AAC-41DE-B23B-02484E6CCDFC}" type="datetimeFigureOut">
              <a:rPr lang="en-US" smtClean="0"/>
              <a:t>10/12/2023</a:t>
            </a:fld>
            <a:endParaRPr lang="en-US"/>
          </a:p>
        </p:txBody>
      </p:sp>
      <p:sp>
        <p:nvSpPr>
          <p:cNvPr id="4" name="Footer Placeholder 3">
            <a:extLst>
              <a:ext uri="{FF2B5EF4-FFF2-40B4-BE49-F238E27FC236}">
                <a16:creationId xmlns:a16="http://schemas.microsoft.com/office/drawing/2014/main" id="{9B541B2A-A68E-435C-8092-B9D11F80E7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7F3ACF-5F94-4261-BD2F-8C338BE7E7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79B8C9-CF0C-46D7-9A49-54CA75227147}" type="slidenum">
              <a:rPr lang="en-US" smtClean="0"/>
              <a:t>‹#›</a:t>
            </a:fld>
            <a:endParaRPr lang="en-US"/>
          </a:p>
        </p:txBody>
      </p:sp>
    </p:spTree>
    <p:extLst>
      <p:ext uri="{BB962C8B-B14F-4D97-AF65-F5344CB8AC3E}">
        <p14:creationId xmlns:p14="http://schemas.microsoft.com/office/powerpoint/2010/main" val="17752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43F81-D16A-4251-98CC-7791A411DF2F}"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F5CD6-99DF-40C2-B50D-265159F3289D}" type="slidenum">
              <a:rPr lang="en-US" smtClean="0"/>
              <a:t>‹#›</a:t>
            </a:fld>
            <a:endParaRPr lang="en-US"/>
          </a:p>
        </p:txBody>
      </p:sp>
    </p:spTree>
    <p:extLst>
      <p:ext uri="{BB962C8B-B14F-4D97-AF65-F5344CB8AC3E}">
        <p14:creationId xmlns:p14="http://schemas.microsoft.com/office/powerpoint/2010/main" val="23832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a:solidFill>
            <a:schemeClr val="tx2">
              <a:lumMod val="75000"/>
            </a:schemeClr>
          </a:solidFill>
        </p:spPr>
        <p:txBody>
          <a:bodyPr>
            <a:normAutofit/>
          </a:bodyPr>
          <a:lstStyle>
            <a:lvl1pPr marL="0" indent="0" algn="l">
              <a:buNone/>
              <a:defRPr sz="20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www.capacitybay.com</a:t>
            </a:r>
          </a:p>
        </p:txBody>
      </p:sp>
      <p:sp>
        <p:nvSpPr>
          <p:cNvPr id="6" name="Slide Number Placeholder 5"/>
          <p:cNvSpPr>
            <a:spLocks noGrp="1"/>
          </p:cNvSpPr>
          <p:nvPr>
            <p:ph type="sldNum" sz="quarter" idx="12"/>
          </p:nvPr>
        </p:nvSpPr>
        <p:spPr>
          <a:xfrm>
            <a:off x="9896911" y="5410199"/>
            <a:ext cx="771089" cy="365125"/>
          </a:xfrm>
        </p:spPr>
        <p:txBody>
          <a:bodyPr/>
          <a:lstStyle/>
          <a:p>
            <a:fld id="{3E314742-E492-49FE-B411-557011724046}" type="slidenum">
              <a:rPr lang="en-US" smtClean="0"/>
              <a:t>‹#›</a:t>
            </a:fld>
            <a:endParaRPr lang="en-US"/>
          </a:p>
        </p:txBody>
      </p:sp>
      <p:pic>
        <p:nvPicPr>
          <p:cNvPr id="67" name="Picture 66">
            <a:extLst>
              <a:ext uri="{FF2B5EF4-FFF2-40B4-BE49-F238E27FC236}">
                <a16:creationId xmlns:a16="http://schemas.microsoft.com/office/drawing/2014/main" id="{7FD11A7F-7CAC-466D-A699-E9EB4D303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3782" y="284245"/>
            <a:ext cx="876134" cy="876134"/>
          </a:xfrm>
          <a:prstGeom prst="rect">
            <a:avLst/>
          </a:prstGeom>
        </p:spPr>
      </p:pic>
    </p:spTree>
    <p:extLst>
      <p:ext uri="{BB962C8B-B14F-4D97-AF65-F5344CB8AC3E}">
        <p14:creationId xmlns:p14="http://schemas.microsoft.com/office/powerpoint/2010/main" val="402807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a:solidFill>
            <a:schemeClr val="tx2">
              <a:lumMod val="75000"/>
            </a:schemeClr>
          </a:solidFill>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77855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a:solidFill>
            <a:schemeClr val="tx2">
              <a:lumMod val="75000"/>
            </a:schemeClr>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429493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a:solidFill>
            <a:schemeClr val="tx2">
              <a:lumMod val="75000"/>
            </a:schemeClr>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656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a:solidFill>
            <a:schemeClr val="tx2">
              <a:lumMod val="75000"/>
            </a:schemeClr>
          </a:solidFill>
        </p:spPr>
        <p:txBody>
          <a:bodyPr anchor="t">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513015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72763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40173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solidFill>
            <a:schemeClr val="tx2">
              <a:lumMod val="75000"/>
            </a:schemeClr>
          </a:solidFill>
        </p:spPr>
        <p:txBody>
          <a:bodyPr vert="eaVert"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229912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a:solidFill>
            <a:schemeClr val="tx2">
              <a:lumMod val="75000"/>
            </a:schemeClr>
          </a:solidFill>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73845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8108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a:solidFill>
            <a:schemeClr val="tx2">
              <a:lumMod val="75000"/>
            </a:schemeClr>
          </a:solidFill>
        </p:spPr>
        <p:txBody>
          <a:bodyPr>
            <a:normAutofit/>
          </a:bodyPr>
          <a:lstStyle>
            <a:lvl1pPr marL="0" indent="0">
              <a:buNone/>
              <a:defRPr sz="1800" cap="all" baseline="0">
                <a:solidFill>
                  <a:schemeClr val="bg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94668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a:solidFill>
            <a:schemeClr val="tx2">
              <a:lumMod val="75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47264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www.capacitybay.com</a:t>
            </a:r>
          </a:p>
        </p:txBody>
      </p:sp>
      <p:sp>
        <p:nvSpPr>
          <p:cNvPr id="9" name="Slide Number Placeholder 8"/>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3766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67136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www.capacitybay.com</a:t>
            </a:r>
          </a:p>
        </p:txBody>
      </p:sp>
      <p:sp>
        <p:nvSpPr>
          <p:cNvPr id="4" name="Slide Number Placeholder 3"/>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6299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a:solidFill>
            <a:schemeClr val="tx2">
              <a:lumMod val="75000"/>
            </a:schemeClr>
          </a:solidFill>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a:solidFill>
            <a:schemeClr val="tx2">
              <a:lumMod val="75000"/>
            </a:schemeClr>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7494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a:solidFill>
            <a:schemeClr val="tx2">
              <a:lumMod val="75000"/>
            </a:schemeClr>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29539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a:solidFill>
            <a:schemeClr val="tx2">
              <a:lumMod val="75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716859" y="6455501"/>
            <a:ext cx="2474276" cy="365125"/>
          </a:xfrm>
          <a:prstGeom prst="rect">
            <a:avLst/>
          </a:prstGeom>
        </p:spPr>
        <p:txBody>
          <a:bodyPr vert="horz" lIns="91440" tIns="45720" rIns="91440" bIns="45720" rtlCol="0" anchor="ctr"/>
          <a:lstStyle>
            <a:lvl1pPr algn="l">
              <a:defRPr sz="1050" cap="all" baseline="0">
                <a:solidFill>
                  <a:schemeClr val="tx2"/>
                </a:solidFill>
              </a:defRPr>
            </a:lvl1pPr>
          </a:lstStyle>
          <a:p>
            <a:r>
              <a:rPr lang="en-US" dirty="0"/>
              <a:t>www.capacitybay.com</a:t>
            </a:r>
          </a:p>
        </p:txBody>
      </p:sp>
      <p:sp>
        <p:nvSpPr>
          <p:cNvPr id="6" name="Slide Number Placeholder 5"/>
          <p:cNvSpPr>
            <a:spLocks noGrp="1"/>
          </p:cNvSpPr>
          <p:nvPr>
            <p:ph type="sldNum" sz="quarter" idx="4"/>
          </p:nvPr>
        </p:nvSpPr>
        <p:spPr>
          <a:xfrm>
            <a:off x="634615" y="6455501"/>
            <a:ext cx="771089" cy="365125"/>
          </a:xfrm>
          <a:prstGeom prst="rect">
            <a:avLst/>
          </a:prstGeom>
        </p:spPr>
        <p:txBody>
          <a:bodyPr vert="horz" lIns="91440" tIns="45720" rIns="91440" bIns="45720" rtlCol="0" anchor="ctr"/>
          <a:lstStyle>
            <a:lvl1pPr algn="r">
              <a:defRPr sz="1050">
                <a:solidFill>
                  <a:schemeClr val="tx2"/>
                </a:solidFill>
              </a:defRPr>
            </a:lvl1pPr>
          </a:lstStyle>
          <a:p>
            <a:fld id="{3E314742-E492-49FE-B411-557011724046}" type="slidenum">
              <a:rPr lang="en-US" smtClean="0"/>
              <a:pPr/>
              <a:t>‹#›</a:t>
            </a:fld>
            <a:endParaRPr lang="en-US" dirty="0"/>
          </a:p>
        </p:txBody>
      </p:sp>
      <p:pic>
        <p:nvPicPr>
          <p:cNvPr id="49" name="Picture 48">
            <a:extLst>
              <a:ext uri="{FF2B5EF4-FFF2-40B4-BE49-F238E27FC236}">
                <a16:creationId xmlns:a16="http://schemas.microsoft.com/office/drawing/2014/main" id="{28E38369-3ED8-41FD-AE87-A5290ABC44BD}"/>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29701" y="236289"/>
            <a:ext cx="876134" cy="876134"/>
          </a:xfrm>
          <a:prstGeom prst="rect">
            <a:avLst/>
          </a:prstGeom>
        </p:spPr>
      </p:pic>
      <p:pic>
        <p:nvPicPr>
          <p:cNvPr id="53" name="Picture 52">
            <a:extLst>
              <a:ext uri="{FF2B5EF4-FFF2-40B4-BE49-F238E27FC236}">
                <a16:creationId xmlns:a16="http://schemas.microsoft.com/office/drawing/2014/main" id="{9C0CF195-9238-4F7B-AE98-309150FA9586}"/>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053663" y="1389711"/>
            <a:ext cx="4084674" cy="4078577"/>
          </a:xfrm>
          <a:prstGeom prst="rect">
            <a:avLst/>
          </a:prstGeom>
        </p:spPr>
      </p:pic>
    </p:spTree>
    <p:extLst>
      <p:ext uri="{BB962C8B-B14F-4D97-AF65-F5344CB8AC3E}">
        <p14:creationId xmlns:p14="http://schemas.microsoft.com/office/powerpoint/2010/main" val="66861394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705970" y="1856096"/>
            <a:ext cx="5977720" cy="3684895"/>
          </a:xfrm>
        </p:spPr>
        <p:txBody>
          <a:bodyPr anchor="ctr">
            <a:noAutofit/>
          </a:bodyPr>
          <a:lstStyle/>
          <a:p>
            <a:r>
              <a:rPr lang="en-US" sz="6600" b="1" dirty="0">
                <a:latin typeface="Source Code Pro Black" panose="020B0809030403020204" pitchFamily="49" charset="0"/>
              </a:rPr>
              <a:t>CapacityBay </a:t>
            </a:r>
            <a:br>
              <a:rPr lang="en-US" sz="6600" b="1" dirty="0">
                <a:latin typeface="Source Code Pro Black" panose="020B0809030403020204" pitchFamily="49" charset="0"/>
              </a:rPr>
            </a:br>
            <a:r>
              <a:rPr lang="en-US" sz="6600" b="1" dirty="0">
                <a:latin typeface="Source Code Pro Black" panose="020B0809030403020204" pitchFamily="49" charset="0"/>
              </a:rPr>
              <a:t>C++ </a:t>
            </a:r>
            <a:br>
              <a:rPr lang="en-US" sz="6600" b="1" dirty="0">
                <a:latin typeface="Source Code Pro Black" panose="020B0809030403020204" pitchFamily="49" charset="0"/>
              </a:rPr>
            </a:br>
            <a:r>
              <a:rPr lang="en-US" sz="6600" b="1" dirty="0">
                <a:solidFill>
                  <a:schemeClr val="tx2">
                    <a:lumMod val="60000"/>
                    <a:lumOff val="40000"/>
                  </a:schemeClr>
                </a:solidFill>
                <a:latin typeface="Source Code Pro Black" panose="020B0809030403020204" pitchFamily="49" charset="0"/>
              </a:rPr>
              <a:t>COURSE</a:t>
            </a:r>
            <a:br>
              <a:rPr lang="en-US" sz="6600" b="1" dirty="0">
                <a:solidFill>
                  <a:schemeClr val="tx2">
                    <a:lumMod val="60000"/>
                    <a:lumOff val="40000"/>
                  </a:schemeClr>
                </a:solidFill>
                <a:latin typeface="Source Code Pro Black" panose="020B0809030403020204" pitchFamily="49" charset="0"/>
              </a:rPr>
            </a:br>
            <a:r>
              <a:rPr lang="en-US" sz="2000" b="1" dirty="0">
                <a:solidFill>
                  <a:schemeClr val="tx2"/>
                </a:solidFill>
                <a:latin typeface="Source Code Pro Black" panose="020B0809030403020204" pitchFamily="49" charset="0"/>
              </a:rPr>
              <a:t>DANIEL EMEKA - ILOZOR</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a:xfrm>
            <a:off x="1705970" y="5410199"/>
            <a:ext cx="5124886" cy="365125"/>
          </a:xfrm>
        </p:spPr>
        <p:txBody>
          <a:bodyPr/>
          <a:lstStyle/>
          <a:p>
            <a:r>
              <a:rPr lang="en-US" b="1"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7" y="2284852"/>
            <a:ext cx="2401997" cy="2696581"/>
          </a:xfrm>
          <a:prstGeom prst="rect">
            <a:avLst/>
          </a:prstGeom>
        </p:spPr>
      </p:pic>
    </p:spTree>
    <p:extLst>
      <p:ext uri="{BB962C8B-B14F-4D97-AF65-F5344CB8AC3E}">
        <p14:creationId xmlns:p14="http://schemas.microsoft.com/office/powerpoint/2010/main" val="405181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F1C6-AA60-0AD2-06AF-9666E5E09E5A}"/>
              </a:ext>
            </a:extLst>
          </p:cNvPr>
          <p:cNvSpPr>
            <a:spLocks noGrp="1"/>
          </p:cNvSpPr>
          <p:nvPr>
            <p:ph type="title"/>
          </p:nvPr>
        </p:nvSpPr>
        <p:spPr>
          <a:xfrm>
            <a:off x="3518853" y="304660"/>
            <a:ext cx="5516808" cy="525334"/>
          </a:xfrm>
        </p:spPr>
        <p:txBody>
          <a:bodyPr>
            <a:normAutofit fontScale="90000"/>
          </a:bodyPr>
          <a:lstStyle/>
          <a:p>
            <a:r>
              <a:rPr lang="en-US" dirty="0"/>
              <a:t>MEMBERS OF </a:t>
            </a:r>
            <a:r>
              <a:rPr lang="en-US" dirty="0">
                <a:solidFill>
                  <a:schemeClr val="tx2">
                    <a:lumMod val="60000"/>
                    <a:lumOff val="40000"/>
                  </a:schemeClr>
                </a:solidFill>
              </a:rPr>
              <a:t>STRUCTS</a:t>
            </a:r>
          </a:p>
        </p:txBody>
      </p:sp>
      <p:sp>
        <p:nvSpPr>
          <p:cNvPr id="4" name="Footer Placeholder 3">
            <a:extLst>
              <a:ext uri="{FF2B5EF4-FFF2-40B4-BE49-F238E27FC236}">
                <a16:creationId xmlns:a16="http://schemas.microsoft.com/office/drawing/2014/main" id="{95E99E32-23B4-9546-2FAE-2B1615F444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1DC9C23-4D10-5CE6-BB6F-85BF03B762A7}"/>
              </a:ext>
            </a:extLst>
          </p:cNvPr>
          <p:cNvSpPr>
            <a:spLocks noGrp="1"/>
          </p:cNvSpPr>
          <p:nvPr>
            <p:ph type="sldNum" sz="quarter" idx="12"/>
          </p:nvPr>
        </p:nvSpPr>
        <p:spPr/>
        <p:txBody>
          <a:bodyPr/>
          <a:lstStyle/>
          <a:p>
            <a:fld id="{3E314742-E492-49FE-B411-557011724046}" type="slidenum">
              <a:rPr lang="en-US" smtClean="0"/>
              <a:t>10</a:t>
            </a:fld>
            <a:endParaRPr lang="en-US"/>
          </a:p>
        </p:txBody>
      </p:sp>
      <p:sp>
        <p:nvSpPr>
          <p:cNvPr id="7" name="TextBox 6">
            <a:extLst>
              <a:ext uri="{FF2B5EF4-FFF2-40B4-BE49-F238E27FC236}">
                <a16:creationId xmlns:a16="http://schemas.microsoft.com/office/drawing/2014/main" id="{8719D439-D7F4-CE58-5D99-800237AE7ED6}"/>
              </a:ext>
            </a:extLst>
          </p:cNvPr>
          <p:cNvSpPr txBox="1"/>
          <p:nvPr/>
        </p:nvSpPr>
        <p:spPr>
          <a:xfrm>
            <a:off x="5311330" y="977078"/>
            <a:ext cx="5516809" cy="5478423"/>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struct</a:t>
            </a:r>
            <a:r>
              <a:rPr lang="en-US" sz="1400" b="0" dirty="0">
                <a:solidFill>
                  <a:srgbClr val="D4D4D4"/>
                </a:solidFill>
                <a:effectLst/>
                <a:latin typeface="Consolas" panose="020B0609020204030204" pitchFamily="49" charset="0"/>
              </a:rPr>
              <a:t> MyStruct</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member1</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double</a:t>
            </a:r>
            <a:r>
              <a:rPr lang="en-US" sz="1400" b="0" dirty="0">
                <a:solidFill>
                  <a:srgbClr val="D4D4D4"/>
                </a:solidFill>
                <a:effectLst/>
                <a:latin typeface="Consolas" panose="020B0609020204030204" pitchFamily="49" charset="0"/>
              </a:rPr>
              <a:t> member2</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float</a:t>
            </a:r>
            <a:r>
              <a:rPr lang="en-US" sz="1400" b="0" dirty="0">
                <a:solidFill>
                  <a:srgbClr val="D4D4D4"/>
                </a:solidFill>
                <a:effectLst/>
                <a:latin typeface="Consolas" panose="020B0609020204030204" pitchFamily="49" charset="0"/>
              </a:rPr>
              <a:t> member3</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CantModifyStruct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MyStruct obj</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obj</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member1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100</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608B4E"/>
                </a:solidFill>
                <a:effectLst/>
                <a:latin typeface="Consolas" panose="020B0609020204030204" pitchFamily="49" charset="0"/>
              </a:rPr>
              <a:t>// doesn’t change the argument</a:t>
            </a:r>
            <a:endParaRPr lang="en-US" sz="1400" b="0" dirty="0">
              <a:solidFill>
                <a:srgbClr val="D4D4D4"/>
              </a:solidFill>
              <a:effectLst/>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ModifyStruct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MyStruct </a:t>
            </a:r>
            <a:r>
              <a:rPr lang="en-US" sz="1400" b="0" dirty="0">
                <a:solidFill>
                  <a:srgbClr val="DCDCDC"/>
                </a:solidFill>
                <a:effectLst/>
                <a:latin typeface="Consolas" panose="020B0609020204030204" pitchFamily="49" charset="0"/>
              </a:rPr>
              <a:t>&amp;</a:t>
            </a:r>
            <a:r>
              <a:rPr lang="en-US" sz="1400" b="0" dirty="0">
                <a:solidFill>
                  <a:srgbClr val="D4D4D4"/>
                </a:solidFill>
                <a:effectLst/>
                <a:latin typeface="Consolas" panose="020B0609020204030204" pitchFamily="49" charset="0"/>
              </a:rPr>
              <a:t>obj</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obj</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member1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100</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main</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MyStruct someObject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2.5</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'C'</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08B4E"/>
                </a:solidFill>
                <a:effectLst/>
                <a:latin typeface="Consolas" panose="020B0609020204030204" pitchFamily="49" charset="0"/>
              </a:rPr>
              <a:t>// someObject.member1 does not change</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CantModifyStruct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someObject</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someObject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member1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608B4E"/>
                </a:solidFill>
                <a:effectLst/>
                <a:latin typeface="Consolas" panose="020B0609020204030204" pitchFamily="49" charset="0"/>
              </a:rPr>
              <a:t>// someObject.member1 is now 100</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ModifyStruct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someObject</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someObject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member1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a:t>
            </a:r>
            <a:r>
              <a:rPr lang="en-US" sz="1400" b="0" dirty="0">
                <a:solidFill>
                  <a:srgbClr val="DCDCDC"/>
                </a:solidFill>
                <a:effectLst/>
                <a:latin typeface="Consolas" panose="020B0609020204030204" pitchFamily="49" charset="0"/>
              </a:rPr>
              <a:t>;</a:t>
            </a:r>
            <a:endParaRPr lang="en-US" sz="1400" dirty="0">
              <a:solidFill>
                <a:srgbClr val="DCDCDC"/>
              </a:solidFill>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p:txBody>
      </p:sp>
      <p:sp>
        <p:nvSpPr>
          <p:cNvPr id="11" name="Content Placeholder 2">
            <a:extLst>
              <a:ext uri="{FF2B5EF4-FFF2-40B4-BE49-F238E27FC236}">
                <a16:creationId xmlns:a16="http://schemas.microsoft.com/office/drawing/2014/main" id="{8B52B326-940F-5FC3-BC0E-D39543ECF76C}"/>
              </a:ext>
            </a:extLst>
          </p:cNvPr>
          <p:cNvSpPr>
            <a:spLocks noGrp="1"/>
          </p:cNvSpPr>
          <p:nvPr>
            <p:ph idx="1"/>
          </p:nvPr>
        </p:nvSpPr>
        <p:spPr>
          <a:xfrm>
            <a:off x="1143001" y="977078"/>
            <a:ext cx="4168330" cy="5478422"/>
          </a:xfrm>
        </p:spPr>
        <p:txBody>
          <a:bodyPr/>
          <a:lstStyle/>
          <a:p>
            <a:pPr marL="0" indent="0">
              <a:buNone/>
            </a:pPr>
            <a:r>
              <a:rPr lang="en-US" dirty="0"/>
              <a:t>Like normal variables, variable members of structs can only be modified inside external functions if they are passed by reference.</a:t>
            </a:r>
          </a:p>
        </p:txBody>
      </p:sp>
    </p:spTree>
    <p:extLst>
      <p:ext uri="{BB962C8B-B14F-4D97-AF65-F5344CB8AC3E}">
        <p14:creationId xmlns:p14="http://schemas.microsoft.com/office/powerpoint/2010/main" val="283821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A9A3-1F33-EA8E-EF01-42402804F29A}"/>
              </a:ext>
            </a:extLst>
          </p:cNvPr>
          <p:cNvSpPr>
            <a:spLocks noGrp="1"/>
          </p:cNvSpPr>
          <p:nvPr>
            <p:ph type="title"/>
          </p:nvPr>
        </p:nvSpPr>
        <p:spPr>
          <a:xfrm>
            <a:off x="3566232" y="0"/>
            <a:ext cx="5160913" cy="732522"/>
          </a:xfrm>
        </p:spPr>
        <p:txBody>
          <a:bodyPr/>
          <a:lstStyle/>
          <a:p>
            <a:r>
              <a:rPr lang="en-US" dirty="0"/>
              <a:t>COMPLETE </a:t>
            </a:r>
            <a:r>
              <a:rPr lang="en-US" dirty="0">
                <a:solidFill>
                  <a:schemeClr val="tx2">
                    <a:lumMod val="60000"/>
                    <a:lumOff val="40000"/>
                  </a:schemeClr>
                </a:solidFill>
              </a:rPr>
              <a:t>EXAMPLE 1</a:t>
            </a:r>
          </a:p>
        </p:txBody>
      </p:sp>
      <p:sp>
        <p:nvSpPr>
          <p:cNvPr id="4" name="Footer Placeholder 3">
            <a:extLst>
              <a:ext uri="{FF2B5EF4-FFF2-40B4-BE49-F238E27FC236}">
                <a16:creationId xmlns:a16="http://schemas.microsoft.com/office/drawing/2014/main" id="{049E1FF3-EE26-C921-BF7E-56A4BCC32E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0BD064A6-162C-60AE-48BF-80D1236D6CE8}"/>
              </a:ext>
            </a:extLst>
          </p:cNvPr>
          <p:cNvSpPr>
            <a:spLocks noGrp="1"/>
          </p:cNvSpPr>
          <p:nvPr>
            <p:ph type="sldNum" sz="quarter" idx="12"/>
          </p:nvPr>
        </p:nvSpPr>
        <p:spPr/>
        <p:txBody>
          <a:bodyPr/>
          <a:lstStyle/>
          <a:p>
            <a:fld id="{3E314742-E492-49FE-B411-557011724046}" type="slidenum">
              <a:rPr lang="en-US" smtClean="0"/>
              <a:t>11</a:t>
            </a:fld>
            <a:endParaRPr lang="en-US"/>
          </a:p>
        </p:txBody>
      </p:sp>
      <p:sp>
        <p:nvSpPr>
          <p:cNvPr id="7" name="TextBox 6">
            <a:extLst>
              <a:ext uri="{FF2B5EF4-FFF2-40B4-BE49-F238E27FC236}">
                <a16:creationId xmlns:a16="http://schemas.microsoft.com/office/drawing/2014/main" id="{515EEB30-3945-3867-D6F7-E0B8036D8EA1}"/>
              </a:ext>
            </a:extLst>
          </p:cNvPr>
          <p:cNvSpPr txBox="1"/>
          <p:nvPr/>
        </p:nvSpPr>
        <p:spPr>
          <a:xfrm>
            <a:off x="1047149" y="732522"/>
            <a:ext cx="6830758" cy="5693866"/>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struct</a:t>
            </a:r>
            <a:r>
              <a:rPr lang="en-US" sz="1400" b="0" dirty="0">
                <a:solidFill>
                  <a:srgbClr val="D4D4D4"/>
                </a:solidFill>
                <a:effectLst/>
                <a:latin typeface="Consolas" panose="020B0609020204030204" pitchFamily="49" charset="0"/>
              </a:rPr>
              <a:t> Student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rollNumber</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string name</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float</a:t>
            </a:r>
            <a:r>
              <a:rPr lang="en-US" sz="1400" b="0" dirty="0">
                <a:solidFill>
                  <a:srgbClr val="D4D4D4"/>
                </a:solidFill>
                <a:effectLst/>
                <a:latin typeface="Consolas" panose="020B0609020204030204" pitchFamily="49" charset="0"/>
              </a:rPr>
              <a:t> gpa</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numSubjects</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struct</a:t>
            </a:r>
            <a:r>
              <a:rPr lang="en-US" sz="1400" b="0" dirty="0">
                <a:solidFill>
                  <a:srgbClr val="D4D4D4"/>
                </a:solidFill>
                <a:effectLst/>
                <a:latin typeface="Consolas" panose="020B0609020204030204" pitchFamily="49" charset="0"/>
              </a:rPr>
              <a:t> Subject</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string name</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code</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subject</a:t>
            </a:r>
            <a:r>
              <a:rPr lang="en-US" sz="1400" b="0" dirty="0">
                <a:solidFill>
                  <a:srgbClr val="DCDCDC"/>
                </a:solidFill>
                <a:effectLst/>
                <a:latin typeface="Consolas" panose="020B0609020204030204" pitchFamily="49" charset="0"/>
              </a:rPr>
              <a:t>[</a:t>
            </a:r>
            <a:r>
              <a:rPr lang="en-US" sz="1400" b="0" dirty="0">
                <a:solidFill>
                  <a:srgbClr val="B5CEA8"/>
                </a:solidFill>
                <a:effectLst/>
                <a:latin typeface="Consolas" panose="020B0609020204030204" pitchFamily="49" charset="0"/>
              </a:rPr>
              <a:t>20</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introduceYourself</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"Hi everyone!\n"</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"My name is "</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name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"My roll number is "</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rollNumber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"I have a gpa of "</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gpa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"I take "</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numSubjects;</a:t>
            </a:r>
          </a:p>
          <a:p>
            <a:r>
              <a:rPr lang="en-US" sz="1400" dirty="0">
                <a:solidFill>
                  <a:srgbClr val="D4D4D4"/>
                </a:solidFill>
                <a:latin typeface="Consolas" panose="020B0609020204030204" pitchFamily="49" charset="0"/>
              </a:rPr>
              <a:t>        cout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subjects and they are:\n"</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CDCDC"/>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i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0</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i </a:t>
            </a:r>
            <a:r>
              <a:rPr lang="en-US" sz="1400" b="0" dirty="0">
                <a:solidFill>
                  <a:srgbClr val="DCDCDC"/>
                </a:solidFill>
                <a:effectLst/>
                <a:latin typeface="Consolas" panose="020B0609020204030204" pitchFamily="49" charset="0"/>
              </a:rPr>
              <a:t>&lt;</a:t>
            </a:r>
            <a:r>
              <a:rPr lang="en-US" sz="1400" b="0" dirty="0">
                <a:solidFill>
                  <a:srgbClr val="D4D4D4"/>
                </a:solidFill>
                <a:effectLst/>
                <a:latin typeface="Consolas" panose="020B0609020204030204" pitchFamily="49" charset="0"/>
              </a:rPr>
              <a:t> numSubjects</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i</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"Subject #"</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i</a:t>
            </a:r>
            <a:r>
              <a:rPr lang="en-US" sz="1400" b="0" dirty="0">
                <a:solidFill>
                  <a:srgbClr val="DCDCDC"/>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r>
              <a:rPr lang="en-US" sz="1400" dirty="0">
                <a:solidFill>
                  <a:srgbClr val="DCDCDC"/>
                </a:solidFill>
                <a:latin typeface="Consolas" panose="020B0609020204030204" pitchFamily="49" charset="0"/>
              </a:rPr>
              <a:t>;</a:t>
            </a:r>
          </a:p>
          <a:p>
            <a:r>
              <a:rPr lang="en-US" sz="1400" b="0" dirty="0">
                <a:solidFill>
                  <a:srgbClr val="CE9178"/>
                </a:solidFill>
                <a:effectLst/>
                <a:latin typeface="Consolas" panose="020B0609020204030204" pitchFamily="49" charset="0"/>
              </a:rPr>
              <a:t>            </a:t>
            </a:r>
            <a:r>
              <a:rPr lang="en-US" sz="1400" dirty="0">
                <a:solidFill>
                  <a:srgbClr val="D4D4D4"/>
                </a:solidFill>
                <a:latin typeface="Consolas" panose="020B0609020204030204" pitchFamily="49" charset="0"/>
              </a:rPr>
              <a:t>cout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subject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i</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name</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Code number: "</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subject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i</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code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"\n"</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endParaRPr lang="en-US" sz="1400"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33CC42B-F35B-868C-314E-7EAFCA1BCC5F}"/>
              </a:ext>
            </a:extLst>
          </p:cNvPr>
          <p:cNvSpPr txBox="1"/>
          <p:nvPr/>
        </p:nvSpPr>
        <p:spPr>
          <a:xfrm>
            <a:off x="7877907" y="1975399"/>
            <a:ext cx="4313227" cy="2462213"/>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main</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Student </a:t>
            </a:r>
            <a:r>
              <a:rPr lang="en-US" sz="1400" b="0" dirty="0" err="1">
                <a:solidFill>
                  <a:srgbClr val="D4D4D4"/>
                </a:solidFill>
                <a:effectLst/>
                <a:latin typeface="Consolas" panose="020B0609020204030204" pitchFamily="49" charset="0"/>
              </a:rPr>
              <a:t>student</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student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rollNumber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1004</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student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name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"Daniel Emeka-Ilozor"</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student</a:t>
            </a:r>
            <a:r>
              <a:rPr lang="en-US" sz="1400" b="0" dirty="0" err="1">
                <a:solidFill>
                  <a:srgbClr val="DCDCDC"/>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gpa</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4.8</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student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numSubjects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3</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student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subject</a:t>
            </a:r>
            <a:r>
              <a:rPr lang="en-US" sz="1400" b="0" dirty="0">
                <a:solidFill>
                  <a:srgbClr val="DCDCDC"/>
                </a:solidFill>
                <a:effectLst/>
                <a:latin typeface="Consolas" panose="020B0609020204030204" pitchFamily="49" charset="0"/>
              </a:rPr>
              <a:t>[</a:t>
            </a:r>
            <a:r>
              <a:rPr lang="en-US" sz="1400" b="0" dirty="0">
                <a:solidFill>
                  <a:srgbClr val="B5CEA8"/>
                </a:solidFill>
                <a:effectLst/>
                <a:latin typeface="Consolas" panose="020B0609020204030204" pitchFamily="49" charset="0"/>
              </a:rPr>
              <a:t>0</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CE9178"/>
                </a:solidFill>
                <a:effectLst/>
                <a:latin typeface="Consolas" panose="020B0609020204030204" pitchFamily="49" charset="0"/>
              </a:rPr>
              <a:t>"Science"</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44</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student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subject</a:t>
            </a:r>
            <a:r>
              <a:rPr lang="en-US" sz="1400" b="0" dirty="0">
                <a:solidFill>
                  <a:srgbClr val="DCDCDC"/>
                </a:solidFill>
                <a:effectLst/>
                <a:latin typeface="Consolas" panose="020B0609020204030204" pitchFamily="49" charset="0"/>
              </a:rPr>
              <a:t>[</a:t>
            </a:r>
            <a:r>
              <a:rPr lang="en-US" sz="1400" b="0" dirty="0">
                <a:solidFill>
                  <a:srgbClr val="B5CEA8"/>
                </a:solidFill>
                <a:effectLst/>
                <a:latin typeface="Consolas" panose="020B0609020204030204" pitchFamily="49" charset="0"/>
              </a:rPr>
              <a:t>1</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CE9178"/>
                </a:solidFill>
                <a:effectLst/>
                <a:latin typeface="Consolas" panose="020B0609020204030204" pitchFamily="49" charset="0"/>
              </a:rPr>
              <a:t>"English"</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33</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student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subject</a:t>
            </a:r>
            <a:r>
              <a:rPr lang="en-US" sz="1400" b="0" dirty="0">
                <a:solidFill>
                  <a:srgbClr val="DCDCDC"/>
                </a:solidFill>
                <a:effectLst/>
                <a:latin typeface="Consolas" panose="020B0609020204030204" pitchFamily="49" charset="0"/>
              </a:rPr>
              <a:t>[</a:t>
            </a:r>
            <a:r>
              <a:rPr lang="en-US" sz="1400" b="0" dirty="0">
                <a:solidFill>
                  <a:srgbClr val="B5CEA8"/>
                </a:solidFill>
                <a:effectLst/>
                <a:latin typeface="Consolas" panose="020B0609020204030204" pitchFamily="49" charset="0"/>
              </a:rPr>
              <a:t>2</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r>
              <a:rPr lang="en-US" sz="1400" b="0" dirty="0">
                <a:solidFill>
                  <a:srgbClr val="CE9178"/>
                </a:solidFill>
                <a:effectLst/>
                <a:latin typeface="Consolas" panose="020B0609020204030204" pitchFamily="49" charset="0"/>
              </a:rPr>
              <a:t>"Math"</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22</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student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introduceYourself</a:t>
            </a:r>
            <a:r>
              <a:rPr lang="en-US" sz="1400" b="0" dirty="0">
                <a:solidFill>
                  <a:srgbClr val="DCDCDC"/>
                </a:solidFill>
                <a:effectLst/>
                <a:latin typeface="Consolas" panose="020B0609020204030204" pitchFamily="49" charset="0"/>
              </a:rPr>
              <a:t>();</a:t>
            </a:r>
            <a:endParaRPr lang="en-US" sz="1400" dirty="0">
              <a:solidFill>
                <a:srgbClr val="DCDCDC"/>
              </a:solidFill>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6220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A9A3-1F33-EA8E-EF01-42402804F29A}"/>
              </a:ext>
            </a:extLst>
          </p:cNvPr>
          <p:cNvSpPr>
            <a:spLocks noGrp="1"/>
          </p:cNvSpPr>
          <p:nvPr>
            <p:ph type="title"/>
          </p:nvPr>
        </p:nvSpPr>
        <p:spPr>
          <a:xfrm>
            <a:off x="3566232" y="0"/>
            <a:ext cx="5160913" cy="732522"/>
          </a:xfrm>
        </p:spPr>
        <p:txBody>
          <a:bodyPr/>
          <a:lstStyle/>
          <a:p>
            <a:r>
              <a:rPr lang="en-US" dirty="0"/>
              <a:t>COMPLETE </a:t>
            </a:r>
            <a:r>
              <a:rPr lang="en-US" dirty="0">
                <a:solidFill>
                  <a:schemeClr val="tx2">
                    <a:lumMod val="60000"/>
                    <a:lumOff val="40000"/>
                  </a:schemeClr>
                </a:solidFill>
              </a:rPr>
              <a:t>EXAMPLE 2</a:t>
            </a:r>
          </a:p>
        </p:txBody>
      </p:sp>
      <p:sp>
        <p:nvSpPr>
          <p:cNvPr id="4" name="Footer Placeholder 3">
            <a:extLst>
              <a:ext uri="{FF2B5EF4-FFF2-40B4-BE49-F238E27FC236}">
                <a16:creationId xmlns:a16="http://schemas.microsoft.com/office/drawing/2014/main" id="{049E1FF3-EE26-C921-BF7E-56A4BCC32E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0BD064A6-162C-60AE-48BF-80D1236D6CE8}"/>
              </a:ext>
            </a:extLst>
          </p:cNvPr>
          <p:cNvSpPr>
            <a:spLocks noGrp="1"/>
          </p:cNvSpPr>
          <p:nvPr>
            <p:ph type="sldNum" sz="quarter" idx="12"/>
          </p:nvPr>
        </p:nvSpPr>
        <p:spPr/>
        <p:txBody>
          <a:bodyPr/>
          <a:lstStyle/>
          <a:p>
            <a:fld id="{3E314742-E492-49FE-B411-557011724046}" type="slidenum">
              <a:rPr lang="en-US" smtClean="0"/>
              <a:t>12</a:t>
            </a:fld>
            <a:endParaRPr lang="en-US"/>
          </a:p>
        </p:txBody>
      </p:sp>
      <p:sp>
        <p:nvSpPr>
          <p:cNvPr id="6" name="TextBox 5">
            <a:extLst>
              <a:ext uri="{FF2B5EF4-FFF2-40B4-BE49-F238E27FC236}">
                <a16:creationId xmlns:a16="http://schemas.microsoft.com/office/drawing/2014/main" id="{E2437D23-D3C9-897D-F7DC-F15A6A6583E6}"/>
              </a:ext>
            </a:extLst>
          </p:cNvPr>
          <p:cNvSpPr txBox="1"/>
          <p:nvPr/>
        </p:nvSpPr>
        <p:spPr>
          <a:xfrm>
            <a:off x="1405704" y="546191"/>
            <a:ext cx="9988061" cy="5909310"/>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struct</a:t>
            </a:r>
            <a:r>
              <a:rPr lang="en-US" b="0" dirty="0">
                <a:solidFill>
                  <a:srgbClr val="D4D4D4"/>
                </a:solidFill>
                <a:effectLst/>
                <a:latin typeface="Consolas" panose="020B0609020204030204" pitchFamily="49" charset="0"/>
              </a:rPr>
              <a:t> Person </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std::string name</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608B4E"/>
                </a:solidFill>
                <a:effectLst/>
                <a:latin typeface="Consolas" panose="020B0609020204030204" pitchFamily="49" charset="0"/>
              </a:rPr>
              <a:t>// String (text)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age</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608B4E"/>
                </a:solidFill>
                <a:effectLst/>
                <a:latin typeface="Consolas" panose="020B0609020204030204" pitchFamily="49" charset="0"/>
              </a:rPr>
              <a:t>// Integer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D4D4D4"/>
                </a:solidFill>
                <a:effectLst/>
                <a:latin typeface="Consolas" panose="020B0609020204030204" pitchFamily="49" charset="0"/>
              </a:rPr>
              <a:t> height</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608B4E"/>
                </a:solidFill>
                <a:effectLst/>
                <a:latin typeface="Consolas" panose="020B0609020204030204" pitchFamily="49" charset="0"/>
              </a:rPr>
              <a:t>// Double-precision floating-point number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char</a:t>
            </a:r>
            <a:r>
              <a:rPr lang="en-US" b="0" dirty="0">
                <a:solidFill>
                  <a:srgbClr val="D4D4D4"/>
                </a:solidFill>
                <a:effectLst/>
                <a:latin typeface="Consolas" panose="020B0609020204030204" pitchFamily="49" charset="0"/>
              </a:rPr>
              <a:t> gender</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608B4E"/>
                </a:solidFill>
                <a:effectLst/>
                <a:latin typeface="Consolas" panose="020B0609020204030204" pitchFamily="49" charset="0"/>
              </a:rPr>
              <a:t>// Character</a:t>
            </a:r>
            <a:endParaRPr lang="en-US" b="0" dirty="0">
              <a:solidFill>
                <a:srgbClr val="D4D4D4"/>
              </a:solidFill>
              <a:effectLst/>
              <a:latin typeface="Consolas" panose="020B0609020204030204" pitchFamily="49" charset="0"/>
            </a:endParaRPr>
          </a:p>
          <a:p>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main</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Person person1</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person1</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name </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"Alice"</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person1</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age </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25</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person1</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height </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1.75</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person1</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gender </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std::cout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"Name: "</a:t>
            </a:r>
            <a:r>
              <a:rPr lang="en-US" b="0" dirty="0">
                <a:solidFill>
                  <a:srgbClr val="D4D4D4"/>
                </a:solidFill>
                <a:effectLst/>
                <a:latin typeface="Consolas" panose="020B0609020204030204" pitchFamily="49" charset="0"/>
              </a:rPr>
              <a: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person1</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name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std::endl</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std::cout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"Age: "</a:t>
            </a:r>
            <a:r>
              <a:rPr lang="en-US" b="0" dirty="0">
                <a:solidFill>
                  <a:srgbClr val="D4D4D4"/>
                </a:solidFill>
                <a:effectLst/>
                <a:latin typeface="Consolas" panose="020B0609020204030204" pitchFamily="49" charset="0"/>
              </a:rPr>
              <a: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person1</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age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std::endl</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std::cout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"Height: "</a:t>
            </a:r>
            <a:r>
              <a:rPr lang="en-US" b="0" dirty="0">
                <a:solidFill>
                  <a:srgbClr val="D4D4D4"/>
                </a:solidFill>
                <a:effectLst/>
                <a:latin typeface="Consolas" panose="020B0609020204030204" pitchFamily="49" charset="0"/>
              </a:rPr>
              <a: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person1</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height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 meters"</a:t>
            </a:r>
            <a:r>
              <a:rPr lang="en-US" b="0" dirty="0">
                <a:solidFill>
                  <a:srgbClr val="D4D4D4"/>
                </a:solidFill>
                <a:effectLst/>
                <a:latin typeface="Consolas" panose="020B0609020204030204" pitchFamily="49" charset="0"/>
              </a:rPr>
              <a: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std::endl</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std::cout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"Gender: "</a:t>
            </a:r>
            <a:r>
              <a:rPr lang="en-US" b="0" dirty="0">
                <a:solidFill>
                  <a:srgbClr val="D4D4D4"/>
                </a:solidFill>
                <a:effectLst/>
                <a:latin typeface="Consolas" panose="020B0609020204030204" pitchFamily="49" charset="0"/>
              </a:rPr>
              <a:t>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person1</a:t>
            </a:r>
            <a:r>
              <a:rPr lang="en-US" b="0" dirty="0">
                <a:solidFill>
                  <a:srgbClr val="DCDCDC"/>
                </a:solidFill>
                <a:effectLst/>
                <a:latin typeface="Consolas" panose="020B0609020204030204" pitchFamily="49" charset="0"/>
              </a:rPr>
              <a:t>.</a:t>
            </a:r>
            <a:r>
              <a:rPr lang="en-US" b="0" dirty="0">
                <a:solidFill>
                  <a:srgbClr val="D4D4D4"/>
                </a:solidFill>
                <a:effectLst/>
                <a:latin typeface="Consolas" panose="020B0609020204030204" pitchFamily="49" charset="0"/>
              </a:rPr>
              <a:t>gender </a:t>
            </a:r>
            <a:r>
              <a:rPr lang="en-US" b="0" dirty="0">
                <a:solidFill>
                  <a:srgbClr val="DCDCDC"/>
                </a:solidFill>
                <a:effectLst/>
                <a:latin typeface="Consolas" panose="020B0609020204030204" pitchFamily="49" charset="0"/>
              </a:rPr>
              <a:t>&lt;&lt;</a:t>
            </a:r>
            <a:r>
              <a:rPr lang="en-US" b="0" dirty="0">
                <a:solidFill>
                  <a:srgbClr val="D4D4D4"/>
                </a:solidFill>
                <a:effectLst/>
                <a:latin typeface="Consolas" panose="020B0609020204030204" pitchFamily="49" charset="0"/>
              </a:rPr>
              <a:t> std::endl</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278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A9A3-1F33-EA8E-EF01-42402804F29A}"/>
              </a:ext>
            </a:extLst>
          </p:cNvPr>
          <p:cNvSpPr>
            <a:spLocks noGrp="1"/>
          </p:cNvSpPr>
          <p:nvPr>
            <p:ph type="title"/>
          </p:nvPr>
        </p:nvSpPr>
        <p:spPr>
          <a:xfrm>
            <a:off x="3515543" y="290869"/>
            <a:ext cx="5160913" cy="732522"/>
          </a:xfrm>
        </p:spPr>
        <p:txBody>
          <a:bodyPr/>
          <a:lstStyle/>
          <a:p>
            <a:r>
              <a:rPr lang="en-US" dirty="0"/>
              <a:t>COMPLETE </a:t>
            </a:r>
            <a:r>
              <a:rPr lang="en-US" dirty="0">
                <a:solidFill>
                  <a:schemeClr val="tx2">
                    <a:lumMod val="60000"/>
                    <a:lumOff val="40000"/>
                  </a:schemeClr>
                </a:solidFill>
              </a:rPr>
              <a:t>EXAMPLE 3</a:t>
            </a:r>
          </a:p>
        </p:txBody>
      </p:sp>
      <p:sp>
        <p:nvSpPr>
          <p:cNvPr id="4" name="Footer Placeholder 3">
            <a:extLst>
              <a:ext uri="{FF2B5EF4-FFF2-40B4-BE49-F238E27FC236}">
                <a16:creationId xmlns:a16="http://schemas.microsoft.com/office/drawing/2014/main" id="{049E1FF3-EE26-C921-BF7E-56A4BCC32E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0BD064A6-162C-60AE-48BF-80D1236D6CE8}"/>
              </a:ext>
            </a:extLst>
          </p:cNvPr>
          <p:cNvSpPr>
            <a:spLocks noGrp="1"/>
          </p:cNvSpPr>
          <p:nvPr>
            <p:ph type="sldNum" sz="quarter" idx="12"/>
          </p:nvPr>
        </p:nvSpPr>
        <p:spPr/>
        <p:txBody>
          <a:bodyPr/>
          <a:lstStyle/>
          <a:p>
            <a:fld id="{3E314742-E492-49FE-B411-557011724046}" type="slidenum">
              <a:rPr lang="en-US" smtClean="0"/>
              <a:t>13</a:t>
            </a:fld>
            <a:endParaRPr lang="en-US"/>
          </a:p>
        </p:txBody>
      </p:sp>
      <p:sp>
        <p:nvSpPr>
          <p:cNvPr id="9" name="TextBox 8">
            <a:extLst>
              <a:ext uri="{FF2B5EF4-FFF2-40B4-BE49-F238E27FC236}">
                <a16:creationId xmlns:a16="http://schemas.microsoft.com/office/drawing/2014/main" id="{FBF65ECD-9979-0DD8-3F32-41D8B96D412C}"/>
              </a:ext>
            </a:extLst>
          </p:cNvPr>
          <p:cNvSpPr txBox="1"/>
          <p:nvPr/>
        </p:nvSpPr>
        <p:spPr>
          <a:xfrm>
            <a:off x="5087655" y="1023391"/>
            <a:ext cx="6781693" cy="5262979"/>
          </a:xfrm>
          <a:prstGeom prst="rect">
            <a:avLst/>
          </a:prstGeom>
          <a:solidFill>
            <a:schemeClr val="tx1"/>
          </a:solidFill>
        </p:spPr>
        <p:txBody>
          <a:bodyPr wrap="square">
            <a:spAutoFit/>
          </a:bodyPr>
          <a:lstStyle/>
          <a:p>
            <a:r>
              <a:rPr lang="en-US" sz="1400" b="0" dirty="0">
                <a:solidFill>
                  <a:srgbClr val="569CD6"/>
                </a:solidFill>
                <a:effectLst/>
                <a:latin typeface="Consolas" panose="020B0609020204030204" pitchFamily="49" charset="0"/>
              </a:rPr>
              <a:t>#include</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&lt;</a:t>
            </a:r>
            <a:r>
              <a:rPr lang="en-US" sz="1400" b="0" dirty="0">
                <a:solidFill>
                  <a:srgbClr val="CE9178"/>
                </a:solidFill>
                <a:effectLst/>
                <a:latin typeface="Consolas" panose="020B0609020204030204" pitchFamily="49" charset="0"/>
              </a:rPr>
              <a:t>iostream</a:t>
            </a:r>
            <a:r>
              <a:rPr lang="en-US" sz="1400" b="0" dirty="0">
                <a:solidFill>
                  <a:srgbClr val="569CD6"/>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608B4E"/>
                </a:solidFill>
                <a:effectLst/>
                <a:latin typeface="Consolas" panose="020B0609020204030204" pitchFamily="49" charset="0"/>
              </a:rPr>
              <a:t>// Define a struct to represent a Point with x and y coordinates</a:t>
            </a:r>
            <a:endParaRPr lang="en-US" sz="1400" b="0" dirty="0">
              <a:solidFill>
                <a:srgbClr val="D4D4D4"/>
              </a:solidFill>
              <a:effectLst/>
              <a:latin typeface="Consolas" panose="020B0609020204030204" pitchFamily="49" charset="0"/>
            </a:endParaRPr>
          </a:p>
          <a:p>
            <a:r>
              <a:rPr lang="en-US" sz="1400" b="0" dirty="0">
                <a:solidFill>
                  <a:srgbClr val="569CD6"/>
                </a:solidFill>
                <a:effectLst/>
                <a:latin typeface="Consolas" panose="020B0609020204030204" pitchFamily="49" charset="0"/>
              </a:rPr>
              <a:t>struct</a:t>
            </a:r>
            <a:r>
              <a:rPr lang="en-US" sz="1400" b="0" dirty="0">
                <a:solidFill>
                  <a:srgbClr val="D4D4D4"/>
                </a:solidFill>
                <a:effectLst/>
                <a:latin typeface="Consolas" panose="020B0609020204030204" pitchFamily="49" charset="0"/>
              </a:rPr>
              <a:t> Point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x</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y</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608B4E"/>
                </a:solidFill>
                <a:effectLst/>
                <a:latin typeface="Consolas" panose="020B0609020204030204" pitchFamily="49" charset="0"/>
              </a:rPr>
              <a:t>// Function that returns a Point struct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Point createPoint</a:t>
            </a:r>
            <a:r>
              <a:rPr lang="en-US" sz="1400" b="0" dirty="0">
                <a:solidFill>
                  <a:srgbClr val="DCDCDC"/>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x</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y</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Point newPoint</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newPoint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x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x</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newPoint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y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y</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return</a:t>
            </a:r>
            <a:r>
              <a:rPr lang="en-US" sz="1400" b="0" dirty="0">
                <a:solidFill>
                  <a:srgbClr val="D4D4D4"/>
                </a:solidFill>
                <a:effectLst/>
                <a:latin typeface="Consolas" panose="020B0609020204030204" pitchFamily="49" charset="0"/>
              </a:rPr>
              <a:t> newPoint</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main</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a:solidFill>
                  <a:srgbClr val="608B4E"/>
                </a:solidFill>
                <a:effectLst/>
                <a:latin typeface="Consolas" panose="020B0609020204030204" pitchFamily="49" charset="0"/>
              </a:rPr>
              <a:t>// Call the createPoint function to create a Point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Point myPoint </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createPoint</a:t>
            </a:r>
            <a:r>
              <a:rPr lang="en-US" sz="1400" b="0" dirty="0">
                <a:solidFill>
                  <a:srgbClr val="DCDCDC"/>
                </a:solidFill>
                <a:effectLst/>
                <a:latin typeface="Consolas" panose="020B0609020204030204" pitchFamily="49" charset="0"/>
              </a:rPr>
              <a:t>(</a:t>
            </a:r>
            <a:r>
              <a:rPr lang="en-US" sz="1400" b="0" dirty="0">
                <a:solidFill>
                  <a:srgbClr val="B5CEA8"/>
                </a:solidFill>
                <a:effectLst/>
                <a:latin typeface="Consolas" panose="020B0609020204030204" pitchFamily="49" charset="0"/>
              </a:rPr>
              <a:t>10</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B5CEA8"/>
                </a:solidFill>
                <a:effectLst/>
                <a:latin typeface="Consolas" panose="020B0609020204030204" pitchFamily="49" charset="0"/>
              </a:rPr>
              <a:t>20</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a:solidFill>
                  <a:srgbClr val="608B4E"/>
                </a:solidFill>
                <a:effectLst/>
                <a:latin typeface="Consolas" panose="020B0609020204030204" pitchFamily="49" charset="0"/>
              </a:rPr>
              <a:t>// Access and print the coordinates of the returned Point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std::cout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"X coordinate: "</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myPoint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x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std::endl</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std::cout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"Y coordinate: "</a:t>
            </a:r>
            <a:r>
              <a:rPr lang="en-US" sz="1400" b="0" dirty="0">
                <a:solidFill>
                  <a:srgbClr val="D4D4D4"/>
                </a:solidFill>
                <a:effectLst/>
                <a:latin typeface="Consolas" panose="020B0609020204030204" pitchFamily="49" charset="0"/>
              </a:rPr>
              <a:t>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myPoint</a:t>
            </a:r>
            <a:r>
              <a:rPr lang="en-US" sz="1400" b="0" dirty="0">
                <a:solidFill>
                  <a:srgbClr val="DCDCDC"/>
                </a:solidFill>
                <a:effectLst/>
                <a:latin typeface="Consolas" panose="020B0609020204030204" pitchFamily="49" charset="0"/>
              </a:rPr>
              <a:t>.</a:t>
            </a:r>
            <a:r>
              <a:rPr lang="en-US" sz="1400" b="0" dirty="0">
                <a:solidFill>
                  <a:srgbClr val="D4D4D4"/>
                </a:solidFill>
                <a:effectLst/>
                <a:latin typeface="Consolas" panose="020B0609020204030204" pitchFamily="49" charset="0"/>
              </a:rPr>
              <a:t>y </a:t>
            </a:r>
            <a:r>
              <a:rPr lang="en-US" sz="1400" b="0" dirty="0">
                <a:solidFill>
                  <a:srgbClr val="DCDCDC"/>
                </a:solidFill>
                <a:effectLst/>
                <a:latin typeface="Consolas" panose="020B0609020204030204" pitchFamily="49" charset="0"/>
              </a:rPr>
              <a:t>&lt;&lt;</a:t>
            </a:r>
            <a:r>
              <a:rPr lang="en-US" sz="1400" b="0" dirty="0">
                <a:solidFill>
                  <a:srgbClr val="D4D4D4"/>
                </a:solidFill>
                <a:effectLst/>
                <a:latin typeface="Consolas" panose="020B0609020204030204" pitchFamily="49" charset="0"/>
              </a:rPr>
              <a:t> std::endl</a:t>
            </a:r>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r>
              <a:rPr lang="en-US" sz="1400" b="0" dirty="0">
                <a:solidFill>
                  <a:srgbClr val="DCDCDC"/>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CCD9F5EC-4AE6-B570-5846-DF8AFA026241}"/>
              </a:ext>
            </a:extLst>
          </p:cNvPr>
          <p:cNvSpPr>
            <a:spLocks noGrp="1"/>
          </p:cNvSpPr>
          <p:nvPr>
            <p:ph idx="1"/>
          </p:nvPr>
        </p:nvSpPr>
        <p:spPr>
          <a:xfrm>
            <a:off x="919325" y="1023391"/>
            <a:ext cx="4168330" cy="5262979"/>
          </a:xfrm>
        </p:spPr>
        <p:txBody>
          <a:bodyPr/>
          <a:lstStyle/>
          <a:p>
            <a:pPr marL="0" indent="0">
              <a:buNone/>
            </a:pPr>
            <a:r>
              <a:rPr lang="en-US" dirty="0"/>
              <a:t>It’s not far-fetched to believe that like an in-built datatype, structs can also be returned in functions.</a:t>
            </a:r>
          </a:p>
        </p:txBody>
      </p:sp>
    </p:spTree>
    <p:extLst>
      <p:ext uri="{BB962C8B-B14F-4D97-AF65-F5344CB8AC3E}">
        <p14:creationId xmlns:p14="http://schemas.microsoft.com/office/powerpoint/2010/main" val="154907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2667999" y="2350253"/>
            <a:ext cx="5124886" cy="2565778"/>
          </a:xfrm>
        </p:spPr>
        <p:txBody>
          <a:bodyPr>
            <a:noAutofit/>
          </a:bodyPr>
          <a:lstStyle/>
          <a:p>
            <a:r>
              <a:rPr lang="en-US" sz="9600" b="1" dirty="0">
                <a:latin typeface="Source Code Pro Black" panose="020B0809030403020204" pitchFamily="49" charset="0"/>
              </a:rPr>
              <a:t>THANKS</a:t>
            </a:r>
            <a:br>
              <a:rPr lang="en-US" sz="9600" b="1" dirty="0">
                <a:latin typeface="Source Code Pro Black" panose="020B0809030403020204" pitchFamily="49" charset="0"/>
              </a:rPr>
            </a:br>
            <a:r>
              <a:rPr lang="en-US" sz="9600" b="1" dirty="0">
                <a:solidFill>
                  <a:schemeClr val="tx2">
                    <a:lumMod val="60000"/>
                    <a:lumOff val="40000"/>
                  </a:schemeClr>
                </a:solidFill>
                <a:latin typeface="Source Code Pro Black" panose="020B0809030403020204" pitchFamily="49" charset="0"/>
              </a:rPr>
              <a:t>Q/A</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b="1"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137863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76424" y="2502206"/>
            <a:ext cx="6017094" cy="2261871"/>
          </a:xfrm>
        </p:spPr>
        <p:txBody>
          <a:bodyPr>
            <a:noAutofit/>
          </a:bodyPr>
          <a:lstStyle/>
          <a:p>
            <a:r>
              <a:rPr lang="en-US" sz="5400" b="1" dirty="0">
                <a:latin typeface="Source Code Pro Black" panose="020B0809030403020204" pitchFamily="49" charset="0"/>
              </a:rPr>
              <a:t>#13 </a:t>
            </a:r>
            <a:br>
              <a:rPr lang="en-US" sz="5400" b="1" dirty="0">
                <a:latin typeface="Source Code Pro Black" panose="020B0809030403020204" pitchFamily="49" charset="0"/>
              </a:rPr>
            </a:br>
            <a:r>
              <a:rPr lang="en-US" sz="5400" b="1" dirty="0">
                <a:latin typeface="Source Code Pro Black" panose="020B0809030403020204" pitchFamily="49" charset="0"/>
              </a:rPr>
              <a:t>C++</a:t>
            </a:r>
            <a:br>
              <a:rPr lang="en-US" sz="5400" b="1" dirty="0">
                <a:latin typeface="Source Code Pro Black" panose="020B0809030403020204" pitchFamily="49" charset="0"/>
              </a:rPr>
            </a:br>
            <a:r>
              <a:rPr lang="en-US" sz="5400" b="1" dirty="0">
                <a:solidFill>
                  <a:schemeClr val="tx2">
                    <a:lumMod val="60000"/>
                    <a:lumOff val="40000"/>
                  </a:schemeClr>
                </a:solidFill>
                <a:latin typeface="Source Code Pro Black" panose="020B0809030403020204" pitchFamily="49" charset="0"/>
              </a:rPr>
              <a:t>STRUCTS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b="1"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303830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5BF-035F-475D-BD05-8068D066A801}"/>
              </a:ext>
            </a:extLst>
          </p:cNvPr>
          <p:cNvSpPr>
            <a:spLocks noGrp="1"/>
          </p:cNvSpPr>
          <p:nvPr>
            <p:ph type="title"/>
          </p:nvPr>
        </p:nvSpPr>
        <p:spPr/>
        <p:txBody>
          <a:bodyPr/>
          <a:lstStyle/>
          <a:p>
            <a:r>
              <a:rPr lang="en-US" b="1" dirty="0"/>
              <a:t>TABLE of </a:t>
            </a:r>
            <a:r>
              <a:rPr lang="en-US" b="1" dirty="0">
                <a:solidFill>
                  <a:schemeClr val="tx2">
                    <a:lumMod val="60000"/>
                    <a:lumOff val="40000"/>
                  </a:schemeClr>
                </a:solidFill>
              </a:rPr>
              <a:t>contents</a:t>
            </a:r>
          </a:p>
        </p:txBody>
      </p:sp>
      <p:sp>
        <p:nvSpPr>
          <p:cNvPr id="3" name="Content Placeholder 2">
            <a:extLst>
              <a:ext uri="{FF2B5EF4-FFF2-40B4-BE49-F238E27FC236}">
                <a16:creationId xmlns:a16="http://schemas.microsoft.com/office/drawing/2014/main" id="{5BED73D0-9DA1-46A9-8F24-D0740B6FB3DF}"/>
              </a:ext>
            </a:extLst>
          </p:cNvPr>
          <p:cNvSpPr>
            <a:spLocks noGrp="1"/>
          </p:cNvSpPr>
          <p:nvPr>
            <p:ph idx="1"/>
          </p:nvPr>
        </p:nvSpPr>
        <p:spPr>
          <a:xfrm>
            <a:off x="1141412" y="2249487"/>
            <a:ext cx="10636605" cy="3541714"/>
          </a:xfrm>
          <a:noFill/>
        </p:spPr>
        <p:txBody>
          <a:bodyPr/>
          <a:lstStyle/>
          <a:p>
            <a:r>
              <a:rPr lang="en-US" dirty="0">
                <a:solidFill>
                  <a:schemeClr val="tx2"/>
                </a:solidFill>
              </a:rPr>
              <a:t>Structs</a:t>
            </a:r>
          </a:p>
        </p:txBody>
      </p:sp>
      <p:sp>
        <p:nvSpPr>
          <p:cNvPr id="4" name="Footer Placeholder 3">
            <a:extLst>
              <a:ext uri="{FF2B5EF4-FFF2-40B4-BE49-F238E27FC236}">
                <a16:creationId xmlns:a16="http://schemas.microsoft.com/office/drawing/2014/main" id="{E9804D6F-1645-46F2-BAF3-F07F39808CD5}"/>
              </a:ext>
            </a:extLst>
          </p:cNvPr>
          <p:cNvSpPr>
            <a:spLocks noGrp="1"/>
          </p:cNvSpPr>
          <p:nvPr>
            <p:ph type="ftr" sz="quarter" idx="11"/>
          </p:nvPr>
        </p:nvSpPr>
        <p:spPr/>
        <p:txBody>
          <a:bodyPr/>
          <a:lstStyle/>
          <a:p>
            <a:r>
              <a:rPr lang="en-US"/>
              <a:t>www.capacitybay.com</a:t>
            </a:r>
          </a:p>
        </p:txBody>
      </p:sp>
      <p:sp>
        <p:nvSpPr>
          <p:cNvPr id="5" name="Slide Number Placeholder 4">
            <a:extLst>
              <a:ext uri="{FF2B5EF4-FFF2-40B4-BE49-F238E27FC236}">
                <a16:creationId xmlns:a16="http://schemas.microsoft.com/office/drawing/2014/main" id="{162D5CA3-A2CA-4D42-B4E9-9B2263C1D89A}"/>
              </a:ext>
            </a:extLst>
          </p:cNvPr>
          <p:cNvSpPr>
            <a:spLocks noGrp="1"/>
          </p:cNvSpPr>
          <p:nvPr>
            <p:ph type="sldNum" sz="quarter" idx="12"/>
          </p:nvPr>
        </p:nvSpPr>
        <p:spPr/>
        <p:txBody>
          <a:bodyPr/>
          <a:lstStyle/>
          <a:p>
            <a:fld id="{3E314742-E492-49FE-B411-557011724046}" type="slidenum">
              <a:rPr lang="en-US" smtClean="0"/>
              <a:t>3</a:t>
            </a:fld>
            <a:endParaRPr lang="en-US"/>
          </a:p>
        </p:txBody>
      </p:sp>
    </p:spTree>
    <p:extLst>
      <p:ext uri="{BB962C8B-B14F-4D97-AF65-F5344CB8AC3E}">
        <p14:creationId xmlns:p14="http://schemas.microsoft.com/office/powerpoint/2010/main" val="366297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970336" y="2768868"/>
            <a:ext cx="5822549" cy="1728548"/>
          </a:xfrm>
        </p:spPr>
        <p:txBody>
          <a:bodyPr>
            <a:noAutofit/>
          </a:bodyPr>
          <a:lstStyle/>
          <a:p>
            <a:r>
              <a:rPr lang="en-US" sz="6000" b="1" dirty="0">
                <a:latin typeface="Source Code Pro Black" panose="020B0809030403020204" pitchFamily="49" charset="0"/>
              </a:rPr>
              <a:t>01</a:t>
            </a:r>
            <a:br>
              <a:rPr lang="en-US" sz="6000" b="1" dirty="0">
                <a:latin typeface="Source Code Pro Black" panose="020B0809030403020204" pitchFamily="49" charset="0"/>
              </a:rPr>
            </a:br>
            <a:r>
              <a:rPr lang="en-US" sz="6000" b="1" dirty="0">
                <a:latin typeface="Source Code Pro Black" panose="020B0809030403020204" pitchFamily="49" charset="0"/>
              </a:rPr>
              <a:t>STRUCTS</a:t>
            </a:r>
            <a:endParaRPr lang="en-US" sz="6000" b="1" dirty="0">
              <a:solidFill>
                <a:schemeClr val="tx2">
                  <a:lumMod val="60000"/>
                  <a:lumOff val="40000"/>
                </a:schemeClr>
              </a:solidFill>
              <a:latin typeface="Source Code Pro Black" panose="020B0809030403020204" pitchFamily="49" charset="0"/>
            </a:endParaRP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b="1"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263395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452D-9727-BD28-4A2C-A2675924D900}"/>
              </a:ext>
            </a:extLst>
          </p:cNvPr>
          <p:cNvSpPr>
            <a:spLocks noGrp="1"/>
          </p:cNvSpPr>
          <p:nvPr>
            <p:ph type="title"/>
          </p:nvPr>
        </p:nvSpPr>
        <p:spPr/>
        <p:txBody>
          <a:bodyPr/>
          <a:lstStyle/>
          <a:p>
            <a:r>
              <a:rPr lang="en-US" dirty="0"/>
              <a:t>STRUCTS?</a:t>
            </a:r>
          </a:p>
        </p:txBody>
      </p:sp>
      <p:sp>
        <p:nvSpPr>
          <p:cNvPr id="3" name="Content Placeholder 2">
            <a:extLst>
              <a:ext uri="{FF2B5EF4-FFF2-40B4-BE49-F238E27FC236}">
                <a16:creationId xmlns:a16="http://schemas.microsoft.com/office/drawing/2014/main" id="{472264F8-B6FD-4F8F-82FB-C5C8332FF864}"/>
              </a:ext>
            </a:extLst>
          </p:cNvPr>
          <p:cNvSpPr>
            <a:spLocks noGrp="1"/>
          </p:cNvSpPr>
          <p:nvPr>
            <p:ph idx="1"/>
          </p:nvPr>
        </p:nvSpPr>
        <p:spPr/>
        <p:txBody>
          <a:bodyPr/>
          <a:lstStyle/>
          <a:p>
            <a:pPr marL="0" indent="0">
              <a:buNone/>
            </a:pPr>
            <a:r>
              <a:rPr lang="en-US" dirty="0"/>
              <a:t>In C++, a struct is a user-defined data type that groups together variables of different data types under a single name. Structs are useful when you want to group related data together into a single unit. </a:t>
            </a:r>
          </a:p>
        </p:txBody>
      </p:sp>
      <p:sp>
        <p:nvSpPr>
          <p:cNvPr id="4" name="Footer Placeholder 3">
            <a:extLst>
              <a:ext uri="{FF2B5EF4-FFF2-40B4-BE49-F238E27FC236}">
                <a16:creationId xmlns:a16="http://schemas.microsoft.com/office/drawing/2014/main" id="{5F358FC5-18B3-A96C-4C77-20DB613471A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0578BC13-ACCD-8A24-CF17-7DB3B7116B5B}"/>
              </a:ext>
            </a:extLst>
          </p:cNvPr>
          <p:cNvSpPr>
            <a:spLocks noGrp="1"/>
          </p:cNvSpPr>
          <p:nvPr>
            <p:ph type="sldNum" sz="quarter" idx="12"/>
          </p:nvPr>
        </p:nvSpPr>
        <p:spPr/>
        <p:txBody>
          <a:bodyPr/>
          <a:lstStyle/>
          <a:p>
            <a:fld id="{3E314742-E492-49FE-B411-557011724046}" type="slidenum">
              <a:rPr lang="en-US" smtClean="0"/>
              <a:t>5</a:t>
            </a:fld>
            <a:endParaRPr lang="en-US"/>
          </a:p>
        </p:txBody>
      </p:sp>
    </p:spTree>
    <p:extLst>
      <p:ext uri="{BB962C8B-B14F-4D97-AF65-F5344CB8AC3E}">
        <p14:creationId xmlns:p14="http://schemas.microsoft.com/office/powerpoint/2010/main" val="203358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F1C6-AA60-0AD2-06AF-9666E5E09E5A}"/>
              </a:ext>
            </a:extLst>
          </p:cNvPr>
          <p:cNvSpPr>
            <a:spLocks noGrp="1"/>
          </p:cNvSpPr>
          <p:nvPr>
            <p:ph type="title"/>
          </p:nvPr>
        </p:nvSpPr>
        <p:spPr/>
        <p:txBody>
          <a:bodyPr/>
          <a:lstStyle/>
          <a:p>
            <a:r>
              <a:rPr lang="en-US" dirty="0"/>
              <a:t>DECLARING </a:t>
            </a:r>
            <a:r>
              <a:rPr lang="en-US" dirty="0">
                <a:solidFill>
                  <a:schemeClr val="tx2">
                    <a:lumMod val="60000"/>
                    <a:lumOff val="40000"/>
                  </a:schemeClr>
                </a:solidFill>
              </a:rPr>
              <a:t>STRUCTS</a:t>
            </a:r>
          </a:p>
        </p:txBody>
      </p:sp>
      <p:sp>
        <p:nvSpPr>
          <p:cNvPr id="3" name="Content Placeholder 2">
            <a:extLst>
              <a:ext uri="{FF2B5EF4-FFF2-40B4-BE49-F238E27FC236}">
                <a16:creationId xmlns:a16="http://schemas.microsoft.com/office/drawing/2014/main" id="{BD47E784-11A5-9A71-1E1A-3BC6A79CCDB1}"/>
              </a:ext>
            </a:extLst>
          </p:cNvPr>
          <p:cNvSpPr>
            <a:spLocks noGrp="1"/>
          </p:cNvSpPr>
          <p:nvPr>
            <p:ph idx="1"/>
          </p:nvPr>
        </p:nvSpPr>
        <p:spPr>
          <a:xfrm>
            <a:off x="1141412" y="1589649"/>
            <a:ext cx="9905999" cy="4865852"/>
          </a:xfrm>
        </p:spPr>
        <p:txBody>
          <a:bodyPr/>
          <a:lstStyle/>
          <a:p>
            <a:pPr marL="0" indent="0">
              <a:buNone/>
            </a:pPr>
            <a:r>
              <a:rPr lang="en-US" dirty="0"/>
              <a:t>You declare a struct using the struct keyword followed by the struct name, and then the members in a curly brace, with a semicolon at the end. Here's the basic syntax:</a:t>
            </a:r>
          </a:p>
        </p:txBody>
      </p:sp>
      <p:sp>
        <p:nvSpPr>
          <p:cNvPr id="4" name="Footer Placeholder 3">
            <a:extLst>
              <a:ext uri="{FF2B5EF4-FFF2-40B4-BE49-F238E27FC236}">
                <a16:creationId xmlns:a16="http://schemas.microsoft.com/office/drawing/2014/main" id="{95E99E32-23B4-9546-2FAE-2B1615F444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1DC9C23-4D10-5CE6-BB6F-85BF03B762A7}"/>
              </a:ext>
            </a:extLst>
          </p:cNvPr>
          <p:cNvSpPr>
            <a:spLocks noGrp="1"/>
          </p:cNvSpPr>
          <p:nvPr>
            <p:ph type="sldNum" sz="quarter" idx="12"/>
          </p:nvPr>
        </p:nvSpPr>
        <p:spPr/>
        <p:txBody>
          <a:bodyPr/>
          <a:lstStyle/>
          <a:p>
            <a:fld id="{3E314742-E492-49FE-B411-557011724046}" type="slidenum">
              <a:rPr lang="en-US" smtClean="0"/>
              <a:t>6</a:t>
            </a:fld>
            <a:endParaRPr lang="en-US"/>
          </a:p>
        </p:txBody>
      </p:sp>
      <p:sp>
        <p:nvSpPr>
          <p:cNvPr id="7" name="TextBox 6">
            <a:extLst>
              <a:ext uri="{FF2B5EF4-FFF2-40B4-BE49-F238E27FC236}">
                <a16:creationId xmlns:a16="http://schemas.microsoft.com/office/drawing/2014/main" id="{B3C2FA0D-C8C6-65C2-FE75-869A6B8D4D8F}"/>
              </a:ext>
            </a:extLst>
          </p:cNvPr>
          <p:cNvSpPr txBox="1"/>
          <p:nvPr/>
        </p:nvSpPr>
        <p:spPr>
          <a:xfrm>
            <a:off x="2883878" y="3346958"/>
            <a:ext cx="8163533" cy="3108543"/>
          </a:xfrm>
          <a:prstGeom prst="rect">
            <a:avLst/>
          </a:prstGeom>
          <a:solidFill>
            <a:schemeClr val="tx1"/>
          </a:solidFill>
        </p:spPr>
        <p:txBody>
          <a:bodyPr wrap="square">
            <a:spAutoFit/>
          </a:bodyPr>
          <a:lstStyle/>
          <a:p>
            <a:r>
              <a:rPr lang="en-US" sz="2800" b="0" dirty="0">
                <a:solidFill>
                  <a:srgbClr val="569CD6"/>
                </a:solidFill>
                <a:effectLst/>
                <a:latin typeface="Consolas" panose="020B0609020204030204" pitchFamily="49" charset="0"/>
              </a:rPr>
              <a:t>struct</a:t>
            </a:r>
            <a:r>
              <a:rPr lang="en-US" sz="2800" b="0" dirty="0">
                <a:solidFill>
                  <a:srgbClr val="D4D4D4"/>
                </a:solidFill>
                <a:effectLst/>
                <a:latin typeface="Consolas" panose="020B0609020204030204" pitchFamily="49" charset="0"/>
              </a:rPr>
              <a:t> MyStruct </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608B4E"/>
                </a:solidFill>
                <a:effectLst/>
                <a:latin typeface="Consolas" panose="020B0609020204030204" pitchFamily="49" charset="0"/>
              </a:rPr>
              <a:t>// Members or fields</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569CD6"/>
                </a:solidFill>
                <a:effectLst/>
                <a:latin typeface="Consolas" panose="020B0609020204030204" pitchFamily="49" charset="0"/>
              </a:rPr>
              <a:t>int</a:t>
            </a:r>
            <a:r>
              <a:rPr lang="en-US" sz="2800" b="0" dirty="0">
                <a:solidFill>
                  <a:srgbClr val="D4D4D4"/>
                </a:solidFill>
                <a:effectLst/>
                <a:latin typeface="Consolas" panose="020B0609020204030204" pitchFamily="49" charset="0"/>
              </a:rPr>
              <a:t> member1</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569CD6"/>
                </a:solidFill>
                <a:effectLst/>
                <a:latin typeface="Consolas" panose="020B0609020204030204" pitchFamily="49" charset="0"/>
              </a:rPr>
              <a:t>double</a:t>
            </a:r>
            <a:r>
              <a:rPr lang="en-US" sz="2800" b="0" dirty="0">
                <a:solidFill>
                  <a:srgbClr val="D4D4D4"/>
                </a:solidFill>
                <a:effectLst/>
                <a:latin typeface="Consolas" panose="020B0609020204030204" pitchFamily="49" charset="0"/>
              </a:rPr>
              <a:t> member2</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569CD6"/>
                </a:solidFill>
                <a:effectLst/>
                <a:latin typeface="Consolas" panose="020B0609020204030204" pitchFamily="49" charset="0"/>
              </a:rPr>
              <a:t>char</a:t>
            </a:r>
            <a:r>
              <a:rPr lang="en-US" sz="2800" b="0" dirty="0">
                <a:solidFill>
                  <a:srgbClr val="D4D4D4"/>
                </a:solidFill>
                <a:effectLst/>
                <a:latin typeface="Consolas" panose="020B0609020204030204" pitchFamily="49" charset="0"/>
              </a:rPr>
              <a:t> member3</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    </a:t>
            </a:r>
            <a:r>
              <a:rPr lang="en-US" sz="2800" b="0" dirty="0">
                <a:solidFill>
                  <a:srgbClr val="608B4E"/>
                </a:solidFill>
                <a:effectLst/>
                <a:latin typeface="Consolas" panose="020B0609020204030204" pitchFamily="49" charset="0"/>
              </a:rPr>
              <a:t>// ... You can add more members here</a:t>
            </a:r>
            <a:endParaRPr lang="en-US" sz="2800" b="0" dirty="0">
              <a:solidFill>
                <a:srgbClr val="D4D4D4"/>
              </a:solidFill>
              <a:effectLst/>
              <a:latin typeface="Consolas" panose="020B0609020204030204" pitchFamily="49" charset="0"/>
            </a:endParaRPr>
          </a:p>
          <a:p>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2432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F1C6-AA60-0AD2-06AF-9666E5E09E5A}"/>
              </a:ext>
            </a:extLst>
          </p:cNvPr>
          <p:cNvSpPr>
            <a:spLocks noGrp="1"/>
          </p:cNvSpPr>
          <p:nvPr>
            <p:ph type="title"/>
          </p:nvPr>
        </p:nvSpPr>
        <p:spPr/>
        <p:txBody>
          <a:bodyPr/>
          <a:lstStyle/>
          <a:p>
            <a:r>
              <a:rPr lang="en-US" dirty="0"/>
              <a:t>ACCESSING </a:t>
            </a:r>
            <a:r>
              <a:rPr lang="en-US" dirty="0">
                <a:solidFill>
                  <a:schemeClr val="tx2">
                    <a:lumMod val="60000"/>
                    <a:lumOff val="40000"/>
                  </a:schemeClr>
                </a:solidFill>
              </a:rPr>
              <a:t>STRUCT MEMBERS</a:t>
            </a:r>
          </a:p>
        </p:txBody>
      </p:sp>
      <p:sp>
        <p:nvSpPr>
          <p:cNvPr id="3" name="Content Placeholder 2">
            <a:extLst>
              <a:ext uri="{FF2B5EF4-FFF2-40B4-BE49-F238E27FC236}">
                <a16:creationId xmlns:a16="http://schemas.microsoft.com/office/drawing/2014/main" id="{BD47E784-11A5-9A71-1E1A-3BC6A79CCDB1}"/>
              </a:ext>
            </a:extLst>
          </p:cNvPr>
          <p:cNvSpPr>
            <a:spLocks noGrp="1"/>
          </p:cNvSpPr>
          <p:nvPr>
            <p:ph idx="1"/>
          </p:nvPr>
        </p:nvSpPr>
        <p:spPr/>
        <p:txBody>
          <a:bodyPr/>
          <a:lstStyle/>
          <a:p>
            <a:pPr marL="0" indent="0">
              <a:buNone/>
            </a:pPr>
            <a:r>
              <a:rPr lang="en-US" dirty="0"/>
              <a:t>Once a struct is made, you can use it as a datatype for a variable. Struct members of that variable can be accessed using the dot (‘.’) operator. For example:</a:t>
            </a:r>
          </a:p>
        </p:txBody>
      </p:sp>
      <p:sp>
        <p:nvSpPr>
          <p:cNvPr id="4" name="Footer Placeholder 3">
            <a:extLst>
              <a:ext uri="{FF2B5EF4-FFF2-40B4-BE49-F238E27FC236}">
                <a16:creationId xmlns:a16="http://schemas.microsoft.com/office/drawing/2014/main" id="{95E99E32-23B4-9546-2FAE-2B1615F444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1DC9C23-4D10-5CE6-BB6F-85BF03B762A7}"/>
              </a:ext>
            </a:extLst>
          </p:cNvPr>
          <p:cNvSpPr>
            <a:spLocks noGrp="1"/>
          </p:cNvSpPr>
          <p:nvPr>
            <p:ph type="sldNum" sz="quarter" idx="12"/>
          </p:nvPr>
        </p:nvSpPr>
        <p:spPr/>
        <p:txBody>
          <a:bodyPr/>
          <a:lstStyle/>
          <a:p>
            <a:fld id="{3E314742-E492-49FE-B411-557011724046}" type="slidenum">
              <a:rPr lang="en-US" smtClean="0"/>
              <a:t>7</a:t>
            </a:fld>
            <a:endParaRPr lang="en-US"/>
          </a:p>
        </p:txBody>
      </p:sp>
      <p:sp>
        <p:nvSpPr>
          <p:cNvPr id="10" name="TextBox 9">
            <a:extLst>
              <a:ext uri="{FF2B5EF4-FFF2-40B4-BE49-F238E27FC236}">
                <a16:creationId xmlns:a16="http://schemas.microsoft.com/office/drawing/2014/main" id="{7BAB031F-BF60-AE6F-83C0-AC3AC9EE5679}"/>
              </a:ext>
            </a:extLst>
          </p:cNvPr>
          <p:cNvSpPr txBox="1"/>
          <p:nvPr/>
        </p:nvSpPr>
        <p:spPr>
          <a:xfrm>
            <a:off x="4942033" y="3975319"/>
            <a:ext cx="6105378" cy="1815882"/>
          </a:xfrm>
          <a:prstGeom prst="rect">
            <a:avLst/>
          </a:prstGeom>
          <a:solidFill>
            <a:schemeClr val="tx1"/>
          </a:solidFill>
        </p:spPr>
        <p:txBody>
          <a:bodyPr wrap="square">
            <a:spAutoFit/>
          </a:bodyPr>
          <a:lstStyle/>
          <a:p>
            <a:r>
              <a:rPr lang="en-US" sz="2800" b="0" dirty="0">
                <a:solidFill>
                  <a:srgbClr val="D4D4D4"/>
                </a:solidFill>
                <a:effectLst/>
                <a:latin typeface="Consolas" panose="020B0609020204030204" pitchFamily="49" charset="0"/>
              </a:rPr>
              <a:t>MyStruct myObject</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myObject</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member1 </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42</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myObject</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member2 </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3.14159</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myObject</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member3 </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'A’</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8671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F1C6-AA60-0AD2-06AF-9666E5E09E5A}"/>
              </a:ext>
            </a:extLst>
          </p:cNvPr>
          <p:cNvSpPr>
            <a:spLocks noGrp="1"/>
          </p:cNvSpPr>
          <p:nvPr>
            <p:ph type="title"/>
          </p:nvPr>
        </p:nvSpPr>
        <p:spPr/>
        <p:txBody>
          <a:bodyPr/>
          <a:lstStyle/>
          <a:p>
            <a:r>
              <a:rPr lang="en-US" dirty="0"/>
              <a:t>INITIALIZING </a:t>
            </a:r>
            <a:r>
              <a:rPr lang="en-US" dirty="0">
                <a:solidFill>
                  <a:schemeClr val="tx2">
                    <a:lumMod val="60000"/>
                    <a:lumOff val="40000"/>
                  </a:schemeClr>
                </a:solidFill>
              </a:rPr>
              <a:t>STRUCTS</a:t>
            </a:r>
          </a:p>
        </p:txBody>
      </p:sp>
      <p:sp>
        <p:nvSpPr>
          <p:cNvPr id="3" name="Content Placeholder 2">
            <a:extLst>
              <a:ext uri="{FF2B5EF4-FFF2-40B4-BE49-F238E27FC236}">
                <a16:creationId xmlns:a16="http://schemas.microsoft.com/office/drawing/2014/main" id="{BD47E784-11A5-9A71-1E1A-3BC6A79CCDB1}"/>
              </a:ext>
            </a:extLst>
          </p:cNvPr>
          <p:cNvSpPr>
            <a:spLocks noGrp="1"/>
          </p:cNvSpPr>
          <p:nvPr>
            <p:ph idx="1"/>
          </p:nvPr>
        </p:nvSpPr>
        <p:spPr/>
        <p:txBody>
          <a:bodyPr/>
          <a:lstStyle/>
          <a:p>
            <a:pPr marL="0" indent="0">
              <a:buNone/>
            </a:pPr>
            <a:r>
              <a:rPr lang="en-US" dirty="0"/>
              <a:t>You can initialize a struct when declaring it, similar to initializing an array or other variables:</a:t>
            </a:r>
          </a:p>
        </p:txBody>
      </p:sp>
      <p:sp>
        <p:nvSpPr>
          <p:cNvPr id="4" name="Footer Placeholder 3">
            <a:extLst>
              <a:ext uri="{FF2B5EF4-FFF2-40B4-BE49-F238E27FC236}">
                <a16:creationId xmlns:a16="http://schemas.microsoft.com/office/drawing/2014/main" id="{95E99E32-23B4-9546-2FAE-2B1615F444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1DC9C23-4D10-5CE6-BB6F-85BF03B762A7}"/>
              </a:ext>
            </a:extLst>
          </p:cNvPr>
          <p:cNvSpPr>
            <a:spLocks noGrp="1"/>
          </p:cNvSpPr>
          <p:nvPr>
            <p:ph type="sldNum" sz="quarter" idx="12"/>
          </p:nvPr>
        </p:nvSpPr>
        <p:spPr/>
        <p:txBody>
          <a:bodyPr/>
          <a:lstStyle/>
          <a:p>
            <a:fld id="{3E314742-E492-49FE-B411-557011724046}" type="slidenum">
              <a:rPr lang="en-US" smtClean="0"/>
              <a:t>8</a:t>
            </a:fld>
            <a:endParaRPr lang="en-US"/>
          </a:p>
        </p:txBody>
      </p:sp>
      <p:sp>
        <p:nvSpPr>
          <p:cNvPr id="7" name="TextBox 6">
            <a:extLst>
              <a:ext uri="{FF2B5EF4-FFF2-40B4-BE49-F238E27FC236}">
                <a16:creationId xmlns:a16="http://schemas.microsoft.com/office/drawing/2014/main" id="{F10720DA-4322-BC93-7A33-FA070E6C90F6}"/>
              </a:ext>
            </a:extLst>
          </p:cNvPr>
          <p:cNvSpPr txBox="1"/>
          <p:nvPr/>
        </p:nvSpPr>
        <p:spPr>
          <a:xfrm>
            <a:off x="2421572" y="4673043"/>
            <a:ext cx="8002587" cy="523220"/>
          </a:xfrm>
          <a:prstGeom prst="rect">
            <a:avLst/>
          </a:prstGeom>
          <a:solidFill>
            <a:schemeClr val="tx1"/>
          </a:solidFill>
        </p:spPr>
        <p:txBody>
          <a:bodyPr wrap="square">
            <a:spAutoFit/>
          </a:bodyPr>
          <a:lstStyle/>
          <a:p>
            <a:r>
              <a:rPr lang="en-US" sz="2800" b="0" dirty="0">
                <a:solidFill>
                  <a:srgbClr val="D4D4D4"/>
                </a:solidFill>
                <a:effectLst/>
                <a:latin typeface="Consolas" panose="020B0609020204030204" pitchFamily="49" charset="0"/>
              </a:rPr>
              <a:t>MyStruct anotherObject </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DCDCDC"/>
                </a:solidFill>
                <a:effectLst/>
                <a:latin typeface="Consolas" panose="020B0609020204030204" pitchFamily="49" charset="0"/>
              </a:rPr>
              <a:t>{</a:t>
            </a:r>
            <a:r>
              <a:rPr lang="en-US" sz="2800" b="0" dirty="0">
                <a:solidFill>
                  <a:srgbClr val="B5CEA8"/>
                </a:solidFill>
                <a:effectLst/>
                <a:latin typeface="Consolas" panose="020B0609020204030204" pitchFamily="49" charset="0"/>
              </a:rPr>
              <a:t>10</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B5CEA8"/>
                </a:solidFill>
                <a:effectLst/>
                <a:latin typeface="Consolas" panose="020B0609020204030204" pitchFamily="49" charset="0"/>
              </a:rPr>
              <a:t>2.5</a:t>
            </a:r>
            <a:r>
              <a:rPr lang="en-US" sz="2800" b="0" dirty="0">
                <a:solidFill>
                  <a:srgbClr val="DCDCDC"/>
                </a:solidFill>
                <a:effectLst/>
                <a:latin typeface="Consolas" panose="020B0609020204030204" pitchFamily="49" charset="0"/>
              </a:rPr>
              <a:t>,</a:t>
            </a:r>
            <a:r>
              <a:rPr lang="en-US" sz="2800" b="0" dirty="0">
                <a:solidFill>
                  <a:srgbClr val="D4D4D4"/>
                </a:solidFill>
                <a:effectLst/>
                <a:latin typeface="Consolas" panose="020B0609020204030204" pitchFamily="49" charset="0"/>
              </a:rPr>
              <a:t> </a:t>
            </a:r>
            <a:r>
              <a:rPr lang="en-US" sz="2800" b="0" dirty="0">
                <a:solidFill>
                  <a:srgbClr val="CE9178"/>
                </a:solidFill>
                <a:effectLst/>
                <a:latin typeface="Consolas" panose="020B0609020204030204" pitchFamily="49" charset="0"/>
              </a:rPr>
              <a:t>'B'</a:t>
            </a:r>
            <a:r>
              <a:rPr lang="en-US" sz="2800" b="0" dirty="0">
                <a:solidFill>
                  <a:srgbClr val="DCDCDC"/>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708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F1C6-AA60-0AD2-06AF-9666E5E09E5A}"/>
              </a:ext>
            </a:extLst>
          </p:cNvPr>
          <p:cNvSpPr>
            <a:spLocks noGrp="1"/>
          </p:cNvSpPr>
          <p:nvPr>
            <p:ph type="title"/>
          </p:nvPr>
        </p:nvSpPr>
        <p:spPr/>
        <p:txBody>
          <a:bodyPr/>
          <a:lstStyle/>
          <a:p>
            <a:r>
              <a:rPr lang="en-US"/>
              <a:t>MEMBERS OF </a:t>
            </a:r>
            <a:r>
              <a:rPr lang="en-US">
                <a:solidFill>
                  <a:schemeClr val="tx2">
                    <a:lumMod val="60000"/>
                    <a:lumOff val="40000"/>
                  </a:schemeClr>
                </a:solidFill>
              </a:rPr>
              <a:t>STRUCTS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BD47E784-11A5-9A71-1E1A-3BC6A79CCDB1}"/>
              </a:ext>
            </a:extLst>
          </p:cNvPr>
          <p:cNvSpPr>
            <a:spLocks noGrp="1"/>
          </p:cNvSpPr>
          <p:nvPr>
            <p:ph idx="1"/>
          </p:nvPr>
        </p:nvSpPr>
        <p:spPr/>
        <p:txBody>
          <a:bodyPr/>
          <a:lstStyle/>
          <a:p>
            <a:pPr marL="0" indent="0">
              <a:buNone/>
            </a:pPr>
            <a:r>
              <a:rPr lang="en-US" dirty="0"/>
              <a:t>A struct can contain various data members, including primitive data types, arrays, data structures, other structs, functions and many more. Each member is defined within the struct and can have different data types. For example:</a:t>
            </a:r>
          </a:p>
        </p:txBody>
      </p:sp>
      <p:sp>
        <p:nvSpPr>
          <p:cNvPr id="4" name="Footer Placeholder 3">
            <a:extLst>
              <a:ext uri="{FF2B5EF4-FFF2-40B4-BE49-F238E27FC236}">
                <a16:creationId xmlns:a16="http://schemas.microsoft.com/office/drawing/2014/main" id="{95E99E32-23B4-9546-2FAE-2B1615F444F9}"/>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1DC9C23-4D10-5CE6-BB6F-85BF03B762A7}"/>
              </a:ext>
            </a:extLst>
          </p:cNvPr>
          <p:cNvSpPr>
            <a:spLocks noGrp="1"/>
          </p:cNvSpPr>
          <p:nvPr>
            <p:ph type="sldNum" sz="quarter" idx="12"/>
          </p:nvPr>
        </p:nvSpPr>
        <p:spPr/>
        <p:txBody>
          <a:bodyPr/>
          <a:lstStyle/>
          <a:p>
            <a:fld id="{3E314742-E492-49FE-B411-557011724046}" type="slidenum">
              <a:rPr lang="en-US" smtClean="0"/>
              <a:t>9</a:t>
            </a:fld>
            <a:endParaRPr lang="en-US"/>
          </a:p>
        </p:txBody>
      </p:sp>
      <p:sp>
        <p:nvSpPr>
          <p:cNvPr id="10" name="TextBox 9">
            <a:extLst>
              <a:ext uri="{FF2B5EF4-FFF2-40B4-BE49-F238E27FC236}">
                <a16:creationId xmlns:a16="http://schemas.microsoft.com/office/drawing/2014/main" id="{4F605A65-B04A-69FB-ED2B-7E523B591666}"/>
              </a:ext>
            </a:extLst>
          </p:cNvPr>
          <p:cNvSpPr txBox="1"/>
          <p:nvPr/>
        </p:nvSpPr>
        <p:spPr>
          <a:xfrm>
            <a:off x="4942033" y="4297017"/>
            <a:ext cx="6105378" cy="1477328"/>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struct</a:t>
            </a:r>
            <a:r>
              <a:rPr lang="en-US" b="0" dirty="0">
                <a:solidFill>
                  <a:srgbClr val="D4D4D4"/>
                </a:solidFill>
                <a:effectLst/>
                <a:latin typeface="Consolas" panose="020B0609020204030204" pitchFamily="49" charset="0"/>
              </a:rPr>
              <a:t> Student </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rollNumber</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char</a:t>
            </a:r>
            <a:r>
              <a:rPr lang="en-US" b="0" dirty="0">
                <a:solidFill>
                  <a:srgbClr val="D4D4D4"/>
                </a:solidFill>
                <a:effectLst/>
                <a:latin typeface="Consolas" panose="020B0609020204030204" pitchFamily="49" charset="0"/>
              </a:rPr>
              <a:t> name</a:t>
            </a:r>
            <a:r>
              <a:rPr lang="en-US" b="0" dirty="0">
                <a:solidFill>
                  <a:srgbClr val="DCDCDC"/>
                </a:solidFill>
                <a:effectLst/>
                <a:latin typeface="Consolas" panose="020B0609020204030204" pitchFamily="49" charset="0"/>
              </a:rPr>
              <a:t>[</a:t>
            </a:r>
            <a:r>
              <a:rPr lang="en-US" b="0" dirty="0">
                <a:solidFill>
                  <a:srgbClr val="B5CEA8"/>
                </a:solidFill>
                <a:effectLst/>
                <a:latin typeface="Consolas" panose="020B0609020204030204" pitchFamily="49" charset="0"/>
              </a:rPr>
              <a:t>50</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float</a:t>
            </a:r>
            <a:r>
              <a:rPr lang="en-US" b="0" dirty="0">
                <a:solidFill>
                  <a:srgbClr val="D4D4D4"/>
                </a:solidFill>
                <a:effectLst/>
                <a:latin typeface="Consolas" panose="020B0609020204030204" pitchFamily="49" charset="0"/>
              </a:rPr>
              <a:t> gpa</a:t>
            </a:r>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CDCDC"/>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013160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apacityBay">
      <a:majorFont>
        <a:latin typeface="Source Code Pro Black"/>
        <a:ea typeface=""/>
        <a:cs typeface=""/>
      </a:majorFont>
      <a:minorFont>
        <a:latin typeface="Source Code Pro"/>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apacityBay" id="{E407E5BF-C9F6-412F-82DD-05C4FB36D36C}" vid="{6E43C8BF-ED08-4935-A5A1-757B44FF13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CapacityBay</Template>
  <TotalTime>2929</TotalTime>
  <Words>1111</Words>
  <Application>Microsoft Office PowerPoint</Application>
  <PresentationFormat>Widescreen</PresentationFormat>
  <Paragraphs>161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Source Code Pro</vt:lpstr>
      <vt:lpstr>Source Code Pro Black</vt:lpstr>
      <vt:lpstr>Circuit</vt:lpstr>
      <vt:lpstr>CapacityBay  C++  COURSE DANIEL EMEKA - ILOZOR</vt:lpstr>
      <vt:lpstr>#13  C++ STRUCTS</vt:lpstr>
      <vt:lpstr>TABLE of contents</vt:lpstr>
      <vt:lpstr>01 STRUCTS</vt:lpstr>
      <vt:lpstr>STRUCTS?</vt:lpstr>
      <vt:lpstr>DECLARING STRUCTS</vt:lpstr>
      <vt:lpstr>ACCESSING STRUCT MEMBERS</vt:lpstr>
      <vt:lpstr>INITIALIZING STRUCTS</vt:lpstr>
      <vt:lpstr>MEMBERS OF STRUCTS</vt:lpstr>
      <vt:lpstr>MEMBERS OF STRUCTS</vt:lpstr>
      <vt:lpstr>COMPLETE EXAMPLE 1</vt:lpstr>
      <vt:lpstr>COMPLETE EXAMPLE 2</vt:lpstr>
      <vt:lpstr>COMPLETE EXAMPLE 3</vt:lpstr>
      <vt:lpstr>THANKS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CapacityBay  C++  COURSE DANIEL EMEKA - ILOZOR</dc:title>
  <dc:creator>Daniel Emeka-ILozor</dc:creator>
  <cp:lastModifiedBy>Daniel Emeka-Ilozor</cp:lastModifiedBy>
  <cp:revision>122</cp:revision>
  <dcterms:created xsi:type="dcterms:W3CDTF">2023-09-13T15:13:35Z</dcterms:created>
  <dcterms:modified xsi:type="dcterms:W3CDTF">2023-10-12T18:30:35Z</dcterms:modified>
</cp:coreProperties>
</file>