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notesMasterIdLst>
    <p:notesMasterId r:id="rId34"/>
  </p:notesMasterIdLst>
  <p:handoutMasterIdLst>
    <p:handoutMasterId r:id="rId35"/>
  </p:handoutMasterIdLst>
  <p:sldIdLst>
    <p:sldId id="268" r:id="rId2"/>
    <p:sldId id="269" r:id="rId3"/>
    <p:sldId id="261" r:id="rId4"/>
    <p:sldId id="270" r:id="rId5"/>
    <p:sldId id="262" r:id="rId6"/>
    <p:sldId id="263" r:id="rId7"/>
    <p:sldId id="264" r:id="rId8"/>
    <p:sldId id="271" r:id="rId9"/>
    <p:sldId id="275" r:id="rId10"/>
    <p:sldId id="276" r:id="rId11"/>
    <p:sldId id="277" r:id="rId12"/>
    <p:sldId id="278" r:id="rId13"/>
    <p:sldId id="279" r:id="rId14"/>
    <p:sldId id="272" r:id="rId15"/>
    <p:sldId id="280" r:id="rId16"/>
    <p:sldId id="281" r:id="rId17"/>
    <p:sldId id="282" r:id="rId18"/>
    <p:sldId id="283" r:id="rId19"/>
    <p:sldId id="273" r:id="rId20"/>
    <p:sldId id="284" r:id="rId21"/>
    <p:sldId id="285" r:id="rId22"/>
    <p:sldId id="286" r:id="rId23"/>
    <p:sldId id="287" r:id="rId24"/>
    <p:sldId id="274" r:id="rId25"/>
    <p:sldId id="288" r:id="rId26"/>
    <p:sldId id="289" r:id="rId27"/>
    <p:sldId id="291" r:id="rId28"/>
    <p:sldId id="290" r:id="rId29"/>
    <p:sldId id="292" r:id="rId30"/>
    <p:sldId id="293" r:id="rId31"/>
    <p:sldId id="294" r:id="rId32"/>
    <p:sldId id="29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AE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9F3C91-8493-4DD7-9073-1231A8F0C3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A2E82-8185-47D7-A80E-78C08D52DA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76761-0AAC-41DE-B23B-02484E6CCDF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41B2A-A68E-435C-8092-B9D11F80E7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F3ACF-5F94-4261-BD2F-8C338BE7E7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9B8C9-CF0C-46D7-9A49-54CA75227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43F81-D16A-4251-98CC-7791A411DF2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F5CD6-99DF-40C2-B50D-265159F32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E314742-E492-49FE-B411-557011724046}" type="slidenum">
              <a:rPr lang="en-US" smtClean="0"/>
              <a:t>‹#›</a:t>
            </a:fld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7FD11A7F-7CAC-466D-A699-E9EB4D303A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782" y="284245"/>
            <a:ext cx="876134" cy="87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7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5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  <a:solidFill>
            <a:schemeClr val="accent5"/>
          </a:solidFill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3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  <a:solidFill>
            <a:schemeClr val="accent5"/>
          </a:solidFill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569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  <a:solidFill>
            <a:schemeClr val="accent5"/>
          </a:solidFill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15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  <a:solidFill>
            <a:schemeClr val="accent5"/>
          </a:solidFill>
        </p:spPr>
        <p:txBody>
          <a:bodyPr anchor="t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  <a:solidFill>
            <a:schemeClr val="accent5"/>
          </a:solidFill>
        </p:spPr>
        <p:txBody>
          <a:bodyPr anchor="t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  <a:solidFill>
            <a:schemeClr val="accent5"/>
          </a:solidFill>
        </p:spPr>
        <p:txBody>
          <a:bodyPr anchor="t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32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  <a:solidFill>
            <a:schemeClr val="accent5"/>
          </a:solidFill>
        </p:spPr>
        <p:txBody>
          <a:bodyPr anchor="t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  <a:solidFill>
            <a:schemeClr val="accent5"/>
          </a:solidFill>
        </p:spPr>
        <p:txBody>
          <a:bodyPr anchor="t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  <a:solidFill>
            <a:schemeClr val="accent5"/>
          </a:solidFill>
        </p:spPr>
        <p:txBody>
          <a:bodyPr anchor="t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73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solidFill>
            <a:schemeClr val="accent5"/>
          </a:solidFill>
        </p:spPr>
        <p:txBody>
          <a:bodyPr vert="eaVert" anchor="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12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  <a:solidFill>
            <a:schemeClr val="accent5"/>
          </a:solidFill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5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8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8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  <a:solidFill>
            <a:schemeClr val="accent5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  <a:solidFill>
            <a:schemeClr val="accent5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  <a:solidFill>
            <a:schemeClr val="accent5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  <a:solidFill>
            <a:schemeClr val="accent5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6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6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3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  <a:solidFill>
            <a:schemeClr val="accent5"/>
          </a:solidFill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  <a:solidFill>
            <a:schemeClr val="accent5"/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4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  <a:solidFill>
            <a:schemeClr val="accent5"/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9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6859" y="6455501"/>
            <a:ext cx="2474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www.capacitybay.com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4615" y="6455501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3E314742-E492-49FE-B411-55701172404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8E38369-3ED8-41FD-AE87-A5290ABC44BD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01" y="236289"/>
            <a:ext cx="876134" cy="87613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C0CF195-9238-4F7B-AE98-309150FA9586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663" y="1389711"/>
            <a:ext cx="4084674" cy="40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1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  <p:sldLayoutId id="2147484152" r:id="rId12"/>
    <p:sldLayoutId id="2147484153" r:id="rId13"/>
    <p:sldLayoutId id="2147484154" r:id="rId14"/>
    <p:sldLayoutId id="2147484155" r:id="rId15"/>
    <p:sldLayoutId id="2147484156" r:id="rId16"/>
    <p:sldLayoutId id="214748415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bg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bg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bg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jpeg"/><Relationship Id="rId10" Type="http://schemas.openxmlformats.org/officeDocument/2006/relationships/image" Target="../media/image5.png"/><Relationship Id="rId4" Type="http://schemas.openxmlformats.org/officeDocument/2006/relationships/image" Target="../media/image1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0911-5F53-461A-90B8-AB2C40F3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5970" y="1856096"/>
            <a:ext cx="5980291" cy="3684895"/>
          </a:xfrm>
        </p:spPr>
        <p:txBody>
          <a:bodyPr anchor="ctr">
            <a:noAutofit/>
          </a:bodyPr>
          <a:lstStyle/>
          <a:p>
            <a:r>
              <a:rPr lang="en-US" sz="6600" dirty="0">
                <a:latin typeface="Source Code Pro Black" panose="020B0809030403020204" pitchFamily="49" charset="0"/>
              </a:rPr>
              <a:t>CapacityBay </a:t>
            </a:r>
            <a:br>
              <a:rPr lang="en-US" sz="6600" dirty="0">
                <a:latin typeface="Source Code Pro Black" panose="020B0809030403020204" pitchFamily="49" charset="0"/>
              </a:rPr>
            </a:br>
            <a:r>
              <a:rPr lang="en-US" sz="6600" dirty="0">
                <a:latin typeface="Source Code Pro Black" panose="020B0809030403020204" pitchFamily="49" charset="0"/>
              </a:rPr>
              <a:t>C++ </a:t>
            </a:r>
            <a:br>
              <a:rPr lang="en-US" sz="6600" dirty="0">
                <a:latin typeface="Source Code Pro Black" panose="020B0809030403020204" pitchFamily="49" charset="0"/>
              </a:rPr>
            </a:br>
            <a:r>
              <a:rPr lang="en-US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Source Code Pro Black" panose="020B0809030403020204" pitchFamily="49" charset="0"/>
              </a:rPr>
              <a:t>COURSE</a:t>
            </a:r>
            <a:br>
              <a:rPr lang="en-US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Source Code Pro Black" panose="020B080903040302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Source Code Pro Black" panose="020B0809030403020204" pitchFamily="49" charset="0"/>
              </a:rPr>
              <a:t>DANIEL EMEKA - ILOZOR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07F79-1942-4F3D-9FEF-196DBB58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5970" y="5410199"/>
            <a:ext cx="5124886" cy="365125"/>
          </a:xfrm>
        </p:spPr>
        <p:txBody>
          <a:bodyPr/>
          <a:lstStyle/>
          <a:p>
            <a:r>
              <a:rPr lang="en-US" dirty="0"/>
              <a:t>www.capacitybay.com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4F7DC-B253-40D2-BAF7-C9703804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64E809-70DD-415E-A039-98FCCF57558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792887" y="2284852"/>
            <a:ext cx="2401997" cy="269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69FD-AEB6-4758-8D32-95266757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C++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F7C61-E911-47D4-8753-E609145BF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1809"/>
            <a:ext cx="9905999" cy="43576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Some IDEs like Code::Blocks come with a </a:t>
            </a:r>
            <a:r>
              <a:rPr lang="en-US" dirty="0" err="1"/>
              <a:t>mingw</a:t>
            </a:r>
            <a:r>
              <a:rPr lang="en-US" dirty="0"/>
              <a:t> C++ compiler, but for some other IDES, you’d need to download:</a:t>
            </a:r>
          </a:p>
          <a:p>
            <a:pPr marL="114300" indent="0">
              <a:buNone/>
            </a:pPr>
            <a:r>
              <a:rPr lang="en-US" dirty="0"/>
              <a:t>Windows: MinGW or Visual C++</a:t>
            </a:r>
          </a:p>
          <a:p>
            <a:pPr marL="114300" indent="0">
              <a:buNone/>
            </a:pPr>
            <a:r>
              <a:rPr lang="en-US" dirty="0"/>
              <a:t>macOS: </a:t>
            </a:r>
            <a:r>
              <a:rPr lang="en-US" dirty="0" err="1"/>
              <a:t>Xcode</a:t>
            </a:r>
            <a:r>
              <a:rPr lang="en-US" dirty="0"/>
              <a:t> command-line tools</a:t>
            </a:r>
          </a:p>
          <a:p>
            <a:pPr marL="114300" indent="0">
              <a:buNone/>
            </a:pPr>
            <a:r>
              <a:rPr lang="en-US" dirty="0"/>
              <a:t>Linux: GCC or Clang</a:t>
            </a:r>
          </a:p>
          <a:p>
            <a:pPr marL="114300" indent="0">
              <a:buNone/>
            </a:pPr>
            <a:r>
              <a:rPr lang="en-US" dirty="0"/>
              <a:t>Research more on this if you will not be using code::blocks</a:t>
            </a:r>
          </a:p>
          <a:p>
            <a:pPr marL="114300" indent="0">
              <a:buNone/>
            </a:pPr>
            <a:r>
              <a:rPr lang="en-US" dirty="0"/>
              <a:t>After downloading the compiler, you would need to set the compiler to the one you downloaded in your respective IDE settings.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55982-1E8F-435F-A3C1-1CAF1B3B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E15F0-7EE3-484C-BCDF-FABE9E43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9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5A898B-2352-47D8-94CA-7409899DB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Code::Blocks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253794-63A1-479A-BF1C-5432DA83B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749287"/>
            <a:ext cx="3863687" cy="42406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On a search engine, search for “code::blocks” and click the first link you see. Go to Downloads by the side, pick one of the highlighted setups depending on your computer(32 bit or 64 bit).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84B35-0EC2-4A78-B47E-908CFA68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526E1-03D9-46DA-8A3F-FB4F92C5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11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9F0EE0-8B1D-4E18-8C1E-B294E762A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099" y="2301733"/>
            <a:ext cx="6772769" cy="293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95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ED79-3863-4220-A245-B2A570D3B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Code::Blocks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0ADEB-2BB4-4F79-AC18-49229FC65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305231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first time it is opened C::B will search for compilers it can use. A dialog that looks like this will open. Select GCC if there are multiple options: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91699-052D-4951-8CD9-E0EA4C92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2EA5F-875C-4810-8192-17E90756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B8CEF8-EE4F-411F-9D6D-2B50F9043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261" y="2249487"/>
            <a:ext cx="5190221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78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ED79-3863-4220-A245-B2A570D3B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Code::Blocks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0ADEB-2BB4-4F79-AC18-49229FC65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894414" cy="354171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Now, you’re set! This should be the start-up screen you encounter when opening Code::Blocks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91699-052D-4951-8CD9-E0EA4C92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2EA5F-875C-4810-8192-17E90756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68B81-31E3-4B35-B4B9-436A4C3BC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103" y="2249488"/>
            <a:ext cx="6163635" cy="354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0911-5F53-461A-90B8-AB2C40F3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1141" y="2284852"/>
            <a:ext cx="5825120" cy="2521275"/>
          </a:xfrm>
        </p:spPr>
        <p:txBody>
          <a:bodyPr>
            <a:noAutofit/>
          </a:bodyPr>
          <a:lstStyle/>
          <a:p>
            <a:r>
              <a:rPr lang="en-US" sz="6000" dirty="0">
                <a:latin typeface="Source Code Pro Black" panose="020B0809030403020204" pitchFamily="49" charset="0"/>
              </a:rPr>
              <a:t>03</a:t>
            </a:r>
            <a:br>
              <a:rPr lang="en-US" sz="6000" dirty="0">
                <a:latin typeface="Source Code Pro Black" panose="020B0809030403020204" pitchFamily="49" charset="0"/>
              </a:rPr>
            </a:br>
            <a:r>
              <a:rPr lang="en-US" sz="6000" dirty="0">
                <a:latin typeface="Source Code Pro Black" panose="020B0809030403020204" pitchFamily="49" charset="0"/>
              </a:rPr>
              <a:t>Creating a </a:t>
            </a:r>
            <a:r>
              <a:rPr lang="en-US" sz="6000" dirty="0">
                <a:solidFill>
                  <a:schemeClr val="tx2">
                    <a:lumMod val="60000"/>
                    <a:lumOff val="40000"/>
                  </a:schemeClr>
                </a:solidFill>
                <a:latin typeface="Source Code Pro Black" panose="020B0809030403020204" pitchFamily="49" charset="0"/>
              </a:rPr>
              <a:t>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07F79-1942-4F3D-9FEF-196DBB58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www.capacitybay.com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4F7DC-B253-40D2-BAF7-C9703804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64E809-70DD-415E-A039-98FCCF57558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792885" y="2284852"/>
            <a:ext cx="2401997" cy="269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19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ED79-3863-4220-A245-B2A570D3B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0ADEB-2BB4-4F79-AC18-49229FC65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2378" y="1658143"/>
            <a:ext cx="7384068" cy="1684914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dirty="0"/>
              <a:t>Once Code::Blocks is set, you’ll find this start menu screen. From there, you can create a new project or open an already existing one. At the top left of the screen, you’ll find file tab, then follow below picture to create a new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91699-052D-4951-8CD9-E0EA4C92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2EA5F-875C-4810-8192-17E90756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1FFC03-EB96-4493-8AB7-4F4A0129E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378" y="3343057"/>
            <a:ext cx="7384067" cy="311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5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B7E9B7F-F036-4EDF-945B-29BC5603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344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Creating a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Project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19CE1C1-5A71-4BEC-AFCA-FACCD760E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0174"/>
            <a:ext cx="9905999" cy="269815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Choose the Console Category and then console application, then click Go.</a:t>
            </a:r>
          </a:p>
          <a:p>
            <a:r>
              <a:rPr lang="en-US" dirty="0"/>
              <a:t>Click Next on the “Welcome to the new console application wizard!” screen. Choose C++ …then click Next.</a:t>
            </a:r>
          </a:p>
          <a:p>
            <a:r>
              <a:rPr lang="en-US" dirty="0"/>
              <a:t>Name your file, and pick the appropriate location to store your C++ projects. It’s recommended to store them in a separate folder.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4CDED-8998-4EFB-B7D3-E6BA619F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5D40B9-C7D5-45D8-89A3-4C4FED3B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16</a:t>
            </a:fld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697B5A0-A590-4054-8279-DFA4B6783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809019"/>
            <a:ext cx="3044449" cy="264648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BD2C2AB-93F5-43F1-B0BE-957BFBEBE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880" y="3758329"/>
            <a:ext cx="3201917" cy="264648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A172AAA-A0AF-49FE-9648-7B279C4C1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634" y="3763370"/>
            <a:ext cx="3175777" cy="264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36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C53A67-0B13-40AF-958C-E3FE1BF2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PROJECT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D8C1D3-C5E6-494E-8B5C-808BE119D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4583528" cy="3541714"/>
          </a:xfrm>
        </p:spPr>
        <p:txBody>
          <a:bodyPr/>
          <a:lstStyle/>
          <a:p>
            <a:r>
              <a:rPr lang="en-US" dirty="0"/>
              <a:t>Choose the compiler. </a:t>
            </a:r>
          </a:p>
          <a:p>
            <a:r>
              <a:rPr lang="en-US" dirty="0"/>
              <a:t>Choose GNU GCC as the compiler.</a:t>
            </a:r>
          </a:p>
          <a:p>
            <a:r>
              <a:rPr lang="en-US" dirty="0"/>
              <a:t>Leave the rest as defaults </a:t>
            </a:r>
          </a:p>
          <a:p>
            <a:r>
              <a:rPr lang="en-US" dirty="0"/>
              <a:t>Click Next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1F44E-C35F-4B2E-8C87-735E9B51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EFD3-0D2D-41C3-BD92-B436E001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17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85B6B1-5330-4C12-8A04-EC8F74F0E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220" y="1083365"/>
            <a:ext cx="5652133" cy="474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68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C53A67-0B13-40AF-958C-E3FE1BF2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PROJECT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D8C1D3-C5E6-494E-8B5C-808BE119D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4583528" cy="3541714"/>
          </a:xfrm>
        </p:spPr>
        <p:txBody>
          <a:bodyPr>
            <a:normAutofit lnSpcReduction="10000"/>
          </a:bodyPr>
          <a:lstStyle/>
          <a:p>
            <a:pPr marL="114300"/>
            <a:r>
              <a:rPr lang="en-US" dirty="0"/>
              <a:t>To confirm everything has been set up correctly, click the icon as shown below, or F9 key, to compile and run the program. You should see a terminal open up and the following phrase:</a:t>
            </a:r>
          </a:p>
          <a:p>
            <a:pPr marL="114300"/>
            <a:br>
              <a:rPr lang="en-US" dirty="0"/>
            </a:br>
            <a:r>
              <a:rPr lang="en-US" dirty="0"/>
              <a:t>“Hello world!”</a:t>
            </a:r>
          </a:p>
          <a:p>
            <a:endParaRPr lang="en-US" dirty="0"/>
          </a:p>
          <a:p>
            <a:pPr marL="114300"/>
            <a:r>
              <a:rPr lang="en-US" dirty="0"/>
              <a:t>You have now made your first C++ project</a:t>
            </a:r>
          </a:p>
          <a:p>
            <a:pPr marL="114300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1F44E-C35F-4B2E-8C87-735E9B51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EFD3-0D2D-41C3-BD92-B436E001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B19635-030A-4A14-9800-0E79E8749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347" y="2249486"/>
            <a:ext cx="5799287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69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0911-5F53-461A-90B8-AB2C40F3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641435"/>
            <a:ext cx="5825120" cy="1983414"/>
          </a:xfrm>
        </p:spPr>
        <p:txBody>
          <a:bodyPr>
            <a:noAutofit/>
          </a:bodyPr>
          <a:lstStyle/>
          <a:p>
            <a:r>
              <a:rPr lang="en-US" sz="6000" dirty="0">
                <a:latin typeface="Source Code Pro Black" panose="020B0809030403020204" pitchFamily="49" charset="0"/>
              </a:rPr>
              <a:t>04</a:t>
            </a:r>
            <a:br>
              <a:rPr lang="en-US" sz="6000" dirty="0">
                <a:latin typeface="Source Code Pro Black" panose="020B0809030403020204" pitchFamily="49" charset="0"/>
              </a:rPr>
            </a:br>
            <a:r>
              <a:rPr lang="en-US" sz="6000" dirty="0">
                <a:latin typeface="Source Code Pro Black" panose="020B0809030403020204" pitchFamily="49" charset="0"/>
              </a:rPr>
              <a:t>The </a:t>
            </a:r>
            <a:r>
              <a:rPr lang="en-US" sz="6000" dirty="0">
                <a:solidFill>
                  <a:schemeClr val="tx2">
                    <a:lumMod val="60000"/>
                    <a:lumOff val="40000"/>
                  </a:schemeClr>
                </a:solidFill>
                <a:latin typeface="Source Code Pro Black" panose="020B0809030403020204" pitchFamily="49" charset="0"/>
              </a:rPr>
              <a:t>Layout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07F79-1942-4F3D-9FEF-196DBB58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www.capacitybay.com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4F7DC-B253-40D2-BAF7-C9703804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64E809-70DD-415E-A039-98FCCF57558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792885" y="2284852"/>
            <a:ext cx="2401997" cy="269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0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0911-5F53-461A-90B8-AB2C40F3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978924"/>
            <a:ext cx="5809837" cy="3166281"/>
          </a:xfrm>
        </p:spPr>
        <p:txBody>
          <a:bodyPr>
            <a:noAutofit/>
          </a:bodyPr>
          <a:lstStyle/>
          <a:p>
            <a:r>
              <a:rPr lang="en-US" sz="7200" dirty="0">
                <a:latin typeface="Source Code Pro Black" panose="020B0809030403020204" pitchFamily="49" charset="0"/>
              </a:rPr>
              <a:t>#2 </a:t>
            </a:r>
            <a:br>
              <a:rPr lang="en-US" sz="7200" dirty="0">
                <a:latin typeface="Source Code Pro Black" panose="020B0809030403020204" pitchFamily="49" charset="0"/>
              </a:rPr>
            </a:br>
            <a:r>
              <a:rPr lang="en-US" sz="7200" dirty="0">
                <a:latin typeface="Source Code Pro Black" panose="020B0809030403020204" pitchFamily="49" charset="0"/>
              </a:rPr>
              <a:t>Hello </a:t>
            </a:r>
            <a:br>
              <a:rPr lang="en-US" sz="7200" dirty="0">
                <a:latin typeface="Source Code Pro Black" panose="020B0809030403020204" pitchFamily="49" charset="0"/>
              </a:rPr>
            </a:br>
            <a:r>
              <a:rPr lang="en-US" sz="7200" dirty="0">
                <a:solidFill>
                  <a:schemeClr val="tx2">
                    <a:lumMod val="60000"/>
                    <a:lumOff val="40000"/>
                  </a:schemeClr>
                </a:solidFill>
                <a:latin typeface="Source Code Pro Black" panose="020B0809030403020204" pitchFamily="49" charset="0"/>
              </a:rPr>
              <a:t>World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07F79-1942-4F3D-9FEF-196DBB58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www.capacitybay.com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4F7DC-B253-40D2-BAF7-C9703804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64E809-70DD-415E-A039-98FCCF57558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792885" y="2284852"/>
            <a:ext cx="2401997" cy="269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69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C53A67-0B13-40AF-958C-E3FE1BF2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Layout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D8C1D3-C5E6-494E-8B5C-808BE119D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2661963" cy="3541714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There are many buttons used for various functions available on C::B. The most important ones for now are highlighted as yellow in this picture.</a:t>
            </a:r>
          </a:p>
          <a:p>
            <a:pPr lvl="0">
              <a:spcBef>
                <a:spcPts val="0"/>
              </a:spcBef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1F44E-C35F-4B2E-8C87-735E9B51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EFD3-0D2D-41C3-BD92-B436E001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20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C10F95-E0AA-47D7-B637-C54177CB9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381" y="1840940"/>
            <a:ext cx="7632326" cy="395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14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C53A67-0B13-40AF-958C-E3FE1BF2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16619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</a:t>
            </a:r>
            <a:r>
              <a:rPr lang="en-US" dirty="0"/>
              <a:t>/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RUN</a:t>
            </a:r>
            <a:r>
              <a:rPr lang="en-US" dirty="0"/>
              <a:t>/</a:t>
            </a:r>
            <a:r>
              <a:rPr lang="en-US" dirty="0">
                <a:solidFill>
                  <a:srgbClr val="FF0000"/>
                </a:solidFill>
              </a:rPr>
              <a:t>ABORT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D8C1D3-C5E6-494E-8B5C-808BE119D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669775"/>
            <a:ext cx="6346068" cy="4785726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In C++, a file has to be built(or compiled) first before you can see it’s output(and must be done so after each change to it). </a:t>
            </a:r>
          </a:p>
          <a:p>
            <a:pPr lvl="0">
              <a:spcBef>
                <a:spcPts val="0"/>
              </a:spcBef>
            </a:pPr>
            <a:r>
              <a:rPr lang="en-US" dirty="0"/>
              <a:t>To check the output, we must run the file. </a:t>
            </a:r>
          </a:p>
          <a:p>
            <a:pPr lvl="0">
              <a:spcBef>
                <a:spcPts val="0"/>
              </a:spcBef>
            </a:pPr>
            <a:r>
              <a:rPr lang="en-US" dirty="0"/>
              <a:t>To terminate the program during run-time, we then abort.</a:t>
            </a:r>
          </a:p>
          <a:p>
            <a:pPr lvl="0">
              <a:spcBef>
                <a:spcPts val="0"/>
              </a:spcBef>
            </a:pPr>
            <a:endParaRPr lang="en-US" dirty="0"/>
          </a:p>
          <a:p>
            <a:pPr lvl="0">
              <a:spcBef>
                <a:spcPts val="0"/>
              </a:spcBef>
            </a:pPr>
            <a:r>
              <a:rPr lang="en-US" dirty="0"/>
              <a:t>The 1st icon(gear icon) -&gt; building the file</a:t>
            </a:r>
          </a:p>
          <a:p>
            <a:r>
              <a:rPr lang="en-US" dirty="0"/>
              <a:t>The 2nd icon(triangle icon) -&gt; run the file</a:t>
            </a:r>
          </a:p>
          <a:p>
            <a:r>
              <a:rPr lang="en-US" dirty="0"/>
              <a:t>The 3rd icon - &gt; build the file THEN run it</a:t>
            </a:r>
          </a:p>
          <a:p>
            <a:r>
              <a:rPr lang="en-US" dirty="0"/>
              <a:t>The 5th icon -&gt; Abort the program</a:t>
            </a:r>
          </a:p>
          <a:p>
            <a:endParaRPr lang="en-US" dirty="0"/>
          </a:p>
          <a:p>
            <a:pPr lvl="0">
              <a:spcBef>
                <a:spcPts val="0"/>
              </a:spcBef>
            </a:pPr>
            <a:r>
              <a:rPr lang="en-US" dirty="0"/>
              <a:t>Notice the abort icon is greyed out before running a program.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1F44E-C35F-4B2E-8C87-735E9B51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EFD3-0D2D-41C3-BD92-B436E001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C4FC07-2182-485D-B578-76D7B4CEC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621" y="1669775"/>
            <a:ext cx="4254476" cy="9927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05153B-5260-41B6-9567-5F2BB9FCD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621" y="4336355"/>
            <a:ext cx="4254476" cy="9927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30E875-3137-4F7F-A68A-F8C624CE858B}"/>
              </a:ext>
            </a:extLst>
          </p:cNvPr>
          <p:cNvSpPr txBox="1"/>
          <p:nvPr/>
        </p:nvSpPr>
        <p:spPr>
          <a:xfrm>
            <a:off x="8921728" y="2632678"/>
            <a:ext cx="15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run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40491-966C-4D0D-8A22-4205E3ECB96A}"/>
              </a:ext>
            </a:extLst>
          </p:cNvPr>
          <p:cNvSpPr txBox="1"/>
          <p:nvPr/>
        </p:nvSpPr>
        <p:spPr>
          <a:xfrm>
            <a:off x="8921727" y="5338285"/>
            <a:ext cx="15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run</a:t>
            </a:r>
          </a:p>
        </p:txBody>
      </p:sp>
    </p:spTree>
    <p:extLst>
      <p:ext uri="{BB962C8B-B14F-4D97-AF65-F5344CB8AC3E}">
        <p14:creationId xmlns:p14="http://schemas.microsoft.com/office/powerpoint/2010/main" val="199338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C53A67-0B13-40AF-958C-E3FE1BF2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073426"/>
          </a:xfrm>
        </p:spPr>
        <p:txBody>
          <a:bodyPr/>
          <a:lstStyle/>
          <a:p>
            <a:r>
              <a:rPr lang="en-US" dirty="0"/>
              <a:t>MANAGEMENT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D8C1D3-C5E6-494E-8B5C-808BE119D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1166" y="1669775"/>
            <a:ext cx="5590694" cy="4772474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Under the Management window, we have a few tabs. The important one is Projects tab. This tab keeps track of all projects we have open in the current window. </a:t>
            </a:r>
          </a:p>
          <a:p>
            <a:pPr lvl="0">
              <a:spcBef>
                <a:spcPts val="0"/>
              </a:spcBef>
            </a:pPr>
            <a:endParaRPr lang="en-US" dirty="0"/>
          </a:p>
          <a:p>
            <a:pPr lvl="0">
              <a:spcBef>
                <a:spcPts val="0"/>
              </a:spcBef>
            </a:pPr>
            <a:r>
              <a:rPr lang="en-US" dirty="0"/>
              <a:t>The current project that is open will be bolded. Notice that “Another Project” is bolded. This is project that will run if we hit the build/run buttons.</a:t>
            </a:r>
          </a:p>
          <a:p>
            <a:pPr lvl="0">
              <a:spcBef>
                <a:spcPts val="0"/>
              </a:spcBef>
            </a:pPr>
            <a:endParaRPr lang="en-US" dirty="0"/>
          </a:p>
          <a:p>
            <a:pPr lvl="0">
              <a:spcBef>
                <a:spcPts val="0"/>
              </a:spcBef>
            </a:pPr>
            <a:r>
              <a:rPr lang="en-US" dirty="0"/>
              <a:t>Each project is a collection of files which will be shown under here too.</a:t>
            </a:r>
          </a:p>
          <a:p>
            <a:pPr lvl="0">
              <a:spcBef>
                <a:spcPts val="0"/>
              </a:spcBef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1F44E-C35F-4B2E-8C87-735E9B51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EFD3-0D2D-41C3-BD92-B436E001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856A86-622D-4C0B-BED5-A24C638E9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853" y="1669775"/>
            <a:ext cx="3038059" cy="47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59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C53A67-0B13-40AF-958C-E3FE1BF2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073426"/>
          </a:xfrm>
        </p:spPr>
        <p:txBody>
          <a:bodyPr/>
          <a:lstStyle/>
          <a:p>
            <a:r>
              <a:rPr lang="en-US" dirty="0"/>
              <a:t>BUILD LOG/MESSAGE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D8C1D3-C5E6-494E-8B5C-808BE119D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1166" y="1669775"/>
            <a:ext cx="4238975" cy="4772474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Build log shows us information like number of errors/warnings encountered when attempting to run the program. </a:t>
            </a:r>
          </a:p>
          <a:p>
            <a:pPr lvl="0">
              <a:spcBef>
                <a:spcPts val="0"/>
              </a:spcBef>
            </a:pPr>
            <a:endParaRPr lang="en-US" dirty="0"/>
          </a:p>
          <a:p>
            <a:pPr lvl="0">
              <a:spcBef>
                <a:spcPts val="0"/>
              </a:spcBef>
            </a:pPr>
            <a:r>
              <a:rPr lang="en-US" dirty="0"/>
              <a:t>Build message shows us information like the lines the errors actually occurred. This is very useful for fixing errors in code.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1F44E-C35F-4B2E-8C87-735E9B51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EFD3-0D2D-41C3-BD92-B436E001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23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536BD5-842B-4A8A-8B91-D0C4CD632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140" y="4059740"/>
            <a:ext cx="6693724" cy="12676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C098C5-3FF9-4A03-9296-EDB2F8DF5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140" y="1683026"/>
            <a:ext cx="6638599" cy="18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53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0911-5F53-461A-90B8-AB2C40F3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1141" y="2284852"/>
            <a:ext cx="5825120" cy="2521275"/>
          </a:xfrm>
        </p:spPr>
        <p:txBody>
          <a:bodyPr>
            <a:noAutofit/>
          </a:bodyPr>
          <a:lstStyle/>
          <a:p>
            <a:r>
              <a:rPr lang="en-US" sz="6000" dirty="0">
                <a:latin typeface="Source Code Pro Black" panose="020B0809030403020204" pitchFamily="49" charset="0"/>
              </a:rPr>
              <a:t>05</a:t>
            </a:r>
            <a:br>
              <a:rPr lang="en-US" sz="6000" dirty="0">
                <a:latin typeface="Source Code Pro Black" panose="020B0809030403020204" pitchFamily="49" charset="0"/>
              </a:rPr>
            </a:br>
            <a:r>
              <a:rPr lang="en-US" sz="6000" dirty="0">
                <a:latin typeface="Source Code Pro Black" panose="020B0809030403020204" pitchFamily="49" charset="0"/>
              </a:rPr>
              <a:t>Hello World </a:t>
            </a:r>
            <a:r>
              <a:rPr lang="en-US" sz="6000" dirty="0">
                <a:solidFill>
                  <a:schemeClr val="tx2">
                    <a:lumMod val="60000"/>
                    <a:lumOff val="40000"/>
                  </a:schemeClr>
                </a:solidFill>
                <a:latin typeface="Source Code Pro Black" panose="020B0809030403020204" pitchFamily="49" charset="0"/>
              </a:rPr>
              <a:t>Explained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07F79-1942-4F3D-9FEF-196DBB58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www.capacitybay.com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4F7DC-B253-40D2-BAF7-C9703804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64E809-70DD-415E-A039-98FCCF57558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792885" y="2284852"/>
            <a:ext cx="2401997" cy="269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3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3171A6-4807-42C7-B2C8-F3CA10EA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078" y="853704"/>
            <a:ext cx="6664117" cy="1540496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HELLO </a:t>
            </a:r>
            <a:r>
              <a:rPr lang="en-US" sz="6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WORLD!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51A81-E07C-48B4-B0A3-1D44A9BFA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2DECF-7B11-43A7-8947-D196F0FE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25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189F7A-4EAE-42D6-AC6E-19CA9229F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83" y="2622763"/>
            <a:ext cx="5364550" cy="27576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A1D359-614C-45CA-A37A-7817B7906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137" y="2699070"/>
            <a:ext cx="6375567" cy="268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4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C53A67-0B13-40AF-958C-E3FE1BF2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66" y="2669936"/>
            <a:ext cx="5934508" cy="50434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HEADER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1F44E-C35F-4B2E-8C87-735E9B51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EFD3-0D2D-41C3-BD92-B436E001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26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9AB6A1-C0F2-43C7-BFF9-61D1C616D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62" y="1597576"/>
            <a:ext cx="8233675" cy="5433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A1B07C-CE43-409F-8DD9-19751C9114AB}"/>
              </a:ext>
            </a:extLst>
          </p:cNvPr>
          <p:cNvSpPr/>
          <p:nvPr/>
        </p:nvSpPr>
        <p:spPr>
          <a:xfrm>
            <a:off x="1181166" y="325303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>
                <a:solidFill>
                  <a:schemeClr val="tx2"/>
                </a:solidFill>
              </a:rPr>
              <a:t>C++ uses header files as to hold definitions for the compiler to use while compiling.</a:t>
            </a:r>
          </a:p>
          <a:p>
            <a:pPr lvl="0"/>
            <a:r>
              <a:rPr lang="en-US" dirty="0">
                <a:solidFill>
                  <a:schemeClr val="tx2"/>
                </a:solidFill>
              </a:rPr>
              <a:t>In this case, the “iostream” header file which is known as “input output stream” is needed before you can use the “</a:t>
            </a:r>
            <a:r>
              <a:rPr lang="en-US" dirty="0" err="1">
                <a:solidFill>
                  <a:schemeClr val="tx2"/>
                </a:solidFill>
              </a:rPr>
              <a:t>cout</a:t>
            </a:r>
            <a:r>
              <a:rPr lang="en-US" dirty="0">
                <a:solidFill>
                  <a:schemeClr val="tx2"/>
                </a:solidFill>
              </a:rPr>
              <a:t>” keyword to print Hello World to output. They always start with #include</a:t>
            </a:r>
          </a:p>
        </p:txBody>
      </p:sp>
    </p:spTree>
    <p:extLst>
      <p:ext uri="{BB962C8B-B14F-4D97-AF65-F5344CB8AC3E}">
        <p14:creationId xmlns:p14="http://schemas.microsoft.com/office/powerpoint/2010/main" val="4111680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C53A67-0B13-40AF-958C-E3FE1BF2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66" y="2430032"/>
            <a:ext cx="5934508" cy="50434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NAMESPACE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1F44E-C35F-4B2E-8C87-735E9B51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EFD3-0D2D-41C3-BD92-B436E001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27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A1B07C-CE43-409F-8DD9-19751C9114AB}"/>
              </a:ext>
            </a:extLst>
          </p:cNvPr>
          <p:cNvSpPr/>
          <p:nvPr/>
        </p:nvSpPr>
        <p:spPr>
          <a:xfrm>
            <a:off x="1181165" y="2934376"/>
            <a:ext cx="67833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tx2"/>
                </a:solidFill>
              </a:rPr>
              <a:t>C++ namespaces are like containers that group related code together, preventing naming conflicts and improving code organization. There are in-built namespaces in C++. This one is called std namespace which is actually short for “standard namespace”. We need this to call the </a:t>
            </a:r>
            <a:r>
              <a:rPr lang="en-US" dirty="0" err="1">
                <a:solidFill>
                  <a:schemeClr val="tx2"/>
                </a:solidFill>
              </a:rPr>
              <a:t>cout</a:t>
            </a:r>
            <a:r>
              <a:rPr lang="en-US" dirty="0">
                <a:solidFill>
                  <a:schemeClr val="tx2"/>
                </a:solidFill>
              </a:rPr>
              <a:t> keyword which is from the standard </a:t>
            </a:r>
            <a:r>
              <a:rPr lang="en-US" dirty="0" err="1">
                <a:solidFill>
                  <a:schemeClr val="tx2"/>
                </a:solidFill>
              </a:rPr>
              <a:t>c++</a:t>
            </a:r>
            <a:r>
              <a:rPr lang="en-US" dirty="0">
                <a:solidFill>
                  <a:schemeClr val="tx2"/>
                </a:solidFill>
              </a:rPr>
              <a:t> namespace. Without this line, we would have to use </a:t>
            </a:r>
            <a:r>
              <a:rPr lang="en-US" dirty="0" err="1">
                <a:solidFill>
                  <a:schemeClr val="tx2"/>
                </a:solidFill>
              </a:rPr>
              <a:t>cout</a:t>
            </a:r>
            <a:r>
              <a:rPr lang="en-US" dirty="0">
                <a:solidFill>
                  <a:schemeClr val="tx2"/>
                </a:solidFill>
              </a:rPr>
              <a:t> by typing “std::</a:t>
            </a:r>
            <a:r>
              <a:rPr lang="en-US" dirty="0" err="1">
                <a:solidFill>
                  <a:schemeClr val="tx2"/>
                </a:solidFill>
              </a:rPr>
              <a:t>cout</a:t>
            </a:r>
            <a:r>
              <a:rPr lang="en-US" dirty="0">
                <a:solidFill>
                  <a:schemeClr val="tx2"/>
                </a:solidFill>
              </a:rPr>
              <a:t>” every time</a:t>
            </a:r>
          </a:p>
          <a:p>
            <a:pPr lvl="0"/>
            <a:r>
              <a:rPr lang="en-US" dirty="0">
                <a:solidFill>
                  <a:schemeClr val="tx2"/>
                </a:solidFill>
              </a:rPr>
              <a:t>To use a namespace, we type “using namespace ‘name’ 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D189B-E684-4282-8A16-461F31318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761" y="1361453"/>
            <a:ext cx="7203098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36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C53A67-0B13-40AF-958C-E3FE1BF2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66" y="2430032"/>
            <a:ext cx="5934508" cy="504344"/>
          </a:xfrm>
        </p:spPr>
        <p:txBody>
          <a:bodyPr>
            <a:normAutofit fontScale="90000"/>
          </a:bodyPr>
          <a:lstStyle/>
          <a:p>
            <a:r>
              <a:rPr lang="en-US" dirty="0"/>
              <a:t>MAIN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1F44E-C35F-4B2E-8C87-735E9B51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EFD3-0D2D-41C3-BD92-B436E001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28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A1B07C-CE43-409F-8DD9-19751C9114AB}"/>
              </a:ext>
            </a:extLst>
          </p:cNvPr>
          <p:cNvSpPr/>
          <p:nvPr/>
        </p:nvSpPr>
        <p:spPr>
          <a:xfrm>
            <a:off x="1181165" y="2934376"/>
            <a:ext cx="67833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sym typeface="Anaheim"/>
              </a:rPr>
              <a:t>The main() function in C++ is the starting point of a program. When a C++ program is run, the computer looks for the main function and executes the code inside it. </a:t>
            </a:r>
          </a:p>
          <a:p>
            <a:endParaRPr lang="en-US" dirty="0">
              <a:solidFill>
                <a:schemeClr val="tx2"/>
              </a:solidFill>
              <a:sym typeface="Anaheim"/>
            </a:endParaRPr>
          </a:p>
          <a:p>
            <a:r>
              <a:rPr lang="en-US" dirty="0">
                <a:solidFill>
                  <a:schemeClr val="tx2"/>
                </a:solidFill>
                <a:sym typeface="Anaheim"/>
              </a:rPr>
              <a:t>If you notice, the main() function has an “int” before it. It is always accompanied with () and immediately with a {} for which the main code is to be placed inside. </a:t>
            </a:r>
          </a:p>
          <a:p>
            <a:endParaRPr lang="en-US" dirty="0">
              <a:solidFill>
                <a:schemeClr val="tx2"/>
              </a:solidFill>
              <a:sym typeface="Anaheim"/>
            </a:endParaRPr>
          </a:p>
          <a:p>
            <a:r>
              <a:rPr lang="en-US" dirty="0">
                <a:solidFill>
                  <a:schemeClr val="tx2"/>
                </a:solidFill>
                <a:sym typeface="Anaheim"/>
              </a:rPr>
              <a:t>This is important.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6C83DE-4442-4EB5-BDC6-84C9652C6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348" y="784303"/>
            <a:ext cx="3751208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9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C53A67-0B13-40AF-958C-E3FE1BF2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65" y="1899945"/>
            <a:ext cx="5934508" cy="50434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&lt;&lt;</a:t>
            </a:r>
            <a:r>
              <a:rPr lang="en-US" dirty="0"/>
              <a:t>,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1F44E-C35F-4B2E-8C87-735E9B51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EFD3-0D2D-41C3-BD92-B436E001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29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A1B07C-CE43-409F-8DD9-19751C9114AB}"/>
              </a:ext>
            </a:extLst>
          </p:cNvPr>
          <p:cNvSpPr/>
          <p:nvPr/>
        </p:nvSpPr>
        <p:spPr>
          <a:xfrm>
            <a:off x="1181165" y="2404289"/>
            <a:ext cx="81881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sym typeface="Anaheim"/>
              </a:rPr>
              <a:t>Cout</a:t>
            </a:r>
            <a:r>
              <a:rPr lang="en-US" dirty="0">
                <a:solidFill>
                  <a:schemeClr val="tx2"/>
                </a:solidFill>
                <a:sym typeface="Anaheim"/>
              </a:rPr>
              <a:t>: This is a C++ command used to display text or values on the screen.</a:t>
            </a:r>
          </a:p>
          <a:p>
            <a:r>
              <a:rPr lang="en-US" dirty="0">
                <a:solidFill>
                  <a:schemeClr val="tx2"/>
                </a:solidFill>
                <a:sym typeface="Anaheim"/>
              </a:rPr>
              <a:t>&lt;&lt; : This is used with </a:t>
            </a:r>
            <a:r>
              <a:rPr lang="en-US" dirty="0" err="1">
                <a:solidFill>
                  <a:schemeClr val="tx2"/>
                </a:solidFill>
                <a:sym typeface="Anaheim"/>
              </a:rPr>
              <a:t>cout</a:t>
            </a:r>
            <a:r>
              <a:rPr lang="en-US" dirty="0">
                <a:solidFill>
                  <a:schemeClr val="tx2"/>
                </a:solidFill>
                <a:sym typeface="Anaheim"/>
              </a:rPr>
              <a:t> to display the values. The direction of those angular brackets is important.</a:t>
            </a:r>
          </a:p>
          <a:p>
            <a:endParaRPr lang="en-US" dirty="0">
              <a:solidFill>
                <a:schemeClr val="tx2"/>
              </a:solidFill>
              <a:sym typeface="Anaheim"/>
            </a:endParaRPr>
          </a:p>
          <a:p>
            <a:r>
              <a:rPr lang="en-US" dirty="0">
                <a:solidFill>
                  <a:schemeClr val="tx2"/>
                </a:solidFill>
                <a:sym typeface="Anaheim"/>
              </a:rPr>
              <a:t>“Hello World!”: This is the text to be displayed. The quotation marks “” tell the compiler that the text inside is just a text and not a command to be executed.</a:t>
            </a:r>
          </a:p>
          <a:p>
            <a:endParaRPr lang="en-US" dirty="0">
              <a:solidFill>
                <a:schemeClr val="tx2"/>
              </a:solidFill>
              <a:sym typeface="Anaheim"/>
            </a:endParaRPr>
          </a:p>
          <a:p>
            <a:r>
              <a:rPr lang="en-US" dirty="0" err="1">
                <a:solidFill>
                  <a:schemeClr val="tx2"/>
                </a:solidFill>
                <a:sym typeface="Anaheim"/>
              </a:rPr>
              <a:t>Endl</a:t>
            </a:r>
            <a:r>
              <a:rPr lang="en-US" dirty="0">
                <a:solidFill>
                  <a:schemeClr val="tx2"/>
                </a:solidFill>
                <a:sym typeface="Anaheim"/>
              </a:rPr>
              <a:t>: This means end line. It basically stops printing at the current line and moves to the next line of the console(terminal). It’s like an Enter key when typing a word document.</a:t>
            </a:r>
          </a:p>
          <a:p>
            <a:endParaRPr lang="en-US" dirty="0">
              <a:solidFill>
                <a:schemeClr val="tx2"/>
              </a:solidFill>
              <a:sym typeface="Anaheim"/>
            </a:endParaRPr>
          </a:p>
          <a:p>
            <a:r>
              <a:rPr lang="en-US" dirty="0">
                <a:solidFill>
                  <a:schemeClr val="tx2"/>
                </a:solidFill>
                <a:sym typeface="Anaheim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AF2A3E-960E-4484-927A-8FC6AA23B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04" y="1152331"/>
            <a:ext cx="8813147" cy="43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1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55BF-035F-475D-BD05-8068D066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Source Code Pro Black" panose="020B0809030403020204" pitchFamily="49" charset="0"/>
              </a:rPr>
              <a:t>contents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D73D0-9DA1-46A9-8F24-D0740B6FB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626517" cy="3541714"/>
          </a:xfrm>
          <a:noFill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Definition of Concepts</a:t>
            </a:r>
          </a:p>
          <a:p>
            <a:r>
              <a:rPr lang="en-US" dirty="0">
                <a:solidFill>
                  <a:schemeClr val="tx2"/>
                </a:solidFill>
              </a:rPr>
              <a:t>Setting Up Code::Blocks</a:t>
            </a:r>
          </a:p>
          <a:p>
            <a:r>
              <a:rPr lang="en-US" dirty="0">
                <a:solidFill>
                  <a:schemeClr val="tx2"/>
                </a:solidFill>
              </a:rPr>
              <a:t>Creating a Project</a:t>
            </a:r>
          </a:p>
          <a:p>
            <a:r>
              <a:rPr lang="en-US" dirty="0">
                <a:solidFill>
                  <a:schemeClr val="tx2"/>
                </a:solidFill>
              </a:rPr>
              <a:t>The Layout</a:t>
            </a:r>
          </a:p>
          <a:p>
            <a:r>
              <a:rPr lang="en-US" dirty="0">
                <a:solidFill>
                  <a:schemeClr val="tx2"/>
                </a:solidFill>
              </a:rPr>
              <a:t>Hello World Explained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04D6F-1645-46F2-BAF3-F07F3980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D5CA3-A2CA-4D42-B4E9-9B2263C1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70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C53A67-0B13-40AF-958C-E3FE1BF2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65" y="2747067"/>
            <a:ext cx="5934508" cy="50434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RETURN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1F44E-C35F-4B2E-8C87-735E9B51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EFD3-0D2D-41C3-BD92-B436E001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30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A1B07C-CE43-409F-8DD9-19751C9114AB}"/>
              </a:ext>
            </a:extLst>
          </p:cNvPr>
          <p:cNvSpPr/>
          <p:nvPr/>
        </p:nvSpPr>
        <p:spPr>
          <a:xfrm>
            <a:off x="1181165" y="3302142"/>
            <a:ext cx="7824824" cy="260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sym typeface="Anaheim"/>
              </a:rPr>
              <a:t>This means we are done running the function so we should return from the main function. Return 0 is basically the same as saying “return that there are 0 bugs in the program”</a:t>
            </a:r>
          </a:p>
          <a:p>
            <a:r>
              <a:rPr lang="en-US" dirty="0">
                <a:solidFill>
                  <a:schemeClr val="tx2"/>
                </a:solidFill>
                <a:sym typeface="Anaheim"/>
              </a:rPr>
              <a:t>If the program in the console does not show “Process returned 0”, it probably means there was an error in your program</a:t>
            </a:r>
          </a:p>
          <a:p>
            <a:r>
              <a:rPr lang="en-US" dirty="0">
                <a:solidFill>
                  <a:schemeClr val="tx2"/>
                </a:solidFill>
              </a:rPr>
              <a:t>The main function automatically returns 0 if this line is absent</a:t>
            </a:r>
            <a:endParaRPr lang="en-US" dirty="0">
              <a:solidFill>
                <a:schemeClr val="tx2"/>
              </a:solidFill>
              <a:sym typeface="Anaheim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47AC42-45A4-4204-A4D1-E6A5343C7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29" y="2027336"/>
            <a:ext cx="6518860" cy="66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683004-C5B5-4838-B09C-7AD378330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637" y="1371767"/>
            <a:ext cx="2419352" cy="6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96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C53A67-0B13-40AF-958C-E3FE1BF2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65" y="1467540"/>
            <a:ext cx="5934508" cy="504344"/>
          </a:xfrm>
        </p:spPr>
        <p:txBody>
          <a:bodyPr>
            <a:normAutofit fontScale="90000"/>
          </a:bodyPr>
          <a:lstStyle/>
          <a:p>
            <a:r>
              <a:rPr lang="en-US" dirty="0"/>
              <a:t>The SEMICOLON 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1F44E-C35F-4B2E-8C87-735E9B51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EFD3-0D2D-41C3-BD92-B436E001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31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A1B07C-CE43-409F-8DD9-19751C9114AB}"/>
              </a:ext>
            </a:extLst>
          </p:cNvPr>
          <p:cNvSpPr/>
          <p:nvPr/>
        </p:nvSpPr>
        <p:spPr>
          <a:xfrm>
            <a:off x="1181165" y="1971883"/>
            <a:ext cx="70219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sym typeface="Anaheim"/>
              </a:rPr>
              <a:t>You must have noticed by now that some lines have a semicolon at the end of them. It’s similar to a full-stop in </a:t>
            </a:r>
            <a:r>
              <a:rPr lang="en-US" dirty="0" err="1">
                <a:solidFill>
                  <a:schemeClr val="tx2"/>
                </a:solidFill>
                <a:sym typeface="Anaheim"/>
              </a:rPr>
              <a:t>english</a:t>
            </a:r>
            <a:r>
              <a:rPr lang="en-US" dirty="0">
                <a:solidFill>
                  <a:schemeClr val="tx2"/>
                </a:solidFill>
                <a:sym typeface="Anaheim"/>
              </a:rPr>
              <a:t>, which signifies that the current sentence has ended and we are moving to a new one. In this case, it means the current statement/command has ended are we are moving to a new one. This makes sure the compiler knows when a command has ended or not. It is important to always put this after a statement.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683004-C5B5-4838-B09C-7AD378330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681" y="1367046"/>
            <a:ext cx="2419352" cy="6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80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0911-5F53-461A-90B8-AB2C40F3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1141" y="2284852"/>
            <a:ext cx="5798616" cy="2521275"/>
          </a:xfrm>
        </p:spPr>
        <p:txBody>
          <a:bodyPr>
            <a:noAutofit/>
          </a:bodyPr>
          <a:lstStyle/>
          <a:p>
            <a:r>
              <a:rPr lang="en-US" sz="9600" dirty="0">
                <a:latin typeface="Source Code Pro Black" panose="020B0809030403020204" pitchFamily="49" charset="0"/>
              </a:rPr>
              <a:t>THANKS</a:t>
            </a:r>
            <a:br>
              <a:rPr lang="en-US" sz="9600" dirty="0">
                <a:latin typeface="Source Code Pro Black" panose="020B0809030403020204" pitchFamily="49" charset="0"/>
              </a:rPr>
            </a:br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  <a:latin typeface="Source Code Pro Black" panose="020B0809030403020204" pitchFamily="49" charset="0"/>
              </a:rPr>
              <a:t>Q/A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07F79-1942-4F3D-9FEF-196DBB58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www.capacitybay.com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4F7DC-B253-40D2-BAF7-C9703804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64E809-70DD-415E-A039-98FCCF57558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792885" y="2284852"/>
            <a:ext cx="2401997" cy="269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3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0911-5F53-461A-90B8-AB2C40F3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1141" y="2284852"/>
            <a:ext cx="5798616" cy="2521275"/>
          </a:xfrm>
        </p:spPr>
        <p:txBody>
          <a:bodyPr>
            <a:noAutofit/>
          </a:bodyPr>
          <a:lstStyle/>
          <a:p>
            <a:r>
              <a:rPr lang="en-US" sz="6000" dirty="0">
                <a:latin typeface="Source Code Pro Black" panose="020B0809030403020204" pitchFamily="49" charset="0"/>
              </a:rPr>
              <a:t>01</a:t>
            </a:r>
            <a:br>
              <a:rPr lang="en-US" sz="6000" dirty="0">
                <a:latin typeface="Source Code Pro Black" panose="020B0809030403020204" pitchFamily="49" charset="0"/>
              </a:rPr>
            </a:br>
            <a:r>
              <a:rPr lang="en-US" sz="6000" dirty="0">
                <a:latin typeface="Source Code Pro Black" panose="020B0809030403020204" pitchFamily="49" charset="0"/>
              </a:rPr>
              <a:t>Definition of </a:t>
            </a:r>
            <a:r>
              <a:rPr lang="en-US" sz="6000" dirty="0">
                <a:solidFill>
                  <a:schemeClr val="tx2">
                    <a:lumMod val="60000"/>
                    <a:lumOff val="40000"/>
                  </a:schemeClr>
                </a:solidFill>
                <a:latin typeface="Source Code Pro Black" panose="020B0809030403020204" pitchFamily="49" charset="0"/>
              </a:rPr>
              <a:t>CONCEPTS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07F79-1942-4F3D-9FEF-196DBB58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www.capacitybay.com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4F7DC-B253-40D2-BAF7-C9703804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64E809-70DD-415E-A039-98FCCF57558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792885" y="2284852"/>
            <a:ext cx="2401997" cy="269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5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FB75C-C437-48A0-8681-B9306006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13B0A-D47A-4888-9F1C-F838DB639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compiler is like a translator for computers. It takes the code that humans write and turns it into instructions that computers can understand and follow.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EF098-1BB9-4889-8F78-63B6251E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99A48-6685-49EF-B660-DF77B62F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2" descr="Compiler - HPC Wiki">
            <a:extLst>
              <a:ext uri="{FF2B5EF4-FFF2-40B4-BE49-F238E27FC236}">
                <a16:creationId xmlns:a16="http://schemas.microsoft.com/office/drawing/2014/main" id="{0AE77046-34FC-4CC3-A9A3-37D1B0BBF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326" y="3593997"/>
            <a:ext cx="8138671" cy="209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06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FB75C-C437-48A0-8681-B9306006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13B0A-D47A-4888-9F1C-F838DB639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6278"/>
            <a:ext cx="6703875" cy="4638261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A code editor is a software tool that allows programmers to write and edit their code. It provides essential features like syntax highlighting, auto-completion, and indentation to help streamline the coding process. Unlike an IDE, a code editor focuses solely on code editing without additional development tools like debugging or project management.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EF098-1BB9-4889-8F78-63B6251E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99A48-6685-49EF-B660-DF77B62F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10" descr="File:Geany logo.svg - Wikimedia Commons">
            <a:extLst>
              <a:ext uri="{FF2B5EF4-FFF2-40B4-BE49-F238E27FC236}">
                <a16:creationId xmlns:a16="http://schemas.microsoft.com/office/drawing/2014/main" id="{B204D5E1-4EE9-4BF8-A36E-BA3C3FE48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860" y="3938256"/>
            <a:ext cx="2485323" cy="248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Vim Logo PNG Transparent &amp; SVG Vector - Freebie Supply">
            <a:extLst>
              <a:ext uri="{FF2B5EF4-FFF2-40B4-BE49-F238E27FC236}">
                <a16:creationId xmlns:a16="http://schemas.microsoft.com/office/drawing/2014/main" id="{AE82FCF4-92F1-4993-9A0B-1D70874F7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908" y="1177471"/>
            <a:ext cx="2474275" cy="248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27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FB75C-C437-48A0-8681-B9306006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13B0A-D47A-4888-9F1C-F838DB639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6278"/>
            <a:ext cx="6703875" cy="463826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An Integrated Development Environment (IDE) is a software tool that helps programmers write, edit, and organize code more efficiently by providing features like code editing, debugging, and project management all in one place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EF098-1BB9-4889-8F78-63B6251E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99A48-6685-49EF-B660-DF77B62F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81C31F-3388-4660-A74E-1880577D6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024" y="1437717"/>
            <a:ext cx="3731629" cy="1478570"/>
          </a:xfrm>
          <a:prstGeom prst="rect">
            <a:avLst/>
          </a:prstGeom>
        </p:spPr>
      </p:pic>
      <p:pic>
        <p:nvPicPr>
          <p:cNvPr id="11" name="Picture 2" descr="Visual Studio Code - Code Editing. Redefined">
            <a:extLst>
              <a:ext uri="{FF2B5EF4-FFF2-40B4-BE49-F238E27FC236}">
                <a16:creationId xmlns:a16="http://schemas.microsoft.com/office/drawing/2014/main" id="{BD3ACA9B-F8C9-45C5-9101-E77B56FC2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362" y="3057942"/>
            <a:ext cx="1543439" cy="154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CLion Logo PNG Transparent &amp; SVG Vector - Freebie Supply">
            <a:extLst>
              <a:ext uri="{FF2B5EF4-FFF2-40B4-BE49-F238E27FC236}">
                <a16:creationId xmlns:a16="http://schemas.microsoft.com/office/drawing/2014/main" id="{714CEDEA-CC83-475C-87B8-1149926B8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139" y="4678167"/>
            <a:ext cx="1543439" cy="154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Sublime Text Vector Logo - Download Free SVG Icon | Worldvectorlogo">
            <a:extLst>
              <a:ext uri="{FF2B5EF4-FFF2-40B4-BE49-F238E27FC236}">
                <a16:creationId xmlns:a16="http://schemas.microsoft.com/office/drawing/2014/main" id="{8A463573-1FE8-4D15-87BB-77057BF80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380" y="3098405"/>
            <a:ext cx="1543439" cy="153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13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0911-5F53-461A-90B8-AB2C40F3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1141" y="2284852"/>
            <a:ext cx="5825120" cy="2521275"/>
          </a:xfrm>
        </p:spPr>
        <p:txBody>
          <a:bodyPr>
            <a:noAutofit/>
          </a:bodyPr>
          <a:lstStyle/>
          <a:p>
            <a:r>
              <a:rPr lang="en-US" sz="6000" dirty="0">
                <a:latin typeface="Source Code Pro Black" panose="020B0809030403020204" pitchFamily="49" charset="0"/>
              </a:rPr>
              <a:t>02</a:t>
            </a:r>
            <a:br>
              <a:rPr lang="en-US" sz="6000" dirty="0">
                <a:latin typeface="Source Code Pro Black" panose="020B0809030403020204" pitchFamily="49" charset="0"/>
              </a:rPr>
            </a:br>
            <a:r>
              <a:rPr lang="en-US" sz="6000" dirty="0">
                <a:latin typeface="Source Code Pro Black" panose="020B0809030403020204" pitchFamily="49" charset="0"/>
              </a:rPr>
              <a:t>Setting Up </a:t>
            </a:r>
            <a:r>
              <a:rPr lang="en-US" sz="6000" dirty="0">
                <a:solidFill>
                  <a:schemeClr val="tx2">
                    <a:lumMod val="60000"/>
                    <a:lumOff val="40000"/>
                  </a:schemeClr>
                </a:solidFill>
                <a:latin typeface="Source Code Pro Black" panose="020B0809030403020204" pitchFamily="49" charset="0"/>
              </a:rPr>
              <a:t>Code::Blocks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07F79-1942-4F3D-9FEF-196DBB58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www.capacitybay.com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4F7DC-B253-40D2-BAF7-C9703804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64E809-70DD-415E-A039-98FCCF57558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792885" y="2284852"/>
            <a:ext cx="2401997" cy="269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9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870A-D9FA-43C0-A3A2-54EA342D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IDE/CODE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3A936-D96C-44FE-AF14-48474B5C6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73306"/>
            <a:ext cx="4954587" cy="4426227"/>
          </a:xfrm>
          <a:noFill/>
        </p:spPr>
        <p:txBody>
          <a:bodyPr>
            <a:normAutofit fontScale="70000" lnSpcReduction="20000"/>
          </a:bodyPr>
          <a:lstStyle/>
          <a:p>
            <a:pPr marL="342900"/>
            <a:r>
              <a:rPr lang="en-US" dirty="0">
                <a:solidFill>
                  <a:schemeClr val="tx2"/>
                </a:solidFill>
              </a:rPr>
              <a:t>Code::Blocks &lt;- We will use this</a:t>
            </a:r>
          </a:p>
          <a:p>
            <a:pPr marL="342900"/>
            <a:r>
              <a:rPr lang="en-US" dirty="0">
                <a:solidFill>
                  <a:schemeClr val="tx2"/>
                </a:solidFill>
              </a:rPr>
              <a:t>Sublime Text</a:t>
            </a:r>
          </a:p>
          <a:p>
            <a:pPr marL="342900"/>
            <a:r>
              <a:rPr lang="en-US" dirty="0">
                <a:solidFill>
                  <a:schemeClr val="tx2"/>
                </a:solidFill>
              </a:rPr>
              <a:t>Visual Studio/VS Code</a:t>
            </a:r>
          </a:p>
          <a:p>
            <a:pPr marL="342900"/>
            <a:r>
              <a:rPr lang="en-US" dirty="0">
                <a:solidFill>
                  <a:schemeClr val="tx2"/>
                </a:solidFill>
              </a:rPr>
              <a:t>Eclipse CDT</a:t>
            </a:r>
          </a:p>
          <a:p>
            <a:pPr marL="342900"/>
            <a:r>
              <a:rPr lang="en-US" dirty="0" err="1">
                <a:solidFill>
                  <a:schemeClr val="tx2"/>
                </a:solidFill>
              </a:rPr>
              <a:t>Xcode</a:t>
            </a:r>
            <a:r>
              <a:rPr lang="en-US" dirty="0">
                <a:solidFill>
                  <a:schemeClr val="tx2"/>
                </a:solidFill>
              </a:rPr>
              <a:t> (for macOS)</a:t>
            </a:r>
          </a:p>
          <a:p>
            <a:pPr marL="342900"/>
            <a:r>
              <a:rPr lang="en-US" dirty="0" err="1">
                <a:solidFill>
                  <a:schemeClr val="tx2"/>
                </a:solidFill>
              </a:rPr>
              <a:t>Clion</a:t>
            </a:r>
            <a:endParaRPr lang="en-US" dirty="0">
              <a:solidFill>
                <a:schemeClr val="tx2"/>
              </a:solidFill>
            </a:endParaRPr>
          </a:p>
          <a:p>
            <a:pPr marL="342900"/>
            <a:r>
              <a:rPr lang="en-US" dirty="0" err="1">
                <a:solidFill>
                  <a:schemeClr val="tx2"/>
                </a:solidFill>
              </a:rPr>
              <a:t>Geany</a:t>
            </a:r>
            <a:endParaRPr lang="en-US" dirty="0">
              <a:solidFill>
                <a:schemeClr val="tx2"/>
              </a:solidFill>
            </a:endParaRPr>
          </a:p>
          <a:p>
            <a:pPr marL="342900"/>
            <a:r>
              <a:rPr lang="en-US" dirty="0">
                <a:solidFill>
                  <a:schemeClr val="tx2"/>
                </a:solidFill>
              </a:rPr>
              <a:t>Vim</a:t>
            </a:r>
          </a:p>
          <a:p>
            <a:pPr marL="342900"/>
            <a:r>
              <a:rPr lang="en-US" dirty="0">
                <a:solidFill>
                  <a:schemeClr val="tx2"/>
                </a:solidFill>
              </a:rPr>
              <a:t>Online Editors: </a:t>
            </a:r>
            <a:r>
              <a:rPr lang="en-US" dirty="0" err="1">
                <a:solidFill>
                  <a:schemeClr val="tx2"/>
                </a:solidFill>
              </a:rPr>
              <a:t>ideone</a:t>
            </a:r>
            <a:r>
              <a:rPr lang="en-US" dirty="0">
                <a:solidFill>
                  <a:schemeClr val="tx2"/>
                </a:solidFill>
              </a:rPr>
              <a:t>, shell, GDB</a:t>
            </a:r>
          </a:p>
          <a:p>
            <a:pPr marL="342900"/>
            <a:r>
              <a:rPr lang="en-US" dirty="0">
                <a:solidFill>
                  <a:schemeClr val="tx2"/>
                </a:solidFill>
              </a:rPr>
              <a:t>…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70F05-5832-4014-9A61-22E32136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www.capacitybay.com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87A2A-8555-4588-B842-0042411D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4742-E492-49FE-B411-557011724046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54B92A-F428-4F99-BA91-25A9371EB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271" y="1642513"/>
            <a:ext cx="3146047" cy="1246547"/>
          </a:xfrm>
          <a:prstGeom prst="rect">
            <a:avLst/>
          </a:prstGeom>
        </p:spPr>
      </p:pic>
      <p:pic>
        <p:nvPicPr>
          <p:cNvPr id="7" name="Picture 2" descr="Visual Studio Code - Code Editing. Redefined">
            <a:extLst>
              <a:ext uri="{FF2B5EF4-FFF2-40B4-BE49-F238E27FC236}">
                <a16:creationId xmlns:a16="http://schemas.microsoft.com/office/drawing/2014/main" id="{3A975705-3A82-4B57-97B0-B31FC7731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018" y="1533434"/>
            <a:ext cx="1355626" cy="135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Xcode 15 - Apple Developer">
            <a:extLst>
              <a:ext uri="{FF2B5EF4-FFF2-40B4-BE49-F238E27FC236}">
                <a16:creationId xmlns:a16="http://schemas.microsoft.com/office/drawing/2014/main" id="{7347DBAD-4A59-42A6-85F9-ECDE46A23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627" y="4074943"/>
            <a:ext cx="1220223" cy="122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File:Geany logo.svg - Wikimedia Commons">
            <a:extLst>
              <a:ext uri="{FF2B5EF4-FFF2-40B4-BE49-F238E27FC236}">
                <a16:creationId xmlns:a16="http://schemas.microsoft.com/office/drawing/2014/main" id="{EB70667A-2565-4011-9770-B0039CD19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066" y="4106677"/>
            <a:ext cx="1040772" cy="104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CLion Logo PNG Transparent &amp; SVG Vector - Freebie Supply">
            <a:extLst>
              <a:ext uri="{FF2B5EF4-FFF2-40B4-BE49-F238E27FC236}">
                <a16:creationId xmlns:a16="http://schemas.microsoft.com/office/drawing/2014/main" id="{A1D1962F-B028-41DD-83CD-4C957E7A1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054" y="4106677"/>
            <a:ext cx="1018031" cy="101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Sublime Text Vector Logo - Download Free SVG Icon | Worldvectorlogo">
            <a:extLst>
              <a:ext uri="{FF2B5EF4-FFF2-40B4-BE49-F238E27FC236}">
                <a16:creationId xmlns:a16="http://schemas.microsoft.com/office/drawing/2014/main" id="{3DE2FDD8-1CD3-4711-AD9D-D83073015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566" y="5266189"/>
            <a:ext cx="997324" cy="99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Fichier:Eclipse-Luna-Logo.svg — Wikipédia">
            <a:extLst>
              <a:ext uri="{FF2B5EF4-FFF2-40B4-BE49-F238E27FC236}">
                <a16:creationId xmlns:a16="http://schemas.microsoft.com/office/drawing/2014/main" id="{C36667FC-E7BB-42D4-BBFA-9535AE5F7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271" y="2945648"/>
            <a:ext cx="4481100" cy="104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Vim Logo PNG Transparent &amp; SVG Vector - Freebie Supply">
            <a:extLst>
              <a:ext uri="{FF2B5EF4-FFF2-40B4-BE49-F238E27FC236}">
                <a16:creationId xmlns:a16="http://schemas.microsoft.com/office/drawing/2014/main" id="{1606EA75-EF25-49EF-9536-C85BBB31E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159" y="5333977"/>
            <a:ext cx="997324" cy="100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6C8CFB-A79D-45D9-93BB-CD2F071E4A99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54980" y="5266189"/>
            <a:ext cx="884423" cy="99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43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apacityBay">
      <a:majorFont>
        <a:latin typeface="Source Code Pro Black"/>
        <a:ea typeface=""/>
        <a:cs typeface=""/>
      </a:majorFont>
      <a:minorFont>
        <a:latin typeface="Source Code Pro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acityBay.potx" id="{32E9157A-2C78-4411-B5F2-FE18B2570C4F}" vid="{8CBCB7DF-02D7-4C58-B50E-54E0FBAEC7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CapacityBay</Template>
  <TotalTime>774</TotalTime>
  <Words>1558</Words>
  <Application>Microsoft Office PowerPoint</Application>
  <PresentationFormat>Widescreen</PresentationFormat>
  <Paragraphs>178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Source Code Pro</vt:lpstr>
      <vt:lpstr>Source Code Pro Black</vt:lpstr>
      <vt:lpstr>Circuit</vt:lpstr>
      <vt:lpstr>CapacityBay  C++  COURSE DANIEL EMEKA - ILOZOR</vt:lpstr>
      <vt:lpstr>#2  Hello  World</vt:lpstr>
      <vt:lpstr>TABLE of contents</vt:lpstr>
      <vt:lpstr>01 Definition of CONCEPTS</vt:lpstr>
      <vt:lpstr>compiler</vt:lpstr>
      <vt:lpstr>CODE Editor</vt:lpstr>
      <vt:lpstr>IDE</vt:lpstr>
      <vt:lpstr>02 Setting Up Code::Blocks</vt:lpstr>
      <vt:lpstr>CHOOSING THE IDE/CODE EDITOR</vt:lpstr>
      <vt:lpstr>Installing a C++ Compiler</vt:lpstr>
      <vt:lpstr>Downloading Code::Blocks</vt:lpstr>
      <vt:lpstr>Opening Code::Blocks</vt:lpstr>
      <vt:lpstr>Opening Code::Blocks</vt:lpstr>
      <vt:lpstr>03 Creating a Project</vt:lpstr>
      <vt:lpstr>Creating a Project</vt:lpstr>
      <vt:lpstr>Creating a Project</vt:lpstr>
      <vt:lpstr>CREATING A PROJECT</vt:lpstr>
      <vt:lpstr>CREATING A PROJECT</vt:lpstr>
      <vt:lpstr>04 The Layout</vt:lpstr>
      <vt:lpstr>The Layout</vt:lpstr>
      <vt:lpstr>BUILD/RUN/ABORT</vt:lpstr>
      <vt:lpstr>MANAGEMENT</vt:lpstr>
      <vt:lpstr>BUILD LOG/MESSAGE</vt:lpstr>
      <vt:lpstr>05 Hello World Explained</vt:lpstr>
      <vt:lpstr>HELLO WORLD!</vt:lpstr>
      <vt:lpstr>HEADER FILES</vt:lpstr>
      <vt:lpstr>NAMESPACE</vt:lpstr>
      <vt:lpstr>MAIN()</vt:lpstr>
      <vt:lpstr>Cout, &lt;&lt;, endl</vt:lpstr>
      <vt:lpstr>RETURN</vt:lpstr>
      <vt:lpstr>The SEMICOLON ;</vt:lpstr>
      <vt:lpstr>THANKS Q/A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CapacityBay  C++  COURSE Daniel emeka - ilozor</dc:title>
  <dc:creator>John</dc:creator>
  <cp:lastModifiedBy>John</cp:lastModifiedBy>
  <cp:revision>10</cp:revision>
  <dcterms:created xsi:type="dcterms:W3CDTF">2023-07-29T21:04:12Z</dcterms:created>
  <dcterms:modified xsi:type="dcterms:W3CDTF">2023-07-30T09:58:59Z</dcterms:modified>
</cp:coreProperties>
</file>