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notesMasterIdLst>
    <p:notesMasterId r:id="rId32"/>
  </p:notesMasterIdLst>
  <p:handoutMasterIdLst>
    <p:handoutMasterId r:id="rId33"/>
  </p:handoutMasterIdLst>
  <p:sldIdLst>
    <p:sldId id="256" r:id="rId2"/>
    <p:sldId id="259" r:id="rId3"/>
    <p:sldId id="261" r:id="rId4"/>
    <p:sldId id="270" r:id="rId5"/>
    <p:sldId id="275" r:id="rId6"/>
    <p:sldId id="276" r:id="rId7"/>
    <p:sldId id="277" r:id="rId8"/>
    <p:sldId id="278" r:id="rId9"/>
    <p:sldId id="279" r:id="rId10"/>
    <p:sldId id="281" r:id="rId11"/>
    <p:sldId id="280" r:id="rId12"/>
    <p:sldId id="282" r:id="rId13"/>
    <p:sldId id="283" r:id="rId14"/>
    <p:sldId id="271" r:id="rId15"/>
    <p:sldId id="284" r:id="rId16"/>
    <p:sldId id="285" r:id="rId17"/>
    <p:sldId id="286" r:id="rId18"/>
    <p:sldId id="272" r:id="rId19"/>
    <p:sldId id="307" r:id="rId20"/>
    <p:sldId id="308" r:id="rId21"/>
    <p:sldId id="309" r:id="rId22"/>
    <p:sldId id="310" r:id="rId23"/>
    <p:sldId id="311" r:id="rId24"/>
    <p:sldId id="273" r:id="rId25"/>
    <p:sldId id="287" r:id="rId26"/>
    <p:sldId id="288" r:id="rId27"/>
    <p:sldId id="289" r:id="rId28"/>
    <p:sldId id="290" r:id="rId29"/>
    <p:sldId id="291" r:id="rId30"/>
    <p:sldId id="30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9F3C91-8493-4DD7-9073-1231A8F0C3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FDA2E82-8185-47D7-A80E-78C08D52DA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576761-0AAC-41DE-B23B-02484E6CCDFC}" type="datetimeFigureOut">
              <a:rPr lang="en-US" smtClean="0"/>
              <a:t>8/7/2023</a:t>
            </a:fld>
            <a:endParaRPr lang="en-US"/>
          </a:p>
        </p:txBody>
      </p:sp>
      <p:sp>
        <p:nvSpPr>
          <p:cNvPr id="4" name="Footer Placeholder 3">
            <a:extLst>
              <a:ext uri="{FF2B5EF4-FFF2-40B4-BE49-F238E27FC236}">
                <a16:creationId xmlns:a16="http://schemas.microsoft.com/office/drawing/2014/main" id="{9B541B2A-A68E-435C-8092-B9D11F80E7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7F3ACF-5F94-4261-BD2F-8C338BE7E7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79B8C9-CF0C-46D7-9A49-54CA75227147}" type="slidenum">
              <a:rPr lang="en-US" smtClean="0"/>
              <a:t>‹#›</a:t>
            </a:fld>
            <a:endParaRPr lang="en-US"/>
          </a:p>
        </p:txBody>
      </p:sp>
    </p:spTree>
    <p:extLst>
      <p:ext uri="{BB962C8B-B14F-4D97-AF65-F5344CB8AC3E}">
        <p14:creationId xmlns:p14="http://schemas.microsoft.com/office/powerpoint/2010/main" val="177522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443F81-D16A-4251-98CC-7791A411DF2F}" type="datetimeFigureOut">
              <a:rPr lang="en-US" smtClean="0"/>
              <a:t>8/7/2023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F5CD6-99DF-40C2-B50D-265159F3289D}" type="slidenum">
              <a:rPr lang="en-US" smtClean="0"/>
              <a:t>‹#›</a:t>
            </a:fld>
            <a:endParaRPr lang="en-US"/>
          </a:p>
        </p:txBody>
      </p:sp>
    </p:spTree>
    <p:extLst>
      <p:ext uri="{BB962C8B-B14F-4D97-AF65-F5344CB8AC3E}">
        <p14:creationId xmlns:p14="http://schemas.microsoft.com/office/powerpoint/2010/main" val="23832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a:solidFill>
            <a:schemeClr val="accent5"/>
          </a:solidFill>
        </p:spPr>
        <p:txBody>
          <a:bodyPr>
            <a:normAutofit/>
          </a:bodyPr>
          <a:lstStyle>
            <a:lvl1pPr marL="0" indent="0" algn="l">
              <a:buNone/>
              <a:defRPr sz="200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www.capacitybay.com</a:t>
            </a:r>
          </a:p>
        </p:txBody>
      </p:sp>
      <p:sp>
        <p:nvSpPr>
          <p:cNvPr id="6" name="Slide Number Placeholder 5"/>
          <p:cNvSpPr>
            <a:spLocks noGrp="1"/>
          </p:cNvSpPr>
          <p:nvPr>
            <p:ph type="sldNum" sz="quarter" idx="12"/>
          </p:nvPr>
        </p:nvSpPr>
        <p:spPr>
          <a:xfrm>
            <a:off x="9896911" y="5410199"/>
            <a:ext cx="771089" cy="365125"/>
          </a:xfrm>
        </p:spPr>
        <p:txBody>
          <a:bodyPr/>
          <a:lstStyle/>
          <a:p>
            <a:fld id="{3E314742-E492-49FE-B411-557011724046}" type="slidenum">
              <a:rPr lang="en-US" smtClean="0"/>
              <a:t>‹#›</a:t>
            </a:fld>
            <a:endParaRPr lang="en-US"/>
          </a:p>
        </p:txBody>
      </p:sp>
      <p:pic>
        <p:nvPicPr>
          <p:cNvPr id="67" name="Picture 66">
            <a:extLst>
              <a:ext uri="{FF2B5EF4-FFF2-40B4-BE49-F238E27FC236}">
                <a16:creationId xmlns:a16="http://schemas.microsoft.com/office/drawing/2014/main" id="{7FD11A7F-7CAC-466D-A699-E9EB4D303A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53782" y="284245"/>
            <a:ext cx="876134" cy="876134"/>
          </a:xfrm>
          <a:prstGeom prst="rect">
            <a:avLst/>
          </a:prstGeom>
        </p:spPr>
      </p:pic>
    </p:spTree>
    <p:extLst>
      <p:ext uri="{BB962C8B-B14F-4D97-AF65-F5344CB8AC3E}">
        <p14:creationId xmlns:p14="http://schemas.microsoft.com/office/powerpoint/2010/main" val="402807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a:solidFill>
            <a:schemeClr val="accent5"/>
          </a:solidFill>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77855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a:solidFill>
            <a:schemeClr val="accent5"/>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429493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a:solidFill>
            <a:schemeClr val="accent5"/>
          </a:solidFill>
        </p:spPr>
        <p:txBody>
          <a:bodyPr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6569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a:solidFill>
            <a:schemeClr val="accent5"/>
          </a:solidFill>
        </p:spPr>
        <p:txBody>
          <a:bodyPr anchor="t">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513015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727632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a:solidFill>
            <a:schemeClr val="accent5"/>
          </a:solidFill>
        </p:spPr>
        <p:txBody>
          <a:bodyPr anchor="t">
            <a:normAutofit/>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40173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solidFill>
            <a:schemeClr val="accent5"/>
          </a:solidFill>
        </p:spPr>
        <p:txBody>
          <a:bodyPr vert="eaVert"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229912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a:solidFill>
            <a:schemeClr val="accent5"/>
          </a:solidFill>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73845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18108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a:solidFill>
            <a:schemeClr val="accent5"/>
          </a:solidFill>
        </p:spPr>
        <p:txBody>
          <a:bodyPr>
            <a:normAutofit/>
          </a:bodyPr>
          <a:lstStyle>
            <a:lvl1pPr marL="0" indent="0">
              <a:buNone/>
              <a:defRPr sz="1800" cap="all" baseline="0">
                <a:solidFill>
                  <a:schemeClr val="bg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www.capacitybay.com</a:t>
            </a:r>
          </a:p>
        </p:txBody>
      </p:sp>
      <p:sp>
        <p:nvSpPr>
          <p:cNvPr id="6" name="Slide Number Placeholder 5"/>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94668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147264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a:solidFill>
            <a:schemeClr val="accent5"/>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www.capacitybay.com</a:t>
            </a:r>
          </a:p>
        </p:txBody>
      </p:sp>
      <p:sp>
        <p:nvSpPr>
          <p:cNvPr id="9" name="Slide Number Placeholder 8"/>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3766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www.capacitybay.com</a:t>
            </a:r>
          </a:p>
        </p:txBody>
      </p:sp>
      <p:sp>
        <p:nvSpPr>
          <p:cNvPr id="5" name="Slide Number Placeholder 4"/>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67136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www.capacitybay.com</a:t>
            </a:r>
          </a:p>
        </p:txBody>
      </p:sp>
      <p:sp>
        <p:nvSpPr>
          <p:cNvPr id="4" name="Slide Number Placeholder 3"/>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262993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a:solidFill>
            <a:schemeClr val="accent5"/>
          </a:solidFill>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a:solidFill>
            <a:schemeClr val="accent5"/>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87494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a:solidFill>
            <a:schemeClr val="accent5"/>
          </a:solidFill>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www.capacitybay.com</a:t>
            </a:r>
          </a:p>
        </p:txBody>
      </p:sp>
      <p:sp>
        <p:nvSpPr>
          <p:cNvPr id="7" name="Slide Number Placeholder 6"/>
          <p:cNvSpPr>
            <a:spLocks noGrp="1"/>
          </p:cNvSpPr>
          <p:nvPr>
            <p:ph type="sldNum" sz="quarter" idx="12"/>
          </p:nvPr>
        </p:nvSpPr>
        <p:spPr/>
        <p:txBody>
          <a:bodyPr/>
          <a:lstStyle/>
          <a:p>
            <a:fld id="{3E314742-E492-49FE-B411-557011724046}" type="slidenum">
              <a:rPr lang="en-US" smtClean="0"/>
              <a:t>‹#›</a:t>
            </a:fld>
            <a:endParaRPr lang="en-US"/>
          </a:p>
        </p:txBody>
      </p:sp>
    </p:spTree>
    <p:extLst>
      <p:ext uri="{BB962C8B-B14F-4D97-AF65-F5344CB8AC3E}">
        <p14:creationId xmlns:p14="http://schemas.microsoft.com/office/powerpoint/2010/main" val="329539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a:solidFill>
            <a:schemeClr val="accent5"/>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9716859" y="6455501"/>
            <a:ext cx="2474276" cy="365125"/>
          </a:xfrm>
          <a:prstGeom prst="rect">
            <a:avLst/>
          </a:prstGeom>
        </p:spPr>
        <p:txBody>
          <a:bodyPr vert="horz" lIns="91440" tIns="45720" rIns="91440" bIns="45720" rtlCol="0" anchor="ctr"/>
          <a:lstStyle>
            <a:lvl1pPr algn="l">
              <a:defRPr sz="1050" cap="all" baseline="0">
                <a:solidFill>
                  <a:schemeClr val="tx2"/>
                </a:solidFill>
              </a:defRPr>
            </a:lvl1pPr>
          </a:lstStyle>
          <a:p>
            <a:r>
              <a:rPr lang="en-US" dirty="0"/>
              <a:t>www.capacitybay.com</a:t>
            </a:r>
          </a:p>
        </p:txBody>
      </p:sp>
      <p:sp>
        <p:nvSpPr>
          <p:cNvPr id="6" name="Slide Number Placeholder 5"/>
          <p:cNvSpPr>
            <a:spLocks noGrp="1"/>
          </p:cNvSpPr>
          <p:nvPr>
            <p:ph type="sldNum" sz="quarter" idx="4"/>
          </p:nvPr>
        </p:nvSpPr>
        <p:spPr>
          <a:xfrm>
            <a:off x="634615" y="6455501"/>
            <a:ext cx="771089" cy="365125"/>
          </a:xfrm>
          <a:prstGeom prst="rect">
            <a:avLst/>
          </a:prstGeom>
        </p:spPr>
        <p:txBody>
          <a:bodyPr vert="horz" lIns="91440" tIns="45720" rIns="91440" bIns="45720" rtlCol="0" anchor="ctr"/>
          <a:lstStyle>
            <a:lvl1pPr algn="r">
              <a:defRPr sz="1050">
                <a:solidFill>
                  <a:schemeClr val="tx2"/>
                </a:solidFill>
              </a:defRPr>
            </a:lvl1pPr>
          </a:lstStyle>
          <a:p>
            <a:fld id="{3E314742-E492-49FE-B411-557011724046}" type="slidenum">
              <a:rPr lang="en-US" smtClean="0"/>
              <a:pPr/>
              <a:t>‹#›</a:t>
            </a:fld>
            <a:endParaRPr lang="en-US" dirty="0"/>
          </a:p>
        </p:txBody>
      </p:sp>
      <p:pic>
        <p:nvPicPr>
          <p:cNvPr id="49" name="Picture 48">
            <a:extLst>
              <a:ext uri="{FF2B5EF4-FFF2-40B4-BE49-F238E27FC236}">
                <a16:creationId xmlns:a16="http://schemas.microsoft.com/office/drawing/2014/main" id="{28E38369-3ED8-41FD-AE87-A5290ABC44BD}"/>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329701" y="236289"/>
            <a:ext cx="876134" cy="876134"/>
          </a:xfrm>
          <a:prstGeom prst="rect">
            <a:avLst/>
          </a:prstGeom>
        </p:spPr>
      </p:pic>
      <p:pic>
        <p:nvPicPr>
          <p:cNvPr id="53" name="Picture 52">
            <a:extLst>
              <a:ext uri="{FF2B5EF4-FFF2-40B4-BE49-F238E27FC236}">
                <a16:creationId xmlns:a16="http://schemas.microsoft.com/office/drawing/2014/main" id="{9C0CF195-9238-4F7B-AE98-309150FA9586}"/>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053663" y="1389711"/>
            <a:ext cx="4084674" cy="4078577"/>
          </a:xfrm>
          <a:prstGeom prst="rect">
            <a:avLst/>
          </a:prstGeom>
        </p:spPr>
      </p:pic>
    </p:spTree>
    <p:extLst>
      <p:ext uri="{BB962C8B-B14F-4D97-AF65-F5344CB8AC3E}">
        <p14:creationId xmlns:p14="http://schemas.microsoft.com/office/powerpoint/2010/main" val="668613945"/>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7"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bg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bg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bg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bg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705970" y="1856096"/>
            <a:ext cx="5977720" cy="3684895"/>
          </a:xfrm>
        </p:spPr>
        <p:txBody>
          <a:bodyPr anchor="ctr">
            <a:noAutofit/>
          </a:bodyPr>
          <a:lstStyle/>
          <a:p>
            <a:r>
              <a:rPr lang="en-US" sz="6600" dirty="0">
                <a:latin typeface="Source Code Pro Black" panose="020B0809030403020204" pitchFamily="49" charset="0"/>
              </a:rPr>
              <a:t>CapacityBay </a:t>
            </a:r>
            <a:br>
              <a:rPr lang="en-US" sz="6600" dirty="0">
                <a:latin typeface="Source Code Pro Black" panose="020B0809030403020204" pitchFamily="49" charset="0"/>
              </a:rPr>
            </a:br>
            <a:r>
              <a:rPr lang="en-US" sz="6600" dirty="0">
                <a:latin typeface="Source Code Pro Black" panose="020B0809030403020204" pitchFamily="49" charset="0"/>
              </a:rPr>
              <a:t>C++ </a:t>
            </a:r>
            <a:br>
              <a:rPr lang="en-US" sz="6600" dirty="0">
                <a:latin typeface="Source Code Pro Black" panose="020B0809030403020204" pitchFamily="49" charset="0"/>
              </a:rPr>
            </a:br>
            <a:r>
              <a:rPr lang="en-US" sz="6600" dirty="0">
                <a:solidFill>
                  <a:schemeClr val="tx2">
                    <a:lumMod val="60000"/>
                    <a:lumOff val="40000"/>
                  </a:schemeClr>
                </a:solidFill>
                <a:latin typeface="Source Code Pro Black" panose="020B0809030403020204" pitchFamily="49" charset="0"/>
              </a:rPr>
              <a:t>COURSE</a:t>
            </a:r>
            <a:br>
              <a:rPr lang="en-US" sz="6600" dirty="0">
                <a:solidFill>
                  <a:schemeClr val="tx2">
                    <a:lumMod val="60000"/>
                    <a:lumOff val="40000"/>
                  </a:schemeClr>
                </a:solidFill>
                <a:latin typeface="Source Code Pro Black" panose="020B0809030403020204" pitchFamily="49" charset="0"/>
              </a:rPr>
            </a:br>
            <a:r>
              <a:rPr lang="en-US" sz="2000" dirty="0">
                <a:solidFill>
                  <a:schemeClr val="tx2"/>
                </a:solidFill>
                <a:latin typeface="Source Code Pro Black" panose="020B0809030403020204" pitchFamily="49" charset="0"/>
              </a:rPr>
              <a:t>DANIEL EMEKA - ILOZOR</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a:xfrm>
            <a:off x="1705970" y="5410199"/>
            <a:ext cx="5124886" cy="365125"/>
          </a:xfrm>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7" y="2284852"/>
            <a:ext cx="2401997" cy="2696581"/>
          </a:xfrm>
          <a:prstGeom prst="rect">
            <a:avLst/>
          </a:prstGeom>
        </p:spPr>
      </p:pic>
    </p:spTree>
    <p:extLst>
      <p:ext uri="{BB962C8B-B14F-4D97-AF65-F5344CB8AC3E}">
        <p14:creationId xmlns:p14="http://schemas.microsoft.com/office/powerpoint/2010/main" val="405181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b="1" dirty="0">
                <a:effectLst/>
              </a:rPr>
              <a:t>BITWISE </a:t>
            </a:r>
            <a:r>
              <a:rPr lang="en-US" b="1" dirty="0">
                <a:solidFill>
                  <a:schemeClr val="tx2">
                    <a:lumMod val="60000"/>
                    <a:lumOff val="40000"/>
                  </a:schemeClr>
                </a:solidFill>
                <a:effectLst/>
              </a:rPr>
              <a:t>Operators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2" y="1765785"/>
            <a:ext cx="9905997" cy="1020278"/>
          </a:xfrm>
          <a:solidFill>
            <a:schemeClr val="tx2">
              <a:lumMod val="75000"/>
            </a:schemeClr>
          </a:solidFill>
        </p:spPr>
        <p:txBody>
          <a:bodyPr>
            <a:normAutofit/>
          </a:bodyPr>
          <a:lstStyle/>
          <a:p>
            <a:pPr marL="0" indent="0">
              <a:buNone/>
            </a:pPr>
            <a:r>
              <a:rPr lang="en-US" dirty="0">
                <a:effectLst/>
              </a:rPr>
              <a:t>Bitwise operators are used for manipulating individual bits of a variable.</a:t>
            </a:r>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10</a:t>
            </a:fld>
            <a:endParaRPr lang="en-US"/>
          </a:p>
        </p:txBody>
      </p:sp>
      <p:pic>
        <p:nvPicPr>
          <p:cNvPr id="7" name="Picture 6">
            <a:extLst>
              <a:ext uri="{FF2B5EF4-FFF2-40B4-BE49-F238E27FC236}">
                <a16:creationId xmlns:a16="http://schemas.microsoft.com/office/drawing/2014/main" id="{AB464F97-EBD8-4D38-9CB0-071B7BF3981F}"/>
              </a:ext>
            </a:extLst>
          </p:cNvPr>
          <p:cNvPicPr>
            <a:picLocks noChangeAspect="1"/>
          </p:cNvPicPr>
          <p:nvPr/>
        </p:nvPicPr>
        <p:blipFill>
          <a:blip r:embed="rId2"/>
          <a:stretch>
            <a:fillRect/>
          </a:stretch>
        </p:blipFill>
        <p:spPr>
          <a:xfrm>
            <a:off x="1141412" y="2786063"/>
            <a:ext cx="9905997" cy="2675906"/>
          </a:xfrm>
          <a:prstGeom prst="rect">
            <a:avLst/>
          </a:prstGeom>
        </p:spPr>
      </p:pic>
    </p:spTree>
    <p:extLst>
      <p:ext uri="{BB962C8B-B14F-4D97-AF65-F5344CB8AC3E}">
        <p14:creationId xmlns:p14="http://schemas.microsoft.com/office/powerpoint/2010/main" val="253940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b="1" dirty="0">
                <a:effectLst/>
              </a:rPr>
              <a:t>Pre/Postfix </a:t>
            </a:r>
            <a:r>
              <a:rPr lang="en-US" b="1" dirty="0">
                <a:solidFill>
                  <a:schemeClr val="tx2">
                    <a:lumMod val="60000"/>
                    <a:lumOff val="40000"/>
                  </a:schemeClr>
                </a:solidFill>
                <a:effectLst/>
              </a:rPr>
              <a:t>Operators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2" y="1765785"/>
            <a:ext cx="4530517" cy="4091676"/>
          </a:xfrm>
          <a:solidFill>
            <a:schemeClr val="tx2">
              <a:lumMod val="75000"/>
            </a:schemeClr>
          </a:solidFill>
        </p:spPr>
        <p:txBody>
          <a:bodyPr>
            <a:normAutofit fontScale="92500" lnSpcReduction="20000"/>
          </a:bodyPr>
          <a:lstStyle/>
          <a:p>
            <a:pPr marL="0" indent="0">
              <a:buNone/>
            </a:pPr>
            <a:r>
              <a:rPr lang="en-US" dirty="0">
                <a:effectLst/>
              </a:rPr>
              <a:t>In C++, the increment (++) and decrement (--) operators can be used in two different ways: pre-increment/decrement and post-increment/decrement. The prefix operators do exactly the same thing as the postfix operators at a glance, but there is a subtle difference…</a:t>
            </a:r>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11</a:t>
            </a:fld>
            <a:endParaRPr lang="en-US"/>
          </a:p>
        </p:txBody>
      </p:sp>
      <p:pic>
        <p:nvPicPr>
          <p:cNvPr id="8" name="Picture 7">
            <a:extLst>
              <a:ext uri="{FF2B5EF4-FFF2-40B4-BE49-F238E27FC236}">
                <a16:creationId xmlns:a16="http://schemas.microsoft.com/office/drawing/2014/main" id="{175AA91F-4A5E-485D-ACBF-CAEF9D3627B5}"/>
              </a:ext>
            </a:extLst>
          </p:cNvPr>
          <p:cNvPicPr>
            <a:picLocks noChangeAspect="1"/>
          </p:cNvPicPr>
          <p:nvPr/>
        </p:nvPicPr>
        <p:blipFill>
          <a:blip r:embed="rId2"/>
          <a:stretch>
            <a:fillRect/>
          </a:stretch>
        </p:blipFill>
        <p:spPr>
          <a:xfrm>
            <a:off x="5671929" y="1919137"/>
            <a:ext cx="6124368" cy="3505141"/>
          </a:xfrm>
          <a:prstGeom prst="rect">
            <a:avLst/>
          </a:prstGeom>
        </p:spPr>
      </p:pic>
    </p:spTree>
    <p:extLst>
      <p:ext uri="{BB962C8B-B14F-4D97-AF65-F5344CB8AC3E}">
        <p14:creationId xmlns:p14="http://schemas.microsoft.com/office/powerpoint/2010/main" val="391101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b="1" dirty="0">
                <a:effectLst/>
              </a:rPr>
              <a:t>Pre-increment/</a:t>
            </a:r>
            <a:r>
              <a:rPr lang="en-US" b="1" dirty="0">
                <a:solidFill>
                  <a:schemeClr val="tx2">
                    <a:lumMod val="60000"/>
                    <a:lumOff val="40000"/>
                  </a:schemeClr>
                </a:solidFill>
                <a:effectLst/>
              </a:rPr>
              <a:t>Decrement</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2" y="1765785"/>
            <a:ext cx="9905997" cy="1478570"/>
          </a:xfrm>
          <a:solidFill>
            <a:schemeClr val="tx2">
              <a:lumMod val="75000"/>
            </a:schemeClr>
          </a:solidFill>
        </p:spPr>
        <p:txBody>
          <a:bodyPr>
            <a:normAutofit/>
          </a:bodyPr>
          <a:lstStyle/>
          <a:p>
            <a:pPr marL="0" indent="0">
              <a:buNone/>
            </a:pPr>
            <a:r>
              <a:rPr lang="en-US" dirty="0">
                <a:effectLst/>
              </a:rPr>
              <a:t>The pre-increment and pre-decrement operators increment or decrement the value of the variable before its value is used in the expression.</a:t>
            </a:r>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12</a:t>
            </a:fld>
            <a:endParaRPr lang="en-US"/>
          </a:p>
        </p:txBody>
      </p:sp>
      <p:pic>
        <p:nvPicPr>
          <p:cNvPr id="6" name="Picture 5">
            <a:extLst>
              <a:ext uri="{FF2B5EF4-FFF2-40B4-BE49-F238E27FC236}">
                <a16:creationId xmlns:a16="http://schemas.microsoft.com/office/drawing/2014/main" id="{4E256CF8-291F-4F9E-A098-0AFC7818238C}"/>
              </a:ext>
            </a:extLst>
          </p:cNvPr>
          <p:cNvPicPr>
            <a:picLocks noChangeAspect="1"/>
          </p:cNvPicPr>
          <p:nvPr/>
        </p:nvPicPr>
        <p:blipFill>
          <a:blip r:embed="rId2"/>
          <a:stretch>
            <a:fillRect/>
          </a:stretch>
        </p:blipFill>
        <p:spPr>
          <a:xfrm>
            <a:off x="1141412" y="3244355"/>
            <a:ext cx="9908385" cy="1646583"/>
          </a:xfrm>
          <a:prstGeom prst="rect">
            <a:avLst/>
          </a:prstGeom>
        </p:spPr>
      </p:pic>
    </p:spTree>
    <p:extLst>
      <p:ext uri="{BB962C8B-B14F-4D97-AF65-F5344CB8AC3E}">
        <p14:creationId xmlns:p14="http://schemas.microsoft.com/office/powerpoint/2010/main" val="1353113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b="1" dirty="0">
                <a:effectLst/>
              </a:rPr>
              <a:t>POST-increment/</a:t>
            </a:r>
            <a:r>
              <a:rPr lang="en-US" b="1" dirty="0">
                <a:solidFill>
                  <a:schemeClr val="tx2">
                    <a:lumMod val="60000"/>
                    <a:lumOff val="40000"/>
                  </a:schemeClr>
                </a:solidFill>
                <a:effectLst/>
              </a:rPr>
              <a:t>Decrement</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2" y="1765784"/>
            <a:ext cx="9905997" cy="2488163"/>
          </a:xfrm>
          <a:solidFill>
            <a:schemeClr val="tx2">
              <a:lumMod val="75000"/>
            </a:schemeClr>
          </a:solidFill>
        </p:spPr>
        <p:txBody>
          <a:bodyPr>
            <a:normAutofit lnSpcReduction="10000"/>
          </a:bodyPr>
          <a:lstStyle/>
          <a:p>
            <a:pPr marL="0" indent="0">
              <a:buNone/>
            </a:pPr>
            <a:r>
              <a:rPr lang="en-US" dirty="0">
                <a:effectLst/>
              </a:rPr>
              <a:t>The post-increment and post-decrement operators increment or decrement the value of the variable AFTER its current value is used in the expression.</a:t>
            </a:r>
          </a:p>
          <a:p>
            <a:pPr marL="0" indent="0">
              <a:buNone/>
            </a:pPr>
            <a:r>
              <a:rPr lang="en-US" dirty="0">
                <a:effectLst/>
              </a:rPr>
              <a:t>It is important to remember the difference, </a:t>
            </a:r>
          </a:p>
          <a:p>
            <a:pPr marL="0" indent="0">
              <a:buNone/>
            </a:pPr>
            <a:r>
              <a:rPr lang="en-US" dirty="0">
                <a:effectLst/>
              </a:rPr>
              <a:t>prefix = before, postfix = after</a:t>
            </a:r>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13</a:t>
            </a:fld>
            <a:endParaRPr lang="en-US"/>
          </a:p>
        </p:txBody>
      </p:sp>
      <p:pic>
        <p:nvPicPr>
          <p:cNvPr id="7" name="Picture 6">
            <a:extLst>
              <a:ext uri="{FF2B5EF4-FFF2-40B4-BE49-F238E27FC236}">
                <a16:creationId xmlns:a16="http://schemas.microsoft.com/office/drawing/2014/main" id="{D285E991-C032-4F4F-9393-492D2A3C895B}"/>
              </a:ext>
            </a:extLst>
          </p:cNvPr>
          <p:cNvPicPr>
            <a:picLocks noChangeAspect="1"/>
          </p:cNvPicPr>
          <p:nvPr/>
        </p:nvPicPr>
        <p:blipFill>
          <a:blip r:embed="rId2"/>
          <a:stretch>
            <a:fillRect/>
          </a:stretch>
        </p:blipFill>
        <p:spPr>
          <a:xfrm>
            <a:off x="1141412" y="4269711"/>
            <a:ext cx="9905997" cy="1562636"/>
          </a:xfrm>
          <a:prstGeom prst="rect">
            <a:avLst/>
          </a:prstGeom>
        </p:spPr>
      </p:pic>
    </p:spTree>
    <p:extLst>
      <p:ext uri="{BB962C8B-B14F-4D97-AF65-F5344CB8AC3E}">
        <p14:creationId xmlns:p14="http://schemas.microsoft.com/office/powerpoint/2010/main" val="645251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997118" y="2357126"/>
            <a:ext cx="5822549" cy="2552032"/>
          </a:xfrm>
        </p:spPr>
        <p:txBody>
          <a:bodyPr>
            <a:noAutofit/>
          </a:bodyPr>
          <a:lstStyle/>
          <a:p>
            <a:r>
              <a:rPr lang="en-US" sz="6000" dirty="0">
                <a:latin typeface="Source Code Pro Black" panose="020B0809030403020204" pitchFamily="49" charset="0"/>
              </a:rPr>
              <a:t>02</a:t>
            </a:r>
            <a:br>
              <a:rPr lang="en-US" sz="6000" dirty="0">
                <a:latin typeface="Source Code Pro Black" panose="020B0809030403020204" pitchFamily="49" charset="0"/>
              </a:rPr>
            </a:br>
            <a:r>
              <a:rPr lang="en-US" sz="6000" dirty="0">
                <a:latin typeface="Source Code Pro Black" panose="020B0809030403020204" pitchFamily="49" charset="0"/>
              </a:rPr>
              <a:t>OPERATOR</a:t>
            </a:r>
            <a:br>
              <a:rPr lang="en-US" sz="6000" dirty="0">
                <a:latin typeface="Source Code Pro Black" panose="020B0809030403020204" pitchFamily="49" charset="0"/>
              </a:rPr>
            </a:br>
            <a:r>
              <a:rPr lang="en-US" sz="6000" dirty="0">
                <a:solidFill>
                  <a:schemeClr val="tx2">
                    <a:lumMod val="60000"/>
                    <a:lumOff val="40000"/>
                  </a:schemeClr>
                </a:solidFill>
                <a:latin typeface="Source Code Pro Black" panose="020B0809030403020204" pitchFamily="49" charset="0"/>
              </a:rPr>
              <a:t>PRECEDENCE</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3782976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BF79-5F0B-48BD-9499-0A0BAF3C66DF}"/>
              </a:ext>
            </a:extLst>
          </p:cNvPr>
          <p:cNvSpPr>
            <a:spLocks noGrp="1"/>
          </p:cNvSpPr>
          <p:nvPr>
            <p:ph type="title"/>
          </p:nvPr>
        </p:nvSpPr>
        <p:spPr/>
        <p:txBody>
          <a:bodyPr/>
          <a:lstStyle/>
          <a:p>
            <a:r>
              <a:rPr lang="en-US" b="1" dirty="0">
                <a:effectLst/>
              </a:rPr>
              <a:t>Operator </a:t>
            </a:r>
            <a:r>
              <a:rPr lang="en-US" b="1" dirty="0">
                <a:solidFill>
                  <a:schemeClr val="tx2">
                    <a:lumMod val="60000"/>
                    <a:lumOff val="40000"/>
                  </a:schemeClr>
                </a:solidFill>
                <a:effectLst/>
              </a:rPr>
              <a:t>Precedence</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53D241D2-1BE8-4B71-9749-DA6B695D02C9}"/>
              </a:ext>
            </a:extLst>
          </p:cNvPr>
          <p:cNvSpPr>
            <a:spLocks noGrp="1"/>
          </p:cNvSpPr>
          <p:nvPr>
            <p:ph idx="1"/>
          </p:nvPr>
        </p:nvSpPr>
        <p:spPr>
          <a:xfrm>
            <a:off x="1141413" y="1776816"/>
            <a:ext cx="9905999" cy="2511426"/>
          </a:xfrm>
          <a:solidFill>
            <a:schemeClr val="tx2">
              <a:lumMod val="75000"/>
            </a:schemeClr>
          </a:solidFill>
        </p:spPr>
        <p:txBody>
          <a:bodyPr/>
          <a:lstStyle/>
          <a:p>
            <a:pPr marL="0" indent="0">
              <a:buNone/>
            </a:pPr>
            <a:r>
              <a:rPr lang="en-US" dirty="0">
                <a:effectLst/>
              </a:rPr>
              <a:t>Operator precedence determines the order in which operators are evaluated in an expression. C++ follows a specific hierarchy for operators, and understanding this precedence is crucial to avoid unexpected results.</a:t>
            </a:r>
            <a:endParaRPr lang="en-US" dirty="0"/>
          </a:p>
        </p:txBody>
      </p:sp>
      <p:sp>
        <p:nvSpPr>
          <p:cNvPr id="4" name="Footer Placeholder 3">
            <a:extLst>
              <a:ext uri="{FF2B5EF4-FFF2-40B4-BE49-F238E27FC236}">
                <a16:creationId xmlns:a16="http://schemas.microsoft.com/office/drawing/2014/main" id="{1040A200-B7B6-4CB9-99EA-4E14792A256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4F98FA3A-BA0E-4E91-A635-133B3B14647D}"/>
              </a:ext>
            </a:extLst>
          </p:cNvPr>
          <p:cNvSpPr>
            <a:spLocks noGrp="1"/>
          </p:cNvSpPr>
          <p:nvPr>
            <p:ph type="sldNum" sz="quarter" idx="12"/>
          </p:nvPr>
        </p:nvSpPr>
        <p:spPr/>
        <p:txBody>
          <a:bodyPr/>
          <a:lstStyle/>
          <a:p>
            <a:fld id="{3E314742-E492-49FE-B411-557011724046}" type="slidenum">
              <a:rPr lang="en-US" smtClean="0"/>
              <a:t>15</a:t>
            </a:fld>
            <a:endParaRPr lang="en-US"/>
          </a:p>
        </p:txBody>
      </p:sp>
      <p:pic>
        <p:nvPicPr>
          <p:cNvPr id="6" name="Picture 5">
            <a:extLst>
              <a:ext uri="{FF2B5EF4-FFF2-40B4-BE49-F238E27FC236}">
                <a16:creationId xmlns:a16="http://schemas.microsoft.com/office/drawing/2014/main" id="{23976ACD-2BDA-46C0-AD7E-20CDF3D5ECA9}"/>
              </a:ext>
            </a:extLst>
          </p:cNvPr>
          <p:cNvPicPr>
            <a:picLocks noChangeAspect="1"/>
          </p:cNvPicPr>
          <p:nvPr/>
        </p:nvPicPr>
        <p:blipFill>
          <a:blip r:embed="rId2"/>
          <a:stretch>
            <a:fillRect/>
          </a:stretch>
        </p:blipFill>
        <p:spPr>
          <a:xfrm>
            <a:off x="1141413" y="4295572"/>
            <a:ext cx="9905998" cy="1844565"/>
          </a:xfrm>
          <a:prstGeom prst="rect">
            <a:avLst/>
          </a:prstGeom>
        </p:spPr>
      </p:pic>
    </p:spTree>
    <p:extLst>
      <p:ext uri="{BB962C8B-B14F-4D97-AF65-F5344CB8AC3E}">
        <p14:creationId xmlns:p14="http://schemas.microsoft.com/office/powerpoint/2010/main" val="278771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BF79-5F0B-48BD-9499-0A0BAF3C66DF}"/>
              </a:ext>
            </a:extLst>
          </p:cNvPr>
          <p:cNvSpPr>
            <a:spLocks noGrp="1"/>
          </p:cNvSpPr>
          <p:nvPr>
            <p:ph type="title"/>
          </p:nvPr>
        </p:nvSpPr>
        <p:spPr/>
        <p:txBody>
          <a:bodyPr/>
          <a:lstStyle/>
          <a:p>
            <a:r>
              <a:rPr lang="en-US" b="1" dirty="0">
                <a:effectLst/>
              </a:rPr>
              <a:t>Operator </a:t>
            </a:r>
            <a:r>
              <a:rPr lang="en-US" b="1" dirty="0">
                <a:solidFill>
                  <a:schemeClr val="tx2">
                    <a:lumMod val="60000"/>
                    <a:lumOff val="40000"/>
                  </a:schemeClr>
                </a:solidFill>
                <a:effectLst/>
              </a:rPr>
              <a:t>Precedence</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53D241D2-1BE8-4B71-9749-DA6B695D02C9}"/>
              </a:ext>
            </a:extLst>
          </p:cNvPr>
          <p:cNvSpPr>
            <a:spLocks noGrp="1"/>
          </p:cNvSpPr>
          <p:nvPr>
            <p:ph idx="1"/>
          </p:nvPr>
        </p:nvSpPr>
        <p:spPr>
          <a:xfrm>
            <a:off x="1141413" y="1776815"/>
            <a:ext cx="9905999" cy="4119017"/>
          </a:xfrm>
          <a:solidFill>
            <a:schemeClr val="tx2">
              <a:lumMod val="75000"/>
            </a:schemeClr>
          </a:solidFill>
        </p:spPr>
        <p:txBody>
          <a:bodyPr>
            <a:normAutofit/>
          </a:bodyPr>
          <a:lstStyle/>
          <a:p>
            <a:pPr marL="0" indent="0">
              <a:buNone/>
            </a:pPr>
            <a:r>
              <a:rPr lang="en-US" dirty="0">
                <a:effectLst/>
              </a:rPr>
              <a:t>Each operator has a “level” of precedence. I.e. the higher the level, the more important the operator is. A more important operator will be processed before other operators of lower importance. When it comes to operators with equal level of precedence, C++ performs the calculation in a left-&gt;right fashion. I.e. the one that appears earlier when reading the equation from left to right is the one that is calculated first.</a:t>
            </a:r>
            <a:endParaRPr lang="en-US" dirty="0"/>
          </a:p>
        </p:txBody>
      </p:sp>
      <p:sp>
        <p:nvSpPr>
          <p:cNvPr id="4" name="Footer Placeholder 3">
            <a:extLst>
              <a:ext uri="{FF2B5EF4-FFF2-40B4-BE49-F238E27FC236}">
                <a16:creationId xmlns:a16="http://schemas.microsoft.com/office/drawing/2014/main" id="{1040A200-B7B6-4CB9-99EA-4E14792A256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4F98FA3A-BA0E-4E91-A635-133B3B14647D}"/>
              </a:ext>
            </a:extLst>
          </p:cNvPr>
          <p:cNvSpPr>
            <a:spLocks noGrp="1"/>
          </p:cNvSpPr>
          <p:nvPr>
            <p:ph type="sldNum" sz="quarter" idx="12"/>
          </p:nvPr>
        </p:nvSpPr>
        <p:spPr/>
        <p:txBody>
          <a:bodyPr/>
          <a:lstStyle/>
          <a:p>
            <a:fld id="{3E314742-E492-49FE-B411-557011724046}" type="slidenum">
              <a:rPr lang="en-US" smtClean="0"/>
              <a:t>16</a:t>
            </a:fld>
            <a:endParaRPr lang="en-US"/>
          </a:p>
        </p:txBody>
      </p:sp>
    </p:spTree>
    <p:extLst>
      <p:ext uri="{BB962C8B-B14F-4D97-AF65-F5344CB8AC3E}">
        <p14:creationId xmlns:p14="http://schemas.microsoft.com/office/powerpoint/2010/main" val="184705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BF79-5F0B-48BD-9499-0A0BAF3C66DF}"/>
              </a:ext>
            </a:extLst>
          </p:cNvPr>
          <p:cNvSpPr>
            <a:spLocks noGrp="1"/>
          </p:cNvSpPr>
          <p:nvPr>
            <p:ph type="title"/>
          </p:nvPr>
        </p:nvSpPr>
        <p:spPr>
          <a:xfrm>
            <a:off x="3469697" y="85568"/>
            <a:ext cx="5411490" cy="1478570"/>
          </a:xfrm>
        </p:spPr>
        <p:txBody>
          <a:bodyPr/>
          <a:lstStyle/>
          <a:p>
            <a:pPr algn="ctr"/>
            <a:r>
              <a:rPr lang="en-US" b="1" dirty="0">
                <a:effectLst/>
              </a:rPr>
              <a:t>Operator </a:t>
            </a:r>
            <a:r>
              <a:rPr lang="en-US" b="1" dirty="0">
                <a:solidFill>
                  <a:schemeClr val="tx2">
                    <a:lumMod val="60000"/>
                    <a:lumOff val="40000"/>
                  </a:schemeClr>
                </a:solidFill>
                <a:effectLst/>
              </a:rPr>
              <a:t>Precedence</a:t>
            </a:r>
            <a:endParaRPr lang="en-US" dirty="0">
              <a:solidFill>
                <a:schemeClr val="tx2">
                  <a:lumMod val="60000"/>
                  <a:lumOff val="40000"/>
                </a:schemeClr>
              </a:solidFill>
            </a:endParaRPr>
          </a:p>
        </p:txBody>
      </p:sp>
      <p:sp>
        <p:nvSpPr>
          <p:cNvPr id="4" name="Footer Placeholder 3">
            <a:extLst>
              <a:ext uri="{FF2B5EF4-FFF2-40B4-BE49-F238E27FC236}">
                <a16:creationId xmlns:a16="http://schemas.microsoft.com/office/drawing/2014/main" id="{1040A200-B7B6-4CB9-99EA-4E14792A256E}"/>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4F98FA3A-BA0E-4E91-A635-133B3B14647D}"/>
              </a:ext>
            </a:extLst>
          </p:cNvPr>
          <p:cNvSpPr>
            <a:spLocks noGrp="1"/>
          </p:cNvSpPr>
          <p:nvPr>
            <p:ph type="sldNum" sz="quarter" idx="12"/>
          </p:nvPr>
        </p:nvSpPr>
        <p:spPr/>
        <p:txBody>
          <a:bodyPr/>
          <a:lstStyle/>
          <a:p>
            <a:fld id="{3E314742-E492-49FE-B411-557011724046}" type="slidenum">
              <a:rPr lang="en-US" smtClean="0"/>
              <a:t>17</a:t>
            </a:fld>
            <a:endParaRPr lang="en-US"/>
          </a:p>
        </p:txBody>
      </p:sp>
      <p:sp>
        <p:nvSpPr>
          <p:cNvPr id="12" name="Arrow: Down 11">
            <a:extLst>
              <a:ext uri="{FF2B5EF4-FFF2-40B4-BE49-F238E27FC236}">
                <a16:creationId xmlns:a16="http://schemas.microsoft.com/office/drawing/2014/main" id="{5771A02C-B6B5-44F3-939F-8E5065029536}"/>
              </a:ext>
            </a:extLst>
          </p:cNvPr>
          <p:cNvSpPr/>
          <p:nvPr/>
        </p:nvSpPr>
        <p:spPr>
          <a:xfrm>
            <a:off x="7328451" y="1151663"/>
            <a:ext cx="3048001" cy="5486400"/>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E03D1C2-A195-4002-ACBD-9DE4B7BCB4B1}"/>
              </a:ext>
            </a:extLst>
          </p:cNvPr>
          <p:cNvSpPr/>
          <p:nvPr/>
        </p:nvSpPr>
        <p:spPr>
          <a:xfrm rot="5400000">
            <a:off x="6153603" y="3545127"/>
            <a:ext cx="5455169" cy="646331"/>
          </a:xfrm>
          <a:prstGeom prst="rect">
            <a:avLst/>
          </a:prstGeom>
        </p:spPr>
        <p:txBody>
          <a:bodyPr wrap="square">
            <a:spAutoFit/>
          </a:bodyPr>
          <a:lstStyle/>
          <a:p>
            <a:r>
              <a:rPr lang="en-US" sz="3600" b="1" dirty="0">
                <a:solidFill>
                  <a:schemeClr val="bg1"/>
                </a:solidFill>
              </a:rPr>
              <a:t>Operator</a:t>
            </a:r>
            <a:r>
              <a:rPr lang="en-US" sz="3600" b="1" dirty="0"/>
              <a:t> </a:t>
            </a:r>
            <a:r>
              <a:rPr lang="en-US" sz="3600" b="1" dirty="0">
                <a:solidFill>
                  <a:schemeClr val="tx2">
                    <a:lumMod val="75000"/>
                  </a:schemeClr>
                </a:solidFill>
              </a:rPr>
              <a:t>Precedence</a:t>
            </a:r>
            <a:endParaRPr lang="en-US" sz="3600" dirty="0">
              <a:solidFill>
                <a:schemeClr val="tx2">
                  <a:lumMod val="75000"/>
                </a:schemeClr>
              </a:solidFill>
            </a:endParaRPr>
          </a:p>
        </p:txBody>
      </p:sp>
      <p:graphicFrame>
        <p:nvGraphicFramePr>
          <p:cNvPr id="14" name="Table 14">
            <a:extLst>
              <a:ext uri="{FF2B5EF4-FFF2-40B4-BE49-F238E27FC236}">
                <a16:creationId xmlns:a16="http://schemas.microsoft.com/office/drawing/2014/main" id="{35D6EA1F-8E54-4FF8-8320-628072B6C988}"/>
              </a:ext>
            </a:extLst>
          </p:cNvPr>
          <p:cNvGraphicFramePr>
            <a:graphicFrameLocks noGrp="1"/>
          </p:cNvGraphicFramePr>
          <p:nvPr>
            <p:extLst>
              <p:ext uri="{D42A27DB-BD31-4B8C-83A1-F6EECF244321}">
                <p14:modId xmlns:p14="http://schemas.microsoft.com/office/powerpoint/2010/main" val="4090973338"/>
              </p:ext>
            </p:extLst>
          </p:nvPr>
        </p:nvGraphicFramePr>
        <p:xfrm>
          <a:off x="3118678" y="1151663"/>
          <a:ext cx="4209774" cy="5486400"/>
        </p:xfrm>
        <a:graphic>
          <a:graphicData uri="http://schemas.openxmlformats.org/drawingml/2006/table">
            <a:tbl>
              <a:tblPr firstRow="1" bandRow="1">
                <a:tableStyleId>{327F97BB-C833-4FB7-BDE5-3F7075034690}</a:tableStyleId>
              </a:tblPr>
              <a:tblGrid>
                <a:gridCol w="4209774">
                  <a:extLst>
                    <a:ext uri="{9D8B030D-6E8A-4147-A177-3AD203B41FA5}">
                      <a16:colId xmlns:a16="http://schemas.microsoft.com/office/drawing/2014/main" val="3091587982"/>
                    </a:ext>
                  </a:extLst>
                </a:gridCol>
              </a:tblGrid>
              <a:tr h="0">
                <a:tc>
                  <a:txBody>
                    <a:bodyPr/>
                    <a:lstStyle/>
                    <a:p>
                      <a:pPr algn="ctr"/>
                      <a:r>
                        <a:rPr lang="en-US" sz="1800" b="1" dirty="0"/>
                        <a:t>Operators</a:t>
                      </a:r>
                    </a:p>
                  </a:txBody>
                  <a:tcPr/>
                </a:tc>
                <a:extLst>
                  <a:ext uri="{0D108BD9-81ED-4DB2-BD59-A6C34878D82A}">
                    <a16:rowId xmlns:a16="http://schemas.microsoft.com/office/drawing/2014/main" val="405490752"/>
                  </a:ext>
                </a:extLst>
              </a:tr>
              <a:tr h="0">
                <a:tc>
                  <a:txBody>
                    <a:bodyPr/>
                    <a:lstStyle/>
                    <a:p>
                      <a:pPr algn="ctr"/>
                      <a:r>
                        <a:rPr lang="en-US" sz="1800" b="1" dirty="0"/>
                        <a:t>()</a:t>
                      </a:r>
                    </a:p>
                  </a:txBody>
                  <a:tcPr/>
                </a:tc>
                <a:extLst>
                  <a:ext uri="{0D108BD9-81ED-4DB2-BD59-A6C34878D82A}">
                    <a16:rowId xmlns:a16="http://schemas.microsoft.com/office/drawing/2014/main" val="151596672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rPr>
                        <a:t>+ - (unary)</a:t>
                      </a:r>
                      <a:endParaRPr lang="en-US" sz="1800" b="1" dirty="0"/>
                    </a:p>
                  </a:txBody>
                  <a:tcPr/>
                </a:tc>
                <a:extLst>
                  <a:ext uri="{0D108BD9-81ED-4DB2-BD59-A6C34878D82A}">
                    <a16:rowId xmlns:a16="http://schemas.microsoft.com/office/drawing/2014/main" val="1623623181"/>
                  </a:ext>
                </a:extLst>
              </a:tr>
              <a:tr h="0">
                <a:tc>
                  <a:txBody>
                    <a:bodyPr/>
                    <a:lstStyle/>
                    <a:p>
                      <a:pPr algn="ctr"/>
                      <a:r>
                        <a:rPr lang="en-US" sz="1800" b="1" dirty="0"/>
                        <a:t>++ --</a:t>
                      </a:r>
                    </a:p>
                  </a:txBody>
                  <a:tcPr anchor="ctr"/>
                </a:tc>
                <a:extLst>
                  <a:ext uri="{0D108BD9-81ED-4DB2-BD59-A6C34878D82A}">
                    <a16:rowId xmlns:a16="http://schemas.microsoft.com/office/drawing/2014/main" val="3762434868"/>
                  </a:ext>
                </a:extLst>
              </a:tr>
              <a:tr h="0">
                <a:tc>
                  <a:txBody>
                    <a:bodyPr/>
                    <a:lstStyle/>
                    <a:p>
                      <a:pPr algn="ctr"/>
                      <a:r>
                        <a:rPr lang="en-US" sz="1800" b="1" dirty="0"/>
                        <a:t>! ~</a:t>
                      </a:r>
                    </a:p>
                  </a:txBody>
                  <a:tcPr/>
                </a:tc>
                <a:extLst>
                  <a:ext uri="{0D108BD9-81ED-4DB2-BD59-A6C34878D82A}">
                    <a16:rowId xmlns:a16="http://schemas.microsoft.com/office/drawing/2014/main" val="362022621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effectLst/>
                        </a:rPr>
                        <a:t>* / %</a:t>
                      </a:r>
                    </a:p>
                  </a:txBody>
                  <a:tcPr anchor="ctr"/>
                </a:tc>
                <a:extLst>
                  <a:ext uri="{0D108BD9-81ED-4DB2-BD59-A6C34878D82A}">
                    <a16:rowId xmlns:a16="http://schemas.microsoft.com/office/drawing/2014/main" val="2088632680"/>
                  </a:ext>
                </a:extLst>
              </a:tr>
              <a:tr h="0">
                <a:tc>
                  <a:txBody>
                    <a:bodyPr/>
                    <a:lstStyle/>
                    <a:p>
                      <a:pPr algn="ctr" fontAlgn="base"/>
                      <a:r>
                        <a:rPr lang="en-US" sz="1800" b="1" dirty="0">
                          <a:effectLst/>
                        </a:rPr>
                        <a:t>+ - (binary)</a:t>
                      </a:r>
                    </a:p>
                  </a:txBody>
                  <a:tcPr anchor="ctr"/>
                </a:tc>
                <a:extLst>
                  <a:ext uri="{0D108BD9-81ED-4DB2-BD59-A6C34878D82A}">
                    <a16:rowId xmlns:a16="http://schemas.microsoft.com/office/drawing/2014/main" val="2410541482"/>
                  </a:ext>
                </a:extLst>
              </a:tr>
              <a:tr h="0">
                <a:tc>
                  <a:txBody>
                    <a:bodyPr/>
                    <a:lstStyle/>
                    <a:p>
                      <a:pPr algn="ctr" fontAlgn="base"/>
                      <a:r>
                        <a:rPr lang="en-US" sz="1800" b="1" dirty="0">
                          <a:effectLst/>
                        </a:rPr>
                        <a:t>&lt; &lt;= &gt; &gt;=</a:t>
                      </a:r>
                    </a:p>
                  </a:txBody>
                  <a:tcPr anchor="ctr"/>
                </a:tc>
                <a:extLst>
                  <a:ext uri="{0D108BD9-81ED-4DB2-BD59-A6C34878D82A}">
                    <a16:rowId xmlns:a16="http://schemas.microsoft.com/office/drawing/2014/main" val="2949339378"/>
                  </a:ext>
                </a:extLst>
              </a:tr>
              <a:tr h="0">
                <a:tc>
                  <a:txBody>
                    <a:bodyPr/>
                    <a:lstStyle/>
                    <a:p>
                      <a:pPr algn="ctr" fontAlgn="base"/>
                      <a:r>
                        <a:rPr lang="en-US" sz="1800" b="1" dirty="0">
                          <a:effectLst/>
                        </a:rPr>
                        <a:t>== !=</a:t>
                      </a:r>
                    </a:p>
                  </a:txBody>
                  <a:tcPr anchor="ctr"/>
                </a:tc>
                <a:extLst>
                  <a:ext uri="{0D108BD9-81ED-4DB2-BD59-A6C34878D82A}">
                    <a16:rowId xmlns:a16="http://schemas.microsoft.com/office/drawing/2014/main" val="3770042802"/>
                  </a:ext>
                </a:extLst>
              </a:tr>
              <a:tr h="0">
                <a:tc>
                  <a:txBody>
                    <a:bodyPr/>
                    <a:lstStyle/>
                    <a:p>
                      <a:pPr algn="ctr" fontAlgn="base"/>
                      <a:r>
                        <a:rPr lang="en-US" sz="1800" b="1" dirty="0">
                          <a:effectLst/>
                        </a:rPr>
                        <a:t>&amp;</a:t>
                      </a:r>
                    </a:p>
                  </a:txBody>
                  <a:tcPr anchor="ctr"/>
                </a:tc>
                <a:extLst>
                  <a:ext uri="{0D108BD9-81ED-4DB2-BD59-A6C34878D82A}">
                    <a16:rowId xmlns:a16="http://schemas.microsoft.com/office/drawing/2014/main" val="1062732469"/>
                  </a:ext>
                </a:extLst>
              </a:tr>
              <a:tr h="0">
                <a:tc>
                  <a:txBody>
                    <a:bodyPr/>
                    <a:lstStyle/>
                    <a:p>
                      <a:pPr algn="ctr" fontAlgn="base"/>
                      <a:r>
                        <a:rPr lang="en-US" sz="1800" b="1" dirty="0">
                          <a:effectLst/>
                        </a:rPr>
                        <a:t>^</a:t>
                      </a:r>
                    </a:p>
                  </a:txBody>
                  <a:tcPr anchor="ctr"/>
                </a:tc>
                <a:extLst>
                  <a:ext uri="{0D108BD9-81ED-4DB2-BD59-A6C34878D82A}">
                    <a16:rowId xmlns:a16="http://schemas.microsoft.com/office/drawing/2014/main" val="1303325591"/>
                  </a:ext>
                </a:extLst>
              </a:tr>
              <a:tr h="0">
                <a:tc>
                  <a:txBody>
                    <a:bodyPr/>
                    <a:lstStyle/>
                    <a:p>
                      <a:pPr algn="ctr" fontAlgn="base"/>
                      <a:r>
                        <a:rPr lang="en-US" sz="1800" b="1" dirty="0">
                          <a:effectLst/>
                        </a:rPr>
                        <a:t>|</a:t>
                      </a:r>
                    </a:p>
                  </a:txBody>
                  <a:tcPr anchor="ctr"/>
                </a:tc>
                <a:extLst>
                  <a:ext uri="{0D108BD9-81ED-4DB2-BD59-A6C34878D82A}">
                    <a16:rowId xmlns:a16="http://schemas.microsoft.com/office/drawing/2014/main" val="2855740609"/>
                  </a:ext>
                </a:extLst>
              </a:tr>
              <a:tr h="0">
                <a:tc>
                  <a:txBody>
                    <a:bodyPr/>
                    <a:lstStyle/>
                    <a:p>
                      <a:pPr algn="ctr" fontAlgn="base"/>
                      <a:r>
                        <a:rPr lang="en-US" sz="1800" b="1" dirty="0">
                          <a:effectLst/>
                        </a:rPr>
                        <a:t>&amp;&amp;</a:t>
                      </a:r>
                    </a:p>
                  </a:txBody>
                  <a:tcPr anchor="ctr"/>
                </a:tc>
                <a:extLst>
                  <a:ext uri="{0D108BD9-81ED-4DB2-BD59-A6C34878D82A}">
                    <a16:rowId xmlns:a16="http://schemas.microsoft.com/office/drawing/2014/main" val="2627406600"/>
                  </a:ext>
                </a:extLst>
              </a:tr>
              <a:tr h="0">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sz="1800" b="1" dirty="0">
                          <a:effectLst/>
                        </a:rPr>
                        <a:t>||</a:t>
                      </a:r>
                    </a:p>
                  </a:txBody>
                  <a:tcPr anchor="ctr"/>
                </a:tc>
                <a:extLst>
                  <a:ext uri="{0D108BD9-81ED-4DB2-BD59-A6C34878D82A}">
                    <a16:rowId xmlns:a16="http://schemas.microsoft.com/office/drawing/2014/main" val="2224695879"/>
                  </a:ext>
                </a:extLst>
              </a:tr>
              <a:tr h="0">
                <a:tc>
                  <a:txBody>
                    <a:bodyPr/>
                    <a:lstStyle/>
                    <a:p>
                      <a:pPr algn="ctr" fontAlgn="base"/>
                      <a:r>
                        <a:rPr lang="en-US" sz="1800" b="1" dirty="0">
                          <a:effectLst/>
                        </a:rPr>
                        <a:t>= += -= *= /= %= &amp;= ^= |=</a:t>
                      </a:r>
                    </a:p>
                  </a:txBody>
                  <a:tcPr anchor="ctr"/>
                </a:tc>
                <a:extLst>
                  <a:ext uri="{0D108BD9-81ED-4DB2-BD59-A6C34878D82A}">
                    <a16:rowId xmlns:a16="http://schemas.microsoft.com/office/drawing/2014/main" val="4008796277"/>
                  </a:ext>
                </a:extLst>
              </a:tr>
            </a:tbl>
          </a:graphicData>
        </a:graphic>
      </p:graphicFrame>
    </p:spTree>
    <p:extLst>
      <p:ext uri="{BB962C8B-B14F-4D97-AF65-F5344CB8AC3E}">
        <p14:creationId xmlns:p14="http://schemas.microsoft.com/office/powerpoint/2010/main" val="197905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997118" y="2357126"/>
            <a:ext cx="5822549" cy="2552032"/>
          </a:xfrm>
        </p:spPr>
        <p:txBody>
          <a:bodyPr>
            <a:noAutofit/>
          </a:bodyPr>
          <a:lstStyle/>
          <a:p>
            <a:r>
              <a:rPr lang="en-US" sz="6000" dirty="0">
                <a:latin typeface="Source Code Pro Black" panose="020B0809030403020204" pitchFamily="49" charset="0"/>
              </a:rPr>
              <a:t>03</a:t>
            </a:r>
            <a:br>
              <a:rPr lang="en-US" sz="6000" dirty="0">
                <a:latin typeface="Source Code Pro Black" panose="020B0809030403020204" pitchFamily="49" charset="0"/>
              </a:rPr>
            </a:br>
            <a:r>
              <a:rPr lang="en-US" sz="6000" dirty="0">
                <a:latin typeface="Source Code Pro Black" panose="020B0809030403020204" pitchFamily="49" charset="0"/>
              </a:rPr>
              <a:t>TRANSLATING FORMULAS </a:t>
            </a:r>
            <a:br>
              <a:rPr lang="en-US" sz="6000" dirty="0">
                <a:latin typeface="Source Code Pro Black" panose="020B0809030403020204" pitchFamily="49" charset="0"/>
              </a:rPr>
            </a:br>
            <a:r>
              <a:rPr lang="en-US" sz="6000" dirty="0">
                <a:latin typeface="Source Code Pro Black" panose="020B0809030403020204" pitchFamily="49" charset="0"/>
              </a:rPr>
              <a:t>TO </a:t>
            </a:r>
            <a:r>
              <a:rPr lang="en-US" sz="6000" dirty="0">
                <a:solidFill>
                  <a:schemeClr val="tx2">
                    <a:lumMod val="60000"/>
                    <a:lumOff val="40000"/>
                  </a:schemeClr>
                </a:solidFill>
                <a:latin typeface="Source Code Pro Black" panose="020B0809030403020204" pitchFamily="49" charset="0"/>
              </a:rPr>
              <a:t>CODE</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18</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21879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677F-48ED-41A7-9088-143A5F516452}"/>
              </a:ext>
            </a:extLst>
          </p:cNvPr>
          <p:cNvSpPr>
            <a:spLocks noGrp="1"/>
          </p:cNvSpPr>
          <p:nvPr>
            <p:ph type="title"/>
          </p:nvPr>
        </p:nvSpPr>
        <p:spPr/>
        <p:txBody>
          <a:bodyPr/>
          <a:lstStyle/>
          <a:p>
            <a:r>
              <a:rPr lang="en-US" dirty="0">
                <a:effectLst/>
              </a:rPr>
              <a:t>Understand the </a:t>
            </a:r>
            <a:r>
              <a:rPr lang="en-US" dirty="0">
                <a:solidFill>
                  <a:schemeClr val="tx2">
                    <a:lumMod val="60000"/>
                    <a:lumOff val="40000"/>
                  </a:schemeClr>
                </a:solidFill>
                <a:effectLst/>
              </a:rPr>
              <a:t>Formula</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44FF4D99-00E4-4274-A699-2F30F2B9BC6C}"/>
              </a:ext>
            </a:extLst>
          </p:cNvPr>
          <p:cNvSpPr>
            <a:spLocks noGrp="1"/>
          </p:cNvSpPr>
          <p:nvPr>
            <p:ph idx="1"/>
          </p:nvPr>
        </p:nvSpPr>
        <p:spPr>
          <a:xfrm>
            <a:off x="1047998" y="1945696"/>
            <a:ext cx="10494645" cy="4415348"/>
          </a:xfrm>
          <a:solidFill>
            <a:schemeClr val="tx2">
              <a:lumMod val="75000"/>
            </a:schemeClr>
          </a:solidFill>
        </p:spPr>
        <p:txBody>
          <a:bodyPr>
            <a:normAutofit lnSpcReduction="10000"/>
          </a:bodyPr>
          <a:lstStyle/>
          <a:p>
            <a:pPr marL="0" indent="0">
              <a:buNone/>
            </a:pPr>
            <a:r>
              <a:rPr lang="en-US" dirty="0">
                <a:effectLst/>
              </a:rPr>
              <a:t>Translating mathematical formulas to C++ code is essential for solving computational problems.</a:t>
            </a:r>
          </a:p>
          <a:p>
            <a:pPr marL="0" indent="0">
              <a:buNone/>
            </a:pPr>
            <a:r>
              <a:rPr lang="en-US" dirty="0">
                <a:effectLst/>
              </a:rPr>
              <a:t>The first step in doing this is to understand the formula.</a:t>
            </a:r>
          </a:p>
          <a:p>
            <a:pPr marL="0" indent="0">
              <a:buNone/>
            </a:pPr>
            <a:r>
              <a:rPr lang="en-US" dirty="0">
                <a:effectLst/>
              </a:rPr>
              <a:t>Fully comprehend the mathematical formula you want to translate.</a:t>
            </a:r>
          </a:p>
          <a:p>
            <a:pPr marL="0" indent="0">
              <a:buNone/>
            </a:pPr>
            <a:r>
              <a:rPr lang="en-US" dirty="0">
                <a:effectLst/>
              </a:rPr>
              <a:t>Identify variables and mathematical operations involved.</a:t>
            </a:r>
          </a:p>
          <a:p>
            <a:pPr marL="0" indent="0">
              <a:buNone/>
            </a:pPr>
            <a:r>
              <a:rPr lang="en-US" dirty="0">
                <a:effectLst/>
              </a:rPr>
              <a:t>Consider any constants or predefined values present in the formula.</a:t>
            </a:r>
          </a:p>
        </p:txBody>
      </p:sp>
      <p:sp>
        <p:nvSpPr>
          <p:cNvPr id="4" name="Footer Placeholder 3">
            <a:extLst>
              <a:ext uri="{FF2B5EF4-FFF2-40B4-BE49-F238E27FC236}">
                <a16:creationId xmlns:a16="http://schemas.microsoft.com/office/drawing/2014/main" id="{6CCA8B69-636A-445D-A43B-2535C736739F}"/>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8B3DA65-F6AA-4303-8BF6-68BFACDF8866}"/>
              </a:ext>
            </a:extLst>
          </p:cNvPr>
          <p:cNvSpPr>
            <a:spLocks noGrp="1"/>
          </p:cNvSpPr>
          <p:nvPr>
            <p:ph type="sldNum" sz="quarter" idx="12"/>
          </p:nvPr>
        </p:nvSpPr>
        <p:spPr/>
        <p:txBody>
          <a:bodyPr/>
          <a:lstStyle/>
          <a:p>
            <a:fld id="{3E314742-E492-49FE-B411-557011724046}" type="slidenum">
              <a:rPr lang="en-US" smtClean="0"/>
              <a:t>19</a:t>
            </a:fld>
            <a:endParaRPr lang="en-US"/>
          </a:p>
        </p:txBody>
      </p:sp>
      <p:pic>
        <p:nvPicPr>
          <p:cNvPr id="7170" name="Picture 2" descr="Area of rectangle, square, circle and triangle using Matlab">
            <a:extLst>
              <a:ext uri="{FF2B5EF4-FFF2-40B4-BE49-F238E27FC236}">
                <a16:creationId xmlns:a16="http://schemas.microsoft.com/office/drawing/2014/main" id="{06EAA8AC-263B-4CD3-9FAD-1B6D31F27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3693" y="404191"/>
            <a:ext cx="2320304" cy="1327178"/>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29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76424" y="1978924"/>
            <a:ext cx="5793618" cy="3166281"/>
          </a:xfrm>
        </p:spPr>
        <p:txBody>
          <a:bodyPr>
            <a:noAutofit/>
          </a:bodyPr>
          <a:lstStyle/>
          <a:p>
            <a:r>
              <a:rPr lang="en-US" sz="7200" dirty="0">
                <a:latin typeface="Source Code Pro Black" panose="020B0809030403020204" pitchFamily="49" charset="0"/>
              </a:rPr>
              <a:t>#4 </a:t>
            </a:r>
            <a:br>
              <a:rPr lang="en-US" sz="7200" dirty="0">
                <a:latin typeface="Source Code Pro Black" panose="020B0809030403020204" pitchFamily="49" charset="0"/>
              </a:rPr>
            </a:br>
            <a:r>
              <a:rPr lang="en-US" sz="7200" dirty="0">
                <a:latin typeface="Source Code Pro Black" panose="020B0809030403020204" pitchFamily="49" charset="0"/>
              </a:rPr>
              <a:t>OPERATORS</a:t>
            </a:r>
            <a:br>
              <a:rPr lang="en-US" sz="7200" dirty="0">
                <a:latin typeface="Source Code Pro Black" panose="020B0809030403020204" pitchFamily="49" charset="0"/>
              </a:rPr>
            </a:br>
            <a:r>
              <a:rPr lang="en-US" sz="7200" dirty="0">
                <a:solidFill>
                  <a:schemeClr val="tx2">
                    <a:lumMod val="60000"/>
                    <a:lumOff val="40000"/>
                  </a:schemeClr>
                </a:solidFill>
                <a:latin typeface="Source Code Pro Black" panose="020B0809030403020204" pitchFamily="49" charset="0"/>
              </a:rPr>
              <a:t>AND</a:t>
            </a:r>
            <a:r>
              <a:rPr lang="en-US" sz="7200" dirty="0">
                <a:latin typeface="Source Code Pro Black" panose="020B0809030403020204" pitchFamily="49" charset="0"/>
              </a:rPr>
              <a:t> </a:t>
            </a:r>
            <a:r>
              <a:rPr lang="en-US" sz="7200" dirty="0">
                <a:solidFill>
                  <a:srgbClr val="FF0000"/>
                </a:solidFill>
                <a:latin typeface="Source Code Pro Black" panose="020B0809030403020204" pitchFamily="49" charset="0"/>
              </a:rPr>
              <a:t>ERRORS</a:t>
            </a:r>
            <a:endParaRPr lang="en-US" sz="7200" dirty="0">
              <a:solidFill>
                <a:schemeClr val="tx2">
                  <a:lumMod val="60000"/>
                  <a:lumOff val="40000"/>
                </a:schemeClr>
              </a:solidFill>
              <a:latin typeface="Source Code Pro Black" panose="020B0809030403020204" pitchFamily="49" charset="0"/>
            </a:endParaRP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3038308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677F-48ED-41A7-9088-143A5F516452}"/>
              </a:ext>
            </a:extLst>
          </p:cNvPr>
          <p:cNvSpPr>
            <a:spLocks noGrp="1"/>
          </p:cNvSpPr>
          <p:nvPr>
            <p:ph type="title"/>
          </p:nvPr>
        </p:nvSpPr>
        <p:spPr/>
        <p:txBody>
          <a:bodyPr/>
          <a:lstStyle/>
          <a:p>
            <a:r>
              <a:rPr lang="en-US" dirty="0">
                <a:effectLst/>
              </a:rPr>
              <a:t>Declare </a:t>
            </a:r>
            <a:r>
              <a:rPr lang="en-US" dirty="0">
                <a:solidFill>
                  <a:schemeClr val="tx2">
                    <a:lumMod val="60000"/>
                    <a:lumOff val="40000"/>
                  </a:schemeClr>
                </a:solidFill>
                <a:effectLst/>
              </a:rPr>
              <a:t>Variables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44FF4D99-00E4-4274-A699-2F30F2B9BC6C}"/>
              </a:ext>
            </a:extLst>
          </p:cNvPr>
          <p:cNvSpPr>
            <a:spLocks noGrp="1"/>
          </p:cNvSpPr>
          <p:nvPr>
            <p:ph idx="1"/>
          </p:nvPr>
        </p:nvSpPr>
        <p:spPr>
          <a:solidFill>
            <a:schemeClr val="tx2">
              <a:lumMod val="75000"/>
            </a:schemeClr>
          </a:solidFill>
        </p:spPr>
        <p:txBody>
          <a:bodyPr/>
          <a:lstStyle/>
          <a:p>
            <a:pPr marL="0" indent="0">
              <a:buNone/>
            </a:pPr>
            <a:r>
              <a:rPr lang="en-US" dirty="0">
                <a:effectLst/>
              </a:rPr>
              <a:t>Create C++ variables corresponding to the formula variables.</a:t>
            </a:r>
          </a:p>
          <a:p>
            <a:pPr marL="0" indent="0">
              <a:buNone/>
            </a:pPr>
            <a:r>
              <a:rPr lang="en-US" dirty="0">
                <a:effectLst/>
              </a:rPr>
              <a:t>Use appropriate data types (e.g., int, double) for each variable.</a:t>
            </a:r>
          </a:p>
          <a:p>
            <a:pPr marL="0" indent="0">
              <a:buNone/>
            </a:pPr>
            <a:r>
              <a:rPr lang="en-US" dirty="0">
                <a:effectLst/>
              </a:rPr>
              <a:t>Optionally, prompt the user to input values for the variables.</a:t>
            </a:r>
          </a:p>
        </p:txBody>
      </p:sp>
      <p:sp>
        <p:nvSpPr>
          <p:cNvPr id="4" name="Footer Placeholder 3">
            <a:extLst>
              <a:ext uri="{FF2B5EF4-FFF2-40B4-BE49-F238E27FC236}">
                <a16:creationId xmlns:a16="http://schemas.microsoft.com/office/drawing/2014/main" id="{6CCA8B69-636A-445D-A43B-2535C736739F}"/>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8B3DA65-F6AA-4303-8BF6-68BFACDF8866}"/>
              </a:ext>
            </a:extLst>
          </p:cNvPr>
          <p:cNvSpPr>
            <a:spLocks noGrp="1"/>
          </p:cNvSpPr>
          <p:nvPr>
            <p:ph type="sldNum" sz="quarter" idx="12"/>
          </p:nvPr>
        </p:nvSpPr>
        <p:spPr/>
        <p:txBody>
          <a:bodyPr/>
          <a:lstStyle/>
          <a:p>
            <a:fld id="{3E314742-E492-49FE-B411-557011724046}" type="slidenum">
              <a:rPr lang="en-US" smtClean="0"/>
              <a:t>20</a:t>
            </a:fld>
            <a:endParaRPr lang="en-US"/>
          </a:p>
        </p:txBody>
      </p:sp>
      <p:pic>
        <p:nvPicPr>
          <p:cNvPr id="7" name="Picture 6">
            <a:extLst>
              <a:ext uri="{FF2B5EF4-FFF2-40B4-BE49-F238E27FC236}">
                <a16:creationId xmlns:a16="http://schemas.microsoft.com/office/drawing/2014/main" id="{4E57DA51-51D3-4265-B0F8-7D4FCC2BF558}"/>
              </a:ext>
            </a:extLst>
          </p:cNvPr>
          <p:cNvPicPr>
            <a:picLocks noChangeAspect="1"/>
          </p:cNvPicPr>
          <p:nvPr/>
        </p:nvPicPr>
        <p:blipFill>
          <a:blip r:embed="rId2"/>
          <a:stretch>
            <a:fillRect/>
          </a:stretch>
        </p:blipFill>
        <p:spPr>
          <a:xfrm>
            <a:off x="5952867" y="769938"/>
            <a:ext cx="5094544" cy="1327150"/>
          </a:xfrm>
          <a:prstGeom prst="rect">
            <a:avLst/>
          </a:prstGeom>
        </p:spPr>
      </p:pic>
    </p:spTree>
    <p:extLst>
      <p:ext uri="{BB962C8B-B14F-4D97-AF65-F5344CB8AC3E}">
        <p14:creationId xmlns:p14="http://schemas.microsoft.com/office/powerpoint/2010/main" val="297252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677F-48ED-41A7-9088-143A5F516452}"/>
              </a:ext>
            </a:extLst>
          </p:cNvPr>
          <p:cNvSpPr>
            <a:spLocks noGrp="1"/>
          </p:cNvSpPr>
          <p:nvPr>
            <p:ph type="title"/>
          </p:nvPr>
        </p:nvSpPr>
        <p:spPr/>
        <p:txBody>
          <a:bodyPr/>
          <a:lstStyle/>
          <a:p>
            <a:r>
              <a:rPr lang="en-US" dirty="0">
                <a:effectLst/>
              </a:rPr>
              <a:t>Input Values </a:t>
            </a:r>
            <a:r>
              <a:rPr lang="en-US" dirty="0">
                <a:solidFill>
                  <a:schemeClr val="tx2">
                    <a:lumMod val="60000"/>
                    <a:lumOff val="40000"/>
                  </a:schemeClr>
                </a:solidFill>
                <a:effectLst/>
              </a:rPr>
              <a:t>(Optional)</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44FF4D99-00E4-4274-A699-2F30F2B9BC6C}"/>
              </a:ext>
            </a:extLst>
          </p:cNvPr>
          <p:cNvSpPr>
            <a:spLocks noGrp="1"/>
          </p:cNvSpPr>
          <p:nvPr>
            <p:ph idx="1"/>
          </p:nvPr>
        </p:nvSpPr>
        <p:spPr>
          <a:xfrm>
            <a:off x="1141412" y="2249487"/>
            <a:ext cx="9905999" cy="3541714"/>
          </a:xfrm>
          <a:solidFill>
            <a:schemeClr val="tx2">
              <a:lumMod val="75000"/>
            </a:schemeClr>
          </a:solidFill>
        </p:spPr>
        <p:txBody>
          <a:bodyPr/>
          <a:lstStyle/>
          <a:p>
            <a:pPr marL="0" indent="0">
              <a:buNone/>
            </a:pPr>
            <a:r>
              <a:rPr lang="en-US" dirty="0">
                <a:effectLst/>
              </a:rPr>
              <a:t>If required, use </a:t>
            </a:r>
            <a:r>
              <a:rPr lang="en-US" dirty="0" err="1">
                <a:effectLst/>
              </a:rPr>
              <a:t>cin</a:t>
            </a:r>
            <a:r>
              <a:rPr lang="en-US" dirty="0">
                <a:effectLst/>
              </a:rPr>
              <a:t> statements to obtain user-provided data. Example:</a:t>
            </a:r>
          </a:p>
        </p:txBody>
      </p:sp>
      <p:sp>
        <p:nvSpPr>
          <p:cNvPr id="4" name="Footer Placeholder 3">
            <a:extLst>
              <a:ext uri="{FF2B5EF4-FFF2-40B4-BE49-F238E27FC236}">
                <a16:creationId xmlns:a16="http://schemas.microsoft.com/office/drawing/2014/main" id="{6CCA8B69-636A-445D-A43B-2535C736739F}"/>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8B3DA65-F6AA-4303-8BF6-68BFACDF8866}"/>
              </a:ext>
            </a:extLst>
          </p:cNvPr>
          <p:cNvSpPr>
            <a:spLocks noGrp="1"/>
          </p:cNvSpPr>
          <p:nvPr>
            <p:ph type="sldNum" sz="quarter" idx="12"/>
          </p:nvPr>
        </p:nvSpPr>
        <p:spPr/>
        <p:txBody>
          <a:bodyPr/>
          <a:lstStyle/>
          <a:p>
            <a:fld id="{3E314742-E492-49FE-B411-557011724046}" type="slidenum">
              <a:rPr lang="en-US" smtClean="0"/>
              <a:t>21</a:t>
            </a:fld>
            <a:endParaRPr lang="en-US"/>
          </a:p>
        </p:txBody>
      </p:sp>
      <p:pic>
        <p:nvPicPr>
          <p:cNvPr id="12" name="Picture 11">
            <a:extLst>
              <a:ext uri="{FF2B5EF4-FFF2-40B4-BE49-F238E27FC236}">
                <a16:creationId xmlns:a16="http://schemas.microsoft.com/office/drawing/2014/main" id="{1EF8A56A-D673-4FA7-AD0A-51A4BBC9615A}"/>
              </a:ext>
            </a:extLst>
          </p:cNvPr>
          <p:cNvPicPr>
            <a:picLocks noChangeAspect="1"/>
          </p:cNvPicPr>
          <p:nvPr/>
        </p:nvPicPr>
        <p:blipFill>
          <a:blip r:embed="rId2"/>
          <a:stretch>
            <a:fillRect/>
          </a:stretch>
        </p:blipFill>
        <p:spPr>
          <a:xfrm>
            <a:off x="2728024" y="3905496"/>
            <a:ext cx="6732774" cy="1478570"/>
          </a:xfrm>
          <a:prstGeom prst="rect">
            <a:avLst/>
          </a:prstGeom>
        </p:spPr>
      </p:pic>
    </p:spTree>
    <p:extLst>
      <p:ext uri="{BB962C8B-B14F-4D97-AF65-F5344CB8AC3E}">
        <p14:creationId xmlns:p14="http://schemas.microsoft.com/office/powerpoint/2010/main" val="556706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677F-48ED-41A7-9088-143A5F516452}"/>
              </a:ext>
            </a:extLst>
          </p:cNvPr>
          <p:cNvSpPr>
            <a:spLocks noGrp="1"/>
          </p:cNvSpPr>
          <p:nvPr>
            <p:ph type="title"/>
          </p:nvPr>
        </p:nvSpPr>
        <p:spPr>
          <a:xfrm>
            <a:off x="2652161" y="237893"/>
            <a:ext cx="9905998" cy="1478570"/>
          </a:xfrm>
        </p:spPr>
        <p:txBody>
          <a:bodyPr/>
          <a:lstStyle/>
          <a:p>
            <a:r>
              <a:rPr lang="en-US" dirty="0">
                <a:effectLst/>
              </a:rPr>
              <a:t>Translating the </a:t>
            </a:r>
            <a:r>
              <a:rPr lang="en-US" dirty="0">
                <a:solidFill>
                  <a:schemeClr val="tx2">
                    <a:lumMod val="60000"/>
                    <a:lumOff val="40000"/>
                  </a:schemeClr>
                </a:solidFill>
                <a:effectLst/>
              </a:rPr>
              <a:t>Formula</a:t>
            </a:r>
          </a:p>
        </p:txBody>
      </p:sp>
      <p:sp>
        <p:nvSpPr>
          <p:cNvPr id="3" name="Content Placeholder 2">
            <a:extLst>
              <a:ext uri="{FF2B5EF4-FFF2-40B4-BE49-F238E27FC236}">
                <a16:creationId xmlns:a16="http://schemas.microsoft.com/office/drawing/2014/main" id="{44FF4D99-00E4-4274-A699-2F30F2B9BC6C}"/>
              </a:ext>
            </a:extLst>
          </p:cNvPr>
          <p:cNvSpPr>
            <a:spLocks noGrp="1"/>
          </p:cNvSpPr>
          <p:nvPr>
            <p:ph idx="1"/>
          </p:nvPr>
        </p:nvSpPr>
        <p:spPr>
          <a:xfrm>
            <a:off x="1141412" y="1205948"/>
            <a:ext cx="10043423" cy="3432313"/>
          </a:xfrm>
          <a:solidFill>
            <a:schemeClr val="tx2">
              <a:lumMod val="75000"/>
            </a:schemeClr>
          </a:solidFill>
        </p:spPr>
        <p:txBody>
          <a:bodyPr>
            <a:normAutofit fontScale="92500" lnSpcReduction="20000"/>
          </a:bodyPr>
          <a:lstStyle/>
          <a:p>
            <a:r>
              <a:rPr lang="en-US" dirty="0">
                <a:effectLst/>
              </a:rPr>
              <a:t>Use C++ arithmetic operators to replicate the mathematical operations.</a:t>
            </a:r>
          </a:p>
          <a:p>
            <a:r>
              <a:rPr lang="en-US" dirty="0">
                <a:effectLst/>
              </a:rPr>
              <a:t>Replace each operation with the corresponding C++ operator.</a:t>
            </a:r>
          </a:p>
          <a:p>
            <a:r>
              <a:rPr lang="en-US" dirty="0">
                <a:effectLst/>
              </a:rPr>
              <a:t>Use parentheses to group operations and maintain the order of evaluation.</a:t>
            </a:r>
          </a:p>
          <a:p>
            <a:r>
              <a:rPr lang="en-US" dirty="0">
                <a:effectLst/>
              </a:rPr>
              <a:t>Incorporate predefined constants as necessary.</a:t>
            </a:r>
          </a:p>
          <a:p>
            <a:r>
              <a:rPr lang="en-US" dirty="0">
                <a:effectLst/>
              </a:rPr>
              <a:t>Example:</a:t>
            </a:r>
          </a:p>
        </p:txBody>
      </p:sp>
      <p:sp>
        <p:nvSpPr>
          <p:cNvPr id="4" name="Footer Placeholder 3">
            <a:extLst>
              <a:ext uri="{FF2B5EF4-FFF2-40B4-BE49-F238E27FC236}">
                <a16:creationId xmlns:a16="http://schemas.microsoft.com/office/drawing/2014/main" id="{6CCA8B69-636A-445D-A43B-2535C736739F}"/>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8B3DA65-F6AA-4303-8BF6-68BFACDF8866}"/>
              </a:ext>
            </a:extLst>
          </p:cNvPr>
          <p:cNvSpPr>
            <a:spLocks noGrp="1"/>
          </p:cNvSpPr>
          <p:nvPr>
            <p:ph type="sldNum" sz="quarter" idx="12"/>
          </p:nvPr>
        </p:nvSpPr>
        <p:spPr/>
        <p:txBody>
          <a:bodyPr/>
          <a:lstStyle/>
          <a:p>
            <a:fld id="{3E314742-E492-49FE-B411-557011724046}" type="slidenum">
              <a:rPr lang="en-US" smtClean="0"/>
              <a:t>22</a:t>
            </a:fld>
            <a:endParaRPr lang="en-US"/>
          </a:p>
        </p:txBody>
      </p:sp>
      <p:pic>
        <p:nvPicPr>
          <p:cNvPr id="6" name="Picture 5">
            <a:extLst>
              <a:ext uri="{FF2B5EF4-FFF2-40B4-BE49-F238E27FC236}">
                <a16:creationId xmlns:a16="http://schemas.microsoft.com/office/drawing/2014/main" id="{BF1E4771-8796-4816-8568-0EAFE9BF02A2}"/>
              </a:ext>
            </a:extLst>
          </p:cNvPr>
          <p:cNvPicPr>
            <a:picLocks noChangeAspect="1"/>
          </p:cNvPicPr>
          <p:nvPr/>
        </p:nvPicPr>
        <p:blipFill>
          <a:blip r:embed="rId2"/>
          <a:stretch>
            <a:fillRect/>
          </a:stretch>
        </p:blipFill>
        <p:spPr>
          <a:xfrm>
            <a:off x="1141412" y="4877446"/>
            <a:ext cx="10043423" cy="1219849"/>
          </a:xfrm>
          <a:prstGeom prst="rect">
            <a:avLst/>
          </a:prstGeom>
        </p:spPr>
      </p:pic>
    </p:spTree>
    <p:extLst>
      <p:ext uri="{BB962C8B-B14F-4D97-AF65-F5344CB8AC3E}">
        <p14:creationId xmlns:p14="http://schemas.microsoft.com/office/powerpoint/2010/main" val="2424506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677F-48ED-41A7-9088-143A5F516452}"/>
              </a:ext>
            </a:extLst>
          </p:cNvPr>
          <p:cNvSpPr>
            <a:spLocks noGrp="1"/>
          </p:cNvSpPr>
          <p:nvPr>
            <p:ph type="title"/>
          </p:nvPr>
        </p:nvSpPr>
        <p:spPr>
          <a:xfrm>
            <a:off x="2652161" y="237893"/>
            <a:ext cx="9905998" cy="1478570"/>
          </a:xfrm>
        </p:spPr>
        <p:txBody>
          <a:bodyPr/>
          <a:lstStyle/>
          <a:p>
            <a:r>
              <a:rPr lang="en-US" dirty="0">
                <a:effectLst/>
              </a:rPr>
              <a:t>OUTPUT AND </a:t>
            </a:r>
            <a:r>
              <a:rPr lang="en-US" dirty="0">
                <a:solidFill>
                  <a:schemeClr val="tx2">
                    <a:lumMod val="60000"/>
                    <a:lumOff val="40000"/>
                  </a:schemeClr>
                </a:solidFill>
                <a:effectLst/>
              </a:rPr>
              <a:t>VERIFY</a:t>
            </a:r>
          </a:p>
        </p:txBody>
      </p:sp>
      <p:sp>
        <p:nvSpPr>
          <p:cNvPr id="3" name="Content Placeholder 2">
            <a:extLst>
              <a:ext uri="{FF2B5EF4-FFF2-40B4-BE49-F238E27FC236}">
                <a16:creationId xmlns:a16="http://schemas.microsoft.com/office/drawing/2014/main" id="{44FF4D99-00E4-4274-A699-2F30F2B9BC6C}"/>
              </a:ext>
            </a:extLst>
          </p:cNvPr>
          <p:cNvSpPr>
            <a:spLocks noGrp="1"/>
          </p:cNvSpPr>
          <p:nvPr>
            <p:ph idx="1"/>
          </p:nvPr>
        </p:nvSpPr>
        <p:spPr>
          <a:xfrm>
            <a:off x="1141412" y="1205948"/>
            <a:ext cx="10043423" cy="3432313"/>
          </a:xfrm>
          <a:solidFill>
            <a:schemeClr val="tx2">
              <a:lumMod val="75000"/>
            </a:schemeClr>
          </a:solidFill>
        </p:spPr>
        <p:txBody>
          <a:bodyPr>
            <a:normAutofit/>
          </a:bodyPr>
          <a:lstStyle/>
          <a:p>
            <a:r>
              <a:rPr lang="en-US" dirty="0">
                <a:effectLst>
                  <a:outerShdw blurRad="38100" dist="38100" dir="2700000" algn="tl">
                    <a:srgbClr val="000000">
                      <a:alpha val="43137"/>
                    </a:srgbClr>
                  </a:outerShdw>
                </a:effectLst>
              </a:rPr>
              <a:t>Output the result with </a:t>
            </a:r>
            <a:r>
              <a:rPr lang="en-US" dirty="0" err="1">
                <a:effectLst>
                  <a:outerShdw blurRad="38100" dist="38100" dir="2700000" algn="tl">
                    <a:srgbClr val="000000">
                      <a:alpha val="43137"/>
                    </a:srgbClr>
                  </a:outerShdw>
                </a:effectLst>
              </a:rPr>
              <a:t>cout</a:t>
            </a:r>
            <a:r>
              <a:rPr lang="en-US" dirty="0">
                <a:effectLst>
                  <a:outerShdw blurRad="38100" dist="38100" dir="2700000" algn="tl">
                    <a:srgbClr val="000000">
                      <a:alpha val="43137"/>
                    </a:srgbClr>
                  </a:outerShdw>
                </a:effectLst>
              </a:rPr>
              <a:t> and format the output as needed. </a:t>
            </a:r>
          </a:p>
          <a:p>
            <a:r>
              <a:rPr lang="en-US" dirty="0">
                <a:effectLst>
                  <a:outerShdw blurRad="38100" dist="38100" dir="2700000" algn="tl">
                    <a:srgbClr val="000000">
                      <a:alpha val="43137"/>
                    </a:srgbClr>
                  </a:outerShdw>
                </a:effectLst>
              </a:rPr>
              <a:t>Thoroughly test your C++ code with different inputs, including edge cases.</a:t>
            </a:r>
          </a:p>
          <a:p>
            <a:r>
              <a:rPr lang="en-US" dirty="0">
                <a:effectLst>
                  <a:outerShdw blurRad="38100" dist="38100" dir="2700000" algn="tl">
                    <a:srgbClr val="000000">
                      <a:alpha val="43137"/>
                    </a:srgbClr>
                  </a:outerShdw>
                </a:effectLst>
              </a:rPr>
              <a:t>Verify results against manual calculations.</a:t>
            </a:r>
          </a:p>
          <a:p>
            <a:r>
              <a:rPr lang="en-US" dirty="0">
                <a:effectLst>
                  <a:outerShdw blurRad="38100" dist="38100" dir="2700000" algn="tl">
                    <a:srgbClr val="000000">
                      <a:alpha val="43137"/>
                    </a:srgbClr>
                  </a:outerShdw>
                </a:effectLst>
              </a:rPr>
              <a:t>Debug and modify the code as needed.</a:t>
            </a:r>
          </a:p>
          <a:p>
            <a:pPr marL="0" indent="0">
              <a:buNone/>
            </a:pPr>
            <a:endParaRPr lang="en-US" dirty="0">
              <a:effectLst>
                <a:outerShdw blurRad="38100" dist="38100" dir="2700000" algn="tl">
                  <a:srgbClr val="000000">
                    <a:alpha val="43137"/>
                  </a:srgbClr>
                </a:outerShdw>
              </a:effectLst>
            </a:endParaRPr>
          </a:p>
        </p:txBody>
      </p:sp>
      <p:sp>
        <p:nvSpPr>
          <p:cNvPr id="4" name="Footer Placeholder 3">
            <a:extLst>
              <a:ext uri="{FF2B5EF4-FFF2-40B4-BE49-F238E27FC236}">
                <a16:creationId xmlns:a16="http://schemas.microsoft.com/office/drawing/2014/main" id="{6CCA8B69-636A-445D-A43B-2535C736739F}"/>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A8B3DA65-F6AA-4303-8BF6-68BFACDF8866}"/>
              </a:ext>
            </a:extLst>
          </p:cNvPr>
          <p:cNvSpPr>
            <a:spLocks noGrp="1"/>
          </p:cNvSpPr>
          <p:nvPr>
            <p:ph type="sldNum" sz="quarter" idx="12"/>
          </p:nvPr>
        </p:nvSpPr>
        <p:spPr/>
        <p:txBody>
          <a:bodyPr/>
          <a:lstStyle/>
          <a:p>
            <a:fld id="{3E314742-E492-49FE-B411-557011724046}" type="slidenum">
              <a:rPr lang="en-US" smtClean="0"/>
              <a:t>23</a:t>
            </a:fld>
            <a:endParaRPr lang="en-US"/>
          </a:p>
        </p:txBody>
      </p:sp>
      <p:pic>
        <p:nvPicPr>
          <p:cNvPr id="8" name="Picture 7">
            <a:extLst>
              <a:ext uri="{FF2B5EF4-FFF2-40B4-BE49-F238E27FC236}">
                <a16:creationId xmlns:a16="http://schemas.microsoft.com/office/drawing/2014/main" id="{4764E1BD-126D-45BF-8D3F-65450A44BD70}"/>
              </a:ext>
            </a:extLst>
          </p:cNvPr>
          <p:cNvPicPr>
            <a:picLocks noChangeAspect="1"/>
          </p:cNvPicPr>
          <p:nvPr/>
        </p:nvPicPr>
        <p:blipFill>
          <a:blip r:embed="rId2"/>
          <a:stretch>
            <a:fillRect/>
          </a:stretch>
        </p:blipFill>
        <p:spPr>
          <a:xfrm>
            <a:off x="743846" y="5003385"/>
            <a:ext cx="11072094" cy="648667"/>
          </a:xfrm>
          <a:prstGeom prst="rect">
            <a:avLst/>
          </a:prstGeom>
        </p:spPr>
      </p:pic>
    </p:spTree>
    <p:extLst>
      <p:ext uri="{BB962C8B-B14F-4D97-AF65-F5344CB8AC3E}">
        <p14:creationId xmlns:p14="http://schemas.microsoft.com/office/powerpoint/2010/main" val="2717014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970336" y="2715815"/>
            <a:ext cx="5822549" cy="1834654"/>
          </a:xfrm>
        </p:spPr>
        <p:txBody>
          <a:bodyPr>
            <a:noAutofit/>
          </a:bodyPr>
          <a:lstStyle/>
          <a:p>
            <a:r>
              <a:rPr lang="en-US" sz="6000" dirty="0">
                <a:latin typeface="Source Code Pro Black" panose="020B0809030403020204" pitchFamily="49" charset="0"/>
              </a:rPr>
              <a:t>04</a:t>
            </a:r>
            <a:br>
              <a:rPr lang="en-US" sz="6000" dirty="0">
                <a:latin typeface="Source Code Pro Black" panose="020B0809030403020204" pitchFamily="49" charset="0"/>
              </a:rPr>
            </a:br>
            <a:r>
              <a:rPr lang="en-US" sz="6000" dirty="0">
                <a:solidFill>
                  <a:srgbClr val="FF0000"/>
                </a:solidFill>
                <a:latin typeface="Source Code Pro Black" panose="020B0809030403020204" pitchFamily="49" charset="0"/>
              </a:rPr>
              <a:t>errors</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24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2167181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E4AA-058B-476B-96F8-3EEC5EDB5B51}"/>
              </a:ext>
            </a:extLst>
          </p:cNvPr>
          <p:cNvSpPr>
            <a:spLocks noGrp="1"/>
          </p:cNvSpPr>
          <p:nvPr>
            <p:ph type="title"/>
          </p:nvPr>
        </p:nvSpPr>
        <p:spPr/>
        <p:txBody>
          <a:bodyPr/>
          <a:lstStyle/>
          <a:p>
            <a:r>
              <a:rPr lang="en-US" dirty="0">
                <a:solidFill>
                  <a:srgbClr val="FF0000"/>
                </a:solidFill>
              </a:rPr>
              <a:t>ERRORS</a:t>
            </a:r>
          </a:p>
        </p:txBody>
      </p:sp>
      <p:sp>
        <p:nvSpPr>
          <p:cNvPr id="3" name="Content Placeholder 2">
            <a:extLst>
              <a:ext uri="{FF2B5EF4-FFF2-40B4-BE49-F238E27FC236}">
                <a16:creationId xmlns:a16="http://schemas.microsoft.com/office/drawing/2014/main" id="{125D6DF9-C605-43C9-9274-97716F1A51D1}"/>
              </a:ext>
            </a:extLst>
          </p:cNvPr>
          <p:cNvSpPr>
            <a:spLocks noGrp="1"/>
          </p:cNvSpPr>
          <p:nvPr>
            <p:ph idx="1"/>
          </p:nvPr>
        </p:nvSpPr>
        <p:spPr>
          <a:xfrm>
            <a:off x="1141412" y="1630017"/>
            <a:ext cx="9905999" cy="4161184"/>
          </a:xfrm>
          <a:solidFill>
            <a:schemeClr val="tx2">
              <a:lumMod val="75000"/>
            </a:schemeClr>
          </a:solidFill>
        </p:spPr>
        <p:txBody>
          <a:bodyPr/>
          <a:lstStyle/>
          <a:p>
            <a:pPr marL="0" indent="0">
              <a:buNone/>
            </a:pPr>
            <a:r>
              <a:rPr lang="en-US" dirty="0">
                <a:effectLst/>
              </a:rPr>
              <a:t>Errors are an inevitable part of programming, and understanding their nature is essential for becoming a proficient C++ programmer. Errors in C++ can be broadly classified into three types:</a:t>
            </a:r>
          </a:p>
          <a:p>
            <a:pPr marL="0" indent="0">
              <a:buNone/>
            </a:pPr>
            <a:r>
              <a:rPr lang="en-US" dirty="0">
                <a:effectLst/>
              </a:rPr>
              <a:t>Syntax errors</a:t>
            </a:r>
          </a:p>
          <a:p>
            <a:pPr marL="0" indent="0">
              <a:buNone/>
            </a:pPr>
            <a:r>
              <a:rPr lang="en-US" dirty="0">
                <a:effectLst/>
              </a:rPr>
              <a:t>Compilation errors</a:t>
            </a:r>
          </a:p>
          <a:p>
            <a:pPr marL="0" indent="0">
              <a:buNone/>
            </a:pPr>
            <a:r>
              <a:rPr lang="en-US" dirty="0">
                <a:effectLst/>
              </a:rPr>
              <a:t>Logic errors</a:t>
            </a:r>
            <a:endParaRPr lang="en-US" dirty="0"/>
          </a:p>
        </p:txBody>
      </p:sp>
      <p:sp>
        <p:nvSpPr>
          <p:cNvPr id="4" name="Footer Placeholder 3">
            <a:extLst>
              <a:ext uri="{FF2B5EF4-FFF2-40B4-BE49-F238E27FC236}">
                <a16:creationId xmlns:a16="http://schemas.microsoft.com/office/drawing/2014/main" id="{218BD92E-6BB5-455B-84D3-3F97EC6BF51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BC1FE1A-343B-43D3-8F79-A5854A1A4706}"/>
              </a:ext>
            </a:extLst>
          </p:cNvPr>
          <p:cNvSpPr>
            <a:spLocks noGrp="1"/>
          </p:cNvSpPr>
          <p:nvPr>
            <p:ph type="sldNum" sz="quarter" idx="12"/>
          </p:nvPr>
        </p:nvSpPr>
        <p:spPr/>
        <p:txBody>
          <a:bodyPr/>
          <a:lstStyle/>
          <a:p>
            <a:fld id="{3E314742-E492-49FE-B411-557011724046}" type="slidenum">
              <a:rPr lang="en-US" smtClean="0"/>
              <a:t>25</a:t>
            </a:fld>
            <a:endParaRPr lang="en-US"/>
          </a:p>
        </p:txBody>
      </p:sp>
      <p:pic>
        <p:nvPicPr>
          <p:cNvPr id="2050" name="Picture 2" descr="Error Symbol">
            <a:extLst>
              <a:ext uri="{FF2B5EF4-FFF2-40B4-BE49-F238E27FC236}">
                <a16:creationId xmlns:a16="http://schemas.microsoft.com/office/drawing/2014/main" id="{C806D3D2-C6BB-446B-B8F6-99AD07ACC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81" y="2927921"/>
            <a:ext cx="3195430" cy="319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42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E4AA-058B-476B-96F8-3EEC5EDB5B51}"/>
              </a:ext>
            </a:extLst>
          </p:cNvPr>
          <p:cNvSpPr>
            <a:spLocks noGrp="1"/>
          </p:cNvSpPr>
          <p:nvPr>
            <p:ph type="title"/>
          </p:nvPr>
        </p:nvSpPr>
        <p:spPr/>
        <p:txBody>
          <a:bodyPr/>
          <a:lstStyle/>
          <a:p>
            <a:r>
              <a:rPr lang="en-US" b="1" dirty="0">
                <a:effectLst/>
              </a:rPr>
              <a:t>SYNTAX </a:t>
            </a:r>
            <a:r>
              <a:rPr lang="en-US" dirty="0">
                <a:solidFill>
                  <a:srgbClr val="FF0000"/>
                </a:solidFill>
              </a:rPr>
              <a:t>ERRORS</a:t>
            </a:r>
          </a:p>
        </p:txBody>
      </p:sp>
      <p:sp>
        <p:nvSpPr>
          <p:cNvPr id="3" name="Content Placeholder 2">
            <a:extLst>
              <a:ext uri="{FF2B5EF4-FFF2-40B4-BE49-F238E27FC236}">
                <a16:creationId xmlns:a16="http://schemas.microsoft.com/office/drawing/2014/main" id="{125D6DF9-C605-43C9-9274-97716F1A51D1}"/>
              </a:ext>
            </a:extLst>
          </p:cNvPr>
          <p:cNvSpPr>
            <a:spLocks noGrp="1"/>
          </p:cNvSpPr>
          <p:nvPr>
            <p:ph idx="1"/>
          </p:nvPr>
        </p:nvSpPr>
        <p:spPr>
          <a:xfrm>
            <a:off x="1141413" y="1595260"/>
            <a:ext cx="9539839" cy="4860241"/>
          </a:xfrm>
          <a:solidFill>
            <a:schemeClr val="tx2">
              <a:lumMod val="75000"/>
            </a:schemeClr>
          </a:solidFill>
        </p:spPr>
        <p:txBody>
          <a:bodyPr>
            <a:normAutofit fontScale="92500" lnSpcReduction="10000"/>
          </a:bodyPr>
          <a:lstStyle/>
          <a:p>
            <a:pPr marL="0" indent="0">
              <a:buNone/>
            </a:pPr>
            <a:r>
              <a:rPr lang="en-US" dirty="0">
                <a:effectLst/>
              </a:rPr>
              <a:t>Syntax errors occur when the code violates the rules of the programming language. These errors are detected by the compiler during the compilation process and prevent the code from running.</a:t>
            </a:r>
          </a:p>
          <a:p>
            <a:pPr marL="0" indent="0">
              <a:buNone/>
            </a:pPr>
            <a:r>
              <a:rPr lang="en-US" dirty="0">
                <a:effectLst/>
              </a:rPr>
              <a:t>Examples of syntax errors:</a:t>
            </a:r>
          </a:p>
          <a:p>
            <a:r>
              <a:rPr lang="en-US" dirty="0">
                <a:effectLst/>
              </a:rPr>
              <a:t>Missing semicolons at the end of statements.</a:t>
            </a:r>
          </a:p>
          <a:p>
            <a:r>
              <a:rPr lang="en-US" dirty="0">
                <a:effectLst/>
              </a:rPr>
              <a:t>Mismatched parentheses or brackets.</a:t>
            </a:r>
          </a:p>
          <a:p>
            <a:r>
              <a:rPr lang="en-US" dirty="0">
                <a:effectLst/>
              </a:rPr>
              <a:t>Misspelled keywords or variable names.</a:t>
            </a:r>
          </a:p>
          <a:p>
            <a:pPr marL="0" indent="0">
              <a:buNone/>
            </a:pPr>
            <a:r>
              <a:rPr lang="en-US" dirty="0">
                <a:effectLst/>
              </a:rPr>
              <a:t>Minimizing syntax errors is just a matter of learning more about the rules of a language and getting used to the debug messages.</a:t>
            </a:r>
          </a:p>
        </p:txBody>
      </p:sp>
      <p:sp>
        <p:nvSpPr>
          <p:cNvPr id="4" name="Footer Placeholder 3">
            <a:extLst>
              <a:ext uri="{FF2B5EF4-FFF2-40B4-BE49-F238E27FC236}">
                <a16:creationId xmlns:a16="http://schemas.microsoft.com/office/drawing/2014/main" id="{218BD92E-6BB5-455B-84D3-3F97EC6BF51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BC1FE1A-343B-43D3-8F79-A5854A1A4706}"/>
              </a:ext>
            </a:extLst>
          </p:cNvPr>
          <p:cNvSpPr>
            <a:spLocks noGrp="1"/>
          </p:cNvSpPr>
          <p:nvPr>
            <p:ph type="sldNum" sz="quarter" idx="12"/>
          </p:nvPr>
        </p:nvSpPr>
        <p:spPr/>
        <p:txBody>
          <a:bodyPr/>
          <a:lstStyle/>
          <a:p>
            <a:fld id="{3E314742-E492-49FE-B411-557011724046}" type="slidenum">
              <a:rPr lang="en-US" smtClean="0"/>
              <a:t>26</a:t>
            </a:fld>
            <a:endParaRPr lang="en-US"/>
          </a:p>
        </p:txBody>
      </p:sp>
    </p:spTree>
    <p:extLst>
      <p:ext uri="{BB962C8B-B14F-4D97-AF65-F5344CB8AC3E}">
        <p14:creationId xmlns:p14="http://schemas.microsoft.com/office/powerpoint/2010/main" val="2397353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E4AA-058B-476B-96F8-3EEC5EDB5B51}"/>
              </a:ext>
            </a:extLst>
          </p:cNvPr>
          <p:cNvSpPr>
            <a:spLocks noGrp="1"/>
          </p:cNvSpPr>
          <p:nvPr>
            <p:ph type="title"/>
          </p:nvPr>
        </p:nvSpPr>
        <p:spPr/>
        <p:txBody>
          <a:bodyPr/>
          <a:lstStyle/>
          <a:p>
            <a:r>
              <a:rPr lang="en-US" b="1" dirty="0">
                <a:effectLst/>
              </a:rPr>
              <a:t>COMPILATION </a:t>
            </a:r>
            <a:r>
              <a:rPr lang="en-US" dirty="0">
                <a:solidFill>
                  <a:srgbClr val="FF0000"/>
                </a:solidFill>
              </a:rPr>
              <a:t>ERRORS</a:t>
            </a:r>
          </a:p>
        </p:txBody>
      </p:sp>
      <p:sp>
        <p:nvSpPr>
          <p:cNvPr id="3" name="Content Placeholder 2">
            <a:extLst>
              <a:ext uri="{FF2B5EF4-FFF2-40B4-BE49-F238E27FC236}">
                <a16:creationId xmlns:a16="http://schemas.microsoft.com/office/drawing/2014/main" id="{125D6DF9-C605-43C9-9274-97716F1A51D1}"/>
              </a:ext>
            </a:extLst>
          </p:cNvPr>
          <p:cNvSpPr>
            <a:spLocks noGrp="1"/>
          </p:cNvSpPr>
          <p:nvPr>
            <p:ph idx="1"/>
          </p:nvPr>
        </p:nvSpPr>
        <p:spPr>
          <a:xfrm>
            <a:off x="1010380" y="1643270"/>
            <a:ext cx="10547005" cy="4812231"/>
          </a:xfrm>
          <a:solidFill>
            <a:schemeClr val="tx2">
              <a:lumMod val="75000"/>
            </a:schemeClr>
          </a:solidFill>
        </p:spPr>
        <p:txBody>
          <a:bodyPr>
            <a:normAutofit fontScale="92500"/>
          </a:bodyPr>
          <a:lstStyle/>
          <a:p>
            <a:pPr marL="0" indent="0">
              <a:buNone/>
            </a:pPr>
            <a:r>
              <a:rPr lang="en-US" dirty="0">
                <a:effectLst/>
              </a:rPr>
              <a:t>Compilation errors occur when the code fails to compile due to issues like undeclared variables, missing header files, or incorrect function signatures.</a:t>
            </a:r>
          </a:p>
          <a:p>
            <a:pPr marL="0" indent="0">
              <a:buNone/>
            </a:pPr>
            <a:r>
              <a:rPr lang="en-US" dirty="0">
                <a:effectLst/>
              </a:rPr>
              <a:t>To minimize compilation errors:</a:t>
            </a:r>
          </a:p>
          <a:p>
            <a:r>
              <a:rPr lang="en-US" dirty="0">
                <a:effectLst/>
              </a:rPr>
              <a:t>Pay attention to compiler messages and read them carefully to identify the location and type of the error.</a:t>
            </a:r>
          </a:p>
          <a:p>
            <a:r>
              <a:rPr lang="en-US" dirty="0">
                <a:effectLst/>
              </a:rPr>
              <a:t>Ensure that all variables and functions are declared before use.</a:t>
            </a:r>
          </a:p>
          <a:p>
            <a:r>
              <a:rPr lang="en-US" dirty="0">
                <a:effectLst/>
              </a:rPr>
              <a:t>Include the necessary header files for functions or libraries used in your code.</a:t>
            </a:r>
          </a:p>
        </p:txBody>
      </p:sp>
      <p:sp>
        <p:nvSpPr>
          <p:cNvPr id="4" name="Footer Placeholder 3">
            <a:extLst>
              <a:ext uri="{FF2B5EF4-FFF2-40B4-BE49-F238E27FC236}">
                <a16:creationId xmlns:a16="http://schemas.microsoft.com/office/drawing/2014/main" id="{218BD92E-6BB5-455B-84D3-3F97EC6BF51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BC1FE1A-343B-43D3-8F79-A5854A1A4706}"/>
              </a:ext>
            </a:extLst>
          </p:cNvPr>
          <p:cNvSpPr>
            <a:spLocks noGrp="1"/>
          </p:cNvSpPr>
          <p:nvPr>
            <p:ph type="sldNum" sz="quarter" idx="12"/>
          </p:nvPr>
        </p:nvSpPr>
        <p:spPr/>
        <p:txBody>
          <a:bodyPr/>
          <a:lstStyle/>
          <a:p>
            <a:fld id="{3E314742-E492-49FE-B411-557011724046}" type="slidenum">
              <a:rPr lang="en-US" smtClean="0"/>
              <a:t>27</a:t>
            </a:fld>
            <a:endParaRPr lang="en-US"/>
          </a:p>
        </p:txBody>
      </p:sp>
    </p:spTree>
    <p:extLst>
      <p:ext uri="{BB962C8B-B14F-4D97-AF65-F5344CB8AC3E}">
        <p14:creationId xmlns:p14="http://schemas.microsoft.com/office/powerpoint/2010/main" val="2572025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E4AA-058B-476B-96F8-3EEC5EDB5B51}"/>
              </a:ext>
            </a:extLst>
          </p:cNvPr>
          <p:cNvSpPr>
            <a:spLocks noGrp="1"/>
          </p:cNvSpPr>
          <p:nvPr>
            <p:ph type="title"/>
          </p:nvPr>
        </p:nvSpPr>
        <p:spPr/>
        <p:txBody>
          <a:bodyPr/>
          <a:lstStyle/>
          <a:p>
            <a:r>
              <a:rPr lang="en-US" b="1" dirty="0">
                <a:effectLst/>
              </a:rPr>
              <a:t>LOGIC </a:t>
            </a:r>
            <a:r>
              <a:rPr lang="en-US" dirty="0">
                <a:solidFill>
                  <a:srgbClr val="FF0000"/>
                </a:solidFill>
              </a:rPr>
              <a:t>ERRORS</a:t>
            </a:r>
          </a:p>
        </p:txBody>
      </p:sp>
      <p:sp>
        <p:nvSpPr>
          <p:cNvPr id="3" name="Content Placeholder 2">
            <a:extLst>
              <a:ext uri="{FF2B5EF4-FFF2-40B4-BE49-F238E27FC236}">
                <a16:creationId xmlns:a16="http://schemas.microsoft.com/office/drawing/2014/main" id="{125D6DF9-C605-43C9-9274-97716F1A51D1}"/>
              </a:ext>
            </a:extLst>
          </p:cNvPr>
          <p:cNvSpPr>
            <a:spLocks noGrp="1"/>
          </p:cNvSpPr>
          <p:nvPr>
            <p:ph idx="1"/>
          </p:nvPr>
        </p:nvSpPr>
        <p:spPr>
          <a:xfrm>
            <a:off x="1010380" y="1643270"/>
            <a:ext cx="10547005" cy="4812231"/>
          </a:xfrm>
          <a:solidFill>
            <a:schemeClr val="tx2">
              <a:lumMod val="75000"/>
            </a:schemeClr>
          </a:solidFill>
        </p:spPr>
        <p:txBody>
          <a:bodyPr>
            <a:normAutofit fontScale="85000" lnSpcReduction="10000"/>
          </a:bodyPr>
          <a:lstStyle/>
          <a:p>
            <a:pPr marL="0" indent="0">
              <a:buNone/>
            </a:pPr>
            <a:r>
              <a:rPr lang="en-US" dirty="0">
                <a:effectLst/>
              </a:rPr>
              <a:t>Logic errors happen when the code compiles and runs but does not produce the expected output due to flawed logic. These errors can be challenging to detect because the code runs without any error messages. Hence, it is crucial to make sure you do not have any logic errors because they can take up a lot of time to find in many cases(if you ever find them).</a:t>
            </a:r>
          </a:p>
          <a:p>
            <a:pPr marL="0" indent="0">
              <a:buNone/>
            </a:pPr>
            <a:r>
              <a:rPr lang="en-US" dirty="0">
                <a:effectLst/>
              </a:rPr>
              <a:t>To minimize logic errors:</a:t>
            </a:r>
          </a:p>
          <a:p>
            <a:pPr marL="0" indent="0">
              <a:buNone/>
            </a:pPr>
            <a:r>
              <a:rPr lang="en-US" dirty="0">
                <a:effectLst/>
              </a:rPr>
              <a:t>Carefully plan your code and understand the problem requirements.</a:t>
            </a:r>
          </a:p>
          <a:p>
            <a:pPr marL="0" indent="0">
              <a:buNone/>
            </a:pPr>
            <a:r>
              <a:rPr lang="en-US" dirty="0">
                <a:effectLst/>
              </a:rPr>
              <a:t>Use debugging techniques, such as print statements or a debugger, to trace the flow of your program and identify issues.</a:t>
            </a:r>
          </a:p>
          <a:p>
            <a:pPr marL="0" indent="0">
              <a:buNone/>
            </a:pPr>
            <a:r>
              <a:rPr lang="en-US" dirty="0">
                <a:effectLst/>
              </a:rPr>
              <a:t>Run test cases with different inputs to verify the correctness of your code.</a:t>
            </a:r>
          </a:p>
        </p:txBody>
      </p:sp>
      <p:sp>
        <p:nvSpPr>
          <p:cNvPr id="4" name="Footer Placeholder 3">
            <a:extLst>
              <a:ext uri="{FF2B5EF4-FFF2-40B4-BE49-F238E27FC236}">
                <a16:creationId xmlns:a16="http://schemas.microsoft.com/office/drawing/2014/main" id="{218BD92E-6BB5-455B-84D3-3F97EC6BF51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BC1FE1A-343B-43D3-8F79-A5854A1A4706}"/>
              </a:ext>
            </a:extLst>
          </p:cNvPr>
          <p:cNvSpPr>
            <a:spLocks noGrp="1"/>
          </p:cNvSpPr>
          <p:nvPr>
            <p:ph type="sldNum" sz="quarter" idx="12"/>
          </p:nvPr>
        </p:nvSpPr>
        <p:spPr/>
        <p:txBody>
          <a:bodyPr/>
          <a:lstStyle/>
          <a:p>
            <a:fld id="{3E314742-E492-49FE-B411-557011724046}" type="slidenum">
              <a:rPr lang="en-US" smtClean="0"/>
              <a:t>28</a:t>
            </a:fld>
            <a:endParaRPr lang="en-US"/>
          </a:p>
        </p:txBody>
      </p:sp>
    </p:spTree>
    <p:extLst>
      <p:ext uri="{BB962C8B-B14F-4D97-AF65-F5344CB8AC3E}">
        <p14:creationId xmlns:p14="http://schemas.microsoft.com/office/powerpoint/2010/main" val="2532175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E4AA-058B-476B-96F8-3EEC5EDB5B51}"/>
              </a:ext>
            </a:extLst>
          </p:cNvPr>
          <p:cNvSpPr>
            <a:spLocks noGrp="1"/>
          </p:cNvSpPr>
          <p:nvPr>
            <p:ph type="title"/>
          </p:nvPr>
        </p:nvSpPr>
        <p:spPr>
          <a:xfrm>
            <a:off x="2645201" y="164700"/>
            <a:ext cx="9905998" cy="1478570"/>
          </a:xfrm>
        </p:spPr>
        <p:txBody>
          <a:bodyPr/>
          <a:lstStyle/>
          <a:p>
            <a:r>
              <a:rPr lang="en-US" b="1" dirty="0">
                <a:solidFill>
                  <a:schemeClr val="bg1">
                    <a:lumMod val="50000"/>
                  </a:schemeClr>
                </a:solidFill>
                <a:effectLst/>
              </a:rPr>
              <a:t>COMMENTS</a:t>
            </a:r>
            <a:endParaRPr lang="en-US" dirty="0">
              <a:solidFill>
                <a:schemeClr val="bg1">
                  <a:lumMod val="50000"/>
                </a:schemeClr>
              </a:solidFill>
            </a:endParaRPr>
          </a:p>
        </p:txBody>
      </p:sp>
      <p:sp>
        <p:nvSpPr>
          <p:cNvPr id="3" name="Content Placeholder 2">
            <a:extLst>
              <a:ext uri="{FF2B5EF4-FFF2-40B4-BE49-F238E27FC236}">
                <a16:creationId xmlns:a16="http://schemas.microsoft.com/office/drawing/2014/main" id="{125D6DF9-C605-43C9-9274-97716F1A51D1}"/>
              </a:ext>
            </a:extLst>
          </p:cNvPr>
          <p:cNvSpPr>
            <a:spLocks noGrp="1"/>
          </p:cNvSpPr>
          <p:nvPr>
            <p:ph idx="1"/>
          </p:nvPr>
        </p:nvSpPr>
        <p:spPr>
          <a:xfrm>
            <a:off x="1010381" y="1245704"/>
            <a:ext cx="5403671" cy="5209797"/>
          </a:xfrm>
          <a:solidFill>
            <a:schemeClr val="tx2">
              <a:lumMod val="75000"/>
            </a:schemeClr>
          </a:solidFill>
        </p:spPr>
        <p:txBody>
          <a:bodyPr>
            <a:normAutofit fontScale="77500" lnSpcReduction="20000"/>
          </a:bodyPr>
          <a:lstStyle/>
          <a:p>
            <a:pPr marL="0" indent="0">
              <a:buNone/>
            </a:pPr>
            <a:r>
              <a:rPr lang="en-US" dirty="0">
                <a:effectLst/>
              </a:rPr>
              <a:t>Comments are essential for adding explanations or notes to the code, making it more readable and maintainable. </a:t>
            </a:r>
          </a:p>
          <a:p>
            <a:pPr marL="0" indent="0">
              <a:buNone/>
            </a:pPr>
            <a:r>
              <a:rPr lang="en-US" dirty="0">
                <a:effectLst/>
              </a:rPr>
              <a:t>In C++, you can use two types of comments:</a:t>
            </a:r>
          </a:p>
          <a:p>
            <a:pPr marL="0" indent="0">
              <a:buNone/>
            </a:pPr>
            <a:r>
              <a:rPr lang="en-US" b="1" dirty="0">
                <a:effectLst/>
              </a:rPr>
              <a:t>Single-line comments</a:t>
            </a:r>
          </a:p>
          <a:p>
            <a:pPr marL="0" indent="0">
              <a:buNone/>
            </a:pPr>
            <a:r>
              <a:rPr lang="en-US" dirty="0">
                <a:effectLst/>
              </a:rPr>
              <a:t>They start with // and extend to the end of the line.</a:t>
            </a:r>
          </a:p>
          <a:p>
            <a:pPr marL="0" indent="0">
              <a:buNone/>
            </a:pPr>
            <a:r>
              <a:rPr lang="en-US" b="1" dirty="0">
                <a:effectLst/>
              </a:rPr>
              <a:t>Multi-line comments</a:t>
            </a:r>
          </a:p>
          <a:p>
            <a:pPr marL="0" indent="0">
              <a:buNone/>
            </a:pPr>
            <a:r>
              <a:rPr lang="en-US" dirty="0">
                <a:effectLst/>
              </a:rPr>
              <a:t>Multi-line comments begin with /* and end with */. They can span multiple lines and are used when commenting on larger blocks of code.</a:t>
            </a:r>
          </a:p>
        </p:txBody>
      </p:sp>
      <p:sp>
        <p:nvSpPr>
          <p:cNvPr id="4" name="Footer Placeholder 3">
            <a:extLst>
              <a:ext uri="{FF2B5EF4-FFF2-40B4-BE49-F238E27FC236}">
                <a16:creationId xmlns:a16="http://schemas.microsoft.com/office/drawing/2014/main" id="{218BD92E-6BB5-455B-84D3-3F97EC6BF51A}"/>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5BC1FE1A-343B-43D3-8F79-A5854A1A4706}"/>
              </a:ext>
            </a:extLst>
          </p:cNvPr>
          <p:cNvSpPr>
            <a:spLocks noGrp="1"/>
          </p:cNvSpPr>
          <p:nvPr>
            <p:ph type="sldNum" sz="quarter" idx="12"/>
          </p:nvPr>
        </p:nvSpPr>
        <p:spPr/>
        <p:txBody>
          <a:bodyPr/>
          <a:lstStyle/>
          <a:p>
            <a:fld id="{3E314742-E492-49FE-B411-557011724046}" type="slidenum">
              <a:rPr lang="en-US" smtClean="0"/>
              <a:t>29</a:t>
            </a:fld>
            <a:endParaRPr lang="en-US"/>
          </a:p>
        </p:txBody>
      </p:sp>
      <p:pic>
        <p:nvPicPr>
          <p:cNvPr id="6" name="Picture 5">
            <a:extLst>
              <a:ext uri="{FF2B5EF4-FFF2-40B4-BE49-F238E27FC236}">
                <a16:creationId xmlns:a16="http://schemas.microsoft.com/office/drawing/2014/main" id="{735FE5B9-C885-4BE3-9F5F-E5993400FC10}"/>
              </a:ext>
            </a:extLst>
          </p:cNvPr>
          <p:cNvPicPr>
            <a:picLocks noChangeAspect="1"/>
          </p:cNvPicPr>
          <p:nvPr/>
        </p:nvPicPr>
        <p:blipFill>
          <a:blip r:embed="rId2"/>
          <a:stretch>
            <a:fillRect/>
          </a:stretch>
        </p:blipFill>
        <p:spPr>
          <a:xfrm>
            <a:off x="6414052" y="2462360"/>
            <a:ext cx="5702598" cy="2776484"/>
          </a:xfrm>
          <a:prstGeom prst="rect">
            <a:avLst/>
          </a:prstGeom>
        </p:spPr>
      </p:pic>
    </p:spTree>
    <p:extLst>
      <p:ext uri="{BB962C8B-B14F-4D97-AF65-F5344CB8AC3E}">
        <p14:creationId xmlns:p14="http://schemas.microsoft.com/office/powerpoint/2010/main" val="354365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555BF-035F-475D-BD05-8068D066A801}"/>
              </a:ext>
            </a:extLst>
          </p:cNvPr>
          <p:cNvSpPr>
            <a:spLocks noGrp="1"/>
          </p:cNvSpPr>
          <p:nvPr>
            <p:ph type="title"/>
          </p:nvPr>
        </p:nvSpPr>
        <p:spPr/>
        <p:txBody>
          <a:bodyPr/>
          <a:lstStyle/>
          <a:p>
            <a:r>
              <a:rPr lang="en-US" dirty="0"/>
              <a:t>TABLE of </a:t>
            </a:r>
            <a:r>
              <a:rPr lang="en-US" dirty="0">
                <a:solidFill>
                  <a:schemeClr val="tx2">
                    <a:lumMod val="60000"/>
                    <a:lumOff val="40000"/>
                  </a:schemeClr>
                </a:solidFill>
              </a:rPr>
              <a:t>contents</a:t>
            </a:r>
          </a:p>
        </p:txBody>
      </p:sp>
      <p:sp>
        <p:nvSpPr>
          <p:cNvPr id="3" name="Content Placeholder 2">
            <a:extLst>
              <a:ext uri="{FF2B5EF4-FFF2-40B4-BE49-F238E27FC236}">
                <a16:creationId xmlns:a16="http://schemas.microsoft.com/office/drawing/2014/main" id="{5BED73D0-9DA1-46A9-8F24-D0740B6FB3DF}"/>
              </a:ext>
            </a:extLst>
          </p:cNvPr>
          <p:cNvSpPr>
            <a:spLocks noGrp="1"/>
          </p:cNvSpPr>
          <p:nvPr>
            <p:ph idx="1"/>
          </p:nvPr>
        </p:nvSpPr>
        <p:spPr>
          <a:xfrm>
            <a:off x="1141412" y="1709530"/>
            <a:ext cx="10636605" cy="4081671"/>
          </a:xfrm>
          <a:noFill/>
        </p:spPr>
        <p:txBody>
          <a:bodyPr>
            <a:normAutofit/>
          </a:bodyPr>
          <a:lstStyle/>
          <a:p>
            <a:r>
              <a:rPr lang="en-US" dirty="0">
                <a:solidFill>
                  <a:schemeClr val="tx2"/>
                </a:solidFill>
              </a:rPr>
              <a:t>Operators</a:t>
            </a:r>
          </a:p>
          <a:p>
            <a:r>
              <a:rPr lang="en-US" dirty="0">
                <a:solidFill>
                  <a:schemeClr val="tx2"/>
                </a:solidFill>
              </a:rPr>
              <a:t>Operator Precedence</a:t>
            </a:r>
          </a:p>
          <a:p>
            <a:r>
              <a:rPr lang="en-US" dirty="0">
                <a:solidFill>
                  <a:schemeClr val="tx2"/>
                </a:solidFill>
              </a:rPr>
              <a:t>Translating formulas to Code</a:t>
            </a:r>
          </a:p>
          <a:p>
            <a:r>
              <a:rPr lang="en-US" dirty="0">
                <a:solidFill>
                  <a:schemeClr val="tx2"/>
                </a:solidFill>
              </a:rPr>
              <a:t>Minimizing errors and comments</a:t>
            </a:r>
          </a:p>
        </p:txBody>
      </p:sp>
      <p:sp>
        <p:nvSpPr>
          <p:cNvPr id="4" name="Footer Placeholder 3">
            <a:extLst>
              <a:ext uri="{FF2B5EF4-FFF2-40B4-BE49-F238E27FC236}">
                <a16:creationId xmlns:a16="http://schemas.microsoft.com/office/drawing/2014/main" id="{E9804D6F-1645-46F2-BAF3-F07F39808CD5}"/>
              </a:ext>
            </a:extLst>
          </p:cNvPr>
          <p:cNvSpPr>
            <a:spLocks noGrp="1"/>
          </p:cNvSpPr>
          <p:nvPr>
            <p:ph type="ftr" sz="quarter" idx="11"/>
          </p:nvPr>
        </p:nvSpPr>
        <p:spPr/>
        <p:txBody>
          <a:bodyPr/>
          <a:lstStyle/>
          <a:p>
            <a:r>
              <a:rPr lang="en-US"/>
              <a:t>www.capacitybay.com</a:t>
            </a:r>
          </a:p>
        </p:txBody>
      </p:sp>
      <p:sp>
        <p:nvSpPr>
          <p:cNvPr id="5" name="Slide Number Placeholder 4">
            <a:extLst>
              <a:ext uri="{FF2B5EF4-FFF2-40B4-BE49-F238E27FC236}">
                <a16:creationId xmlns:a16="http://schemas.microsoft.com/office/drawing/2014/main" id="{162D5CA3-A2CA-4D42-B4E9-9B2263C1D89A}"/>
              </a:ext>
            </a:extLst>
          </p:cNvPr>
          <p:cNvSpPr>
            <a:spLocks noGrp="1"/>
          </p:cNvSpPr>
          <p:nvPr>
            <p:ph type="sldNum" sz="quarter" idx="12"/>
          </p:nvPr>
        </p:nvSpPr>
        <p:spPr/>
        <p:txBody>
          <a:bodyPr/>
          <a:lstStyle/>
          <a:p>
            <a:fld id="{3E314742-E492-49FE-B411-557011724046}" type="slidenum">
              <a:rPr lang="en-US" smtClean="0"/>
              <a:t>3</a:t>
            </a:fld>
            <a:endParaRPr lang="en-US"/>
          </a:p>
        </p:txBody>
      </p:sp>
    </p:spTree>
    <p:extLst>
      <p:ext uri="{BB962C8B-B14F-4D97-AF65-F5344CB8AC3E}">
        <p14:creationId xmlns:p14="http://schemas.microsoft.com/office/powerpoint/2010/main" val="3662970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2667999" y="2350253"/>
            <a:ext cx="5124886" cy="2565778"/>
          </a:xfrm>
        </p:spPr>
        <p:txBody>
          <a:bodyPr>
            <a:noAutofit/>
          </a:bodyPr>
          <a:lstStyle/>
          <a:p>
            <a:r>
              <a:rPr lang="en-US" sz="9600" dirty="0">
                <a:latin typeface="Source Code Pro Black" panose="020B0809030403020204" pitchFamily="49" charset="0"/>
              </a:rPr>
              <a:t>THANKS</a:t>
            </a:r>
            <a:br>
              <a:rPr lang="en-US" sz="9600" dirty="0">
                <a:latin typeface="Source Code Pro Black" panose="020B0809030403020204" pitchFamily="49" charset="0"/>
              </a:rPr>
            </a:br>
            <a:r>
              <a:rPr lang="en-US" sz="9600" dirty="0">
                <a:solidFill>
                  <a:schemeClr val="tx2">
                    <a:lumMod val="60000"/>
                    <a:lumOff val="40000"/>
                  </a:schemeClr>
                </a:solidFill>
                <a:latin typeface="Source Code Pro Black" panose="020B0809030403020204" pitchFamily="49" charset="0"/>
              </a:rPr>
              <a:t>Q/A</a:t>
            </a: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30</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137863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0911-5F53-461A-90B8-AB2C40F37299}"/>
              </a:ext>
            </a:extLst>
          </p:cNvPr>
          <p:cNvSpPr>
            <a:spLocks noGrp="1"/>
          </p:cNvSpPr>
          <p:nvPr>
            <p:ph type="ctrTitle"/>
          </p:nvPr>
        </p:nvSpPr>
        <p:spPr>
          <a:xfrm>
            <a:off x="1876424" y="2720948"/>
            <a:ext cx="5822549" cy="1824388"/>
          </a:xfrm>
        </p:spPr>
        <p:txBody>
          <a:bodyPr>
            <a:noAutofit/>
          </a:bodyPr>
          <a:lstStyle/>
          <a:p>
            <a:r>
              <a:rPr lang="en-US" sz="6000" dirty="0">
                <a:latin typeface="Source Code Pro Black" panose="020B0809030403020204" pitchFamily="49" charset="0"/>
              </a:rPr>
              <a:t>01</a:t>
            </a:r>
            <a:br>
              <a:rPr lang="en-US" sz="6000" dirty="0">
                <a:latin typeface="Source Code Pro Black" panose="020B0809030403020204" pitchFamily="49" charset="0"/>
              </a:rPr>
            </a:br>
            <a:r>
              <a:rPr lang="en-US" sz="6000" dirty="0">
                <a:latin typeface="Source Code Pro Black" panose="020B0809030403020204" pitchFamily="49" charset="0"/>
              </a:rPr>
              <a:t>OPERATORS</a:t>
            </a:r>
            <a:endParaRPr lang="en-US" sz="6000" dirty="0">
              <a:solidFill>
                <a:schemeClr val="tx2">
                  <a:lumMod val="60000"/>
                  <a:lumOff val="40000"/>
                </a:schemeClr>
              </a:solidFill>
              <a:latin typeface="Source Code Pro Black" panose="020B0809030403020204" pitchFamily="49" charset="0"/>
            </a:endParaRPr>
          </a:p>
        </p:txBody>
      </p:sp>
      <p:sp>
        <p:nvSpPr>
          <p:cNvPr id="4" name="Footer Placeholder 3">
            <a:extLst>
              <a:ext uri="{FF2B5EF4-FFF2-40B4-BE49-F238E27FC236}">
                <a16:creationId xmlns:a16="http://schemas.microsoft.com/office/drawing/2014/main" id="{97207F79-1942-4F3D-9FEF-196DBB58E037}"/>
              </a:ext>
            </a:extLst>
          </p:cNvPr>
          <p:cNvSpPr>
            <a:spLocks noGrp="1"/>
          </p:cNvSpPr>
          <p:nvPr>
            <p:ph type="ftr" sz="quarter" idx="11"/>
          </p:nvPr>
        </p:nvSpPr>
        <p:spPr/>
        <p:txBody>
          <a:bodyPr/>
          <a:lstStyle/>
          <a:p>
            <a:r>
              <a:rPr lang="en-US" dirty="0"/>
              <a:t>www.capacitybay.com</a:t>
            </a:r>
          </a:p>
        </p:txBody>
      </p:sp>
      <p:sp>
        <p:nvSpPr>
          <p:cNvPr id="5" name="Slide Number Placeholder 4">
            <a:extLst>
              <a:ext uri="{FF2B5EF4-FFF2-40B4-BE49-F238E27FC236}">
                <a16:creationId xmlns:a16="http://schemas.microsoft.com/office/drawing/2014/main" id="{34B4F7DC-B253-40D2-BAF7-C97038044687}"/>
              </a:ext>
            </a:extLst>
          </p:cNvPr>
          <p:cNvSpPr>
            <a:spLocks noGrp="1"/>
          </p:cNvSpPr>
          <p:nvPr>
            <p:ph type="sldNum" sz="quarter" idx="12"/>
          </p:nvPr>
        </p:nvSpPr>
        <p:spPr/>
        <p:txBody>
          <a:bodyPr/>
          <a:lstStyle/>
          <a:p>
            <a:fld id="{3E314742-E492-49FE-B411-557011724046}" type="slidenum">
              <a:rPr lang="en-US" smtClean="0"/>
              <a:t>4</a:t>
            </a:fld>
            <a:endParaRPr lang="en-US"/>
          </a:p>
        </p:txBody>
      </p:sp>
      <p:pic>
        <p:nvPicPr>
          <p:cNvPr id="6" name="Picture 5">
            <a:extLst>
              <a:ext uri="{FF2B5EF4-FFF2-40B4-BE49-F238E27FC236}">
                <a16:creationId xmlns:a16="http://schemas.microsoft.com/office/drawing/2014/main" id="{0264E809-70DD-415E-A039-98FCCF57558F}"/>
              </a:ext>
            </a:extLst>
          </p:cNvPr>
          <p:cNvPicPr>
            <a:picLocks noChangeAspect="1"/>
          </p:cNvPicPr>
          <p:nvPr/>
        </p:nvPicPr>
        <p:blipFill>
          <a:blip r:embed="rId2">
            <a:duotone>
              <a:prstClr val="black"/>
              <a:schemeClr val="accent5">
                <a:tint val="45000"/>
                <a:satMod val="400000"/>
              </a:schemeClr>
            </a:duotone>
          </a:blip>
          <a:stretch>
            <a:fillRect/>
          </a:stretch>
        </p:blipFill>
        <p:spPr>
          <a:xfrm>
            <a:off x="7792885" y="2284852"/>
            <a:ext cx="2401997" cy="2696581"/>
          </a:xfrm>
          <a:prstGeom prst="rect">
            <a:avLst/>
          </a:prstGeom>
        </p:spPr>
      </p:pic>
    </p:spTree>
    <p:extLst>
      <p:ext uri="{BB962C8B-B14F-4D97-AF65-F5344CB8AC3E}">
        <p14:creationId xmlns:p14="http://schemas.microsoft.com/office/powerpoint/2010/main" val="2633957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3" y="1765784"/>
            <a:ext cx="9905999" cy="4263955"/>
          </a:xfrm>
          <a:solidFill>
            <a:schemeClr val="tx2">
              <a:lumMod val="75000"/>
            </a:schemeClr>
          </a:solidFill>
        </p:spPr>
        <p:txBody>
          <a:bodyPr>
            <a:normAutofit fontScale="92500" lnSpcReduction="10000"/>
          </a:bodyPr>
          <a:lstStyle/>
          <a:p>
            <a:pPr marL="0" indent="0">
              <a:buNone/>
            </a:pPr>
            <a:r>
              <a:rPr lang="en-US" dirty="0">
                <a:effectLst/>
              </a:rPr>
              <a:t>Operators in C++ are symbols that perform specific operations on variables or values. They are the fundamental building blocks of any programming language. C++ supports a wide variety of operators that can be categorized into the following types:</a:t>
            </a:r>
          </a:p>
          <a:p>
            <a:pPr marL="0" indent="0">
              <a:buNone/>
            </a:pPr>
            <a:r>
              <a:rPr lang="en-US" b="1" dirty="0">
                <a:effectLst/>
              </a:rPr>
              <a:t>Arithmetic Operators</a:t>
            </a:r>
            <a:r>
              <a:rPr lang="en-US" dirty="0">
                <a:effectLst/>
              </a:rPr>
              <a:t> </a:t>
            </a:r>
            <a:br>
              <a:rPr lang="en-US" dirty="0"/>
            </a:br>
            <a:r>
              <a:rPr lang="en-US" b="1" dirty="0">
                <a:effectLst/>
              </a:rPr>
              <a:t>Relational Operators</a:t>
            </a:r>
            <a:r>
              <a:rPr lang="en-US" dirty="0">
                <a:effectLst/>
              </a:rPr>
              <a:t> </a:t>
            </a:r>
            <a:br>
              <a:rPr lang="en-US" dirty="0"/>
            </a:br>
            <a:r>
              <a:rPr lang="en-US" b="1" dirty="0">
                <a:effectLst/>
              </a:rPr>
              <a:t>Logical Operators</a:t>
            </a:r>
            <a:br>
              <a:rPr lang="en-US" dirty="0"/>
            </a:br>
            <a:r>
              <a:rPr lang="en-US" b="1" dirty="0">
                <a:effectLst/>
              </a:rPr>
              <a:t>Assignment Operators</a:t>
            </a:r>
            <a:r>
              <a:rPr lang="en-US" dirty="0">
                <a:effectLst/>
              </a:rPr>
              <a:t> </a:t>
            </a:r>
            <a:br>
              <a:rPr lang="en-US" dirty="0"/>
            </a:br>
            <a:r>
              <a:rPr lang="en-US" b="1" dirty="0">
                <a:effectLst/>
              </a:rPr>
              <a:t>Bitwise Operators</a:t>
            </a:r>
            <a:br>
              <a:rPr lang="en-US" dirty="0"/>
            </a:br>
            <a:r>
              <a:rPr lang="en-US" b="1" dirty="0">
                <a:effectLst/>
              </a:rPr>
              <a:t>Pre/Post-fix Operators</a:t>
            </a:r>
            <a:endParaRPr lang="en-US" dirty="0"/>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5</a:t>
            </a:fld>
            <a:endParaRPr lang="en-US"/>
          </a:p>
        </p:txBody>
      </p:sp>
    </p:spTree>
    <p:extLst>
      <p:ext uri="{BB962C8B-B14F-4D97-AF65-F5344CB8AC3E}">
        <p14:creationId xmlns:p14="http://schemas.microsoft.com/office/powerpoint/2010/main" val="194274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b="1" dirty="0">
                <a:effectLst/>
              </a:rPr>
              <a:t>Arithmetic </a:t>
            </a:r>
            <a:r>
              <a:rPr lang="en-US" b="1" dirty="0">
                <a:solidFill>
                  <a:schemeClr val="tx2">
                    <a:lumMod val="60000"/>
                    <a:lumOff val="40000"/>
                  </a:schemeClr>
                </a:solidFill>
                <a:effectLst/>
              </a:rPr>
              <a:t>Operators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3" y="1765784"/>
            <a:ext cx="5723213" cy="4263955"/>
          </a:xfrm>
          <a:solidFill>
            <a:schemeClr val="tx2">
              <a:lumMod val="75000"/>
            </a:schemeClr>
          </a:solidFill>
        </p:spPr>
        <p:txBody>
          <a:bodyPr>
            <a:normAutofit/>
          </a:bodyPr>
          <a:lstStyle/>
          <a:p>
            <a:pPr marL="0" indent="0">
              <a:buNone/>
            </a:pPr>
            <a:r>
              <a:rPr lang="en-US" dirty="0">
                <a:effectLst/>
              </a:rPr>
              <a:t>Arithmetic operators are used for performing basic arithmetic operations such as addition, subtraction, multiplication, division, and modulus (remainder). You are already familiar with most of them…</a:t>
            </a:r>
          </a:p>
          <a:p>
            <a:pPr marL="0" indent="0">
              <a:buNone/>
            </a:pPr>
            <a:endParaRPr lang="en-US" dirty="0">
              <a:effectLst/>
            </a:endParaRPr>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6</a:t>
            </a:fld>
            <a:endParaRPr lang="en-US"/>
          </a:p>
        </p:txBody>
      </p:sp>
      <p:pic>
        <p:nvPicPr>
          <p:cNvPr id="7" name="Picture 6">
            <a:extLst>
              <a:ext uri="{FF2B5EF4-FFF2-40B4-BE49-F238E27FC236}">
                <a16:creationId xmlns:a16="http://schemas.microsoft.com/office/drawing/2014/main" id="{8789F61D-3DBC-428F-A691-03B6DB5F1132}"/>
              </a:ext>
            </a:extLst>
          </p:cNvPr>
          <p:cNvPicPr>
            <a:picLocks noChangeAspect="1"/>
          </p:cNvPicPr>
          <p:nvPr/>
        </p:nvPicPr>
        <p:blipFill>
          <a:blip r:embed="rId2"/>
          <a:stretch>
            <a:fillRect/>
          </a:stretch>
        </p:blipFill>
        <p:spPr>
          <a:xfrm>
            <a:off x="6864626" y="2377943"/>
            <a:ext cx="5066058" cy="3039635"/>
          </a:xfrm>
          <a:prstGeom prst="rect">
            <a:avLst/>
          </a:prstGeom>
        </p:spPr>
      </p:pic>
    </p:spTree>
    <p:extLst>
      <p:ext uri="{BB962C8B-B14F-4D97-AF65-F5344CB8AC3E}">
        <p14:creationId xmlns:p14="http://schemas.microsoft.com/office/powerpoint/2010/main" val="2736042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b="1" dirty="0">
                <a:effectLst/>
              </a:rPr>
              <a:t>Relational </a:t>
            </a:r>
            <a:r>
              <a:rPr lang="en-US" b="1" dirty="0">
                <a:solidFill>
                  <a:schemeClr val="tx2">
                    <a:lumMod val="60000"/>
                    <a:lumOff val="40000"/>
                  </a:schemeClr>
                </a:solidFill>
                <a:effectLst/>
              </a:rPr>
              <a:t>Operators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3" y="1765785"/>
            <a:ext cx="9473578" cy="1020278"/>
          </a:xfrm>
          <a:solidFill>
            <a:schemeClr val="tx2">
              <a:lumMod val="75000"/>
            </a:schemeClr>
          </a:solidFill>
        </p:spPr>
        <p:txBody>
          <a:bodyPr>
            <a:normAutofit fontScale="92500"/>
          </a:bodyPr>
          <a:lstStyle/>
          <a:p>
            <a:pPr marL="0" indent="0">
              <a:buNone/>
            </a:pPr>
            <a:r>
              <a:rPr lang="en-US" dirty="0">
                <a:effectLst/>
              </a:rPr>
              <a:t>Relational operators are used to compare two values and evaluate to a </a:t>
            </a:r>
            <a:r>
              <a:rPr lang="en-US" dirty="0" err="1">
                <a:effectLst/>
              </a:rPr>
              <a:t>boolean</a:t>
            </a:r>
            <a:r>
              <a:rPr lang="en-US" dirty="0">
                <a:effectLst/>
              </a:rPr>
              <a:t> result (true or false).</a:t>
            </a:r>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7</a:t>
            </a:fld>
            <a:endParaRPr lang="en-US"/>
          </a:p>
        </p:txBody>
      </p:sp>
      <p:pic>
        <p:nvPicPr>
          <p:cNvPr id="6" name="Picture 5">
            <a:extLst>
              <a:ext uri="{FF2B5EF4-FFF2-40B4-BE49-F238E27FC236}">
                <a16:creationId xmlns:a16="http://schemas.microsoft.com/office/drawing/2014/main" id="{7FBE3350-58D6-43ED-AC2C-D7D2882CA154}"/>
              </a:ext>
            </a:extLst>
          </p:cNvPr>
          <p:cNvPicPr>
            <a:picLocks noChangeAspect="1"/>
          </p:cNvPicPr>
          <p:nvPr/>
        </p:nvPicPr>
        <p:blipFill>
          <a:blip r:embed="rId2"/>
          <a:stretch>
            <a:fillRect/>
          </a:stretch>
        </p:blipFill>
        <p:spPr>
          <a:xfrm>
            <a:off x="1967223" y="2786063"/>
            <a:ext cx="8254378" cy="3493232"/>
          </a:xfrm>
          <a:prstGeom prst="rect">
            <a:avLst/>
          </a:prstGeom>
        </p:spPr>
      </p:pic>
    </p:spTree>
    <p:extLst>
      <p:ext uri="{BB962C8B-B14F-4D97-AF65-F5344CB8AC3E}">
        <p14:creationId xmlns:p14="http://schemas.microsoft.com/office/powerpoint/2010/main" val="10240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b="1" dirty="0">
                <a:effectLst/>
              </a:rPr>
              <a:t>Logical </a:t>
            </a:r>
            <a:r>
              <a:rPr lang="en-US" b="1" dirty="0">
                <a:solidFill>
                  <a:schemeClr val="tx2">
                    <a:lumMod val="60000"/>
                    <a:lumOff val="40000"/>
                  </a:schemeClr>
                </a:solidFill>
                <a:effectLst/>
              </a:rPr>
              <a:t>Operators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3" y="1765785"/>
            <a:ext cx="9473578" cy="1020278"/>
          </a:xfrm>
          <a:solidFill>
            <a:schemeClr val="tx2">
              <a:lumMod val="75000"/>
            </a:schemeClr>
          </a:solidFill>
        </p:spPr>
        <p:txBody>
          <a:bodyPr>
            <a:normAutofit/>
          </a:bodyPr>
          <a:lstStyle/>
          <a:p>
            <a:pPr marL="0" indent="0">
              <a:buNone/>
            </a:pPr>
            <a:r>
              <a:rPr lang="en-US" dirty="0">
                <a:effectLst/>
              </a:rPr>
              <a:t>Logical operators are used to combine multiple conditions and evaluate to a </a:t>
            </a:r>
            <a:r>
              <a:rPr lang="en-US" dirty="0" err="1">
                <a:effectLst/>
              </a:rPr>
              <a:t>boolean</a:t>
            </a:r>
            <a:r>
              <a:rPr lang="en-US" dirty="0">
                <a:effectLst/>
              </a:rPr>
              <a:t> result.</a:t>
            </a:r>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8</a:t>
            </a:fld>
            <a:endParaRPr lang="en-US"/>
          </a:p>
        </p:txBody>
      </p:sp>
      <p:pic>
        <p:nvPicPr>
          <p:cNvPr id="7" name="Picture 6">
            <a:extLst>
              <a:ext uri="{FF2B5EF4-FFF2-40B4-BE49-F238E27FC236}">
                <a16:creationId xmlns:a16="http://schemas.microsoft.com/office/drawing/2014/main" id="{24031E46-F9FF-48CA-AA0D-E707F797AD94}"/>
              </a:ext>
            </a:extLst>
          </p:cNvPr>
          <p:cNvPicPr>
            <a:picLocks noChangeAspect="1"/>
          </p:cNvPicPr>
          <p:nvPr/>
        </p:nvPicPr>
        <p:blipFill>
          <a:blip r:embed="rId2"/>
          <a:stretch>
            <a:fillRect/>
          </a:stretch>
        </p:blipFill>
        <p:spPr>
          <a:xfrm>
            <a:off x="1141413" y="2786062"/>
            <a:ext cx="9473578" cy="3305529"/>
          </a:xfrm>
          <a:prstGeom prst="rect">
            <a:avLst/>
          </a:prstGeom>
        </p:spPr>
      </p:pic>
    </p:spTree>
    <p:extLst>
      <p:ext uri="{BB962C8B-B14F-4D97-AF65-F5344CB8AC3E}">
        <p14:creationId xmlns:p14="http://schemas.microsoft.com/office/powerpoint/2010/main" val="129375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6223-83AB-48CE-9190-CDED87097B86}"/>
              </a:ext>
            </a:extLst>
          </p:cNvPr>
          <p:cNvSpPr>
            <a:spLocks noGrp="1"/>
          </p:cNvSpPr>
          <p:nvPr>
            <p:ph type="title"/>
          </p:nvPr>
        </p:nvSpPr>
        <p:spPr/>
        <p:txBody>
          <a:bodyPr/>
          <a:lstStyle/>
          <a:p>
            <a:r>
              <a:rPr lang="en-US" b="1" dirty="0">
                <a:effectLst/>
              </a:rPr>
              <a:t>ASSIGNMENT </a:t>
            </a:r>
            <a:r>
              <a:rPr lang="en-US" b="1" dirty="0">
                <a:solidFill>
                  <a:schemeClr val="tx2">
                    <a:lumMod val="60000"/>
                    <a:lumOff val="40000"/>
                  </a:schemeClr>
                </a:solidFill>
                <a:effectLst/>
              </a:rPr>
              <a:t>Operators</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E4C187A1-B27B-4F49-991C-9E11737A597E}"/>
              </a:ext>
            </a:extLst>
          </p:cNvPr>
          <p:cNvSpPr>
            <a:spLocks noGrp="1"/>
          </p:cNvSpPr>
          <p:nvPr>
            <p:ph idx="1"/>
          </p:nvPr>
        </p:nvSpPr>
        <p:spPr>
          <a:xfrm>
            <a:off x="1141412" y="1765785"/>
            <a:ext cx="9905997" cy="1020278"/>
          </a:xfrm>
          <a:solidFill>
            <a:schemeClr val="tx2">
              <a:lumMod val="75000"/>
            </a:schemeClr>
          </a:solidFill>
        </p:spPr>
        <p:txBody>
          <a:bodyPr>
            <a:normAutofit/>
          </a:bodyPr>
          <a:lstStyle/>
          <a:p>
            <a:pPr marL="0" indent="0">
              <a:buNone/>
            </a:pPr>
            <a:r>
              <a:rPr lang="en-US" dirty="0">
                <a:effectLst/>
              </a:rPr>
              <a:t>Assignment operators are used to assign values to variables.</a:t>
            </a:r>
          </a:p>
        </p:txBody>
      </p:sp>
      <p:sp>
        <p:nvSpPr>
          <p:cNvPr id="4" name="Footer Placeholder 3">
            <a:extLst>
              <a:ext uri="{FF2B5EF4-FFF2-40B4-BE49-F238E27FC236}">
                <a16:creationId xmlns:a16="http://schemas.microsoft.com/office/drawing/2014/main" id="{A4FEBAD0-46BA-4DBB-B662-035346BEC3D8}"/>
              </a:ext>
            </a:extLst>
          </p:cNvPr>
          <p:cNvSpPr>
            <a:spLocks noGrp="1"/>
          </p:cNvSpPr>
          <p:nvPr>
            <p:ph type="ftr" sz="quarter" idx="11"/>
          </p:nvPr>
        </p:nvSpPr>
        <p:spPr/>
        <p:txBody>
          <a:bodyPr/>
          <a:lstStyle/>
          <a:p>
            <a:r>
              <a:rPr lang="en-US"/>
              <a:t>www.capacitybay.com</a:t>
            </a:r>
            <a:endParaRPr lang="en-US" dirty="0"/>
          </a:p>
        </p:txBody>
      </p:sp>
      <p:sp>
        <p:nvSpPr>
          <p:cNvPr id="5" name="Slide Number Placeholder 4">
            <a:extLst>
              <a:ext uri="{FF2B5EF4-FFF2-40B4-BE49-F238E27FC236}">
                <a16:creationId xmlns:a16="http://schemas.microsoft.com/office/drawing/2014/main" id="{8F0494A3-68D0-4273-A75D-56D7FF7ED776}"/>
              </a:ext>
            </a:extLst>
          </p:cNvPr>
          <p:cNvSpPr>
            <a:spLocks noGrp="1"/>
          </p:cNvSpPr>
          <p:nvPr>
            <p:ph type="sldNum" sz="quarter" idx="12"/>
          </p:nvPr>
        </p:nvSpPr>
        <p:spPr/>
        <p:txBody>
          <a:bodyPr/>
          <a:lstStyle/>
          <a:p>
            <a:fld id="{3E314742-E492-49FE-B411-557011724046}" type="slidenum">
              <a:rPr lang="en-US" smtClean="0"/>
              <a:t>9</a:t>
            </a:fld>
            <a:endParaRPr lang="en-US"/>
          </a:p>
        </p:txBody>
      </p:sp>
      <p:pic>
        <p:nvPicPr>
          <p:cNvPr id="6" name="Picture 5">
            <a:extLst>
              <a:ext uri="{FF2B5EF4-FFF2-40B4-BE49-F238E27FC236}">
                <a16:creationId xmlns:a16="http://schemas.microsoft.com/office/drawing/2014/main" id="{FE71C4C0-5436-481E-805A-358A9B740DC0}"/>
              </a:ext>
            </a:extLst>
          </p:cNvPr>
          <p:cNvPicPr>
            <a:picLocks noChangeAspect="1"/>
          </p:cNvPicPr>
          <p:nvPr/>
        </p:nvPicPr>
        <p:blipFill>
          <a:blip r:embed="rId2"/>
          <a:stretch>
            <a:fillRect/>
          </a:stretch>
        </p:blipFill>
        <p:spPr>
          <a:xfrm>
            <a:off x="2450549" y="2811861"/>
            <a:ext cx="7287722" cy="3205248"/>
          </a:xfrm>
          <a:prstGeom prst="rect">
            <a:avLst/>
          </a:prstGeom>
        </p:spPr>
      </p:pic>
    </p:spTree>
    <p:extLst>
      <p:ext uri="{BB962C8B-B14F-4D97-AF65-F5344CB8AC3E}">
        <p14:creationId xmlns:p14="http://schemas.microsoft.com/office/powerpoint/2010/main" val="3452499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apacityBay">
      <a:majorFont>
        <a:latin typeface="Source Code Pro Black"/>
        <a:ea typeface=""/>
        <a:cs typeface=""/>
      </a:majorFont>
      <a:minorFont>
        <a:latin typeface="Source Code Pro"/>
        <a:ea typeface=""/>
        <a:cs typeface=""/>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apacityBay.potx" id="{682AA2DA-0554-48FD-BA40-795482E77C36}" vid="{CEE134EF-86B8-4F07-B5F0-0DB31DDC41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CapacityBay</Template>
  <TotalTime>6477</TotalTime>
  <Words>1237</Words>
  <Application>Microsoft Office PowerPoint</Application>
  <PresentationFormat>Widescreen</PresentationFormat>
  <Paragraphs>168</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Source Code Pro</vt:lpstr>
      <vt:lpstr>Source Code Pro Black</vt:lpstr>
      <vt:lpstr>Circuit</vt:lpstr>
      <vt:lpstr>CapacityBay  C++  COURSE DANIEL EMEKA - ILOZOR</vt:lpstr>
      <vt:lpstr>#4  OPERATORS AND ERRORS</vt:lpstr>
      <vt:lpstr>TABLE of contents</vt:lpstr>
      <vt:lpstr>01 OPERATORS</vt:lpstr>
      <vt:lpstr>Operators</vt:lpstr>
      <vt:lpstr>Arithmetic Operators</vt:lpstr>
      <vt:lpstr>Relational Operators</vt:lpstr>
      <vt:lpstr>Logical Operators</vt:lpstr>
      <vt:lpstr>ASSIGNMENT Operators</vt:lpstr>
      <vt:lpstr>BITWISE Operators</vt:lpstr>
      <vt:lpstr>Pre/Postfix Operators</vt:lpstr>
      <vt:lpstr>Pre-increment/Decrement</vt:lpstr>
      <vt:lpstr>POST-increment/Decrement</vt:lpstr>
      <vt:lpstr>02 OPERATOR PRECEDENCE</vt:lpstr>
      <vt:lpstr>Operator Precedence</vt:lpstr>
      <vt:lpstr>Operator Precedence</vt:lpstr>
      <vt:lpstr>Operator Precedence</vt:lpstr>
      <vt:lpstr>03 TRANSLATING FORMULAS  TO CODE</vt:lpstr>
      <vt:lpstr>Understand the Formula</vt:lpstr>
      <vt:lpstr>Declare Variables</vt:lpstr>
      <vt:lpstr>Input Values (Optional)</vt:lpstr>
      <vt:lpstr>Translating the Formula</vt:lpstr>
      <vt:lpstr>OUTPUT AND VERIFY</vt:lpstr>
      <vt:lpstr>04 errors</vt:lpstr>
      <vt:lpstr>ERRORS</vt:lpstr>
      <vt:lpstr>SYNTAX ERRORS</vt:lpstr>
      <vt:lpstr>COMPILATION ERRORS</vt:lpstr>
      <vt:lpstr>LOGIC ERRORS</vt:lpstr>
      <vt:lpstr>COMMENTS</vt:lpstr>
      <vt:lpstr>THANKS 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CapacityBay  C++  COURSE DANIEL EMEKA - ILOZOR</dc:title>
  <dc:creator>John</dc:creator>
  <cp:lastModifiedBy>John</cp:lastModifiedBy>
  <cp:revision>32</cp:revision>
  <dcterms:created xsi:type="dcterms:W3CDTF">2023-07-30T10:28:29Z</dcterms:created>
  <dcterms:modified xsi:type="dcterms:W3CDTF">2023-08-07T21:04:51Z</dcterms:modified>
</cp:coreProperties>
</file>