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34"/>
  </p:notesMasterIdLst>
  <p:handoutMasterIdLst>
    <p:handoutMasterId r:id="rId35"/>
  </p:handoutMasterIdLst>
  <p:sldIdLst>
    <p:sldId id="256" r:id="rId2"/>
    <p:sldId id="259" r:id="rId3"/>
    <p:sldId id="261" r:id="rId4"/>
    <p:sldId id="270" r:id="rId5"/>
    <p:sldId id="274" r:id="rId6"/>
    <p:sldId id="275" r:id="rId7"/>
    <p:sldId id="276" r:id="rId8"/>
    <p:sldId id="277" r:id="rId9"/>
    <p:sldId id="272" r:id="rId10"/>
    <p:sldId id="278" r:id="rId11"/>
    <p:sldId id="285" r:id="rId12"/>
    <p:sldId id="273" r:id="rId13"/>
    <p:sldId id="279" r:id="rId14"/>
    <p:sldId id="290" r:id="rId15"/>
    <p:sldId id="291" r:id="rId16"/>
    <p:sldId id="292" r:id="rId17"/>
    <p:sldId id="293" r:id="rId18"/>
    <p:sldId id="294" r:id="rId19"/>
    <p:sldId id="296" r:id="rId20"/>
    <p:sldId id="295" r:id="rId21"/>
    <p:sldId id="297" r:id="rId22"/>
    <p:sldId id="298" r:id="rId23"/>
    <p:sldId id="299" r:id="rId24"/>
    <p:sldId id="280" r:id="rId25"/>
    <p:sldId id="281" r:id="rId26"/>
    <p:sldId id="282" r:id="rId27"/>
    <p:sldId id="284" r:id="rId28"/>
    <p:sldId id="283" r:id="rId29"/>
    <p:sldId id="286" r:id="rId30"/>
    <p:sldId id="287" r:id="rId31"/>
    <p:sldId id="288"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9F3C91-8493-4DD7-9073-1231A8F0C3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DA2E82-8185-47D7-A80E-78C08D52DA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76761-0AAC-41DE-B23B-02484E6CCDFC}" type="datetimeFigureOut">
              <a:rPr lang="en-US" smtClean="0"/>
              <a:t>8/10/2023</a:t>
            </a:fld>
            <a:endParaRPr lang="en-US"/>
          </a:p>
        </p:txBody>
      </p:sp>
      <p:sp>
        <p:nvSpPr>
          <p:cNvPr id="4" name="Footer Placeholder 3">
            <a:extLst>
              <a:ext uri="{FF2B5EF4-FFF2-40B4-BE49-F238E27FC236}">
                <a16:creationId xmlns:a16="http://schemas.microsoft.com/office/drawing/2014/main" id="{9B541B2A-A68E-435C-8092-B9D11F80E7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7F3ACF-5F94-4261-BD2F-8C338BE7E7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79B8C9-CF0C-46D7-9A49-54CA75227147}" type="slidenum">
              <a:rPr lang="en-US" smtClean="0"/>
              <a:t>‹#›</a:t>
            </a:fld>
            <a:endParaRPr lang="en-US"/>
          </a:p>
        </p:txBody>
      </p:sp>
    </p:spTree>
    <p:extLst>
      <p:ext uri="{BB962C8B-B14F-4D97-AF65-F5344CB8AC3E}">
        <p14:creationId xmlns:p14="http://schemas.microsoft.com/office/powerpoint/2010/main" val="17752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43F81-D16A-4251-98CC-7791A411DF2F}"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F5CD6-99DF-40C2-B50D-265159F3289D}" type="slidenum">
              <a:rPr lang="en-US" smtClean="0"/>
              <a:t>‹#›</a:t>
            </a:fld>
            <a:endParaRPr lang="en-US"/>
          </a:p>
        </p:txBody>
      </p:sp>
    </p:spTree>
    <p:extLst>
      <p:ext uri="{BB962C8B-B14F-4D97-AF65-F5344CB8AC3E}">
        <p14:creationId xmlns:p14="http://schemas.microsoft.com/office/powerpoint/2010/main" val="23832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a:solidFill>
            <a:schemeClr val="tx2">
              <a:lumMod val="75000"/>
            </a:schemeClr>
          </a:solidFill>
        </p:spPr>
        <p:txBody>
          <a:bodyPr>
            <a:normAutofit/>
          </a:bodyPr>
          <a:lstStyle>
            <a:lvl1pPr marL="0" indent="0" algn="l">
              <a:buNone/>
              <a:defRPr sz="20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www.capacitybay.com</a:t>
            </a:r>
          </a:p>
        </p:txBody>
      </p:sp>
      <p:sp>
        <p:nvSpPr>
          <p:cNvPr id="6" name="Slide Number Placeholder 5"/>
          <p:cNvSpPr>
            <a:spLocks noGrp="1"/>
          </p:cNvSpPr>
          <p:nvPr>
            <p:ph type="sldNum" sz="quarter" idx="12"/>
          </p:nvPr>
        </p:nvSpPr>
        <p:spPr>
          <a:xfrm>
            <a:off x="9896911" y="5410199"/>
            <a:ext cx="771089" cy="365125"/>
          </a:xfrm>
        </p:spPr>
        <p:txBody>
          <a:bodyPr/>
          <a:lstStyle/>
          <a:p>
            <a:fld id="{3E314742-E492-49FE-B411-557011724046}" type="slidenum">
              <a:rPr lang="en-US" smtClean="0"/>
              <a:t>‹#›</a:t>
            </a:fld>
            <a:endParaRPr lang="en-US"/>
          </a:p>
        </p:txBody>
      </p:sp>
      <p:pic>
        <p:nvPicPr>
          <p:cNvPr id="67" name="Picture 66">
            <a:extLst>
              <a:ext uri="{FF2B5EF4-FFF2-40B4-BE49-F238E27FC236}">
                <a16:creationId xmlns:a16="http://schemas.microsoft.com/office/drawing/2014/main" id="{7FD11A7F-7CAC-466D-A699-E9EB4D303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3782" y="284245"/>
            <a:ext cx="876134" cy="876134"/>
          </a:xfrm>
          <a:prstGeom prst="rect">
            <a:avLst/>
          </a:prstGeom>
        </p:spPr>
      </p:pic>
    </p:spTree>
    <p:extLst>
      <p:ext uri="{BB962C8B-B14F-4D97-AF65-F5344CB8AC3E}">
        <p14:creationId xmlns:p14="http://schemas.microsoft.com/office/powerpoint/2010/main" val="40280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a:solidFill>
            <a:schemeClr val="accent5"/>
          </a:solidFill>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7785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a:solidFill>
            <a:schemeClr val="tx2">
              <a:lumMod val="75000"/>
            </a:schemeClr>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429493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a:solidFill>
            <a:schemeClr val="accent5"/>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656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a:solidFill>
            <a:schemeClr val="tx2">
              <a:lumMod val="75000"/>
            </a:schemeClr>
          </a:solidFill>
        </p:spPr>
        <p:txBody>
          <a:bodyPr anchor="t">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51301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7276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4017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solidFill>
            <a:schemeClr val="tx2">
              <a:lumMod val="75000"/>
            </a:schemeClr>
          </a:solidFill>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22991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a:solidFill>
            <a:schemeClr val="tx2">
              <a:lumMod val="75000"/>
            </a:schemeClr>
          </a:solidFill>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73845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810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a:solidFill>
            <a:schemeClr val="tx2">
              <a:lumMod val="75000"/>
            </a:schemeClr>
          </a:solidFill>
        </p:spPr>
        <p:txBody>
          <a:bodyPr>
            <a:normAutofit/>
          </a:bodyPr>
          <a:lstStyle>
            <a:lvl1pPr marL="0" indent="0">
              <a:buNone/>
              <a:defRPr sz="1800" cap="all" baseline="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94668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47264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www.capacitybay.com</a:t>
            </a:r>
          </a:p>
        </p:txBody>
      </p:sp>
      <p:sp>
        <p:nvSpPr>
          <p:cNvPr id="9" name="Slide Number Placeholder 8"/>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3766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67136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www.capacitybay.com</a:t>
            </a:r>
          </a:p>
        </p:txBody>
      </p:sp>
      <p:sp>
        <p:nvSpPr>
          <p:cNvPr id="4" name="Slide Number Placeholder 3"/>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6299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a:solidFill>
            <a:schemeClr val="tx2">
              <a:lumMod val="75000"/>
            </a:schemeClr>
          </a:solidFill>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a:solidFill>
            <a:schemeClr val="tx2">
              <a:lumMod val="75000"/>
            </a:schemeClr>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749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a:solidFill>
            <a:schemeClr val="tx2">
              <a:lumMod val="75000"/>
            </a:schemeClr>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2953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a:solidFill>
            <a:schemeClr val="tx2">
              <a:lumMod val="75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716859" y="6455501"/>
            <a:ext cx="2474276" cy="365125"/>
          </a:xfrm>
          <a:prstGeom prst="rect">
            <a:avLst/>
          </a:prstGeom>
        </p:spPr>
        <p:txBody>
          <a:bodyPr vert="horz" lIns="91440" tIns="45720" rIns="91440" bIns="45720" rtlCol="0" anchor="ctr"/>
          <a:lstStyle>
            <a:lvl1pPr algn="l">
              <a:defRPr sz="1050" cap="all" baseline="0">
                <a:solidFill>
                  <a:schemeClr val="tx2"/>
                </a:solidFill>
              </a:defRPr>
            </a:lvl1pPr>
          </a:lstStyle>
          <a:p>
            <a:r>
              <a:rPr lang="en-US" dirty="0"/>
              <a:t>www.capacitybay.com</a:t>
            </a:r>
          </a:p>
        </p:txBody>
      </p:sp>
      <p:sp>
        <p:nvSpPr>
          <p:cNvPr id="6" name="Slide Number Placeholder 5"/>
          <p:cNvSpPr>
            <a:spLocks noGrp="1"/>
          </p:cNvSpPr>
          <p:nvPr>
            <p:ph type="sldNum" sz="quarter" idx="4"/>
          </p:nvPr>
        </p:nvSpPr>
        <p:spPr>
          <a:xfrm>
            <a:off x="634615" y="6455501"/>
            <a:ext cx="771089" cy="365125"/>
          </a:xfrm>
          <a:prstGeom prst="rect">
            <a:avLst/>
          </a:prstGeom>
        </p:spPr>
        <p:txBody>
          <a:bodyPr vert="horz" lIns="91440" tIns="45720" rIns="91440" bIns="45720" rtlCol="0" anchor="ctr"/>
          <a:lstStyle>
            <a:lvl1pPr algn="r">
              <a:defRPr sz="1050">
                <a:solidFill>
                  <a:schemeClr val="tx2"/>
                </a:solidFill>
              </a:defRPr>
            </a:lvl1pPr>
          </a:lstStyle>
          <a:p>
            <a:fld id="{3E314742-E492-49FE-B411-557011724046}" type="slidenum">
              <a:rPr lang="en-US" smtClean="0"/>
              <a:pPr/>
              <a:t>‹#›</a:t>
            </a:fld>
            <a:endParaRPr lang="en-US" dirty="0"/>
          </a:p>
        </p:txBody>
      </p:sp>
      <p:pic>
        <p:nvPicPr>
          <p:cNvPr id="49" name="Picture 48">
            <a:extLst>
              <a:ext uri="{FF2B5EF4-FFF2-40B4-BE49-F238E27FC236}">
                <a16:creationId xmlns:a16="http://schemas.microsoft.com/office/drawing/2014/main" id="{28E38369-3ED8-41FD-AE87-A5290ABC44B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29701" y="236289"/>
            <a:ext cx="876134" cy="876134"/>
          </a:xfrm>
          <a:prstGeom prst="rect">
            <a:avLst/>
          </a:prstGeom>
        </p:spPr>
      </p:pic>
      <p:pic>
        <p:nvPicPr>
          <p:cNvPr id="53" name="Picture 52">
            <a:extLst>
              <a:ext uri="{FF2B5EF4-FFF2-40B4-BE49-F238E27FC236}">
                <a16:creationId xmlns:a16="http://schemas.microsoft.com/office/drawing/2014/main" id="{9C0CF195-9238-4F7B-AE98-309150FA958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053663" y="1389711"/>
            <a:ext cx="4084674" cy="4078577"/>
          </a:xfrm>
          <a:prstGeom prst="rect">
            <a:avLst/>
          </a:prstGeom>
        </p:spPr>
      </p:pic>
    </p:spTree>
    <p:extLst>
      <p:ext uri="{BB962C8B-B14F-4D97-AF65-F5344CB8AC3E}">
        <p14:creationId xmlns:p14="http://schemas.microsoft.com/office/powerpoint/2010/main" val="66861394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705970" y="1856096"/>
            <a:ext cx="5977720" cy="3684895"/>
          </a:xfrm>
        </p:spPr>
        <p:txBody>
          <a:bodyPr anchor="ctr">
            <a:noAutofit/>
          </a:bodyPr>
          <a:lstStyle/>
          <a:p>
            <a:r>
              <a:rPr lang="en-US" sz="6600" dirty="0">
                <a:latin typeface="Source Code Pro Black" panose="020B0809030403020204" pitchFamily="49" charset="0"/>
              </a:rPr>
              <a:t>CapacityBay </a:t>
            </a:r>
            <a:br>
              <a:rPr lang="en-US" sz="6600" dirty="0">
                <a:latin typeface="Source Code Pro Black" panose="020B0809030403020204" pitchFamily="49" charset="0"/>
              </a:rPr>
            </a:br>
            <a:r>
              <a:rPr lang="en-US" sz="6600" dirty="0">
                <a:latin typeface="Source Code Pro Black" panose="020B0809030403020204" pitchFamily="49" charset="0"/>
              </a:rPr>
              <a:t>C++ </a:t>
            </a:r>
            <a:br>
              <a:rPr lang="en-US" sz="6600" dirty="0">
                <a:latin typeface="Source Code Pro Black" panose="020B0809030403020204" pitchFamily="49" charset="0"/>
              </a:rPr>
            </a:br>
            <a:r>
              <a:rPr lang="en-US" sz="6600" dirty="0">
                <a:solidFill>
                  <a:schemeClr val="tx2">
                    <a:lumMod val="60000"/>
                    <a:lumOff val="40000"/>
                  </a:schemeClr>
                </a:solidFill>
                <a:latin typeface="Source Code Pro Black" panose="020B0809030403020204" pitchFamily="49" charset="0"/>
              </a:rPr>
              <a:t>COURSE</a:t>
            </a:r>
            <a:br>
              <a:rPr lang="en-US" sz="6600" dirty="0">
                <a:solidFill>
                  <a:schemeClr val="tx2">
                    <a:lumMod val="60000"/>
                    <a:lumOff val="40000"/>
                  </a:schemeClr>
                </a:solidFill>
                <a:latin typeface="Source Code Pro Black" panose="020B0809030403020204" pitchFamily="49" charset="0"/>
              </a:rPr>
            </a:br>
            <a:r>
              <a:rPr lang="en-US" sz="2000" dirty="0">
                <a:solidFill>
                  <a:schemeClr val="tx2"/>
                </a:solidFill>
                <a:latin typeface="Source Code Pro Black" panose="020B0809030403020204" pitchFamily="49" charset="0"/>
              </a:rPr>
              <a:t>DANIEL EMEKA - ILOZOR</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a:xfrm>
            <a:off x="1705970" y="5410199"/>
            <a:ext cx="5124886" cy="365125"/>
          </a:xfrm>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7" y="2284852"/>
            <a:ext cx="2401997" cy="2696581"/>
          </a:xfrm>
          <a:prstGeom prst="rect">
            <a:avLst/>
          </a:prstGeom>
        </p:spPr>
      </p:pic>
    </p:spTree>
    <p:extLst>
      <p:ext uri="{BB962C8B-B14F-4D97-AF65-F5344CB8AC3E}">
        <p14:creationId xmlns:p14="http://schemas.microsoft.com/office/powerpoint/2010/main" val="405181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A579-583F-4BA4-9E42-03B6892ECA5E}"/>
              </a:ext>
            </a:extLst>
          </p:cNvPr>
          <p:cNvSpPr>
            <a:spLocks noGrp="1"/>
          </p:cNvSpPr>
          <p:nvPr>
            <p:ph type="title"/>
          </p:nvPr>
        </p:nvSpPr>
        <p:spPr>
          <a:xfrm>
            <a:off x="3692574" y="345916"/>
            <a:ext cx="4803672" cy="653691"/>
          </a:xfrm>
        </p:spPr>
        <p:txBody>
          <a:bodyPr>
            <a:normAutofit fontScale="90000"/>
          </a:bodyPr>
          <a:lstStyle/>
          <a:p>
            <a:r>
              <a:rPr lang="en-US" dirty="0"/>
              <a:t>DECLARING </a:t>
            </a:r>
            <a:r>
              <a:rPr lang="en-US" dirty="0">
                <a:solidFill>
                  <a:schemeClr val="tx2">
                    <a:lumMod val="60000"/>
                    <a:lumOff val="40000"/>
                  </a:schemeClr>
                </a:solidFill>
              </a:rPr>
              <a:t>ARRAYS 2</a:t>
            </a:r>
          </a:p>
        </p:txBody>
      </p:sp>
      <p:sp>
        <p:nvSpPr>
          <p:cNvPr id="4" name="Footer Placeholder 3">
            <a:extLst>
              <a:ext uri="{FF2B5EF4-FFF2-40B4-BE49-F238E27FC236}">
                <a16:creationId xmlns:a16="http://schemas.microsoft.com/office/drawing/2014/main" id="{BE4614EB-BCF1-48A0-B460-EA025B545235}"/>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4330C81D-5801-4A3C-A638-72C8FBAAB7C7}"/>
              </a:ext>
            </a:extLst>
          </p:cNvPr>
          <p:cNvSpPr>
            <a:spLocks noGrp="1"/>
          </p:cNvSpPr>
          <p:nvPr>
            <p:ph type="sldNum" sz="quarter" idx="12"/>
          </p:nvPr>
        </p:nvSpPr>
        <p:spPr/>
        <p:txBody>
          <a:bodyPr/>
          <a:lstStyle/>
          <a:p>
            <a:fld id="{3E314742-E492-49FE-B411-557011724046}" type="slidenum">
              <a:rPr lang="en-US" smtClean="0"/>
              <a:t>10</a:t>
            </a:fld>
            <a:endParaRPr lang="en-US"/>
          </a:p>
        </p:txBody>
      </p:sp>
      <p:sp>
        <p:nvSpPr>
          <p:cNvPr id="3" name="Rectangle 2">
            <a:extLst>
              <a:ext uri="{FF2B5EF4-FFF2-40B4-BE49-F238E27FC236}">
                <a16:creationId xmlns:a16="http://schemas.microsoft.com/office/drawing/2014/main" id="{C51EE64B-1845-4A8E-8853-2B6A19450C2C}"/>
              </a:ext>
            </a:extLst>
          </p:cNvPr>
          <p:cNvSpPr/>
          <p:nvPr/>
        </p:nvSpPr>
        <p:spPr>
          <a:xfrm>
            <a:off x="634615" y="1446435"/>
            <a:ext cx="11210107" cy="4801314"/>
          </a:xfrm>
          <a:prstGeom prst="rect">
            <a:avLst/>
          </a:prstGeom>
          <a:solidFill>
            <a:schemeClr val="tx1">
              <a:lumMod val="95000"/>
              <a:lumOff val="5000"/>
            </a:schemeClr>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608B4E"/>
                </a:solidFill>
                <a:latin typeface="Consolas" panose="020B0609020204030204" pitchFamily="49" charset="0"/>
              </a:rPr>
              <a:t> </a:t>
            </a:r>
            <a:r>
              <a:rPr lang="en-US" dirty="0">
                <a:solidFill>
                  <a:srgbClr val="D4D4D4"/>
                </a:solidFill>
                <a:latin typeface="Consolas" panose="020B0609020204030204" pitchFamily="49" charset="0"/>
              </a:rPr>
              <a:t>arr[100]; </a:t>
            </a:r>
            <a:r>
              <a:rPr lang="en-US" dirty="0">
                <a:solidFill>
                  <a:srgbClr val="608B4E"/>
                </a:solidFill>
                <a:latin typeface="Consolas" panose="020B0609020204030204" pitchFamily="49" charset="0"/>
              </a:rPr>
              <a:t> // Declaring an array without initializing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numbers</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Initialize with values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scores</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First three elements are initialized, rest are 0</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ages</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18</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Array size is automatically set to 4</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counts</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All elements are initialized to 0</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message</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"Hello"</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Initialize a character array (like a string)</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double</a:t>
            </a:r>
            <a:r>
              <a:rPr lang="en-US" dirty="0">
                <a:solidFill>
                  <a:srgbClr val="D4D4D4"/>
                </a:solidFill>
                <a:latin typeface="Consolas" panose="020B0609020204030204" pitchFamily="49" charset="0"/>
              </a:rPr>
              <a:t> points</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6.9</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An array of doubles</a:t>
            </a:r>
          </a:p>
          <a:p>
            <a:r>
              <a:rPr lang="en-US" dirty="0">
                <a:solidFill>
                  <a:srgbClr val="608B4E"/>
                </a:solidFill>
                <a:latin typeface="Consolas" panose="020B0609020204030204" pitchFamily="49" charset="0"/>
              </a:rPr>
              <a:t>    </a:t>
            </a:r>
            <a:r>
              <a:rPr lang="en-US" dirty="0">
                <a:solidFill>
                  <a:srgbClr val="569CD6"/>
                </a:solidFill>
                <a:latin typeface="Consolas" panose="020B0609020204030204" pitchFamily="49" charset="0"/>
              </a:rPr>
              <a:t>const</a:t>
            </a:r>
            <a:r>
              <a:rPr lang="en-US" dirty="0">
                <a:solidFill>
                  <a:srgbClr val="608B4E"/>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608B4E"/>
                </a:solidFill>
                <a:latin typeface="Consolas" panose="020B0609020204030204" pitchFamily="49" charset="0"/>
              </a:rPr>
              <a:t> </a:t>
            </a:r>
            <a:r>
              <a:rPr lang="en-US" dirty="0">
                <a:solidFill>
                  <a:srgbClr val="D4D4D4"/>
                </a:solidFill>
                <a:latin typeface="Consolas" panose="020B0609020204030204" pitchFamily="49" charset="0"/>
              </a:rPr>
              <a:t>SZ =</a:t>
            </a:r>
            <a:r>
              <a:rPr lang="en-US" dirty="0">
                <a:solidFill>
                  <a:srgbClr val="608B4E"/>
                </a:solidFill>
                <a:latin typeface="Consolas" panose="020B0609020204030204" pitchFamily="49" charset="0"/>
              </a:rPr>
              <a:t> </a:t>
            </a:r>
            <a:r>
              <a:rPr lang="en-US" dirty="0">
                <a:solidFill>
                  <a:srgbClr val="B5CEA8"/>
                </a:solidFill>
                <a:latin typeface="Consolas" panose="020B0609020204030204" pitchFamily="49" charset="0"/>
              </a:rPr>
              <a:t>10</a:t>
            </a:r>
            <a:r>
              <a:rPr lang="en-US" dirty="0">
                <a:solidFill>
                  <a:srgbClr val="608B4E"/>
                </a:solidFill>
                <a:latin typeface="Consolas" panose="020B0609020204030204" pitchFamily="49" charset="0"/>
              </a:rPr>
              <a:t>;</a:t>
            </a:r>
          </a:p>
          <a:p>
            <a:r>
              <a:rPr lang="en-US" dirty="0">
                <a:solidFill>
                  <a:srgbClr val="608B4E"/>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608B4E"/>
                </a:solidFill>
                <a:latin typeface="Consolas" panose="020B0609020204030204" pitchFamily="49" charset="0"/>
              </a:rPr>
              <a:t> </a:t>
            </a:r>
            <a:r>
              <a:rPr lang="en-US" dirty="0">
                <a:solidFill>
                  <a:srgbClr val="D4D4D4"/>
                </a:solidFill>
                <a:latin typeface="Consolas" panose="020B0609020204030204" pitchFamily="49" charset="0"/>
              </a:rPr>
              <a:t>Arr[SZ];</a:t>
            </a: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//Arrays must have a fixed size and hence you cant use a variable to declare its</a:t>
            </a:r>
          </a:p>
          <a:p>
            <a:r>
              <a:rPr lang="en-US" dirty="0">
                <a:solidFill>
                  <a:srgbClr val="608B4E"/>
                </a:solidFill>
                <a:latin typeface="Consolas" panose="020B0609020204030204" pitchFamily="49" charset="0"/>
              </a:rPr>
              <a:t>    //size. CONSTANT VARIABLES CAN BE USED AS THEY CANT CHANGE VALUE</a:t>
            </a:r>
          </a:p>
          <a:p>
            <a:r>
              <a:rPr lang="en-US" dirty="0">
                <a:solidFill>
                  <a:srgbClr val="608B4E"/>
                </a:solidFill>
                <a:latin typeface="Consolas" panose="020B0609020204030204" pitchFamily="49" charset="0"/>
              </a:rPr>
              <a:t>    </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397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A579-583F-4BA4-9E42-03B6892ECA5E}"/>
              </a:ext>
            </a:extLst>
          </p:cNvPr>
          <p:cNvSpPr>
            <a:spLocks noGrp="1"/>
          </p:cNvSpPr>
          <p:nvPr>
            <p:ph type="title"/>
          </p:nvPr>
        </p:nvSpPr>
        <p:spPr>
          <a:xfrm>
            <a:off x="2626317" y="186891"/>
            <a:ext cx="7090542" cy="653691"/>
          </a:xfrm>
        </p:spPr>
        <p:txBody>
          <a:bodyPr>
            <a:normAutofit fontScale="90000"/>
          </a:bodyPr>
          <a:lstStyle/>
          <a:p>
            <a:r>
              <a:rPr lang="en-US" dirty="0"/>
              <a:t>ACCESSING ELEMENTS IN </a:t>
            </a:r>
            <a:r>
              <a:rPr lang="en-US" dirty="0">
                <a:solidFill>
                  <a:schemeClr val="tx2">
                    <a:lumMod val="60000"/>
                    <a:lumOff val="40000"/>
                  </a:schemeClr>
                </a:solidFill>
              </a:rPr>
              <a:t>ARRAYS</a:t>
            </a:r>
          </a:p>
        </p:txBody>
      </p:sp>
      <p:sp>
        <p:nvSpPr>
          <p:cNvPr id="4" name="Footer Placeholder 3">
            <a:extLst>
              <a:ext uri="{FF2B5EF4-FFF2-40B4-BE49-F238E27FC236}">
                <a16:creationId xmlns:a16="http://schemas.microsoft.com/office/drawing/2014/main" id="{BE4614EB-BCF1-48A0-B460-EA025B545235}"/>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4330C81D-5801-4A3C-A638-72C8FBAAB7C7}"/>
              </a:ext>
            </a:extLst>
          </p:cNvPr>
          <p:cNvSpPr>
            <a:spLocks noGrp="1"/>
          </p:cNvSpPr>
          <p:nvPr>
            <p:ph type="sldNum" sz="quarter" idx="12"/>
          </p:nvPr>
        </p:nvSpPr>
        <p:spPr/>
        <p:txBody>
          <a:bodyPr/>
          <a:lstStyle/>
          <a:p>
            <a:fld id="{3E314742-E492-49FE-B411-557011724046}" type="slidenum">
              <a:rPr lang="en-US" smtClean="0"/>
              <a:t>11</a:t>
            </a:fld>
            <a:endParaRPr lang="en-US"/>
          </a:p>
        </p:txBody>
      </p:sp>
      <p:sp>
        <p:nvSpPr>
          <p:cNvPr id="7" name="Rectangle 6">
            <a:extLst>
              <a:ext uri="{FF2B5EF4-FFF2-40B4-BE49-F238E27FC236}">
                <a16:creationId xmlns:a16="http://schemas.microsoft.com/office/drawing/2014/main" id="{C3A052EE-0F28-4051-9D37-489C92F08CBF}"/>
              </a:ext>
            </a:extLst>
          </p:cNvPr>
          <p:cNvSpPr/>
          <p:nvPr/>
        </p:nvSpPr>
        <p:spPr>
          <a:xfrm>
            <a:off x="1255517" y="840582"/>
            <a:ext cx="9964661" cy="5632311"/>
          </a:xfrm>
          <a:prstGeom prst="rect">
            <a:avLst/>
          </a:prstGeom>
          <a:solidFill>
            <a:schemeClr val="tx1">
              <a:lumMod val="95000"/>
              <a:lumOff val="5000"/>
            </a:schemeClr>
          </a:solidFill>
        </p:spPr>
        <p:txBody>
          <a:bodyPr wrap="square">
            <a:spAutoFit/>
          </a:bodyPr>
          <a:lstStyle/>
          <a:p>
            <a:r>
              <a:rPr lang="en-US" sz="1500" dirty="0">
                <a:solidFill>
                  <a:srgbClr val="569CD6"/>
                </a:solidFill>
                <a:latin typeface="Consolas" panose="020B0609020204030204" pitchFamily="49" charset="0"/>
              </a:rPr>
              <a:t>#include</a:t>
            </a:r>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&lt;</a:t>
            </a:r>
            <a:r>
              <a:rPr lang="en-US" sz="1500" dirty="0">
                <a:solidFill>
                  <a:srgbClr val="CE9178"/>
                </a:solidFill>
                <a:latin typeface="Consolas" panose="020B0609020204030204" pitchFamily="49" charset="0"/>
              </a:rPr>
              <a:t>bits/</a:t>
            </a:r>
            <a:r>
              <a:rPr lang="en-US" sz="1500" dirty="0" err="1">
                <a:solidFill>
                  <a:srgbClr val="CE9178"/>
                </a:solidFill>
                <a:latin typeface="Consolas" panose="020B0609020204030204" pitchFamily="49" charset="0"/>
              </a:rPr>
              <a:t>stdc</a:t>
            </a:r>
            <a:r>
              <a:rPr lang="en-US" sz="1500" dirty="0">
                <a:solidFill>
                  <a:srgbClr val="CE9178"/>
                </a:solidFill>
                <a:latin typeface="Consolas" panose="020B0609020204030204" pitchFamily="49" charset="0"/>
              </a:rPr>
              <a:t>++.h</a:t>
            </a:r>
            <a:r>
              <a:rPr lang="en-US" sz="1500" dirty="0">
                <a:solidFill>
                  <a:srgbClr val="569CD6"/>
                </a:solidFill>
                <a:latin typeface="Consolas" panose="020B0609020204030204" pitchFamily="49" charset="0"/>
              </a:rPr>
              <a:t>&gt;</a:t>
            </a:r>
            <a:endParaRPr lang="en-US" sz="1500" dirty="0">
              <a:solidFill>
                <a:srgbClr val="D4D4D4"/>
              </a:solidFill>
              <a:latin typeface="Consolas" panose="020B0609020204030204" pitchFamily="49" charset="0"/>
            </a:endParaRPr>
          </a:p>
          <a:p>
            <a:r>
              <a:rPr lang="en-US" sz="1500" dirty="0">
                <a:solidFill>
                  <a:srgbClr val="569CD6"/>
                </a:solidFill>
                <a:latin typeface="Consolas" panose="020B0609020204030204" pitchFamily="49" charset="0"/>
              </a:rPr>
              <a:t>using</a:t>
            </a:r>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namespace</a:t>
            </a:r>
            <a:r>
              <a:rPr lang="en-US" sz="1500" dirty="0">
                <a:solidFill>
                  <a:srgbClr val="D4D4D4"/>
                </a:solidFill>
                <a:latin typeface="Consolas" panose="020B0609020204030204" pitchFamily="49" charset="0"/>
              </a:rPr>
              <a:t> std</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br>
              <a:rPr lang="en-US" sz="1500" dirty="0">
                <a:solidFill>
                  <a:srgbClr val="D4D4D4"/>
                </a:solidFill>
                <a:latin typeface="Consolas" panose="020B0609020204030204" pitchFamily="49" charset="0"/>
              </a:rPr>
            </a:br>
            <a:r>
              <a:rPr lang="en-US" sz="1500" dirty="0">
                <a:solidFill>
                  <a:srgbClr val="569CD6"/>
                </a:solidFill>
                <a:latin typeface="Consolas" panose="020B0609020204030204" pitchFamily="49" charset="0"/>
              </a:rPr>
              <a:t>int</a:t>
            </a:r>
            <a:r>
              <a:rPr lang="en-US" sz="1500" dirty="0">
                <a:solidFill>
                  <a:srgbClr val="D4D4D4"/>
                </a:solidFill>
                <a:latin typeface="Consolas" panose="020B0609020204030204" pitchFamily="49" charset="0"/>
              </a:rPr>
              <a:t> main</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int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10</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sets all to 0 at the start</a:t>
            </a:r>
            <a:endParaRPr lang="en-US" sz="1500" dirty="0">
              <a:solidFill>
                <a:srgbClr val="D4D4D4"/>
              </a:solidFill>
              <a:latin typeface="Consolas" panose="020B0609020204030204" pitchFamily="49" charset="0"/>
            </a:endParaRPr>
          </a:p>
          <a:p>
            <a:br>
              <a:rPr lang="en-US" sz="1500" dirty="0">
                <a:solidFill>
                  <a:srgbClr val="D4D4D4"/>
                </a:solidFill>
                <a:latin typeface="Consolas" panose="020B0609020204030204" pitchFamily="49" charset="0"/>
              </a:rPr>
            </a:b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We use [] to access a particular index of an array</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To access the </a:t>
            </a:r>
            <a:r>
              <a:rPr lang="en-US" sz="1500" dirty="0" err="1">
                <a:solidFill>
                  <a:srgbClr val="608B4E"/>
                </a:solidFill>
                <a:latin typeface="Consolas" panose="020B0609020204030204" pitchFamily="49" charset="0"/>
              </a:rPr>
              <a:t>xth</a:t>
            </a:r>
            <a:r>
              <a:rPr lang="en-US" sz="1500" dirty="0">
                <a:solidFill>
                  <a:srgbClr val="608B4E"/>
                </a:solidFill>
                <a:latin typeface="Consolas" panose="020B0609020204030204" pitchFamily="49" charset="0"/>
              </a:rPr>
              <a:t> position of num[], use num[x-1]</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Remember, we start counting from 0!!!</a:t>
            </a:r>
          </a:p>
          <a:p>
            <a:r>
              <a:rPr lang="en-US" sz="1500" dirty="0">
                <a:solidFill>
                  <a:srgbClr val="608B4E"/>
                </a:solidFill>
                <a:latin typeface="Consolas" panose="020B0609020204030204" pitchFamily="49" charset="0"/>
              </a:rPr>
              <a:t>    */</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0</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B5CEA8"/>
                </a:solidFill>
                <a:latin typeface="Consolas" panose="020B0609020204030204" pitchFamily="49" charset="0"/>
              </a:rPr>
              <a:t>5</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assign 5 to the element at index 0</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cout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0</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a:t>
            </a:r>
            <a:r>
              <a:rPr lang="en-US" sz="1500" dirty="0">
                <a:solidFill>
                  <a:srgbClr val="CE9178"/>
                </a:solidFill>
                <a:latin typeface="Consolas" panose="020B0609020204030204" pitchFamily="49" charset="0"/>
              </a:rPr>
              <a:t>"\n"</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5</a:t>
            </a:r>
          </a:p>
          <a:p>
            <a:br>
              <a:rPr lang="en-US" sz="1500" dirty="0">
                <a:solidFill>
                  <a:srgbClr val="D4D4D4"/>
                </a:solidFill>
                <a:latin typeface="Consolas" panose="020B0609020204030204" pitchFamily="49" charset="0"/>
              </a:rPr>
            </a:b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1</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B5CEA8"/>
                </a:solidFill>
                <a:latin typeface="Consolas" panose="020B0609020204030204" pitchFamily="49" charset="0"/>
              </a:rPr>
              <a:t>6</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assign 6 to the element at index 1</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cout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1</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a:t>
            </a:r>
            <a:r>
              <a:rPr lang="en-US" sz="1500" dirty="0">
                <a:solidFill>
                  <a:srgbClr val="CE9178"/>
                </a:solidFill>
                <a:latin typeface="Consolas" panose="020B0609020204030204" pitchFamily="49" charset="0"/>
              </a:rPr>
              <a:t>"\n"</a:t>
            </a:r>
            <a:r>
              <a:rPr lang="en-US" sz="1500" dirty="0">
                <a:solidFill>
                  <a:srgbClr val="DCDCDC"/>
                </a:solidFill>
                <a:latin typeface="Consolas" panose="020B0609020204030204" pitchFamily="49" charset="0"/>
              </a:rPr>
              <a:t>;       </a:t>
            </a:r>
            <a:r>
              <a:rPr lang="en-US" sz="1500" dirty="0">
                <a:solidFill>
                  <a:srgbClr val="608B4E"/>
                </a:solidFill>
                <a:latin typeface="Consolas" panose="020B0609020204030204" pitchFamily="49" charset="0"/>
              </a:rPr>
              <a:t>// 6</a:t>
            </a:r>
          </a:p>
          <a:p>
            <a:r>
              <a:rPr lang="en-US" sz="1500" dirty="0">
                <a:solidFill>
                  <a:srgbClr val="D4D4D4"/>
                </a:solidFill>
                <a:latin typeface="Consolas" panose="020B0609020204030204" pitchFamily="49" charset="0"/>
              </a:rPr>
              <a:t>    </a:t>
            </a:r>
          </a:p>
          <a:p>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2</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0</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1</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assign 5+6 to the element at index 2</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cout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2</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a:t>
            </a:r>
            <a:r>
              <a:rPr lang="en-US" sz="1500" dirty="0">
                <a:solidFill>
                  <a:srgbClr val="CE9178"/>
                </a:solidFill>
                <a:latin typeface="Consolas" panose="020B0609020204030204" pitchFamily="49" charset="0"/>
              </a:rPr>
              <a:t>"\n"</a:t>
            </a:r>
            <a:r>
              <a:rPr lang="en-US" sz="1500" dirty="0">
                <a:solidFill>
                  <a:srgbClr val="DCDCDC"/>
                </a:solidFill>
                <a:latin typeface="Consolas" panose="020B0609020204030204" pitchFamily="49" charset="0"/>
              </a:rPr>
              <a:t>;       </a:t>
            </a:r>
            <a:r>
              <a:rPr lang="en-US" sz="1500" dirty="0">
                <a:solidFill>
                  <a:srgbClr val="608B4E"/>
                </a:solidFill>
                <a:latin typeface="Consolas" panose="020B0609020204030204" pitchFamily="49" charset="0"/>
              </a:rPr>
              <a:t>// 11</a:t>
            </a:r>
          </a:p>
          <a:p>
            <a:br>
              <a:rPr lang="en-US" sz="1500" dirty="0">
                <a:solidFill>
                  <a:srgbClr val="D4D4D4"/>
                </a:solidFill>
                <a:latin typeface="Consolas" panose="020B0609020204030204" pitchFamily="49" charset="0"/>
              </a:rPr>
            </a:b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3</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1</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2</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assign 6*11 to the element at index 3</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cout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3</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a:t>
            </a:r>
            <a:r>
              <a:rPr lang="en-US" sz="1500" dirty="0">
                <a:solidFill>
                  <a:srgbClr val="CE9178"/>
                </a:solidFill>
                <a:latin typeface="Consolas" panose="020B0609020204030204" pitchFamily="49" charset="0"/>
              </a:rPr>
              <a:t>"\n"</a:t>
            </a:r>
            <a:r>
              <a:rPr lang="en-US" sz="1500" dirty="0">
                <a:solidFill>
                  <a:srgbClr val="DCDCDC"/>
                </a:solidFill>
                <a:latin typeface="Consolas" panose="020B0609020204030204" pitchFamily="49" charset="0"/>
              </a:rPr>
              <a:t>;       </a:t>
            </a:r>
            <a:r>
              <a:rPr lang="en-US" sz="1500" dirty="0">
                <a:solidFill>
                  <a:srgbClr val="608B4E"/>
                </a:solidFill>
                <a:latin typeface="Consolas" panose="020B0609020204030204" pitchFamily="49" charset="0"/>
              </a:rPr>
              <a:t>// 66</a:t>
            </a:r>
          </a:p>
          <a:p>
            <a:br>
              <a:rPr lang="en-US" sz="1500" dirty="0">
                <a:solidFill>
                  <a:srgbClr val="D4D4D4"/>
                </a:solidFill>
                <a:latin typeface="Consolas" panose="020B0609020204030204" pitchFamily="49" charset="0"/>
              </a:rPr>
            </a:br>
            <a:r>
              <a:rPr lang="en-US" sz="1500" dirty="0">
                <a:solidFill>
                  <a:srgbClr val="D4D4D4"/>
                </a:solidFill>
                <a:latin typeface="Consolas" panose="020B0609020204030204" pitchFamily="49" charset="0"/>
              </a:rPr>
              <a:t>    cout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0</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1</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num</a:t>
            </a:r>
            <a:r>
              <a:rPr lang="en-US" sz="1500" dirty="0">
                <a:solidFill>
                  <a:srgbClr val="DCDCDC"/>
                </a:solidFill>
                <a:latin typeface="Consolas" panose="020B0609020204030204" pitchFamily="49" charset="0"/>
              </a:rPr>
              <a:t>[</a:t>
            </a:r>
            <a:r>
              <a:rPr lang="en-US" sz="1500" dirty="0">
                <a:solidFill>
                  <a:srgbClr val="B5CEA8"/>
                </a:solidFill>
                <a:latin typeface="Consolas" panose="020B0609020204030204" pitchFamily="49" charset="0"/>
              </a:rPr>
              <a:t>2</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&lt;&lt;</a:t>
            </a:r>
            <a:r>
              <a:rPr lang="en-US" sz="1500" dirty="0">
                <a:solidFill>
                  <a:srgbClr val="D4D4D4"/>
                </a:solidFill>
                <a:latin typeface="Consolas" panose="020B0609020204030204" pitchFamily="49" charset="0"/>
              </a:rPr>
              <a:t> </a:t>
            </a:r>
            <a:r>
              <a:rPr lang="en-US" sz="1500" dirty="0">
                <a:solidFill>
                  <a:srgbClr val="CE9178"/>
                </a:solidFill>
                <a:latin typeface="Consolas" panose="020B0609020204030204" pitchFamily="49" charset="0"/>
              </a:rPr>
              <a:t>"\n"</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print the sum of the first 3 elements: 22</a:t>
            </a:r>
            <a:br>
              <a:rPr lang="en-US" sz="1500" dirty="0">
                <a:solidFill>
                  <a:srgbClr val="D4D4D4"/>
                </a:solidFill>
                <a:latin typeface="Consolas" panose="020B0609020204030204" pitchFamily="49" charset="0"/>
              </a:rPr>
            </a:br>
            <a:r>
              <a:rPr lang="en-US" sz="1500" dirty="0">
                <a:solidFill>
                  <a:srgbClr val="DCDCDC"/>
                </a:solidFill>
                <a:latin typeface="Consolas" panose="020B0609020204030204" pitchFamily="49" charset="0"/>
              </a:rPr>
              <a:t>}</a:t>
            </a:r>
            <a:endParaRPr lang="en-US" sz="15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6004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537253" y="2284852"/>
            <a:ext cx="6146438" cy="2521275"/>
          </a:xfrm>
        </p:spPr>
        <p:txBody>
          <a:bodyPr>
            <a:noAutofit/>
          </a:bodyPr>
          <a:lstStyle/>
          <a:p>
            <a:r>
              <a:rPr lang="en-US" sz="6000" dirty="0">
                <a:latin typeface="Source Code Pro Black" panose="020B0809030403020204" pitchFamily="49" charset="0"/>
              </a:rPr>
              <a:t>02</a:t>
            </a:r>
            <a:br>
              <a:rPr lang="en-US" sz="6000" dirty="0">
                <a:latin typeface="Source Code Pro Black" panose="020B0809030403020204" pitchFamily="49" charset="0"/>
              </a:rPr>
            </a:br>
            <a:r>
              <a:rPr lang="en-US" sz="6000" dirty="0">
                <a:latin typeface="Source Code Pro Black" panose="020B0809030403020204" pitchFamily="49" charset="0"/>
              </a:rPr>
              <a:t>S-T-R-I-N-G-S</a:t>
            </a:r>
            <a:br>
              <a:rPr lang="en-US" sz="6000" dirty="0">
                <a:solidFill>
                  <a:schemeClr val="tx2">
                    <a:lumMod val="60000"/>
                    <a:lumOff val="40000"/>
                  </a:schemeClr>
                </a:solidFill>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PLUS </a:t>
            </a:r>
            <a:r>
              <a:rPr lang="en-US" sz="6000" dirty="0">
                <a:solidFill>
                  <a:srgbClr val="FF0000"/>
                </a:solidFill>
                <a:latin typeface="Source Code Pro Black" panose="020B0809030403020204" pitchFamily="49" charset="0"/>
              </a:rPr>
              <a:t>ERRORS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402405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chemeClr val="tx2">
                    <a:lumMod val="60000"/>
                    <a:lumOff val="40000"/>
                  </a:schemeClr>
                </a:solidFill>
              </a:rPr>
              <a:t>S-T-R-I-N-G-S</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p:txBody>
          <a:bodyPr>
            <a:normAutofit fontScale="85000" lnSpcReduction="10000"/>
          </a:bodyPr>
          <a:lstStyle/>
          <a:p>
            <a:pPr marL="0" indent="0">
              <a:buNone/>
            </a:pPr>
            <a:r>
              <a:rPr lang="en-US" dirty="0">
                <a:effectLst/>
              </a:rPr>
              <a:t>The term "string" in programming is related to how characters are "strung" or arranged together in a linear fashion, much like beads on a string. This concept reflects how characters are stored sequentially in memory to form a sequence of text.</a:t>
            </a:r>
          </a:p>
          <a:p>
            <a:pPr marL="0" indent="0">
              <a:buNone/>
            </a:pPr>
            <a:r>
              <a:rPr lang="en-US" dirty="0">
                <a:effectLst/>
              </a:rPr>
              <a:t>In C++, strings are essentially treated as arrays of characters. Each character in the string is stored in a consecutive array element. This relationship allows you to use various array-related concepts and operations when working with strings.</a:t>
            </a: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13</a:t>
            </a:fld>
            <a:endParaRPr lang="en-US"/>
          </a:p>
        </p:txBody>
      </p:sp>
    </p:spTree>
    <p:extLst>
      <p:ext uri="{BB962C8B-B14F-4D97-AF65-F5344CB8AC3E}">
        <p14:creationId xmlns:p14="http://schemas.microsoft.com/office/powerpoint/2010/main" val="317180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t>STRINGS</a:t>
            </a:r>
            <a:r>
              <a:rPr lang="en-US" dirty="0">
                <a:solidFill>
                  <a:schemeClr val="tx2">
                    <a:lumMod val="60000"/>
                    <a:lumOff val="40000"/>
                  </a:schemeClr>
                </a:solidFill>
              </a:rPr>
              <a:t> AS ARRAY</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Each character of a string is an element of the string(which is basically an array of characters).</a:t>
            </a: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14</a:t>
            </a:fld>
            <a:endParaRPr lang="en-US"/>
          </a:p>
        </p:txBody>
      </p:sp>
      <p:pic>
        <p:nvPicPr>
          <p:cNvPr id="6" name="Picture 5">
            <a:extLst>
              <a:ext uri="{FF2B5EF4-FFF2-40B4-BE49-F238E27FC236}">
                <a16:creationId xmlns:a16="http://schemas.microsoft.com/office/drawing/2014/main" id="{DA22274B-F4D4-4B88-8F9A-E5A968135647}"/>
              </a:ext>
            </a:extLst>
          </p:cNvPr>
          <p:cNvPicPr>
            <a:picLocks noChangeAspect="1"/>
          </p:cNvPicPr>
          <p:nvPr/>
        </p:nvPicPr>
        <p:blipFill>
          <a:blip r:embed="rId2"/>
          <a:stretch>
            <a:fillRect/>
          </a:stretch>
        </p:blipFill>
        <p:spPr>
          <a:xfrm>
            <a:off x="4774100" y="3351627"/>
            <a:ext cx="6264423" cy="1916112"/>
          </a:xfrm>
          <a:prstGeom prst="rect">
            <a:avLst/>
          </a:prstGeom>
        </p:spPr>
      </p:pic>
      <p:pic>
        <p:nvPicPr>
          <p:cNvPr id="7" name="Picture 6">
            <a:extLst>
              <a:ext uri="{FF2B5EF4-FFF2-40B4-BE49-F238E27FC236}">
                <a16:creationId xmlns:a16="http://schemas.microsoft.com/office/drawing/2014/main" id="{BC4AED49-2AAE-4C75-9337-57DE056A4666}"/>
              </a:ext>
            </a:extLst>
          </p:cNvPr>
          <p:cNvPicPr>
            <a:picLocks noChangeAspect="1"/>
          </p:cNvPicPr>
          <p:nvPr/>
        </p:nvPicPr>
        <p:blipFill>
          <a:blip r:embed="rId3"/>
          <a:stretch>
            <a:fillRect/>
          </a:stretch>
        </p:blipFill>
        <p:spPr>
          <a:xfrm>
            <a:off x="1141411" y="2523040"/>
            <a:ext cx="2660190" cy="3716442"/>
          </a:xfrm>
          <a:prstGeom prst="rect">
            <a:avLst/>
          </a:prstGeom>
        </p:spPr>
      </p:pic>
      <p:pic>
        <p:nvPicPr>
          <p:cNvPr id="8" name="Picture 7">
            <a:extLst>
              <a:ext uri="{FF2B5EF4-FFF2-40B4-BE49-F238E27FC236}">
                <a16:creationId xmlns:a16="http://schemas.microsoft.com/office/drawing/2014/main" id="{DF162D14-C5EF-49D1-BDA4-176B75158340}"/>
              </a:ext>
            </a:extLst>
          </p:cNvPr>
          <p:cNvPicPr>
            <a:picLocks noChangeAspect="1"/>
          </p:cNvPicPr>
          <p:nvPr/>
        </p:nvPicPr>
        <p:blipFill>
          <a:blip r:embed="rId4"/>
          <a:stretch>
            <a:fillRect/>
          </a:stretch>
        </p:blipFill>
        <p:spPr>
          <a:xfrm>
            <a:off x="3842695" y="2523040"/>
            <a:ext cx="931405" cy="3808412"/>
          </a:xfrm>
          <a:prstGeom prst="rect">
            <a:avLst/>
          </a:prstGeom>
        </p:spPr>
      </p:pic>
    </p:spTree>
    <p:extLst>
      <p:ext uri="{BB962C8B-B14F-4D97-AF65-F5344CB8AC3E}">
        <p14:creationId xmlns:p14="http://schemas.microsoft.com/office/powerpoint/2010/main" val="164820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t>The </a:t>
            </a:r>
            <a:r>
              <a:rPr lang="en-US" dirty="0" err="1"/>
              <a:t>PluS</a:t>
            </a:r>
            <a:r>
              <a:rPr lang="en-US" dirty="0"/>
              <a:t> </a:t>
            </a:r>
            <a:r>
              <a:rPr lang="en-US" dirty="0">
                <a:solidFill>
                  <a:schemeClr val="tx2">
                    <a:lumMod val="60000"/>
                    <a:lumOff val="40000"/>
                  </a:schemeClr>
                </a:solidFill>
              </a:rPr>
              <a:t>OPERATOR (+)</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The ‘+’ operator is used to concatenate (join) two strings together, creating a new string that contains the characters from both input strings in the order they appear.</a:t>
            </a:r>
          </a:p>
          <a:p>
            <a:pPr marL="0" indent="0">
              <a:buNone/>
            </a:pP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15</a:t>
            </a:fld>
            <a:endParaRPr lang="en-US"/>
          </a:p>
        </p:txBody>
      </p:sp>
      <p:pic>
        <p:nvPicPr>
          <p:cNvPr id="10" name="Picture 9">
            <a:extLst>
              <a:ext uri="{FF2B5EF4-FFF2-40B4-BE49-F238E27FC236}">
                <a16:creationId xmlns:a16="http://schemas.microsoft.com/office/drawing/2014/main" id="{D08FFB08-5CDE-4DCD-A7AF-905099A054C1}"/>
              </a:ext>
            </a:extLst>
          </p:cNvPr>
          <p:cNvPicPr>
            <a:picLocks noChangeAspect="1"/>
          </p:cNvPicPr>
          <p:nvPr/>
        </p:nvPicPr>
        <p:blipFill>
          <a:blip r:embed="rId2"/>
          <a:stretch>
            <a:fillRect/>
          </a:stretch>
        </p:blipFill>
        <p:spPr>
          <a:xfrm>
            <a:off x="1141412" y="3429000"/>
            <a:ext cx="10062566" cy="1069267"/>
          </a:xfrm>
          <a:prstGeom prst="rect">
            <a:avLst/>
          </a:prstGeom>
        </p:spPr>
      </p:pic>
    </p:spTree>
    <p:extLst>
      <p:ext uri="{BB962C8B-B14F-4D97-AF65-F5344CB8AC3E}">
        <p14:creationId xmlns:p14="http://schemas.microsoft.com/office/powerpoint/2010/main" val="311722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t>The </a:t>
            </a:r>
            <a:r>
              <a:rPr lang="en-US" dirty="0" err="1"/>
              <a:t>PluS</a:t>
            </a:r>
            <a:r>
              <a:rPr lang="en-US" dirty="0"/>
              <a:t> Assignment </a:t>
            </a:r>
            <a:r>
              <a:rPr lang="en-US" dirty="0">
                <a:solidFill>
                  <a:schemeClr val="tx2">
                    <a:lumMod val="60000"/>
                    <a:lumOff val="40000"/>
                  </a:schemeClr>
                </a:solidFill>
              </a:rPr>
              <a:t>OPERATOR (+=)</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a:effectLst/>
              </a:rPr>
              <a:t>The ‘+=’ operator is a shorthand for the plus operator. Similar to its usage with other variables.</a:t>
            </a:r>
          </a:p>
          <a:p>
            <a:pPr marL="0" indent="0">
              <a:buNone/>
            </a:pP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16</a:t>
            </a:fld>
            <a:endParaRPr lang="en-US"/>
          </a:p>
        </p:txBody>
      </p:sp>
      <p:sp>
        <p:nvSpPr>
          <p:cNvPr id="6" name="Rectangle 5">
            <a:extLst>
              <a:ext uri="{FF2B5EF4-FFF2-40B4-BE49-F238E27FC236}">
                <a16:creationId xmlns:a16="http://schemas.microsoft.com/office/drawing/2014/main" id="{20D288BA-6481-48B0-88BE-D52A51B47255}"/>
              </a:ext>
            </a:extLst>
          </p:cNvPr>
          <p:cNvSpPr/>
          <p:nvPr/>
        </p:nvSpPr>
        <p:spPr>
          <a:xfrm>
            <a:off x="1276402" y="2453830"/>
            <a:ext cx="9636018" cy="3785652"/>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#include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&lt;</a:t>
            </a:r>
            <a:r>
              <a:rPr lang="en-US" sz="1600" dirty="0">
                <a:solidFill>
                  <a:srgbClr val="CE9178"/>
                </a:solidFill>
                <a:latin typeface="Consolas" panose="020B0609020204030204" pitchFamily="49" charset="0"/>
              </a:rPr>
              <a:t>iostream</a:t>
            </a:r>
            <a:r>
              <a:rPr lang="en-US" sz="1600" dirty="0">
                <a:solidFill>
                  <a:srgbClr val="569CD6"/>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using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namespace</a:t>
            </a:r>
            <a:r>
              <a:rPr lang="en-US" sz="1600" dirty="0">
                <a:solidFill>
                  <a:srgbClr val="D4D4D4"/>
                </a:solidFill>
                <a:latin typeface="Consolas" panose="020B0609020204030204" pitchFamily="49" charset="0"/>
              </a:rPr>
              <a:t> std</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main</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string a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"Hello"</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string b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"World"</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//HelloWorld</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"Hello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//Hello World</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"Hello"</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a:t>
            </a:r>
            <a:r>
              <a:rPr lang="en-US" sz="1600" dirty="0">
                <a:solidFill>
                  <a:srgbClr val="DCDCDC"/>
                </a:solidFill>
                <a:latin typeface="Consolas" panose="020B0609020204030204" pitchFamily="49" charset="0"/>
              </a:rPr>
              <a:t>+=</a:t>
            </a:r>
            <a:r>
              <a:rPr lang="en-US" sz="1600" dirty="0">
                <a:solidFill>
                  <a:srgbClr val="CE9178"/>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//Hello World</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"Hello"</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b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 World"</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//Hello World</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"Hello"</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b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 World"</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a</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b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WorldHello</a:t>
            </a:r>
            <a:endParaRPr lang="en-US" sz="1600" dirty="0">
              <a:solidFill>
                <a:srgbClr val="D4D4D4"/>
              </a:solidFill>
              <a:latin typeface="Consolas" panose="020B0609020204030204" pitchFamily="49" charset="0"/>
            </a:endParaRPr>
          </a:p>
          <a:p>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752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ERRORS</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Some common errors when working with arrays in C++ are listed below:</a:t>
            </a:r>
            <a:br>
              <a:rPr lang="en-US" dirty="0">
                <a:effectLst/>
              </a:rPr>
            </a:br>
            <a:r>
              <a:rPr lang="en-US" dirty="0">
                <a:effectLst/>
              </a:rPr>
              <a:t>1. Exceeding the Memory Limit</a:t>
            </a:r>
          </a:p>
          <a:p>
            <a:pPr marL="0" indent="0">
              <a:buNone/>
            </a:pPr>
            <a:r>
              <a:rPr lang="en-US" dirty="0">
                <a:effectLst/>
              </a:rPr>
              <a:t>2. Out-of-Bounds</a:t>
            </a:r>
          </a:p>
          <a:p>
            <a:pPr marL="0" indent="0">
              <a:buNone/>
            </a:pPr>
            <a:r>
              <a:rPr lang="en-US" dirty="0">
                <a:effectLst/>
              </a:rPr>
              <a:t>3. Uninitialized Array Elements</a:t>
            </a:r>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17</a:t>
            </a:fld>
            <a:endParaRPr lang="en-US"/>
          </a:p>
        </p:txBody>
      </p:sp>
    </p:spTree>
    <p:extLst>
      <p:ext uri="{BB962C8B-B14F-4D97-AF65-F5344CB8AC3E}">
        <p14:creationId xmlns:p14="http://schemas.microsoft.com/office/powerpoint/2010/main" val="159765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MEMORY LIMIT EXCEEDED</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This is when the memory allocated to the array at runtime is more than the amount of available memory. For example, an integer variable uses 4 bytes of memory. If I declare an array of 1 billion elements, it takes roughly 4 billion bytes = 4GB memory. This is too much for the program and hence leads to a RUNTIME error. Runtime errors include allocating too much memory, out-of-bounds access, dividing by 0 etc.</a:t>
            </a: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18</a:t>
            </a:fld>
            <a:endParaRPr lang="en-US"/>
          </a:p>
        </p:txBody>
      </p:sp>
    </p:spTree>
    <p:extLst>
      <p:ext uri="{BB962C8B-B14F-4D97-AF65-F5344CB8AC3E}">
        <p14:creationId xmlns:p14="http://schemas.microsoft.com/office/powerpoint/2010/main" val="351911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MEMORY LIMIT EXCEEDED</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To fix this particular error, you can use the sizeof() to get how much memory a datatype uses and allocate the array size accordingly. You can also switch to a more compact datatype that stores the necessary information you need. </a:t>
            </a:r>
            <a:r>
              <a:rPr lang="en-US" dirty="0" err="1">
                <a:effectLst/>
              </a:rPr>
              <a:t>Eg</a:t>
            </a:r>
            <a:r>
              <a:rPr lang="en-US" dirty="0">
                <a:effectLst/>
              </a:rPr>
              <a:t> If your max number in the array is not going to be much(for example, a test score usually does not exceed 1000, or someone’s age is probably going to be less than 200), you can use a short int instead of an int to save some memory.</a:t>
            </a: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19</a:t>
            </a:fld>
            <a:endParaRPr lang="en-US"/>
          </a:p>
        </p:txBody>
      </p:sp>
    </p:spTree>
    <p:extLst>
      <p:ext uri="{BB962C8B-B14F-4D97-AF65-F5344CB8AC3E}">
        <p14:creationId xmlns:p14="http://schemas.microsoft.com/office/powerpoint/2010/main" val="267113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1978924"/>
            <a:ext cx="5793618" cy="3166281"/>
          </a:xfrm>
        </p:spPr>
        <p:txBody>
          <a:bodyPr>
            <a:noAutofit/>
          </a:bodyPr>
          <a:lstStyle/>
          <a:p>
            <a:r>
              <a:rPr lang="en-US" sz="7200" dirty="0">
                <a:latin typeface="Source Code Pro Black" panose="020B0809030403020204" pitchFamily="49" charset="0"/>
              </a:rPr>
              <a:t>#5 </a:t>
            </a:r>
            <a:br>
              <a:rPr lang="en-US" sz="7200" dirty="0">
                <a:latin typeface="Source Code Pro Black" panose="020B0809030403020204" pitchFamily="49" charset="0"/>
              </a:rPr>
            </a:br>
            <a:r>
              <a:rPr lang="en-US" sz="7200" dirty="0">
                <a:latin typeface="Source Code Pro Black" panose="020B0809030403020204" pitchFamily="49" charset="0"/>
              </a:rPr>
              <a:t>Arrays and </a:t>
            </a:r>
            <a:br>
              <a:rPr lang="en-US" sz="7200" dirty="0">
                <a:latin typeface="Source Code Pro Black" panose="020B0809030403020204" pitchFamily="49" charset="0"/>
              </a:rPr>
            </a:br>
            <a:r>
              <a:rPr lang="en-US" sz="7200" dirty="0">
                <a:solidFill>
                  <a:schemeClr val="tx2">
                    <a:lumMod val="60000"/>
                    <a:lumOff val="40000"/>
                  </a:schemeClr>
                </a:solidFill>
                <a:latin typeface="Source Code Pro Black" panose="020B0809030403020204" pitchFamily="49" charset="0"/>
              </a:rPr>
              <a:t>Strings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038308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MEMORY LIMIT EXCEEDED</a:t>
            </a:r>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20</a:t>
            </a:fld>
            <a:endParaRPr lang="en-US"/>
          </a:p>
        </p:txBody>
      </p:sp>
      <p:sp>
        <p:nvSpPr>
          <p:cNvPr id="8" name="Rectangle 7">
            <a:extLst>
              <a:ext uri="{FF2B5EF4-FFF2-40B4-BE49-F238E27FC236}">
                <a16:creationId xmlns:a16="http://schemas.microsoft.com/office/drawing/2014/main" id="{B5D38F6A-8A05-4D6C-8609-90917EB50C2C}"/>
              </a:ext>
            </a:extLst>
          </p:cNvPr>
          <p:cNvSpPr/>
          <p:nvPr/>
        </p:nvSpPr>
        <p:spPr>
          <a:xfrm>
            <a:off x="926164" y="1624784"/>
            <a:ext cx="10536968" cy="477053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#include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&lt;</a:t>
            </a:r>
            <a:r>
              <a:rPr lang="en-US" sz="1600" dirty="0">
                <a:solidFill>
                  <a:srgbClr val="CE9178"/>
                </a:solidFill>
                <a:latin typeface="Consolas" panose="020B0609020204030204" pitchFamily="49" charset="0"/>
              </a:rPr>
              <a:t>iostream</a:t>
            </a:r>
            <a:r>
              <a:rPr lang="en-US" sz="1600" dirty="0">
                <a:solidFill>
                  <a:srgbClr val="569CD6"/>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using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namespace</a:t>
            </a:r>
            <a:r>
              <a:rPr lang="en-US" sz="1600" dirty="0">
                <a:solidFill>
                  <a:srgbClr val="D4D4D4"/>
                </a:solidFill>
                <a:latin typeface="Consolas" panose="020B0609020204030204" pitchFamily="49" charset="0"/>
              </a:rPr>
              <a:t> std</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main</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string s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"Hello World"</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a string of characters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B5CEA8"/>
                </a:solidFill>
                <a:latin typeface="Consolas" panose="020B0609020204030204" pitchFamily="49" charset="0"/>
              </a:rPr>
              <a:t>4</a:t>
            </a:r>
            <a:r>
              <a:rPr lang="en-US" sz="1600" dirty="0">
                <a:solidFill>
                  <a:srgbClr val="DCDCDC"/>
                </a:solidFill>
                <a:latin typeface="Consolas" panose="020B0609020204030204" pitchFamily="49" charset="0"/>
              </a:rPr>
              <a:t>,</a:t>
            </a:r>
            <a:r>
              <a:rPr lang="en-US" sz="1600" dirty="0">
                <a:solidFill>
                  <a:srgbClr val="B5CEA8"/>
                </a:solidFill>
                <a:latin typeface="Consolas" panose="020B0609020204030204" pitchFamily="49" charset="0"/>
              </a:rPr>
              <a:t>5</a:t>
            </a:r>
            <a:r>
              <a:rPr lang="en-US" sz="1600" dirty="0">
                <a:solidFill>
                  <a:srgbClr val="DCDCDC"/>
                </a:solidFill>
                <a:latin typeface="Consolas" panose="020B0609020204030204" pitchFamily="49" charset="0"/>
              </a:rPr>
              <a:t>,</a:t>
            </a:r>
            <a:r>
              <a:rPr lang="en-US" sz="1600" dirty="0">
                <a:solidFill>
                  <a:srgbClr val="B5CEA8"/>
                </a:solidFill>
                <a:latin typeface="Consolas" panose="020B0609020204030204" pitchFamily="49" charset="0"/>
              </a:rPr>
              <a:t>2</a:t>
            </a:r>
            <a:r>
              <a:rPr lang="en-US" sz="1600" dirty="0">
                <a:solidFill>
                  <a:srgbClr val="DCDCDC"/>
                </a:solidFill>
                <a:latin typeface="Consolas" panose="020B0609020204030204" pitchFamily="49" charset="0"/>
              </a:rPr>
              <a:t>,</a:t>
            </a:r>
            <a:r>
              <a:rPr lang="en-US" sz="1600" dirty="0">
                <a:solidFill>
                  <a:srgbClr val="B5CEA8"/>
                </a:solidFill>
                <a:latin typeface="Consolas" panose="020B0609020204030204" pitchFamily="49" charset="0"/>
              </a:rPr>
              <a:t>5</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an integer array of 4 elements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double</a:t>
            </a:r>
            <a:r>
              <a:rPr lang="en-US" sz="1600" dirty="0">
                <a:solidFill>
                  <a:srgbClr val="D4D4D4"/>
                </a:solidFill>
                <a:latin typeface="Consolas" panose="020B0609020204030204" pitchFamily="49" charset="0"/>
              </a:rPr>
              <a:t> 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B5CEA8"/>
                </a:solidFill>
                <a:latin typeface="Consolas" panose="020B0609020204030204" pitchFamily="49" charset="0"/>
              </a:rPr>
              <a:t>4.0</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5.0</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2.0</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5.0</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same array as above, but with decimals.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sizeof</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s</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uses 8 bytes   </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sizeof</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a</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uses 16 bytes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sizeof</a:t>
            </a:r>
            <a:r>
              <a:rPr lang="en-US" sz="1600" dirty="0">
                <a:solidFill>
                  <a:srgbClr val="DCDCDC"/>
                </a:solidFill>
                <a:latin typeface="Consolas" panose="020B0609020204030204" pitchFamily="49" charset="0"/>
              </a:rPr>
              <a:t>(</a:t>
            </a:r>
            <a:r>
              <a:rPr lang="en-US" sz="1600" dirty="0">
                <a:solidFill>
                  <a:srgbClr val="569CD6"/>
                </a:solidFill>
                <a:latin typeface="Consolas" panose="020B0609020204030204" pitchFamily="49" charset="0"/>
              </a:rPr>
              <a:t>char</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uses 1 byte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sizeof</a:t>
            </a:r>
            <a:r>
              <a:rPr lang="en-US" sz="1600" dirty="0">
                <a:solidFill>
                  <a:srgbClr val="DCDCDC"/>
                </a:solidFill>
                <a:latin typeface="Consolas" panose="020B0609020204030204" pitchFamily="49" charset="0"/>
              </a:rPr>
              <a:t>(</a:t>
            </a:r>
            <a:r>
              <a:rPr lang="en-US" sz="1600" dirty="0">
                <a:solidFill>
                  <a:srgbClr val="569CD6"/>
                </a:solidFill>
                <a:latin typeface="Consolas" panose="020B0609020204030204" pitchFamily="49" charset="0"/>
              </a:rPr>
              <a:t>int</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uses 4 bytes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sizeof</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b</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uses 32 bytes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sizeof</a:t>
            </a:r>
            <a:r>
              <a:rPr lang="en-US" sz="1600" dirty="0">
                <a:solidFill>
                  <a:srgbClr val="DCDCDC"/>
                </a:solidFill>
                <a:latin typeface="Consolas" panose="020B0609020204030204" pitchFamily="49" charset="0"/>
              </a:rPr>
              <a:t>(</a:t>
            </a:r>
            <a:r>
              <a:rPr lang="en-US" sz="1600" dirty="0">
                <a:solidFill>
                  <a:srgbClr val="569CD6"/>
                </a:solidFill>
                <a:latin typeface="Consolas" panose="020B0609020204030204" pitchFamily="49" charset="0"/>
              </a:rPr>
              <a:t>double</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"\n"</a:t>
            </a:r>
            <a:r>
              <a:rPr lang="en-US" sz="1600" dirty="0">
                <a:solidFill>
                  <a:srgbClr val="DCDCDC"/>
                </a:solidFill>
                <a:latin typeface="Consolas" panose="020B0609020204030204" pitchFamily="49" charset="0"/>
              </a:rPr>
              <a:t>;   </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uses 8 bytes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In this case, assuming we don't actually need any decimals for calculations </a:t>
            </a:r>
            <a:r>
              <a:rPr lang="en-US" sz="1600" dirty="0" err="1">
                <a:solidFill>
                  <a:srgbClr val="608B4E"/>
                </a:solidFill>
                <a:latin typeface="Consolas" panose="020B0609020204030204" pitchFamily="49" charset="0"/>
              </a:rPr>
              <a:t>etc</a:t>
            </a:r>
            <a:r>
              <a:rPr lang="en-US" sz="1600" dirty="0">
                <a:solidFill>
                  <a:srgbClr val="608B4E"/>
                </a:solidFill>
                <a:latin typeface="Consolas" panose="020B0609020204030204" pitchFamily="49" charset="0"/>
              </a:rPr>
              <a:t>, </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 using a double to declare you array has wasted some memory.</a:t>
            </a:r>
            <a:endParaRPr lang="en-US" sz="1600" dirty="0">
              <a:solidFill>
                <a:srgbClr val="D4D4D4"/>
              </a:solidFill>
              <a:latin typeface="Consolas" panose="020B0609020204030204" pitchFamily="49" charset="0"/>
            </a:endParaRPr>
          </a:p>
          <a:p>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34128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OUT-OF-BOUNDS ACCESS</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This is just using an index that is not available for the array. </a:t>
            </a:r>
            <a:r>
              <a:rPr lang="en-US" dirty="0" err="1">
                <a:effectLst/>
              </a:rPr>
              <a:t>Eg</a:t>
            </a:r>
            <a:r>
              <a:rPr lang="en-US" dirty="0">
                <a:effectLst/>
              </a:rPr>
              <a:t>, using negative indices. You can’t have arr[-1] in C++. Another way to do this error is using an index that is too big. </a:t>
            </a:r>
            <a:r>
              <a:rPr lang="en-US" dirty="0" err="1">
                <a:effectLst/>
              </a:rPr>
              <a:t>Eg</a:t>
            </a:r>
            <a:r>
              <a:rPr lang="en-US" dirty="0">
                <a:effectLst/>
              </a:rPr>
              <a:t>:</a:t>
            </a: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21</a:t>
            </a:fld>
            <a:endParaRPr lang="en-US"/>
          </a:p>
        </p:txBody>
      </p:sp>
      <p:sp>
        <p:nvSpPr>
          <p:cNvPr id="6" name="Rectangle 5">
            <a:extLst>
              <a:ext uri="{FF2B5EF4-FFF2-40B4-BE49-F238E27FC236}">
                <a16:creationId xmlns:a16="http://schemas.microsoft.com/office/drawing/2014/main" id="{8613C77E-3AFB-4704-9745-1216CE8398F3}"/>
              </a:ext>
            </a:extLst>
          </p:cNvPr>
          <p:cNvSpPr/>
          <p:nvPr/>
        </p:nvSpPr>
        <p:spPr>
          <a:xfrm>
            <a:off x="1141411" y="3425687"/>
            <a:ext cx="9905998" cy="3139321"/>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30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60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70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that is the 6TH element, which does not exist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there is no -2th index.</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3107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UNINITIALIZED ARRAY ELEMENTS</a:t>
            </a:r>
          </a:p>
        </p:txBody>
      </p:sp>
      <p:sp>
        <p:nvSpPr>
          <p:cNvPr id="3" name="Content Placeholder 2">
            <a:extLst>
              <a:ext uri="{FF2B5EF4-FFF2-40B4-BE49-F238E27FC236}">
                <a16:creationId xmlns:a16="http://schemas.microsoft.com/office/drawing/2014/main" id="{F8D2BE96-3933-4857-9F54-91FF9BA96FB4}"/>
              </a:ext>
            </a:extLst>
          </p:cNvPr>
          <p:cNvSpPr>
            <a:spLocks noGrp="1"/>
          </p:cNvSpPr>
          <p:nvPr>
            <p:ph idx="1"/>
          </p:nvPr>
        </p:nvSpPr>
        <p:spPr>
          <a:xfrm>
            <a:off x="1141412" y="1590261"/>
            <a:ext cx="9905999" cy="4865240"/>
          </a:xfrm>
        </p:spPr>
        <p:txBody>
          <a:bodyPr>
            <a:normAutofit/>
          </a:bodyPr>
          <a:lstStyle/>
          <a:p>
            <a:pPr marL="0" indent="0">
              <a:buNone/>
            </a:pPr>
            <a:r>
              <a:rPr lang="en-US" dirty="0">
                <a:effectLst/>
              </a:rPr>
              <a:t>The previous error can lead to this error. This error in particular is when you try to use the value of an array that has not been initialized with a value. It can also happen with normal variables. This leads to Undefined Behavior(UB) which means that the compiler can give different results, even sometimes happening when you rerun the same program. Different compilers can also give different results when UB happens in the program, so it is a very dangerous logic error and must be prevented at all costs.</a:t>
            </a:r>
            <a:endParaRPr lang="en-US" dirty="0"/>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22</a:t>
            </a:fld>
            <a:endParaRPr lang="en-US"/>
          </a:p>
        </p:txBody>
      </p:sp>
    </p:spTree>
    <p:extLst>
      <p:ext uri="{BB962C8B-B14F-4D97-AF65-F5344CB8AC3E}">
        <p14:creationId xmlns:p14="http://schemas.microsoft.com/office/powerpoint/2010/main" val="2397151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484-35BA-48B8-B712-DE560CF4A2B9}"/>
              </a:ext>
            </a:extLst>
          </p:cNvPr>
          <p:cNvSpPr>
            <a:spLocks noGrp="1"/>
          </p:cNvSpPr>
          <p:nvPr>
            <p:ph type="title"/>
          </p:nvPr>
        </p:nvSpPr>
        <p:spPr/>
        <p:txBody>
          <a:bodyPr/>
          <a:lstStyle/>
          <a:p>
            <a:r>
              <a:rPr lang="en-US" dirty="0">
                <a:solidFill>
                  <a:srgbClr val="FF0000"/>
                </a:solidFill>
              </a:rPr>
              <a:t>UNINITIALIZED ARRAY ELEMENTS</a:t>
            </a:r>
          </a:p>
        </p:txBody>
      </p:sp>
      <p:sp>
        <p:nvSpPr>
          <p:cNvPr id="4" name="Footer Placeholder 3">
            <a:extLst>
              <a:ext uri="{FF2B5EF4-FFF2-40B4-BE49-F238E27FC236}">
                <a16:creationId xmlns:a16="http://schemas.microsoft.com/office/drawing/2014/main" id="{E23D5B95-ADE6-46F3-BDE1-F8E8B4F6967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E070E0B3-E3B8-46D8-9867-38696D1EF6A3}"/>
              </a:ext>
            </a:extLst>
          </p:cNvPr>
          <p:cNvSpPr>
            <a:spLocks noGrp="1"/>
          </p:cNvSpPr>
          <p:nvPr>
            <p:ph type="sldNum" sz="quarter" idx="12"/>
          </p:nvPr>
        </p:nvSpPr>
        <p:spPr/>
        <p:txBody>
          <a:bodyPr/>
          <a:lstStyle/>
          <a:p>
            <a:fld id="{3E314742-E492-49FE-B411-557011724046}" type="slidenum">
              <a:rPr lang="en-US" smtClean="0"/>
              <a:t>23</a:t>
            </a:fld>
            <a:endParaRPr lang="en-US"/>
          </a:p>
        </p:txBody>
      </p:sp>
      <p:sp>
        <p:nvSpPr>
          <p:cNvPr id="8" name="Rectangle 7">
            <a:extLst>
              <a:ext uri="{FF2B5EF4-FFF2-40B4-BE49-F238E27FC236}">
                <a16:creationId xmlns:a16="http://schemas.microsoft.com/office/drawing/2014/main" id="{B53CD013-8493-4BBA-92AC-B34F368170D3}"/>
              </a:ext>
            </a:extLst>
          </p:cNvPr>
          <p:cNvSpPr/>
          <p:nvPr/>
        </p:nvSpPr>
        <p:spPr>
          <a:xfrm>
            <a:off x="781878" y="1553749"/>
            <a:ext cx="10946296" cy="4524315"/>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6</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1</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UB!!! Some compilers print 0, </a:t>
            </a:r>
          </a:p>
          <a:p>
            <a:r>
              <a:rPr lang="en-US" dirty="0">
                <a:solidFill>
                  <a:srgbClr val="608B4E"/>
                </a:solidFill>
                <a:latin typeface="Consolas" panose="020B0609020204030204" pitchFamily="49" charset="0"/>
              </a:rPr>
              <a:t>                                    // others print garbage value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9</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UB.</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9</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8</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9</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8,Not UB as we have assigned a value to it.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Same errors can occur with unassigned variables</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89187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646447" y="2674541"/>
            <a:ext cx="6146438" cy="2521275"/>
          </a:xfrm>
        </p:spPr>
        <p:txBody>
          <a:bodyPr>
            <a:noAutofit/>
          </a:bodyPr>
          <a:lstStyle/>
          <a:p>
            <a:r>
              <a:rPr lang="en-US" sz="6000" dirty="0">
                <a:latin typeface="Source Code Pro Black" panose="020B0809030403020204" pitchFamily="49" charset="0"/>
              </a:rPr>
              <a:t>03</a:t>
            </a:r>
            <a:br>
              <a:rPr lang="en-US" sz="6000" dirty="0">
                <a:latin typeface="Source Code Pro Black" panose="020B0809030403020204" pitchFamily="49" charset="0"/>
              </a:rPr>
            </a:br>
            <a:r>
              <a:rPr lang="en-US" sz="6000" dirty="0">
                <a:latin typeface="Source Code Pro Black" panose="020B0809030403020204" pitchFamily="49" charset="0"/>
              </a:rPr>
              <a:t>MULTI-DIMENSIONAL</a:t>
            </a:r>
            <a:br>
              <a:rPr lang="en-US" sz="6000" dirty="0">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ARRAYS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641341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p:txBody>
          <a:bodyPr/>
          <a:lstStyle/>
          <a:p>
            <a:r>
              <a:rPr lang="en-US" dirty="0"/>
              <a:t>1D </a:t>
            </a:r>
            <a:r>
              <a:rPr lang="en-US" dirty="0">
                <a:solidFill>
                  <a:schemeClr val="tx2">
                    <a:lumMod val="60000"/>
                    <a:lumOff val="40000"/>
                  </a:schemeClr>
                </a:solidFill>
              </a:rPr>
              <a:t>ARRAY</a:t>
            </a:r>
          </a:p>
        </p:txBody>
      </p:sp>
      <p:sp>
        <p:nvSpPr>
          <p:cNvPr id="3" name="Content Placeholder 2">
            <a:extLst>
              <a:ext uri="{FF2B5EF4-FFF2-40B4-BE49-F238E27FC236}">
                <a16:creationId xmlns:a16="http://schemas.microsoft.com/office/drawing/2014/main" id="{F2922AE0-6427-4268-9F69-2AE80D79AD13}"/>
              </a:ext>
            </a:extLst>
          </p:cNvPr>
          <p:cNvSpPr>
            <a:spLocks noGrp="1"/>
          </p:cNvSpPr>
          <p:nvPr>
            <p:ph idx="1"/>
          </p:nvPr>
        </p:nvSpPr>
        <p:spPr>
          <a:xfrm>
            <a:off x="1141413" y="1658143"/>
            <a:ext cx="9905999" cy="1641648"/>
          </a:xfrm>
        </p:spPr>
        <p:txBody>
          <a:bodyPr/>
          <a:lstStyle/>
          <a:p>
            <a:pPr marL="0" indent="0">
              <a:buNone/>
            </a:pPr>
            <a:r>
              <a:rPr lang="en-US" dirty="0"/>
              <a:t>This is what we have been using so far. It only has 1 dimension, so you can say it is a row of elements.</a:t>
            </a:r>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25</a:t>
            </a:fld>
            <a:endParaRPr lang="en-US"/>
          </a:p>
        </p:txBody>
      </p:sp>
      <p:pic>
        <p:nvPicPr>
          <p:cNvPr id="7" name="Picture 6">
            <a:extLst>
              <a:ext uri="{FF2B5EF4-FFF2-40B4-BE49-F238E27FC236}">
                <a16:creationId xmlns:a16="http://schemas.microsoft.com/office/drawing/2014/main" id="{94CA31B5-6C6E-4CFD-807B-71656FE318D4}"/>
              </a:ext>
            </a:extLst>
          </p:cNvPr>
          <p:cNvPicPr>
            <a:picLocks noChangeAspect="1"/>
          </p:cNvPicPr>
          <p:nvPr/>
        </p:nvPicPr>
        <p:blipFill>
          <a:blip r:embed="rId2"/>
          <a:stretch>
            <a:fillRect/>
          </a:stretch>
        </p:blipFill>
        <p:spPr>
          <a:xfrm>
            <a:off x="634615" y="3832283"/>
            <a:ext cx="4772272" cy="1835490"/>
          </a:xfrm>
          <a:prstGeom prst="rect">
            <a:avLst/>
          </a:prstGeom>
        </p:spPr>
      </p:pic>
      <p:pic>
        <p:nvPicPr>
          <p:cNvPr id="8" name="Picture 7">
            <a:extLst>
              <a:ext uri="{FF2B5EF4-FFF2-40B4-BE49-F238E27FC236}">
                <a16:creationId xmlns:a16="http://schemas.microsoft.com/office/drawing/2014/main" id="{38022F49-DCB7-4E98-8B9D-0123D4A3FDC5}"/>
              </a:ext>
            </a:extLst>
          </p:cNvPr>
          <p:cNvPicPr>
            <a:picLocks noChangeAspect="1"/>
          </p:cNvPicPr>
          <p:nvPr/>
        </p:nvPicPr>
        <p:blipFill>
          <a:blip r:embed="rId3"/>
          <a:stretch>
            <a:fillRect/>
          </a:stretch>
        </p:blipFill>
        <p:spPr>
          <a:xfrm>
            <a:off x="5535300" y="3697356"/>
            <a:ext cx="6418161" cy="2105345"/>
          </a:xfrm>
          <a:prstGeom prst="rect">
            <a:avLst/>
          </a:prstGeom>
        </p:spPr>
      </p:pic>
    </p:spTree>
    <p:extLst>
      <p:ext uri="{BB962C8B-B14F-4D97-AF65-F5344CB8AC3E}">
        <p14:creationId xmlns:p14="http://schemas.microsoft.com/office/powerpoint/2010/main" val="7042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p:txBody>
          <a:bodyPr/>
          <a:lstStyle/>
          <a:p>
            <a:r>
              <a:rPr lang="en-US" dirty="0"/>
              <a:t>2D </a:t>
            </a:r>
            <a:r>
              <a:rPr lang="en-US" dirty="0">
                <a:solidFill>
                  <a:schemeClr val="tx2">
                    <a:lumMod val="60000"/>
                    <a:lumOff val="40000"/>
                  </a:schemeClr>
                </a:solidFill>
              </a:rPr>
              <a:t>ARRAY</a:t>
            </a:r>
          </a:p>
        </p:txBody>
      </p:sp>
      <p:sp>
        <p:nvSpPr>
          <p:cNvPr id="3" name="Content Placeholder 2">
            <a:extLst>
              <a:ext uri="{FF2B5EF4-FFF2-40B4-BE49-F238E27FC236}">
                <a16:creationId xmlns:a16="http://schemas.microsoft.com/office/drawing/2014/main" id="{F2922AE0-6427-4268-9F69-2AE80D79AD13}"/>
              </a:ext>
            </a:extLst>
          </p:cNvPr>
          <p:cNvSpPr>
            <a:spLocks noGrp="1"/>
          </p:cNvSpPr>
          <p:nvPr>
            <p:ph idx="1"/>
          </p:nvPr>
        </p:nvSpPr>
        <p:spPr>
          <a:xfrm>
            <a:off x="1141414" y="1658142"/>
            <a:ext cx="9288047" cy="4581339"/>
          </a:xfrm>
        </p:spPr>
        <p:txBody>
          <a:bodyPr>
            <a:normAutofit fontScale="92500"/>
          </a:bodyPr>
          <a:lstStyle/>
          <a:p>
            <a:pPr marL="0" indent="0">
              <a:buNone/>
            </a:pPr>
            <a:r>
              <a:rPr lang="en-US" dirty="0">
                <a:effectLst/>
              </a:rPr>
              <a:t>Imagine you have a grid of numbers, where each number is located in a specific row and column. This grid is like a table with rows and columns, and you can use a 2D array in C++ to represent this type of data structure.</a:t>
            </a:r>
          </a:p>
          <a:p>
            <a:pPr marL="0" indent="0">
              <a:buNone/>
            </a:pPr>
            <a:r>
              <a:rPr lang="en-US" dirty="0">
                <a:effectLst/>
              </a:rPr>
              <a:t>A 2D array is an array of arrays. Instead of having just one row of elements like in a regular array, a 2D array has multiple rows, and each row contains elements just like a regular array. It's like having a bunch of arrays stacked together to form a grid.</a:t>
            </a:r>
            <a:endParaRPr lang="en-US" dirty="0"/>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26</a:t>
            </a:fld>
            <a:endParaRPr lang="en-US"/>
          </a:p>
        </p:txBody>
      </p:sp>
    </p:spTree>
    <p:extLst>
      <p:ext uri="{BB962C8B-B14F-4D97-AF65-F5344CB8AC3E}">
        <p14:creationId xmlns:p14="http://schemas.microsoft.com/office/powerpoint/2010/main" val="327072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a:xfrm>
            <a:off x="1047999" y="394380"/>
            <a:ext cx="9905998" cy="1478570"/>
          </a:xfrm>
        </p:spPr>
        <p:txBody>
          <a:bodyPr/>
          <a:lstStyle/>
          <a:p>
            <a:r>
              <a:rPr lang="en-US" dirty="0"/>
              <a:t>Declaring a </a:t>
            </a:r>
            <a:r>
              <a:rPr lang="en-US" dirty="0">
                <a:solidFill>
                  <a:schemeClr val="tx2">
                    <a:lumMod val="60000"/>
                    <a:lumOff val="40000"/>
                  </a:schemeClr>
                </a:solidFill>
              </a:rPr>
              <a:t>2D ARRAY</a:t>
            </a:r>
          </a:p>
        </p:txBody>
      </p:sp>
      <p:sp>
        <p:nvSpPr>
          <p:cNvPr id="3" name="Content Placeholder 2">
            <a:extLst>
              <a:ext uri="{FF2B5EF4-FFF2-40B4-BE49-F238E27FC236}">
                <a16:creationId xmlns:a16="http://schemas.microsoft.com/office/drawing/2014/main" id="{F2922AE0-6427-4268-9F69-2AE80D79AD13}"/>
              </a:ext>
            </a:extLst>
          </p:cNvPr>
          <p:cNvSpPr>
            <a:spLocks noGrp="1"/>
          </p:cNvSpPr>
          <p:nvPr>
            <p:ph idx="1"/>
          </p:nvPr>
        </p:nvSpPr>
        <p:spPr>
          <a:xfrm>
            <a:off x="1141414" y="1351722"/>
            <a:ext cx="9288047" cy="4887759"/>
          </a:xfrm>
        </p:spPr>
        <p:txBody>
          <a:bodyPr>
            <a:normAutofit/>
          </a:bodyPr>
          <a:lstStyle/>
          <a:p>
            <a:pPr marL="0" indent="0">
              <a:buNone/>
            </a:pPr>
            <a:r>
              <a:rPr lang="en-US" dirty="0">
                <a:effectLst/>
              </a:rPr>
              <a:t>To declare a 2D array, you specify the number of rows and columns in square brackets:</a:t>
            </a:r>
          </a:p>
          <a:p>
            <a:pPr marL="0" indent="0">
              <a:buNone/>
            </a:pPr>
            <a:endParaRPr lang="en-US" dirty="0">
              <a:effectLst/>
            </a:endParaRPr>
          </a:p>
          <a:p>
            <a:pPr marL="0" indent="0">
              <a:buNone/>
            </a:pPr>
            <a:endParaRPr lang="en-US" dirty="0">
              <a:effectLst/>
            </a:endParaRPr>
          </a:p>
          <a:p>
            <a:pPr marL="0" indent="0">
              <a:buNone/>
            </a:pPr>
            <a:r>
              <a:rPr lang="en-US" dirty="0">
                <a:effectLst/>
              </a:rPr>
              <a:t>To access an element in a 2D array, you use two indices: one for the row and one for the column. For example, to access the element in the second row and third column of the ‘grid’ array:</a:t>
            </a:r>
          </a:p>
          <a:p>
            <a:pPr marL="0" indent="0">
              <a:buNone/>
            </a:pPr>
            <a:endParaRPr lang="en-US" dirty="0"/>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27</a:t>
            </a:fld>
            <a:endParaRPr lang="en-US"/>
          </a:p>
        </p:txBody>
      </p:sp>
      <p:pic>
        <p:nvPicPr>
          <p:cNvPr id="6" name="Picture 5">
            <a:extLst>
              <a:ext uri="{FF2B5EF4-FFF2-40B4-BE49-F238E27FC236}">
                <a16:creationId xmlns:a16="http://schemas.microsoft.com/office/drawing/2014/main" id="{F7F33F40-4054-435F-A61B-89C92E599682}"/>
              </a:ext>
            </a:extLst>
          </p:cNvPr>
          <p:cNvPicPr>
            <a:picLocks noChangeAspect="1"/>
          </p:cNvPicPr>
          <p:nvPr/>
        </p:nvPicPr>
        <p:blipFill>
          <a:blip r:embed="rId2"/>
          <a:stretch>
            <a:fillRect/>
          </a:stretch>
        </p:blipFill>
        <p:spPr>
          <a:xfrm>
            <a:off x="1154666" y="2236097"/>
            <a:ext cx="8021385" cy="782085"/>
          </a:xfrm>
          <a:prstGeom prst="rect">
            <a:avLst/>
          </a:prstGeom>
        </p:spPr>
      </p:pic>
      <p:pic>
        <p:nvPicPr>
          <p:cNvPr id="8" name="Picture 7">
            <a:extLst>
              <a:ext uri="{FF2B5EF4-FFF2-40B4-BE49-F238E27FC236}">
                <a16:creationId xmlns:a16="http://schemas.microsoft.com/office/drawing/2014/main" id="{82C5E900-5C54-4C80-8710-FC561A2DD56B}"/>
              </a:ext>
            </a:extLst>
          </p:cNvPr>
          <p:cNvPicPr>
            <a:picLocks noChangeAspect="1"/>
          </p:cNvPicPr>
          <p:nvPr/>
        </p:nvPicPr>
        <p:blipFill>
          <a:blip r:embed="rId3"/>
          <a:stretch>
            <a:fillRect/>
          </a:stretch>
        </p:blipFill>
        <p:spPr>
          <a:xfrm>
            <a:off x="1141413" y="5514147"/>
            <a:ext cx="7539656" cy="725334"/>
          </a:xfrm>
          <a:prstGeom prst="rect">
            <a:avLst/>
          </a:prstGeom>
        </p:spPr>
      </p:pic>
    </p:spTree>
    <p:extLst>
      <p:ext uri="{BB962C8B-B14F-4D97-AF65-F5344CB8AC3E}">
        <p14:creationId xmlns:p14="http://schemas.microsoft.com/office/powerpoint/2010/main" val="1834672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a:xfrm>
            <a:off x="2148578" y="162801"/>
            <a:ext cx="9905998" cy="1478570"/>
          </a:xfrm>
        </p:spPr>
        <p:txBody>
          <a:bodyPr/>
          <a:lstStyle/>
          <a:p>
            <a:r>
              <a:rPr lang="en-US" dirty="0"/>
              <a:t>2D </a:t>
            </a:r>
            <a:r>
              <a:rPr lang="en-US" dirty="0">
                <a:solidFill>
                  <a:schemeClr val="tx2">
                    <a:lumMod val="60000"/>
                    <a:lumOff val="40000"/>
                  </a:schemeClr>
                </a:solidFill>
              </a:rPr>
              <a:t>ARRAY</a:t>
            </a:r>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28</a:t>
            </a:fld>
            <a:endParaRPr lang="en-US"/>
          </a:p>
        </p:txBody>
      </p:sp>
      <p:pic>
        <p:nvPicPr>
          <p:cNvPr id="6" name="Picture 5">
            <a:extLst>
              <a:ext uri="{FF2B5EF4-FFF2-40B4-BE49-F238E27FC236}">
                <a16:creationId xmlns:a16="http://schemas.microsoft.com/office/drawing/2014/main" id="{B8B66853-DA3C-4AD3-A2EF-50DAD38A713A}"/>
              </a:ext>
            </a:extLst>
          </p:cNvPr>
          <p:cNvPicPr>
            <a:picLocks noChangeAspect="1"/>
          </p:cNvPicPr>
          <p:nvPr/>
        </p:nvPicPr>
        <p:blipFill>
          <a:blip r:embed="rId2"/>
          <a:stretch>
            <a:fillRect/>
          </a:stretch>
        </p:blipFill>
        <p:spPr>
          <a:xfrm>
            <a:off x="6094412" y="202625"/>
            <a:ext cx="5149440" cy="6135859"/>
          </a:xfrm>
          <a:prstGeom prst="rect">
            <a:avLst/>
          </a:prstGeom>
        </p:spPr>
      </p:pic>
      <p:pic>
        <p:nvPicPr>
          <p:cNvPr id="9" name="Picture 8">
            <a:extLst>
              <a:ext uri="{FF2B5EF4-FFF2-40B4-BE49-F238E27FC236}">
                <a16:creationId xmlns:a16="http://schemas.microsoft.com/office/drawing/2014/main" id="{C5B29937-4852-4BE3-9991-64C1629DFA11}"/>
              </a:ext>
            </a:extLst>
          </p:cNvPr>
          <p:cNvPicPr>
            <a:picLocks noChangeAspect="1"/>
          </p:cNvPicPr>
          <p:nvPr/>
        </p:nvPicPr>
        <p:blipFill>
          <a:blip r:embed="rId3"/>
          <a:stretch>
            <a:fillRect/>
          </a:stretch>
        </p:blipFill>
        <p:spPr>
          <a:xfrm>
            <a:off x="944972" y="1651942"/>
            <a:ext cx="5149440" cy="4803559"/>
          </a:xfrm>
          <a:prstGeom prst="rect">
            <a:avLst/>
          </a:prstGeom>
        </p:spPr>
      </p:pic>
    </p:spTree>
    <p:extLst>
      <p:ext uri="{BB962C8B-B14F-4D97-AF65-F5344CB8AC3E}">
        <p14:creationId xmlns:p14="http://schemas.microsoft.com/office/powerpoint/2010/main" val="1336668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a:xfrm>
            <a:off x="2148578" y="162801"/>
            <a:ext cx="9905998" cy="1478570"/>
          </a:xfrm>
        </p:spPr>
        <p:txBody>
          <a:bodyPr/>
          <a:lstStyle/>
          <a:p>
            <a:r>
              <a:rPr lang="en-US" dirty="0"/>
              <a:t>3D </a:t>
            </a:r>
            <a:r>
              <a:rPr lang="en-US" dirty="0">
                <a:solidFill>
                  <a:schemeClr val="tx2">
                    <a:lumMod val="60000"/>
                    <a:lumOff val="40000"/>
                  </a:schemeClr>
                </a:solidFill>
              </a:rPr>
              <a:t>ARRAY</a:t>
            </a:r>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29</a:t>
            </a:fld>
            <a:endParaRPr lang="en-US"/>
          </a:p>
        </p:txBody>
      </p:sp>
      <p:pic>
        <p:nvPicPr>
          <p:cNvPr id="3" name="Picture 2">
            <a:extLst>
              <a:ext uri="{FF2B5EF4-FFF2-40B4-BE49-F238E27FC236}">
                <a16:creationId xmlns:a16="http://schemas.microsoft.com/office/drawing/2014/main" id="{27C18AF5-F6C7-4214-B0CA-D53E7D920B4F}"/>
              </a:ext>
            </a:extLst>
          </p:cNvPr>
          <p:cNvPicPr>
            <a:picLocks noChangeAspect="1"/>
          </p:cNvPicPr>
          <p:nvPr/>
        </p:nvPicPr>
        <p:blipFill>
          <a:blip r:embed="rId2"/>
          <a:stretch>
            <a:fillRect/>
          </a:stretch>
        </p:blipFill>
        <p:spPr>
          <a:xfrm>
            <a:off x="4162908" y="2161217"/>
            <a:ext cx="7686261" cy="3234110"/>
          </a:xfrm>
          <a:prstGeom prst="rect">
            <a:avLst/>
          </a:prstGeom>
        </p:spPr>
      </p:pic>
      <p:pic>
        <p:nvPicPr>
          <p:cNvPr id="7" name="Picture 6">
            <a:extLst>
              <a:ext uri="{FF2B5EF4-FFF2-40B4-BE49-F238E27FC236}">
                <a16:creationId xmlns:a16="http://schemas.microsoft.com/office/drawing/2014/main" id="{4149458D-9A33-4C47-BC4E-667175319FF2}"/>
              </a:ext>
            </a:extLst>
          </p:cNvPr>
          <p:cNvPicPr>
            <a:picLocks noChangeAspect="1"/>
          </p:cNvPicPr>
          <p:nvPr/>
        </p:nvPicPr>
        <p:blipFill>
          <a:blip r:embed="rId3"/>
          <a:stretch>
            <a:fillRect/>
          </a:stretch>
        </p:blipFill>
        <p:spPr>
          <a:xfrm>
            <a:off x="1839498" y="1160748"/>
            <a:ext cx="2323410" cy="5477315"/>
          </a:xfrm>
          <a:prstGeom prst="rect">
            <a:avLst/>
          </a:prstGeom>
        </p:spPr>
      </p:pic>
    </p:spTree>
    <p:extLst>
      <p:ext uri="{BB962C8B-B14F-4D97-AF65-F5344CB8AC3E}">
        <p14:creationId xmlns:p14="http://schemas.microsoft.com/office/powerpoint/2010/main" val="264411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5BF-035F-475D-BD05-8068D066A801}"/>
              </a:ext>
            </a:extLst>
          </p:cNvPr>
          <p:cNvSpPr>
            <a:spLocks noGrp="1"/>
          </p:cNvSpPr>
          <p:nvPr>
            <p:ph type="title"/>
          </p:nvPr>
        </p:nvSpPr>
        <p:spPr/>
        <p:txBody>
          <a:bodyPr/>
          <a:lstStyle/>
          <a:p>
            <a:r>
              <a:rPr lang="en-US" dirty="0"/>
              <a:t>TABLE of </a:t>
            </a:r>
            <a:r>
              <a:rPr lang="en-US" dirty="0">
                <a:solidFill>
                  <a:schemeClr val="tx2">
                    <a:lumMod val="60000"/>
                    <a:lumOff val="40000"/>
                  </a:schemeClr>
                </a:solidFill>
              </a:rPr>
              <a:t>contents</a:t>
            </a:r>
          </a:p>
        </p:txBody>
      </p:sp>
      <p:sp>
        <p:nvSpPr>
          <p:cNvPr id="3" name="Content Placeholder 2">
            <a:extLst>
              <a:ext uri="{FF2B5EF4-FFF2-40B4-BE49-F238E27FC236}">
                <a16:creationId xmlns:a16="http://schemas.microsoft.com/office/drawing/2014/main" id="{5BED73D0-9DA1-46A9-8F24-D0740B6FB3DF}"/>
              </a:ext>
            </a:extLst>
          </p:cNvPr>
          <p:cNvSpPr>
            <a:spLocks noGrp="1"/>
          </p:cNvSpPr>
          <p:nvPr>
            <p:ph idx="1"/>
          </p:nvPr>
        </p:nvSpPr>
        <p:spPr>
          <a:xfrm>
            <a:off x="1141412" y="1749286"/>
            <a:ext cx="10636605" cy="4359965"/>
          </a:xfrm>
          <a:noFill/>
        </p:spPr>
        <p:txBody>
          <a:bodyPr/>
          <a:lstStyle/>
          <a:p>
            <a:r>
              <a:rPr lang="en-US" dirty="0">
                <a:solidFill>
                  <a:schemeClr val="tx2"/>
                </a:solidFill>
              </a:rPr>
              <a:t>Arrays</a:t>
            </a:r>
          </a:p>
          <a:p>
            <a:r>
              <a:rPr lang="en-US" dirty="0">
                <a:solidFill>
                  <a:schemeClr val="tx2"/>
                </a:solidFill>
              </a:rPr>
              <a:t>Strings Plus Errors</a:t>
            </a:r>
          </a:p>
          <a:p>
            <a:r>
              <a:rPr lang="en-US" dirty="0">
                <a:solidFill>
                  <a:schemeClr val="tx2"/>
                </a:solidFill>
              </a:rPr>
              <a:t>Multi-Dimensional Arrays</a:t>
            </a:r>
          </a:p>
        </p:txBody>
      </p:sp>
      <p:sp>
        <p:nvSpPr>
          <p:cNvPr id="4" name="Footer Placeholder 3">
            <a:extLst>
              <a:ext uri="{FF2B5EF4-FFF2-40B4-BE49-F238E27FC236}">
                <a16:creationId xmlns:a16="http://schemas.microsoft.com/office/drawing/2014/main" id="{E9804D6F-1645-46F2-BAF3-F07F39808CD5}"/>
              </a:ext>
            </a:extLst>
          </p:cNvPr>
          <p:cNvSpPr>
            <a:spLocks noGrp="1"/>
          </p:cNvSpPr>
          <p:nvPr>
            <p:ph type="ftr" sz="quarter" idx="11"/>
          </p:nvPr>
        </p:nvSpPr>
        <p:spPr/>
        <p:txBody>
          <a:bodyPr/>
          <a:lstStyle/>
          <a:p>
            <a:r>
              <a:rPr lang="en-US"/>
              <a:t>www.capacitybay.com</a:t>
            </a:r>
          </a:p>
        </p:txBody>
      </p:sp>
      <p:sp>
        <p:nvSpPr>
          <p:cNvPr id="5" name="Slide Number Placeholder 4">
            <a:extLst>
              <a:ext uri="{FF2B5EF4-FFF2-40B4-BE49-F238E27FC236}">
                <a16:creationId xmlns:a16="http://schemas.microsoft.com/office/drawing/2014/main" id="{162D5CA3-A2CA-4D42-B4E9-9B2263C1D89A}"/>
              </a:ext>
            </a:extLst>
          </p:cNvPr>
          <p:cNvSpPr>
            <a:spLocks noGrp="1"/>
          </p:cNvSpPr>
          <p:nvPr>
            <p:ph type="sldNum" sz="quarter" idx="12"/>
          </p:nvPr>
        </p:nvSpPr>
        <p:spPr/>
        <p:txBody>
          <a:bodyPr/>
          <a:lstStyle/>
          <a:p>
            <a:fld id="{3E314742-E492-49FE-B411-557011724046}" type="slidenum">
              <a:rPr lang="en-US" smtClean="0"/>
              <a:t>3</a:t>
            </a:fld>
            <a:endParaRPr lang="en-US"/>
          </a:p>
        </p:txBody>
      </p:sp>
    </p:spTree>
    <p:extLst>
      <p:ext uri="{BB962C8B-B14F-4D97-AF65-F5344CB8AC3E}">
        <p14:creationId xmlns:p14="http://schemas.microsoft.com/office/powerpoint/2010/main" val="366297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a:xfrm>
            <a:off x="2148578" y="162801"/>
            <a:ext cx="9905998" cy="1478570"/>
          </a:xfrm>
        </p:spPr>
        <p:txBody>
          <a:bodyPr/>
          <a:lstStyle/>
          <a:p>
            <a:r>
              <a:rPr lang="en-US" dirty="0"/>
              <a:t>4D </a:t>
            </a:r>
            <a:r>
              <a:rPr lang="en-US" dirty="0">
                <a:solidFill>
                  <a:schemeClr val="tx2">
                    <a:lumMod val="60000"/>
                    <a:lumOff val="40000"/>
                  </a:schemeClr>
                </a:solidFill>
              </a:rPr>
              <a:t>ARRAY</a:t>
            </a:r>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30</a:t>
            </a:fld>
            <a:endParaRPr lang="en-US"/>
          </a:p>
        </p:txBody>
      </p:sp>
      <p:pic>
        <p:nvPicPr>
          <p:cNvPr id="6" name="Picture 5">
            <a:extLst>
              <a:ext uri="{FF2B5EF4-FFF2-40B4-BE49-F238E27FC236}">
                <a16:creationId xmlns:a16="http://schemas.microsoft.com/office/drawing/2014/main" id="{A5BE2F7A-D038-41F8-8340-FC4E80173C8A}"/>
              </a:ext>
            </a:extLst>
          </p:cNvPr>
          <p:cNvPicPr>
            <a:picLocks noChangeAspect="1"/>
          </p:cNvPicPr>
          <p:nvPr/>
        </p:nvPicPr>
        <p:blipFill>
          <a:blip r:embed="rId2"/>
          <a:stretch>
            <a:fillRect/>
          </a:stretch>
        </p:blipFill>
        <p:spPr>
          <a:xfrm>
            <a:off x="6748877" y="451388"/>
            <a:ext cx="4647993" cy="6004113"/>
          </a:xfrm>
          <a:prstGeom prst="rect">
            <a:avLst/>
          </a:prstGeom>
        </p:spPr>
      </p:pic>
      <p:pic>
        <p:nvPicPr>
          <p:cNvPr id="7" name="Picture 6">
            <a:extLst>
              <a:ext uri="{FF2B5EF4-FFF2-40B4-BE49-F238E27FC236}">
                <a16:creationId xmlns:a16="http://schemas.microsoft.com/office/drawing/2014/main" id="{9BB58B00-E142-426D-83F9-E2CC02BB0813}"/>
              </a:ext>
            </a:extLst>
          </p:cNvPr>
          <p:cNvPicPr>
            <a:picLocks noChangeAspect="1"/>
          </p:cNvPicPr>
          <p:nvPr/>
        </p:nvPicPr>
        <p:blipFill>
          <a:blip r:embed="rId3"/>
          <a:stretch>
            <a:fillRect/>
          </a:stretch>
        </p:blipFill>
        <p:spPr>
          <a:xfrm>
            <a:off x="611631" y="1271379"/>
            <a:ext cx="5858079" cy="4845326"/>
          </a:xfrm>
          <a:prstGeom prst="rect">
            <a:avLst/>
          </a:prstGeom>
        </p:spPr>
      </p:pic>
    </p:spTree>
    <p:extLst>
      <p:ext uri="{BB962C8B-B14F-4D97-AF65-F5344CB8AC3E}">
        <p14:creationId xmlns:p14="http://schemas.microsoft.com/office/powerpoint/2010/main" val="271199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09B-9B0A-48D2-ACBC-95559FD494BF}"/>
              </a:ext>
            </a:extLst>
          </p:cNvPr>
          <p:cNvSpPr>
            <a:spLocks noGrp="1"/>
          </p:cNvSpPr>
          <p:nvPr>
            <p:ph type="title"/>
          </p:nvPr>
        </p:nvSpPr>
        <p:spPr>
          <a:xfrm>
            <a:off x="2148578" y="162801"/>
            <a:ext cx="9905998" cy="1478570"/>
          </a:xfrm>
        </p:spPr>
        <p:txBody>
          <a:bodyPr/>
          <a:lstStyle/>
          <a:p>
            <a:r>
              <a:rPr lang="en-US" dirty="0"/>
              <a:t>5D+ </a:t>
            </a:r>
            <a:r>
              <a:rPr lang="en-US" dirty="0">
                <a:solidFill>
                  <a:schemeClr val="tx2">
                    <a:lumMod val="60000"/>
                    <a:lumOff val="40000"/>
                  </a:schemeClr>
                </a:solidFill>
              </a:rPr>
              <a:t>ARRAY</a:t>
            </a:r>
          </a:p>
        </p:txBody>
      </p:sp>
      <p:sp>
        <p:nvSpPr>
          <p:cNvPr id="4" name="Footer Placeholder 3">
            <a:extLst>
              <a:ext uri="{FF2B5EF4-FFF2-40B4-BE49-F238E27FC236}">
                <a16:creationId xmlns:a16="http://schemas.microsoft.com/office/drawing/2014/main" id="{67BFCF31-4CF2-45EE-94D5-90E59400A2B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6C4284-C64B-4D6D-AC6A-C01F85879DE9}"/>
              </a:ext>
            </a:extLst>
          </p:cNvPr>
          <p:cNvSpPr>
            <a:spLocks noGrp="1"/>
          </p:cNvSpPr>
          <p:nvPr>
            <p:ph type="sldNum" sz="quarter" idx="12"/>
          </p:nvPr>
        </p:nvSpPr>
        <p:spPr/>
        <p:txBody>
          <a:bodyPr/>
          <a:lstStyle/>
          <a:p>
            <a:fld id="{3E314742-E492-49FE-B411-557011724046}" type="slidenum">
              <a:rPr lang="en-US" smtClean="0"/>
              <a:t>31</a:t>
            </a:fld>
            <a:endParaRPr lang="en-US"/>
          </a:p>
        </p:txBody>
      </p:sp>
      <p:pic>
        <p:nvPicPr>
          <p:cNvPr id="3" name="Picture 2">
            <a:extLst>
              <a:ext uri="{FF2B5EF4-FFF2-40B4-BE49-F238E27FC236}">
                <a16:creationId xmlns:a16="http://schemas.microsoft.com/office/drawing/2014/main" id="{2B6911BE-84BB-4152-824C-CBD6522521E0}"/>
              </a:ext>
            </a:extLst>
          </p:cNvPr>
          <p:cNvPicPr>
            <a:picLocks noChangeAspect="1"/>
          </p:cNvPicPr>
          <p:nvPr/>
        </p:nvPicPr>
        <p:blipFill>
          <a:blip r:embed="rId2"/>
          <a:stretch>
            <a:fillRect/>
          </a:stretch>
        </p:blipFill>
        <p:spPr>
          <a:xfrm>
            <a:off x="1556219" y="1444487"/>
            <a:ext cx="9079562" cy="4340668"/>
          </a:xfrm>
          <a:prstGeom prst="rect">
            <a:avLst/>
          </a:prstGeom>
        </p:spPr>
      </p:pic>
    </p:spTree>
    <p:extLst>
      <p:ext uri="{BB962C8B-B14F-4D97-AF65-F5344CB8AC3E}">
        <p14:creationId xmlns:p14="http://schemas.microsoft.com/office/powerpoint/2010/main" val="3936062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2667999" y="2350253"/>
            <a:ext cx="5124886" cy="2565778"/>
          </a:xfrm>
        </p:spPr>
        <p:txBody>
          <a:bodyPr>
            <a:noAutofit/>
          </a:bodyPr>
          <a:lstStyle/>
          <a:p>
            <a:r>
              <a:rPr lang="en-US" sz="9600" dirty="0">
                <a:latin typeface="Source Code Pro Black" panose="020B0809030403020204" pitchFamily="49" charset="0"/>
              </a:rPr>
              <a:t>THANKS</a:t>
            </a:r>
            <a:br>
              <a:rPr lang="en-US" sz="9600" dirty="0">
                <a:latin typeface="Source Code Pro Black" panose="020B0809030403020204" pitchFamily="49" charset="0"/>
              </a:rPr>
            </a:br>
            <a:r>
              <a:rPr lang="en-US" sz="9600" dirty="0">
                <a:solidFill>
                  <a:schemeClr val="tx2">
                    <a:lumMod val="60000"/>
                    <a:lumOff val="40000"/>
                  </a:schemeClr>
                </a:solidFill>
                <a:latin typeface="Source Code Pro Black" panose="020B0809030403020204" pitchFamily="49" charset="0"/>
              </a:rPr>
              <a:t>Q/A</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32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37863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646447" y="2168362"/>
            <a:ext cx="6146438" cy="2521275"/>
          </a:xfrm>
        </p:spPr>
        <p:txBody>
          <a:bodyPr>
            <a:noAutofit/>
          </a:bodyPr>
          <a:lstStyle/>
          <a:p>
            <a:r>
              <a:rPr lang="en-US" sz="6000" dirty="0">
                <a:latin typeface="Source Code Pro Black" panose="020B0809030403020204" pitchFamily="49" charset="0"/>
              </a:rPr>
              <a:t>01</a:t>
            </a:r>
            <a:br>
              <a:rPr lang="en-US" sz="6000" dirty="0">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ARRAYS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6339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856B-8F19-4AE6-A536-5DCFC9DD2DE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8AB5BBE0-9D2B-4254-BE7C-57DB23FF0AD2}"/>
              </a:ext>
            </a:extLst>
          </p:cNvPr>
          <p:cNvSpPr>
            <a:spLocks noGrp="1"/>
          </p:cNvSpPr>
          <p:nvPr>
            <p:ph idx="1"/>
          </p:nvPr>
        </p:nvSpPr>
        <p:spPr>
          <a:xfrm>
            <a:off x="1141412" y="1577008"/>
            <a:ext cx="9905999" cy="4662473"/>
          </a:xfrm>
        </p:spPr>
        <p:txBody>
          <a:bodyPr>
            <a:normAutofit lnSpcReduction="10000"/>
          </a:bodyPr>
          <a:lstStyle/>
          <a:p>
            <a:pPr marL="0" indent="0">
              <a:buNone/>
            </a:pPr>
            <a:r>
              <a:rPr lang="en-US" dirty="0">
                <a:effectLst/>
              </a:rPr>
              <a:t>Say we want to store the test scores of 10 students in a class in C++. We could create 10 different variables for each student, but that wouldn’t be fun to code. What happens if there are 30 students? How about 100? This is where arrays come in.</a:t>
            </a:r>
          </a:p>
          <a:p>
            <a:pPr marL="0" indent="0">
              <a:buNone/>
            </a:pPr>
            <a:r>
              <a:rPr lang="en-US" dirty="0">
                <a:effectLst/>
              </a:rPr>
              <a:t>An array is a fundamental data structure that allows you to store multiple elements of the same data type under a single variable name. Think of it as a row of variables where each variable can hold a value, and you can access any variable using its position number in that row.</a:t>
            </a:r>
            <a:endParaRPr lang="en-US" dirty="0"/>
          </a:p>
        </p:txBody>
      </p:sp>
      <p:sp>
        <p:nvSpPr>
          <p:cNvPr id="4" name="Footer Placeholder 3">
            <a:extLst>
              <a:ext uri="{FF2B5EF4-FFF2-40B4-BE49-F238E27FC236}">
                <a16:creationId xmlns:a16="http://schemas.microsoft.com/office/drawing/2014/main" id="{814C61B0-98CB-466C-8526-744B1E9635B4}"/>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87A0CEA-9281-4739-B88F-2D19211C0B22}"/>
              </a:ext>
            </a:extLst>
          </p:cNvPr>
          <p:cNvSpPr>
            <a:spLocks noGrp="1"/>
          </p:cNvSpPr>
          <p:nvPr>
            <p:ph type="sldNum" sz="quarter" idx="12"/>
          </p:nvPr>
        </p:nvSpPr>
        <p:spPr/>
        <p:txBody>
          <a:bodyPr/>
          <a:lstStyle/>
          <a:p>
            <a:fld id="{3E314742-E492-49FE-B411-557011724046}" type="slidenum">
              <a:rPr lang="en-US" smtClean="0"/>
              <a:t>5</a:t>
            </a:fld>
            <a:endParaRPr lang="en-US"/>
          </a:p>
        </p:txBody>
      </p:sp>
    </p:spTree>
    <p:extLst>
      <p:ext uri="{BB962C8B-B14F-4D97-AF65-F5344CB8AC3E}">
        <p14:creationId xmlns:p14="http://schemas.microsoft.com/office/powerpoint/2010/main" val="400545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856B-8F19-4AE6-A536-5DCFC9DD2DE5}"/>
              </a:ext>
            </a:extLst>
          </p:cNvPr>
          <p:cNvSpPr>
            <a:spLocks noGrp="1"/>
          </p:cNvSpPr>
          <p:nvPr>
            <p:ph type="title"/>
          </p:nvPr>
        </p:nvSpPr>
        <p:spPr/>
        <p:txBody>
          <a:bodyPr/>
          <a:lstStyle/>
          <a:p>
            <a:r>
              <a:rPr lang="en-US" dirty="0"/>
              <a:t>Accessing elements in </a:t>
            </a:r>
            <a:r>
              <a:rPr lang="en-US" dirty="0">
                <a:solidFill>
                  <a:schemeClr val="tx2">
                    <a:lumMod val="60000"/>
                    <a:lumOff val="40000"/>
                  </a:schemeClr>
                </a:solidFill>
              </a:rPr>
              <a:t>arrays</a:t>
            </a:r>
          </a:p>
        </p:txBody>
      </p:sp>
      <p:sp>
        <p:nvSpPr>
          <p:cNvPr id="3" name="Content Placeholder 2">
            <a:extLst>
              <a:ext uri="{FF2B5EF4-FFF2-40B4-BE49-F238E27FC236}">
                <a16:creationId xmlns:a16="http://schemas.microsoft.com/office/drawing/2014/main" id="{8AB5BBE0-9D2B-4254-BE7C-57DB23FF0AD2}"/>
              </a:ext>
            </a:extLst>
          </p:cNvPr>
          <p:cNvSpPr>
            <a:spLocks noGrp="1"/>
          </p:cNvSpPr>
          <p:nvPr>
            <p:ph idx="1"/>
          </p:nvPr>
        </p:nvSpPr>
        <p:spPr>
          <a:xfrm>
            <a:off x="1141412" y="1550504"/>
            <a:ext cx="9905999" cy="4688978"/>
          </a:xfrm>
        </p:spPr>
        <p:txBody>
          <a:bodyPr>
            <a:normAutofit/>
          </a:bodyPr>
          <a:lstStyle/>
          <a:p>
            <a:pPr marL="0" indent="0">
              <a:buNone/>
            </a:pPr>
            <a:r>
              <a:rPr lang="en-US" dirty="0">
                <a:effectLst/>
              </a:rPr>
              <a:t>An array is a way to organize and manage a collection of data e.g.(</a:t>
            </a:r>
            <a:r>
              <a:rPr lang="en-US" dirty="0" err="1">
                <a:effectLst/>
              </a:rPr>
              <a:t>ints</a:t>
            </a:r>
            <a:r>
              <a:rPr lang="en-US" dirty="0">
                <a:effectLst/>
              </a:rPr>
              <a:t>, chars, floats…).</a:t>
            </a:r>
          </a:p>
          <a:p>
            <a:pPr marL="0" indent="0">
              <a:buNone/>
            </a:pPr>
            <a:r>
              <a:rPr lang="en-US" dirty="0">
                <a:effectLst/>
              </a:rPr>
              <a:t>Each individual data item in the collection is called an "element." To work with these elements, we use the concept of indexing. When you want to access a specific data item (element) within an array, you use an index. Think of an index as a label that tells you the position of an element within the array.</a:t>
            </a:r>
            <a:endParaRPr lang="en-US" dirty="0"/>
          </a:p>
        </p:txBody>
      </p:sp>
      <p:sp>
        <p:nvSpPr>
          <p:cNvPr id="4" name="Footer Placeholder 3">
            <a:extLst>
              <a:ext uri="{FF2B5EF4-FFF2-40B4-BE49-F238E27FC236}">
                <a16:creationId xmlns:a16="http://schemas.microsoft.com/office/drawing/2014/main" id="{814C61B0-98CB-466C-8526-744B1E9635B4}"/>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87A0CEA-9281-4739-B88F-2D19211C0B22}"/>
              </a:ext>
            </a:extLst>
          </p:cNvPr>
          <p:cNvSpPr>
            <a:spLocks noGrp="1"/>
          </p:cNvSpPr>
          <p:nvPr>
            <p:ph type="sldNum" sz="quarter" idx="12"/>
          </p:nvPr>
        </p:nvSpPr>
        <p:spPr/>
        <p:txBody>
          <a:bodyPr/>
          <a:lstStyle/>
          <a:p>
            <a:fld id="{3E314742-E492-49FE-B411-557011724046}" type="slidenum">
              <a:rPr lang="en-US" smtClean="0"/>
              <a:t>6</a:t>
            </a:fld>
            <a:endParaRPr lang="en-US"/>
          </a:p>
        </p:txBody>
      </p:sp>
    </p:spTree>
    <p:extLst>
      <p:ext uri="{BB962C8B-B14F-4D97-AF65-F5344CB8AC3E}">
        <p14:creationId xmlns:p14="http://schemas.microsoft.com/office/powerpoint/2010/main" val="182882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856B-8F19-4AE6-A536-5DCFC9DD2DE5}"/>
              </a:ext>
            </a:extLst>
          </p:cNvPr>
          <p:cNvSpPr>
            <a:spLocks noGrp="1"/>
          </p:cNvSpPr>
          <p:nvPr>
            <p:ph type="title"/>
          </p:nvPr>
        </p:nvSpPr>
        <p:spPr/>
        <p:txBody>
          <a:bodyPr/>
          <a:lstStyle/>
          <a:p>
            <a:r>
              <a:rPr lang="en-US" dirty="0"/>
              <a:t>ZERO-BASED </a:t>
            </a:r>
            <a:r>
              <a:rPr lang="en-US" dirty="0">
                <a:solidFill>
                  <a:schemeClr val="tx2">
                    <a:lumMod val="60000"/>
                    <a:lumOff val="40000"/>
                  </a:schemeClr>
                </a:solidFill>
              </a:rPr>
              <a:t>INDEXING</a:t>
            </a:r>
          </a:p>
        </p:txBody>
      </p:sp>
      <p:sp>
        <p:nvSpPr>
          <p:cNvPr id="3" name="Content Placeholder 2">
            <a:extLst>
              <a:ext uri="{FF2B5EF4-FFF2-40B4-BE49-F238E27FC236}">
                <a16:creationId xmlns:a16="http://schemas.microsoft.com/office/drawing/2014/main" id="{8AB5BBE0-9D2B-4254-BE7C-57DB23FF0AD2}"/>
              </a:ext>
            </a:extLst>
          </p:cNvPr>
          <p:cNvSpPr>
            <a:spLocks noGrp="1"/>
          </p:cNvSpPr>
          <p:nvPr>
            <p:ph idx="1"/>
          </p:nvPr>
        </p:nvSpPr>
        <p:spPr>
          <a:xfrm>
            <a:off x="634616" y="1550504"/>
            <a:ext cx="11120062" cy="4688978"/>
          </a:xfrm>
        </p:spPr>
        <p:txBody>
          <a:bodyPr>
            <a:normAutofit/>
          </a:bodyPr>
          <a:lstStyle/>
          <a:p>
            <a:r>
              <a:rPr lang="en-US" dirty="0">
                <a:effectLst/>
              </a:rPr>
              <a:t>In many programming languages, including C++, array indexing starts from 0. This means that the first element is assigned an index of 0, the second element has an index of 1, and so on.</a:t>
            </a:r>
          </a:p>
          <a:p>
            <a:r>
              <a:rPr lang="en-US" dirty="0">
                <a:effectLst/>
              </a:rPr>
              <a:t>For example, let's say you have an array of scores:</a:t>
            </a:r>
          </a:p>
          <a:p>
            <a:r>
              <a:rPr lang="en-US" dirty="0">
                <a:effectLst/>
              </a:rPr>
              <a:t>The score 80 is at index 0.</a:t>
            </a:r>
          </a:p>
          <a:p>
            <a:r>
              <a:rPr lang="en-US" dirty="0">
                <a:effectLst/>
              </a:rPr>
              <a:t>The score 90 is at index 1.</a:t>
            </a:r>
          </a:p>
          <a:p>
            <a:r>
              <a:rPr lang="en-US" dirty="0">
                <a:effectLst/>
              </a:rPr>
              <a:t>The score 70 is at index 2.</a:t>
            </a:r>
          </a:p>
          <a:p>
            <a:r>
              <a:rPr lang="en-US" dirty="0">
                <a:effectLst/>
              </a:rPr>
              <a:t>The score 85 is at index 3.</a:t>
            </a:r>
          </a:p>
          <a:p>
            <a:endParaRPr lang="en-US" dirty="0">
              <a:effectLst/>
            </a:endParaRPr>
          </a:p>
          <a:p>
            <a:pPr marL="0" indent="0">
              <a:buNone/>
            </a:pPr>
            <a:endParaRPr lang="en-US" dirty="0"/>
          </a:p>
        </p:txBody>
      </p:sp>
      <p:sp>
        <p:nvSpPr>
          <p:cNvPr id="4" name="Footer Placeholder 3">
            <a:extLst>
              <a:ext uri="{FF2B5EF4-FFF2-40B4-BE49-F238E27FC236}">
                <a16:creationId xmlns:a16="http://schemas.microsoft.com/office/drawing/2014/main" id="{814C61B0-98CB-466C-8526-744B1E9635B4}"/>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87A0CEA-9281-4739-B88F-2D19211C0B22}"/>
              </a:ext>
            </a:extLst>
          </p:cNvPr>
          <p:cNvSpPr>
            <a:spLocks noGrp="1"/>
          </p:cNvSpPr>
          <p:nvPr>
            <p:ph type="sldNum" sz="quarter" idx="12"/>
          </p:nvPr>
        </p:nvSpPr>
        <p:spPr/>
        <p:txBody>
          <a:bodyPr/>
          <a:lstStyle/>
          <a:p>
            <a:fld id="{3E314742-E492-49FE-B411-557011724046}" type="slidenum">
              <a:rPr lang="en-US" smtClean="0"/>
              <a:t>7</a:t>
            </a:fld>
            <a:endParaRPr lang="en-US"/>
          </a:p>
        </p:txBody>
      </p:sp>
      <p:pic>
        <p:nvPicPr>
          <p:cNvPr id="6" name="Picture 5">
            <a:extLst>
              <a:ext uri="{FF2B5EF4-FFF2-40B4-BE49-F238E27FC236}">
                <a16:creationId xmlns:a16="http://schemas.microsoft.com/office/drawing/2014/main" id="{7580C969-59AD-4C00-820B-E6ABD095A9FB}"/>
              </a:ext>
            </a:extLst>
          </p:cNvPr>
          <p:cNvPicPr>
            <a:picLocks noChangeAspect="1"/>
          </p:cNvPicPr>
          <p:nvPr/>
        </p:nvPicPr>
        <p:blipFill>
          <a:blip r:embed="rId2"/>
          <a:stretch>
            <a:fillRect/>
          </a:stretch>
        </p:blipFill>
        <p:spPr>
          <a:xfrm>
            <a:off x="5976935" y="4050706"/>
            <a:ext cx="5777743" cy="1740494"/>
          </a:xfrm>
          <a:prstGeom prst="rect">
            <a:avLst/>
          </a:prstGeom>
        </p:spPr>
      </p:pic>
    </p:spTree>
    <p:extLst>
      <p:ext uri="{BB962C8B-B14F-4D97-AF65-F5344CB8AC3E}">
        <p14:creationId xmlns:p14="http://schemas.microsoft.com/office/powerpoint/2010/main" val="199992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856B-8F19-4AE6-A536-5DCFC9DD2DE5}"/>
              </a:ext>
            </a:extLst>
          </p:cNvPr>
          <p:cNvSpPr>
            <a:spLocks noGrp="1"/>
          </p:cNvSpPr>
          <p:nvPr>
            <p:ph type="title"/>
          </p:nvPr>
        </p:nvSpPr>
        <p:spPr/>
        <p:txBody>
          <a:bodyPr/>
          <a:lstStyle/>
          <a:p>
            <a:r>
              <a:rPr lang="en-US" b="1" dirty="0">
                <a:effectLst/>
              </a:rPr>
              <a:t>Why Zero-Based </a:t>
            </a:r>
            <a:r>
              <a:rPr lang="en-US" b="1" dirty="0">
                <a:solidFill>
                  <a:schemeClr val="tx2">
                    <a:lumMod val="60000"/>
                    <a:lumOff val="40000"/>
                  </a:schemeClr>
                </a:solidFill>
                <a:effectLst/>
              </a:rPr>
              <a:t>Indexing?</a:t>
            </a:r>
            <a:endParaRPr lang="en-US" dirty="0">
              <a:solidFill>
                <a:schemeClr val="tx2">
                  <a:lumMod val="60000"/>
                  <a:lumOff val="40000"/>
                </a:schemeClr>
              </a:solidFill>
              <a:effectLst/>
            </a:endParaRPr>
          </a:p>
        </p:txBody>
      </p:sp>
      <p:sp>
        <p:nvSpPr>
          <p:cNvPr id="3" name="Content Placeholder 2">
            <a:extLst>
              <a:ext uri="{FF2B5EF4-FFF2-40B4-BE49-F238E27FC236}">
                <a16:creationId xmlns:a16="http://schemas.microsoft.com/office/drawing/2014/main" id="{8AB5BBE0-9D2B-4254-BE7C-57DB23FF0AD2}"/>
              </a:ext>
            </a:extLst>
          </p:cNvPr>
          <p:cNvSpPr>
            <a:spLocks noGrp="1"/>
          </p:cNvSpPr>
          <p:nvPr>
            <p:ph idx="1"/>
          </p:nvPr>
        </p:nvSpPr>
        <p:spPr>
          <a:xfrm>
            <a:off x="634616" y="1550504"/>
            <a:ext cx="11120062" cy="4688978"/>
          </a:xfrm>
        </p:spPr>
        <p:txBody>
          <a:bodyPr>
            <a:normAutofit/>
          </a:bodyPr>
          <a:lstStyle/>
          <a:p>
            <a:r>
              <a:rPr lang="en-US" dirty="0">
                <a:effectLst/>
              </a:rPr>
              <a:t>Zero-based indexing might seem counterintuitive at first, but it has several benefits in programming. </a:t>
            </a:r>
          </a:p>
          <a:p>
            <a:r>
              <a:rPr lang="en-US" dirty="0">
                <a:effectLst/>
              </a:rPr>
              <a:t>It aligns well with memory addressing in computers and makes calculations simpler. </a:t>
            </a:r>
          </a:p>
          <a:p>
            <a:r>
              <a:rPr lang="en-US" dirty="0">
                <a:effectLst/>
              </a:rPr>
              <a:t>While it might take a little getting used to, it becomes second nature with practice.</a:t>
            </a:r>
          </a:p>
          <a:p>
            <a:pPr marL="0" indent="0">
              <a:buNone/>
            </a:pPr>
            <a:endParaRPr lang="en-US" dirty="0"/>
          </a:p>
        </p:txBody>
      </p:sp>
      <p:sp>
        <p:nvSpPr>
          <p:cNvPr id="4" name="Footer Placeholder 3">
            <a:extLst>
              <a:ext uri="{FF2B5EF4-FFF2-40B4-BE49-F238E27FC236}">
                <a16:creationId xmlns:a16="http://schemas.microsoft.com/office/drawing/2014/main" id="{814C61B0-98CB-466C-8526-744B1E9635B4}"/>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87A0CEA-9281-4739-B88F-2D19211C0B22}"/>
              </a:ext>
            </a:extLst>
          </p:cNvPr>
          <p:cNvSpPr>
            <a:spLocks noGrp="1"/>
          </p:cNvSpPr>
          <p:nvPr>
            <p:ph type="sldNum" sz="quarter" idx="12"/>
          </p:nvPr>
        </p:nvSpPr>
        <p:spPr/>
        <p:txBody>
          <a:bodyPr/>
          <a:lstStyle/>
          <a:p>
            <a:fld id="{3E314742-E492-49FE-B411-557011724046}" type="slidenum">
              <a:rPr lang="en-US" smtClean="0"/>
              <a:t>8</a:t>
            </a:fld>
            <a:endParaRPr lang="en-US"/>
          </a:p>
        </p:txBody>
      </p:sp>
      <p:pic>
        <p:nvPicPr>
          <p:cNvPr id="7" name="Picture 6">
            <a:extLst>
              <a:ext uri="{FF2B5EF4-FFF2-40B4-BE49-F238E27FC236}">
                <a16:creationId xmlns:a16="http://schemas.microsoft.com/office/drawing/2014/main" id="{44D429AE-0010-4FDB-803E-BC71FF766CB3}"/>
              </a:ext>
            </a:extLst>
          </p:cNvPr>
          <p:cNvPicPr>
            <a:picLocks noChangeAspect="1"/>
          </p:cNvPicPr>
          <p:nvPr/>
        </p:nvPicPr>
        <p:blipFill>
          <a:blip r:embed="rId2"/>
          <a:stretch>
            <a:fillRect/>
          </a:stretch>
        </p:blipFill>
        <p:spPr>
          <a:xfrm>
            <a:off x="8966551" y="4054194"/>
            <a:ext cx="2788127" cy="2185288"/>
          </a:xfrm>
          <a:prstGeom prst="rect">
            <a:avLst/>
          </a:prstGeom>
        </p:spPr>
      </p:pic>
    </p:spTree>
    <p:extLst>
      <p:ext uri="{BB962C8B-B14F-4D97-AF65-F5344CB8AC3E}">
        <p14:creationId xmlns:p14="http://schemas.microsoft.com/office/powerpoint/2010/main" val="218664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A12E1E-2352-439A-B8D3-80AE3890D5A7}"/>
              </a:ext>
            </a:extLst>
          </p:cNvPr>
          <p:cNvPicPr>
            <a:picLocks noChangeAspect="1"/>
          </p:cNvPicPr>
          <p:nvPr/>
        </p:nvPicPr>
        <p:blipFill>
          <a:blip r:embed="rId2"/>
          <a:stretch>
            <a:fillRect/>
          </a:stretch>
        </p:blipFill>
        <p:spPr>
          <a:xfrm>
            <a:off x="634615" y="3832283"/>
            <a:ext cx="4772272" cy="1835490"/>
          </a:xfrm>
          <a:prstGeom prst="rect">
            <a:avLst/>
          </a:prstGeom>
        </p:spPr>
      </p:pic>
      <p:sp>
        <p:nvSpPr>
          <p:cNvPr id="2" name="Title 1">
            <a:extLst>
              <a:ext uri="{FF2B5EF4-FFF2-40B4-BE49-F238E27FC236}">
                <a16:creationId xmlns:a16="http://schemas.microsoft.com/office/drawing/2014/main" id="{C290A579-583F-4BA4-9E42-03B6892ECA5E}"/>
              </a:ext>
            </a:extLst>
          </p:cNvPr>
          <p:cNvSpPr>
            <a:spLocks noGrp="1"/>
          </p:cNvSpPr>
          <p:nvPr>
            <p:ph type="title"/>
          </p:nvPr>
        </p:nvSpPr>
        <p:spPr>
          <a:xfrm>
            <a:off x="3692574" y="345916"/>
            <a:ext cx="4803672" cy="653691"/>
          </a:xfrm>
        </p:spPr>
        <p:txBody>
          <a:bodyPr/>
          <a:lstStyle/>
          <a:p>
            <a:r>
              <a:rPr lang="en-US" dirty="0"/>
              <a:t>DECLARING </a:t>
            </a:r>
            <a:r>
              <a:rPr lang="en-US" dirty="0">
                <a:solidFill>
                  <a:schemeClr val="tx2">
                    <a:lumMod val="60000"/>
                    <a:lumOff val="40000"/>
                  </a:schemeClr>
                </a:solidFill>
              </a:rPr>
              <a:t>ARRAYS</a:t>
            </a:r>
          </a:p>
        </p:txBody>
      </p:sp>
      <p:sp>
        <p:nvSpPr>
          <p:cNvPr id="4" name="Footer Placeholder 3">
            <a:extLst>
              <a:ext uri="{FF2B5EF4-FFF2-40B4-BE49-F238E27FC236}">
                <a16:creationId xmlns:a16="http://schemas.microsoft.com/office/drawing/2014/main" id="{BE4614EB-BCF1-48A0-B460-EA025B545235}"/>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4330C81D-5801-4A3C-A638-72C8FBAAB7C7}"/>
              </a:ext>
            </a:extLst>
          </p:cNvPr>
          <p:cNvSpPr>
            <a:spLocks noGrp="1"/>
          </p:cNvSpPr>
          <p:nvPr>
            <p:ph type="sldNum" sz="quarter" idx="12"/>
          </p:nvPr>
        </p:nvSpPr>
        <p:spPr/>
        <p:txBody>
          <a:bodyPr/>
          <a:lstStyle/>
          <a:p>
            <a:fld id="{3E314742-E492-49FE-B411-557011724046}" type="slidenum">
              <a:rPr lang="en-US" smtClean="0"/>
              <a:t>9</a:t>
            </a:fld>
            <a:endParaRPr lang="en-US"/>
          </a:p>
        </p:txBody>
      </p:sp>
      <p:pic>
        <p:nvPicPr>
          <p:cNvPr id="6" name="Picture 5">
            <a:extLst>
              <a:ext uri="{FF2B5EF4-FFF2-40B4-BE49-F238E27FC236}">
                <a16:creationId xmlns:a16="http://schemas.microsoft.com/office/drawing/2014/main" id="{FB7A2DD7-54AD-4F7E-8BBE-F29AC4E7C4E6}"/>
              </a:ext>
            </a:extLst>
          </p:cNvPr>
          <p:cNvPicPr>
            <a:picLocks noChangeAspect="1"/>
          </p:cNvPicPr>
          <p:nvPr/>
        </p:nvPicPr>
        <p:blipFill>
          <a:blip r:embed="rId3"/>
          <a:stretch>
            <a:fillRect/>
          </a:stretch>
        </p:blipFill>
        <p:spPr>
          <a:xfrm>
            <a:off x="5535300" y="3697356"/>
            <a:ext cx="6418161" cy="2105345"/>
          </a:xfrm>
          <a:prstGeom prst="rect">
            <a:avLst/>
          </a:prstGeom>
        </p:spPr>
      </p:pic>
      <p:sp>
        <p:nvSpPr>
          <p:cNvPr id="8" name="Content Placeholder 2">
            <a:extLst>
              <a:ext uri="{FF2B5EF4-FFF2-40B4-BE49-F238E27FC236}">
                <a16:creationId xmlns:a16="http://schemas.microsoft.com/office/drawing/2014/main" id="{0050A9D0-B96C-4706-8DAB-ED75BDADCD81}"/>
              </a:ext>
            </a:extLst>
          </p:cNvPr>
          <p:cNvSpPr>
            <a:spLocks noGrp="1"/>
          </p:cNvSpPr>
          <p:nvPr>
            <p:ph idx="1"/>
          </p:nvPr>
        </p:nvSpPr>
        <p:spPr>
          <a:xfrm>
            <a:off x="634615" y="1090806"/>
            <a:ext cx="11027297" cy="2606550"/>
          </a:xfrm>
        </p:spPr>
        <p:txBody>
          <a:bodyPr>
            <a:normAutofit/>
          </a:bodyPr>
          <a:lstStyle/>
          <a:p>
            <a:pPr marL="0" indent="0">
              <a:buNone/>
            </a:pPr>
            <a:r>
              <a:rPr lang="en-US" dirty="0">
                <a:effectLst/>
              </a:rPr>
              <a:t>To create an array, you declare its type followed by its name and the number of elements it can hold. For example: </a:t>
            </a:r>
            <a:r>
              <a:rPr lang="en-US" b="1" dirty="0">
                <a:effectLst/>
              </a:rPr>
              <a:t>int numbers[5];</a:t>
            </a:r>
          </a:p>
          <a:p>
            <a:pPr marL="0" indent="0">
              <a:buNone/>
            </a:pPr>
            <a:r>
              <a:rPr lang="en-US" b="1" dirty="0">
                <a:effectLst/>
              </a:rPr>
              <a:t>Initialization:</a:t>
            </a:r>
            <a:r>
              <a:rPr lang="en-US" dirty="0">
                <a:effectLst/>
              </a:rPr>
              <a:t> You can also initialize the array with values when declaring it:</a:t>
            </a:r>
            <a:endParaRPr lang="en-US" dirty="0"/>
          </a:p>
        </p:txBody>
      </p:sp>
    </p:spTree>
    <p:extLst>
      <p:ext uri="{BB962C8B-B14F-4D97-AF65-F5344CB8AC3E}">
        <p14:creationId xmlns:p14="http://schemas.microsoft.com/office/powerpoint/2010/main" val="324785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apacityBay">
      <a:majorFont>
        <a:latin typeface="Source Code Pro Black"/>
        <a:ea typeface=""/>
        <a:cs typeface=""/>
      </a:majorFont>
      <a:minorFont>
        <a:latin typeface="Source Code Pro"/>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apacityBay.potx" id="{197AC5C7-FD48-4B1B-B791-D44C6F5E8E61}" vid="{8711D24F-B0C5-41A6-8465-0B74C2065F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CapacityBay</Template>
  <TotalTime>636</TotalTime>
  <Words>1401</Words>
  <Application>Microsoft Office PowerPoint</Application>
  <PresentationFormat>Widescreen</PresentationFormat>
  <Paragraphs>220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Source Code Pro</vt:lpstr>
      <vt:lpstr>Source Code Pro Black</vt:lpstr>
      <vt:lpstr>Circuit</vt:lpstr>
      <vt:lpstr>CapacityBay  C++  COURSE DANIEL EMEKA - ILOZOR</vt:lpstr>
      <vt:lpstr>#5  Arrays and  Strings</vt:lpstr>
      <vt:lpstr>TABLE of contents</vt:lpstr>
      <vt:lpstr>01 ARRAYS</vt:lpstr>
      <vt:lpstr>ARRAYS</vt:lpstr>
      <vt:lpstr>Accessing elements in arrays</vt:lpstr>
      <vt:lpstr>ZERO-BASED INDEXING</vt:lpstr>
      <vt:lpstr>Why Zero-Based Indexing?</vt:lpstr>
      <vt:lpstr>DECLARING ARRAYS</vt:lpstr>
      <vt:lpstr>DECLARING ARRAYS 2</vt:lpstr>
      <vt:lpstr>ACCESSING ELEMENTS IN ARRAYS</vt:lpstr>
      <vt:lpstr>02 S-T-R-I-N-G-S PLUS ERRORS</vt:lpstr>
      <vt:lpstr>S-T-R-I-N-G-S</vt:lpstr>
      <vt:lpstr>STRINGS AS ARRAY</vt:lpstr>
      <vt:lpstr>The PluS OPERATOR (+)</vt:lpstr>
      <vt:lpstr>The PluS Assignment OPERATOR (+=)</vt:lpstr>
      <vt:lpstr>ERRORS</vt:lpstr>
      <vt:lpstr>MEMORY LIMIT EXCEEDED</vt:lpstr>
      <vt:lpstr>MEMORY LIMIT EXCEEDED</vt:lpstr>
      <vt:lpstr>MEMORY LIMIT EXCEEDED</vt:lpstr>
      <vt:lpstr>OUT-OF-BOUNDS ACCESS</vt:lpstr>
      <vt:lpstr>UNINITIALIZED ARRAY ELEMENTS</vt:lpstr>
      <vt:lpstr>UNINITIALIZED ARRAY ELEMENTS</vt:lpstr>
      <vt:lpstr>03 MULTI-DIMENSIONAL ARRAYS</vt:lpstr>
      <vt:lpstr>1D ARRAY</vt:lpstr>
      <vt:lpstr>2D ARRAY</vt:lpstr>
      <vt:lpstr>Declaring a 2D ARRAY</vt:lpstr>
      <vt:lpstr>2D ARRAY</vt:lpstr>
      <vt:lpstr>3D ARRAY</vt:lpstr>
      <vt:lpstr>4D ARRAY</vt:lpstr>
      <vt:lpstr>5D+ ARRAY</vt:lpstr>
      <vt:lpstr>THANKS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CapacityBay  C++  COURSE DANIEL EMEKA - ILOZOR</dc:title>
  <dc:creator>John</dc:creator>
  <cp:lastModifiedBy>John</cp:lastModifiedBy>
  <cp:revision>32</cp:revision>
  <dcterms:created xsi:type="dcterms:W3CDTF">2023-08-10T10:07:17Z</dcterms:created>
  <dcterms:modified xsi:type="dcterms:W3CDTF">2023-08-10T20:43:56Z</dcterms:modified>
</cp:coreProperties>
</file>