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notesMasterIdLst>
    <p:notesMasterId r:id="rId38"/>
  </p:notesMasterIdLst>
  <p:handoutMasterIdLst>
    <p:handoutMasterId r:id="rId39"/>
  </p:handoutMasterIdLst>
  <p:sldIdLst>
    <p:sldId id="256" r:id="rId2"/>
    <p:sldId id="259" r:id="rId3"/>
    <p:sldId id="261" r:id="rId4"/>
    <p:sldId id="270" r:id="rId5"/>
    <p:sldId id="272" r:id="rId6"/>
    <p:sldId id="279" r:id="rId7"/>
    <p:sldId id="278" r:id="rId8"/>
    <p:sldId id="280" r:id="rId9"/>
    <p:sldId id="281" r:id="rId10"/>
    <p:sldId id="273" r:id="rId11"/>
    <p:sldId id="283" r:id="rId12"/>
    <p:sldId id="282" r:id="rId13"/>
    <p:sldId id="284" r:id="rId14"/>
    <p:sldId id="274" r:id="rId15"/>
    <p:sldId id="285" r:id="rId16"/>
    <p:sldId id="276" r:id="rId17"/>
    <p:sldId id="287" r:id="rId18"/>
    <p:sldId id="288" r:id="rId19"/>
    <p:sldId id="289" r:id="rId20"/>
    <p:sldId id="286" r:id="rId21"/>
    <p:sldId id="290" r:id="rId22"/>
    <p:sldId id="291" r:id="rId23"/>
    <p:sldId id="292" r:id="rId24"/>
    <p:sldId id="302" r:id="rId25"/>
    <p:sldId id="294" r:id="rId26"/>
    <p:sldId id="303" r:id="rId27"/>
    <p:sldId id="305" r:id="rId28"/>
    <p:sldId id="304" r:id="rId29"/>
    <p:sldId id="293" r:id="rId30"/>
    <p:sldId id="295" r:id="rId31"/>
    <p:sldId id="296" r:id="rId32"/>
    <p:sldId id="298" r:id="rId33"/>
    <p:sldId id="299" r:id="rId34"/>
    <p:sldId id="300" r:id="rId35"/>
    <p:sldId id="301" r:id="rId36"/>
    <p:sldId id="27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0"/>
  </p:normalViewPr>
  <p:slideViewPr>
    <p:cSldViewPr snapToGrid="0">
      <p:cViewPr>
        <p:scale>
          <a:sx n="75" d="100"/>
          <a:sy n="75" d="100"/>
        </p:scale>
        <p:origin x="504" y="54"/>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9F3C91-8493-4DD7-9073-1231A8F0C3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FDA2E82-8185-47D7-A80E-78C08D52DA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576761-0AAC-41DE-B23B-02484E6CCDFC}" type="datetimeFigureOut">
              <a:rPr lang="en-US" smtClean="0"/>
              <a:t>8/14/2023</a:t>
            </a:fld>
            <a:endParaRPr lang="en-US"/>
          </a:p>
        </p:txBody>
      </p:sp>
      <p:sp>
        <p:nvSpPr>
          <p:cNvPr id="4" name="Footer Placeholder 3">
            <a:extLst>
              <a:ext uri="{FF2B5EF4-FFF2-40B4-BE49-F238E27FC236}">
                <a16:creationId xmlns:a16="http://schemas.microsoft.com/office/drawing/2014/main" id="{9B541B2A-A68E-435C-8092-B9D11F80E7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7F3ACF-5F94-4261-BD2F-8C338BE7E7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79B8C9-CF0C-46D7-9A49-54CA75227147}" type="slidenum">
              <a:rPr lang="en-US" smtClean="0"/>
              <a:t>‹#›</a:t>
            </a:fld>
            <a:endParaRPr lang="en-US"/>
          </a:p>
        </p:txBody>
      </p:sp>
    </p:spTree>
    <p:extLst>
      <p:ext uri="{BB962C8B-B14F-4D97-AF65-F5344CB8AC3E}">
        <p14:creationId xmlns:p14="http://schemas.microsoft.com/office/powerpoint/2010/main" val="177522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43F81-D16A-4251-98CC-7791A411DF2F}"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F5CD6-99DF-40C2-B50D-265159F3289D}" type="slidenum">
              <a:rPr lang="en-US" smtClean="0"/>
              <a:t>‹#›</a:t>
            </a:fld>
            <a:endParaRPr lang="en-US"/>
          </a:p>
        </p:txBody>
      </p:sp>
    </p:spTree>
    <p:extLst>
      <p:ext uri="{BB962C8B-B14F-4D97-AF65-F5344CB8AC3E}">
        <p14:creationId xmlns:p14="http://schemas.microsoft.com/office/powerpoint/2010/main" val="23832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a:solidFill>
            <a:schemeClr val="tx2">
              <a:lumMod val="75000"/>
            </a:schemeClr>
          </a:solidFill>
        </p:spPr>
        <p:txBody>
          <a:bodyPr>
            <a:normAutofit/>
          </a:bodyPr>
          <a:lstStyle>
            <a:lvl1pPr marL="0" indent="0" algn="l">
              <a:buNone/>
              <a:defRPr sz="20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www.capacitybay.com</a:t>
            </a:r>
          </a:p>
        </p:txBody>
      </p:sp>
      <p:sp>
        <p:nvSpPr>
          <p:cNvPr id="6" name="Slide Number Placeholder 5"/>
          <p:cNvSpPr>
            <a:spLocks noGrp="1"/>
          </p:cNvSpPr>
          <p:nvPr>
            <p:ph type="sldNum" sz="quarter" idx="12"/>
          </p:nvPr>
        </p:nvSpPr>
        <p:spPr>
          <a:xfrm>
            <a:off x="9896911" y="5410199"/>
            <a:ext cx="771089" cy="365125"/>
          </a:xfrm>
        </p:spPr>
        <p:txBody>
          <a:bodyPr/>
          <a:lstStyle/>
          <a:p>
            <a:fld id="{3E314742-E492-49FE-B411-557011724046}" type="slidenum">
              <a:rPr lang="en-US" smtClean="0"/>
              <a:t>‹#›</a:t>
            </a:fld>
            <a:endParaRPr lang="en-US"/>
          </a:p>
        </p:txBody>
      </p:sp>
      <p:pic>
        <p:nvPicPr>
          <p:cNvPr id="67" name="Picture 66">
            <a:extLst>
              <a:ext uri="{FF2B5EF4-FFF2-40B4-BE49-F238E27FC236}">
                <a16:creationId xmlns:a16="http://schemas.microsoft.com/office/drawing/2014/main" id="{7FD11A7F-7CAC-466D-A699-E9EB4D303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3782" y="284245"/>
            <a:ext cx="876134" cy="876134"/>
          </a:xfrm>
          <a:prstGeom prst="rect">
            <a:avLst/>
          </a:prstGeom>
        </p:spPr>
      </p:pic>
    </p:spTree>
    <p:extLst>
      <p:ext uri="{BB962C8B-B14F-4D97-AF65-F5344CB8AC3E}">
        <p14:creationId xmlns:p14="http://schemas.microsoft.com/office/powerpoint/2010/main" val="402807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a:solidFill>
            <a:schemeClr val="accent5"/>
          </a:solidFill>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77855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a:solidFill>
            <a:schemeClr val="tx2">
              <a:lumMod val="75000"/>
            </a:schemeClr>
          </a:solidFill>
        </p:spPr>
        <p:txBody>
          <a:bodyPr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4294934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a:solidFill>
            <a:schemeClr val="accent5"/>
          </a:solidFill>
        </p:spPr>
        <p:txBody>
          <a:bodyPr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656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a:solidFill>
            <a:schemeClr val="tx2">
              <a:lumMod val="75000"/>
            </a:schemeClr>
          </a:solidFill>
        </p:spPr>
        <p:txBody>
          <a:bodyPr anchor="t">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513015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2727632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140173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solidFill>
            <a:schemeClr val="tx2">
              <a:lumMod val="75000"/>
            </a:schemeClr>
          </a:solidFill>
        </p:spPr>
        <p:txBody>
          <a:bodyPr vert="eaVert"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229912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a:solidFill>
            <a:schemeClr val="tx2">
              <a:lumMod val="75000"/>
            </a:schemeClr>
          </a:solidFill>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73845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2">
              <a:lumMod val="75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18108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a:solidFill>
            <a:schemeClr val="tx2">
              <a:lumMod val="75000"/>
            </a:schemeClr>
          </a:solidFill>
        </p:spPr>
        <p:txBody>
          <a:bodyPr>
            <a:normAutofit/>
          </a:bodyPr>
          <a:lstStyle>
            <a:lvl1pPr marL="0" indent="0">
              <a:buNone/>
              <a:defRPr sz="1800" cap="all" baseline="0">
                <a:solidFill>
                  <a:schemeClr val="bg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94668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a:solidFill>
            <a:schemeClr val="tx2">
              <a:lumMod val="75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a:solidFill>
            <a:schemeClr val="tx2">
              <a:lumMod val="75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47264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www.capacitybay.com</a:t>
            </a:r>
          </a:p>
        </p:txBody>
      </p:sp>
      <p:sp>
        <p:nvSpPr>
          <p:cNvPr id="9" name="Slide Number Placeholder 8"/>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83766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67136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www.capacitybay.com</a:t>
            </a:r>
          </a:p>
        </p:txBody>
      </p:sp>
      <p:sp>
        <p:nvSpPr>
          <p:cNvPr id="4" name="Slide Number Placeholder 3"/>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262993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a:solidFill>
            <a:schemeClr val="tx2">
              <a:lumMod val="75000"/>
            </a:schemeClr>
          </a:solidFill>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a:solidFill>
            <a:schemeClr val="tx2">
              <a:lumMod val="75000"/>
            </a:schemeClr>
          </a:solidFill>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87494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a:solidFill>
            <a:schemeClr val="tx2">
              <a:lumMod val="75000"/>
            </a:schemeClr>
          </a:solidFill>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29539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a:solidFill>
            <a:schemeClr val="tx2">
              <a:lumMod val="75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9716859" y="6455501"/>
            <a:ext cx="2474276" cy="365125"/>
          </a:xfrm>
          <a:prstGeom prst="rect">
            <a:avLst/>
          </a:prstGeom>
        </p:spPr>
        <p:txBody>
          <a:bodyPr vert="horz" lIns="91440" tIns="45720" rIns="91440" bIns="45720" rtlCol="0" anchor="ctr"/>
          <a:lstStyle>
            <a:lvl1pPr algn="l">
              <a:defRPr sz="1050" cap="all" baseline="0">
                <a:solidFill>
                  <a:schemeClr val="tx2"/>
                </a:solidFill>
              </a:defRPr>
            </a:lvl1pPr>
          </a:lstStyle>
          <a:p>
            <a:r>
              <a:rPr lang="en-US" dirty="0"/>
              <a:t>www.capacitybay.com</a:t>
            </a:r>
          </a:p>
        </p:txBody>
      </p:sp>
      <p:sp>
        <p:nvSpPr>
          <p:cNvPr id="6" name="Slide Number Placeholder 5"/>
          <p:cNvSpPr>
            <a:spLocks noGrp="1"/>
          </p:cNvSpPr>
          <p:nvPr>
            <p:ph type="sldNum" sz="quarter" idx="4"/>
          </p:nvPr>
        </p:nvSpPr>
        <p:spPr>
          <a:xfrm>
            <a:off x="634615" y="6455501"/>
            <a:ext cx="771089" cy="365125"/>
          </a:xfrm>
          <a:prstGeom prst="rect">
            <a:avLst/>
          </a:prstGeom>
        </p:spPr>
        <p:txBody>
          <a:bodyPr vert="horz" lIns="91440" tIns="45720" rIns="91440" bIns="45720" rtlCol="0" anchor="ctr"/>
          <a:lstStyle>
            <a:lvl1pPr algn="r">
              <a:defRPr sz="1050">
                <a:solidFill>
                  <a:schemeClr val="tx2"/>
                </a:solidFill>
              </a:defRPr>
            </a:lvl1pPr>
          </a:lstStyle>
          <a:p>
            <a:fld id="{3E314742-E492-49FE-B411-557011724046}" type="slidenum">
              <a:rPr lang="en-US" smtClean="0"/>
              <a:pPr/>
              <a:t>‹#›</a:t>
            </a:fld>
            <a:endParaRPr lang="en-US" dirty="0"/>
          </a:p>
        </p:txBody>
      </p:sp>
      <p:pic>
        <p:nvPicPr>
          <p:cNvPr id="49" name="Picture 48">
            <a:extLst>
              <a:ext uri="{FF2B5EF4-FFF2-40B4-BE49-F238E27FC236}">
                <a16:creationId xmlns:a16="http://schemas.microsoft.com/office/drawing/2014/main" id="{28E38369-3ED8-41FD-AE87-A5290ABC44BD}"/>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329701" y="236289"/>
            <a:ext cx="876134" cy="876134"/>
          </a:xfrm>
          <a:prstGeom prst="rect">
            <a:avLst/>
          </a:prstGeom>
        </p:spPr>
      </p:pic>
      <p:pic>
        <p:nvPicPr>
          <p:cNvPr id="53" name="Picture 52">
            <a:extLst>
              <a:ext uri="{FF2B5EF4-FFF2-40B4-BE49-F238E27FC236}">
                <a16:creationId xmlns:a16="http://schemas.microsoft.com/office/drawing/2014/main" id="{9C0CF195-9238-4F7B-AE98-309150FA9586}"/>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4053663" y="1389711"/>
            <a:ext cx="4084674" cy="4078577"/>
          </a:xfrm>
          <a:prstGeom prst="rect">
            <a:avLst/>
          </a:prstGeom>
        </p:spPr>
      </p:pic>
    </p:spTree>
    <p:extLst>
      <p:ext uri="{BB962C8B-B14F-4D97-AF65-F5344CB8AC3E}">
        <p14:creationId xmlns:p14="http://schemas.microsoft.com/office/powerpoint/2010/main" val="668613945"/>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705970" y="1856096"/>
            <a:ext cx="5977720" cy="3684895"/>
          </a:xfrm>
        </p:spPr>
        <p:txBody>
          <a:bodyPr anchor="ctr">
            <a:noAutofit/>
          </a:bodyPr>
          <a:lstStyle/>
          <a:p>
            <a:r>
              <a:rPr lang="en-US" sz="6600" dirty="0">
                <a:latin typeface="Source Code Pro Black" panose="020B0809030403020204" pitchFamily="49" charset="0"/>
              </a:rPr>
              <a:t>CapacityBay </a:t>
            </a:r>
            <a:br>
              <a:rPr lang="en-US" sz="6600" dirty="0">
                <a:latin typeface="Source Code Pro Black" panose="020B0809030403020204" pitchFamily="49" charset="0"/>
              </a:rPr>
            </a:br>
            <a:r>
              <a:rPr lang="en-US" sz="6600" dirty="0">
                <a:latin typeface="Source Code Pro Black" panose="020B0809030403020204" pitchFamily="49" charset="0"/>
              </a:rPr>
              <a:t>C++ </a:t>
            </a:r>
            <a:br>
              <a:rPr lang="en-US" sz="6600" dirty="0">
                <a:latin typeface="Source Code Pro Black" panose="020B0809030403020204" pitchFamily="49" charset="0"/>
              </a:rPr>
            </a:br>
            <a:r>
              <a:rPr lang="en-US" sz="6600" dirty="0">
                <a:solidFill>
                  <a:schemeClr val="tx2">
                    <a:lumMod val="60000"/>
                    <a:lumOff val="40000"/>
                  </a:schemeClr>
                </a:solidFill>
                <a:latin typeface="Source Code Pro Black" panose="020B0809030403020204" pitchFamily="49" charset="0"/>
              </a:rPr>
              <a:t>COURSE</a:t>
            </a:r>
            <a:br>
              <a:rPr lang="en-US" sz="6600" dirty="0">
                <a:solidFill>
                  <a:schemeClr val="tx2">
                    <a:lumMod val="60000"/>
                    <a:lumOff val="40000"/>
                  </a:schemeClr>
                </a:solidFill>
                <a:latin typeface="Source Code Pro Black" panose="020B0809030403020204" pitchFamily="49" charset="0"/>
              </a:rPr>
            </a:br>
            <a:r>
              <a:rPr lang="en-US" sz="2000" dirty="0">
                <a:solidFill>
                  <a:schemeClr val="tx2"/>
                </a:solidFill>
                <a:latin typeface="Source Code Pro Black" panose="020B0809030403020204" pitchFamily="49" charset="0"/>
              </a:rPr>
              <a:t>DANIEL EMEKA - ILOZOR</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a:xfrm>
            <a:off x="1705970" y="5410199"/>
            <a:ext cx="5124886" cy="365125"/>
          </a:xfrm>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1</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7" y="2284852"/>
            <a:ext cx="2401997" cy="2696581"/>
          </a:xfrm>
          <a:prstGeom prst="rect">
            <a:avLst/>
          </a:prstGeom>
        </p:spPr>
      </p:pic>
    </p:spTree>
    <p:extLst>
      <p:ext uri="{BB962C8B-B14F-4D97-AF65-F5344CB8AC3E}">
        <p14:creationId xmlns:p14="http://schemas.microsoft.com/office/powerpoint/2010/main" val="405181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498C-6915-4585-A6C3-F4808F5B0BB4}"/>
              </a:ext>
            </a:extLst>
          </p:cNvPr>
          <p:cNvSpPr>
            <a:spLocks noGrp="1"/>
          </p:cNvSpPr>
          <p:nvPr>
            <p:ph type="title"/>
          </p:nvPr>
        </p:nvSpPr>
        <p:spPr/>
        <p:txBody>
          <a:bodyPr/>
          <a:lstStyle/>
          <a:p>
            <a:r>
              <a:rPr lang="en-US" dirty="0">
                <a:solidFill>
                  <a:srgbClr val="0070C0"/>
                </a:solidFill>
              </a:rPr>
              <a:t>IF-ELSE</a:t>
            </a:r>
          </a:p>
        </p:txBody>
      </p:sp>
      <p:sp>
        <p:nvSpPr>
          <p:cNvPr id="3" name="Content Placeholder 2">
            <a:extLst>
              <a:ext uri="{FF2B5EF4-FFF2-40B4-BE49-F238E27FC236}">
                <a16:creationId xmlns:a16="http://schemas.microsoft.com/office/drawing/2014/main" id="{D6BA4D52-3748-49E9-9473-4EA4F3DFFB52}"/>
              </a:ext>
            </a:extLst>
          </p:cNvPr>
          <p:cNvSpPr>
            <a:spLocks noGrp="1"/>
          </p:cNvSpPr>
          <p:nvPr>
            <p:ph idx="1"/>
          </p:nvPr>
        </p:nvSpPr>
        <p:spPr>
          <a:xfrm>
            <a:off x="1141412" y="1550504"/>
            <a:ext cx="9905999" cy="4240697"/>
          </a:xfrm>
        </p:spPr>
        <p:txBody>
          <a:bodyPr/>
          <a:lstStyle/>
          <a:p>
            <a:pPr marL="0" indent="0">
              <a:buNone/>
            </a:pPr>
            <a:r>
              <a:rPr lang="en-US" dirty="0"/>
              <a:t>The general form of the if-else statement is</a:t>
            </a:r>
          </a:p>
          <a:p>
            <a:pPr marL="0" indent="0">
              <a:buNone/>
            </a:pPr>
            <a:endParaRPr lang="en-US" dirty="0"/>
          </a:p>
        </p:txBody>
      </p:sp>
      <p:sp>
        <p:nvSpPr>
          <p:cNvPr id="4" name="Footer Placeholder 3">
            <a:extLst>
              <a:ext uri="{FF2B5EF4-FFF2-40B4-BE49-F238E27FC236}">
                <a16:creationId xmlns:a16="http://schemas.microsoft.com/office/drawing/2014/main" id="{0D35E0F9-556A-468B-8289-82CB6F84AE60}"/>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D5B9EC0D-050D-425A-9485-2BB66B77FAF5}"/>
              </a:ext>
            </a:extLst>
          </p:cNvPr>
          <p:cNvSpPr>
            <a:spLocks noGrp="1"/>
          </p:cNvSpPr>
          <p:nvPr>
            <p:ph type="sldNum" sz="quarter" idx="12"/>
          </p:nvPr>
        </p:nvSpPr>
        <p:spPr/>
        <p:txBody>
          <a:bodyPr/>
          <a:lstStyle/>
          <a:p>
            <a:fld id="{3E314742-E492-49FE-B411-557011724046}" type="slidenum">
              <a:rPr lang="en-US" smtClean="0"/>
              <a:t>10</a:t>
            </a:fld>
            <a:endParaRPr lang="en-US"/>
          </a:p>
        </p:txBody>
      </p:sp>
      <p:sp>
        <p:nvSpPr>
          <p:cNvPr id="7" name="Rectangle 6">
            <a:extLst>
              <a:ext uri="{FF2B5EF4-FFF2-40B4-BE49-F238E27FC236}">
                <a16:creationId xmlns:a16="http://schemas.microsoft.com/office/drawing/2014/main" id="{EB363EB5-6250-433B-8232-0EFAF9FE5350}"/>
              </a:ext>
            </a:extLst>
          </p:cNvPr>
          <p:cNvSpPr/>
          <p:nvPr/>
        </p:nvSpPr>
        <p:spPr>
          <a:xfrm>
            <a:off x="1141411" y="2097088"/>
            <a:ext cx="9905999" cy="3693319"/>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bits/</a:t>
            </a:r>
            <a:r>
              <a:rPr lang="en-US" dirty="0" err="1">
                <a:solidFill>
                  <a:srgbClr val="CE9178"/>
                </a:solidFill>
                <a:latin typeface="Consolas" panose="020B0609020204030204" pitchFamily="49" charset="0"/>
              </a:rPr>
              <a:t>stdc</a:t>
            </a:r>
            <a:r>
              <a:rPr lang="en-US" dirty="0">
                <a:solidFill>
                  <a:srgbClr val="CE9178"/>
                </a:solidFill>
                <a:latin typeface="Consolas" panose="020B0609020204030204" pitchFamily="49" charset="0"/>
              </a:rPr>
              <a:t>++.h</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boolean expression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execute statements here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These only execute when the boolean expression returns true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execute this part if the boolean expression returns false;</a:t>
            </a:r>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94698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498C-6915-4585-A6C3-F4808F5B0BB4}"/>
              </a:ext>
            </a:extLst>
          </p:cNvPr>
          <p:cNvSpPr>
            <a:spLocks noGrp="1"/>
          </p:cNvSpPr>
          <p:nvPr>
            <p:ph type="title"/>
          </p:nvPr>
        </p:nvSpPr>
        <p:spPr/>
        <p:txBody>
          <a:bodyPr/>
          <a:lstStyle/>
          <a:p>
            <a:r>
              <a:rPr lang="en-US" dirty="0">
                <a:solidFill>
                  <a:srgbClr val="FF0000"/>
                </a:solidFill>
              </a:rPr>
              <a:t>TEMPERATURE </a:t>
            </a:r>
            <a:r>
              <a:rPr lang="en-US" dirty="0"/>
              <a:t>SETTING</a:t>
            </a:r>
          </a:p>
        </p:txBody>
      </p:sp>
      <p:sp>
        <p:nvSpPr>
          <p:cNvPr id="3" name="Content Placeholder 2">
            <a:extLst>
              <a:ext uri="{FF2B5EF4-FFF2-40B4-BE49-F238E27FC236}">
                <a16:creationId xmlns:a16="http://schemas.microsoft.com/office/drawing/2014/main" id="{D6BA4D52-3748-49E9-9473-4EA4F3DFFB52}"/>
              </a:ext>
            </a:extLst>
          </p:cNvPr>
          <p:cNvSpPr>
            <a:spLocks noGrp="1"/>
          </p:cNvSpPr>
          <p:nvPr>
            <p:ph idx="1"/>
          </p:nvPr>
        </p:nvSpPr>
        <p:spPr>
          <a:xfrm>
            <a:off x="1141412" y="1550504"/>
            <a:ext cx="10401231" cy="4240697"/>
          </a:xfrm>
        </p:spPr>
        <p:txBody>
          <a:bodyPr/>
          <a:lstStyle/>
          <a:p>
            <a:pPr marL="0" indent="0">
              <a:buNone/>
            </a:pPr>
            <a:r>
              <a:rPr lang="en-US" dirty="0"/>
              <a:t>How can we solve the temperature problem from before with our current tool-kit?</a:t>
            </a:r>
          </a:p>
          <a:p>
            <a:pPr marL="0" indent="0">
              <a:buNone/>
            </a:pPr>
            <a:endParaRPr lang="en-US" dirty="0"/>
          </a:p>
        </p:txBody>
      </p:sp>
      <p:sp>
        <p:nvSpPr>
          <p:cNvPr id="4" name="Footer Placeholder 3">
            <a:extLst>
              <a:ext uri="{FF2B5EF4-FFF2-40B4-BE49-F238E27FC236}">
                <a16:creationId xmlns:a16="http://schemas.microsoft.com/office/drawing/2014/main" id="{0D35E0F9-556A-468B-8289-82CB6F84AE60}"/>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D5B9EC0D-050D-425A-9485-2BB66B77FAF5}"/>
              </a:ext>
            </a:extLst>
          </p:cNvPr>
          <p:cNvSpPr>
            <a:spLocks noGrp="1"/>
          </p:cNvSpPr>
          <p:nvPr>
            <p:ph type="sldNum" sz="quarter" idx="12"/>
          </p:nvPr>
        </p:nvSpPr>
        <p:spPr/>
        <p:txBody>
          <a:bodyPr/>
          <a:lstStyle/>
          <a:p>
            <a:fld id="{3E314742-E492-49FE-B411-557011724046}" type="slidenum">
              <a:rPr lang="en-US" smtClean="0"/>
              <a:t>11</a:t>
            </a:fld>
            <a:endParaRPr lang="en-US"/>
          </a:p>
        </p:txBody>
      </p:sp>
      <p:sp>
        <p:nvSpPr>
          <p:cNvPr id="6" name="Rectangle 5">
            <a:extLst>
              <a:ext uri="{FF2B5EF4-FFF2-40B4-BE49-F238E27FC236}">
                <a16:creationId xmlns:a16="http://schemas.microsoft.com/office/drawing/2014/main" id="{4842EE01-ABB0-4E01-8EC9-519DC93F3AFE}"/>
              </a:ext>
            </a:extLst>
          </p:cNvPr>
          <p:cNvSpPr/>
          <p:nvPr/>
        </p:nvSpPr>
        <p:spPr>
          <a:xfrm>
            <a:off x="1141411" y="2568135"/>
            <a:ext cx="10401231" cy="3416320"/>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iostream</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float</a:t>
            </a:r>
            <a:r>
              <a:rPr lang="en-US" dirty="0">
                <a:solidFill>
                  <a:srgbClr val="D4D4D4"/>
                </a:solidFill>
                <a:latin typeface="Consolas" panose="020B0609020204030204" pitchFamily="49" charset="0"/>
              </a:rPr>
              <a:t> temperature</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float</a:t>
            </a:r>
            <a:r>
              <a:rPr lang="en-US" dirty="0">
                <a:solidFill>
                  <a:srgbClr val="D4D4D4"/>
                </a:solidFill>
                <a:latin typeface="Consolas" panose="020B0609020204030204" pitchFamily="49" charset="0"/>
              </a:rPr>
              <a:t> limit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5.0</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"What is the current temperature of the room?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cin </a:t>
            </a:r>
            <a:r>
              <a:rPr lang="en-US" dirty="0">
                <a:solidFill>
                  <a:srgbClr val="DCDCDC"/>
                </a:solidFill>
                <a:latin typeface="Consolas" panose="020B0609020204030204" pitchFamily="49" charset="0"/>
              </a:rPr>
              <a:t>&gt;&gt;</a:t>
            </a:r>
            <a:r>
              <a:rPr lang="en-US" dirty="0">
                <a:solidFill>
                  <a:srgbClr val="D4D4D4"/>
                </a:solidFill>
                <a:latin typeface="Consolas" panose="020B0609020204030204" pitchFamily="49" charset="0"/>
              </a:rPr>
              <a:t> temperature</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temperature</a:t>
            </a:r>
            <a:r>
              <a:rPr lang="en-US" dirty="0">
                <a:solidFill>
                  <a:srgbClr val="DCDCDC"/>
                </a:solidFill>
                <a:latin typeface="Consolas" panose="020B0609020204030204" pitchFamily="49" charset="0"/>
              </a:rPr>
              <a:t>&lt;</a:t>
            </a:r>
            <a:r>
              <a:rPr lang="en-US" dirty="0">
                <a:solidFill>
                  <a:srgbClr val="D4D4D4"/>
                </a:solidFill>
                <a:latin typeface="Consolas" panose="020B0609020204030204" pitchFamily="49" charset="0"/>
              </a:rPr>
              <a:t>limit</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"Too cold!!!"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"Not too cold!"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3412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498C-6915-4585-A6C3-F4808F5B0BB4}"/>
              </a:ext>
            </a:extLst>
          </p:cNvPr>
          <p:cNvSpPr>
            <a:spLocks noGrp="1"/>
          </p:cNvSpPr>
          <p:nvPr>
            <p:ph type="title"/>
          </p:nvPr>
        </p:nvSpPr>
        <p:spPr/>
        <p:txBody>
          <a:bodyPr/>
          <a:lstStyle/>
          <a:p>
            <a:r>
              <a:rPr lang="en-US" dirty="0">
                <a:solidFill>
                  <a:srgbClr val="0070C0"/>
                </a:solidFill>
              </a:rPr>
              <a:t>ELSE IF </a:t>
            </a:r>
          </a:p>
        </p:txBody>
      </p:sp>
      <p:sp>
        <p:nvSpPr>
          <p:cNvPr id="3" name="Content Placeholder 2">
            <a:extLst>
              <a:ext uri="{FF2B5EF4-FFF2-40B4-BE49-F238E27FC236}">
                <a16:creationId xmlns:a16="http://schemas.microsoft.com/office/drawing/2014/main" id="{D6BA4D52-3748-49E9-9473-4EA4F3DFFB52}"/>
              </a:ext>
            </a:extLst>
          </p:cNvPr>
          <p:cNvSpPr>
            <a:spLocks noGrp="1"/>
          </p:cNvSpPr>
          <p:nvPr>
            <p:ph idx="1"/>
          </p:nvPr>
        </p:nvSpPr>
        <p:spPr>
          <a:xfrm>
            <a:off x="1141412" y="1550504"/>
            <a:ext cx="9905999" cy="4240697"/>
          </a:xfrm>
        </p:spPr>
        <p:txBody>
          <a:bodyPr>
            <a:normAutofit fontScale="92500" lnSpcReduction="20000"/>
          </a:bodyPr>
          <a:lstStyle/>
          <a:p>
            <a:pPr marL="0" indent="0">
              <a:buNone/>
            </a:pPr>
            <a:r>
              <a:rPr lang="en-US" dirty="0"/>
              <a:t>Ok, so we have if and else. We can do a lot with this. But there are still certain things that look quite stressful to code. For example, let’s take the previous problem and make it more difficult. Now instead of only checking if the temperature is cold, you have to also consider if it’s too hot…</a:t>
            </a:r>
          </a:p>
          <a:p>
            <a:pPr marL="0" indent="0">
              <a:buNone/>
            </a:pPr>
            <a:r>
              <a:rPr lang="en-US" dirty="0"/>
              <a:t>This is not hard at a glance, and that’s true. We can actually use our current knowledge to solve this. But the code will look a bit unnecessarily long. </a:t>
            </a:r>
          </a:p>
          <a:p>
            <a:pPr marL="0" indent="0">
              <a:buNone/>
            </a:pPr>
            <a:r>
              <a:rPr lang="en-US" dirty="0"/>
              <a:t>How can we use our current knowledge? Well, in the else block we can run another if statement!</a:t>
            </a:r>
          </a:p>
        </p:txBody>
      </p:sp>
      <p:sp>
        <p:nvSpPr>
          <p:cNvPr id="4" name="Footer Placeholder 3">
            <a:extLst>
              <a:ext uri="{FF2B5EF4-FFF2-40B4-BE49-F238E27FC236}">
                <a16:creationId xmlns:a16="http://schemas.microsoft.com/office/drawing/2014/main" id="{0D35E0F9-556A-468B-8289-82CB6F84AE60}"/>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D5B9EC0D-050D-425A-9485-2BB66B77FAF5}"/>
              </a:ext>
            </a:extLst>
          </p:cNvPr>
          <p:cNvSpPr>
            <a:spLocks noGrp="1"/>
          </p:cNvSpPr>
          <p:nvPr>
            <p:ph type="sldNum" sz="quarter" idx="12"/>
          </p:nvPr>
        </p:nvSpPr>
        <p:spPr/>
        <p:txBody>
          <a:bodyPr/>
          <a:lstStyle/>
          <a:p>
            <a:fld id="{3E314742-E492-49FE-B411-557011724046}" type="slidenum">
              <a:rPr lang="en-US" smtClean="0"/>
              <a:t>12</a:t>
            </a:fld>
            <a:endParaRPr lang="en-US"/>
          </a:p>
        </p:txBody>
      </p:sp>
    </p:spTree>
    <p:extLst>
      <p:ext uri="{BB962C8B-B14F-4D97-AF65-F5344CB8AC3E}">
        <p14:creationId xmlns:p14="http://schemas.microsoft.com/office/powerpoint/2010/main" val="1379845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498C-6915-4585-A6C3-F4808F5B0BB4}"/>
              </a:ext>
            </a:extLst>
          </p:cNvPr>
          <p:cNvSpPr>
            <a:spLocks noGrp="1"/>
          </p:cNvSpPr>
          <p:nvPr>
            <p:ph type="title"/>
          </p:nvPr>
        </p:nvSpPr>
        <p:spPr/>
        <p:txBody>
          <a:bodyPr/>
          <a:lstStyle/>
          <a:p>
            <a:r>
              <a:rPr lang="en-US" dirty="0">
                <a:solidFill>
                  <a:srgbClr val="FF0000"/>
                </a:solidFill>
              </a:rPr>
              <a:t>TEMPERATURE </a:t>
            </a:r>
            <a:r>
              <a:rPr lang="en-US" dirty="0"/>
              <a:t>SETTING II</a:t>
            </a:r>
            <a:endParaRPr lang="en-US" dirty="0">
              <a:solidFill>
                <a:srgbClr val="0070C0"/>
              </a:solidFill>
            </a:endParaRPr>
          </a:p>
        </p:txBody>
      </p:sp>
      <p:sp>
        <p:nvSpPr>
          <p:cNvPr id="4" name="Footer Placeholder 3">
            <a:extLst>
              <a:ext uri="{FF2B5EF4-FFF2-40B4-BE49-F238E27FC236}">
                <a16:creationId xmlns:a16="http://schemas.microsoft.com/office/drawing/2014/main" id="{0D35E0F9-556A-468B-8289-82CB6F84AE60}"/>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D5B9EC0D-050D-425A-9485-2BB66B77FAF5}"/>
              </a:ext>
            </a:extLst>
          </p:cNvPr>
          <p:cNvSpPr>
            <a:spLocks noGrp="1"/>
          </p:cNvSpPr>
          <p:nvPr>
            <p:ph type="sldNum" sz="quarter" idx="12"/>
          </p:nvPr>
        </p:nvSpPr>
        <p:spPr/>
        <p:txBody>
          <a:bodyPr/>
          <a:lstStyle/>
          <a:p>
            <a:fld id="{3E314742-E492-49FE-B411-557011724046}" type="slidenum">
              <a:rPr lang="en-US" smtClean="0"/>
              <a:t>13</a:t>
            </a:fld>
            <a:endParaRPr lang="en-US"/>
          </a:p>
        </p:txBody>
      </p:sp>
      <p:sp>
        <p:nvSpPr>
          <p:cNvPr id="6" name="Rectangle 5">
            <a:extLst>
              <a:ext uri="{FF2B5EF4-FFF2-40B4-BE49-F238E27FC236}">
                <a16:creationId xmlns:a16="http://schemas.microsoft.com/office/drawing/2014/main" id="{A26A7579-4B57-486D-92E5-18F142FAE3AE}"/>
              </a:ext>
            </a:extLst>
          </p:cNvPr>
          <p:cNvSpPr/>
          <p:nvPr/>
        </p:nvSpPr>
        <p:spPr>
          <a:xfrm>
            <a:off x="1141410" y="1550504"/>
            <a:ext cx="9102519" cy="4247317"/>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bits/</a:t>
            </a:r>
            <a:r>
              <a:rPr lang="en-US" dirty="0" err="1">
                <a:solidFill>
                  <a:srgbClr val="CE9178"/>
                </a:solidFill>
                <a:latin typeface="Consolas" panose="020B0609020204030204" pitchFamily="49" charset="0"/>
              </a:rPr>
              <a:t>stdc</a:t>
            </a:r>
            <a:r>
              <a:rPr lang="en-US" dirty="0">
                <a:solidFill>
                  <a:srgbClr val="CE9178"/>
                </a:solidFill>
                <a:latin typeface="Consolas" panose="020B0609020204030204" pitchFamily="49" charset="0"/>
              </a:rPr>
              <a:t>++.h</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float</a:t>
            </a:r>
            <a:r>
              <a:rPr lang="en-US" dirty="0">
                <a:solidFill>
                  <a:srgbClr val="D4D4D4"/>
                </a:solidFill>
                <a:latin typeface="Consolas" panose="020B0609020204030204" pitchFamily="49" charset="0"/>
              </a:rPr>
              <a:t> temperature</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float</a:t>
            </a:r>
            <a:r>
              <a:rPr lang="en-US" dirty="0">
                <a:solidFill>
                  <a:srgbClr val="D4D4D4"/>
                </a:solidFill>
                <a:latin typeface="Consolas" panose="020B0609020204030204" pitchFamily="49" charset="0"/>
              </a:rPr>
              <a:t> lowlimit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5.0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highlimit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40.0</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"What is the current temperature of the room?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cin </a:t>
            </a:r>
            <a:r>
              <a:rPr lang="en-US" dirty="0">
                <a:solidFill>
                  <a:srgbClr val="DCDCDC"/>
                </a:solidFill>
                <a:latin typeface="Consolas" panose="020B0609020204030204" pitchFamily="49" charset="0"/>
              </a:rPr>
              <a:t>&gt;&gt;</a:t>
            </a:r>
            <a:r>
              <a:rPr lang="en-US" dirty="0">
                <a:solidFill>
                  <a:srgbClr val="D4D4D4"/>
                </a:solidFill>
                <a:latin typeface="Consolas" panose="020B0609020204030204" pitchFamily="49" charset="0"/>
              </a:rPr>
              <a:t> temperature</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temperature</a:t>
            </a:r>
            <a:r>
              <a:rPr lang="en-US" dirty="0">
                <a:solidFill>
                  <a:srgbClr val="DCDCDC"/>
                </a:solidFill>
                <a:latin typeface="Consolas" panose="020B0609020204030204" pitchFamily="49" charset="0"/>
              </a:rPr>
              <a:t>&lt;</a:t>
            </a:r>
            <a:r>
              <a:rPr lang="en-US" dirty="0">
                <a:solidFill>
                  <a:srgbClr val="D4D4D4"/>
                </a:solidFill>
                <a:latin typeface="Consolas" panose="020B0609020204030204" pitchFamily="49" charset="0"/>
              </a:rPr>
              <a:t>lowlimit</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"Too cold!!!"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temperature </a:t>
            </a:r>
            <a:r>
              <a:rPr lang="en-US" dirty="0">
                <a:solidFill>
                  <a:srgbClr val="DCDCDC"/>
                </a:solidFill>
                <a:latin typeface="Consolas" panose="020B0609020204030204" pitchFamily="49" charset="0"/>
              </a:rPr>
              <a:t>&gt;</a:t>
            </a:r>
            <a:r>
              <a:rPr lang="en-US" dirty="0">
                <a:solidFill>
                  <a:srgbClr val="D4D4D4"/>
                </a:solidFill>
                <a:latin typeface="Consolas" panose="020B0609020204030204" pitchFamily="49" charset="0"/>
              </a:rPr>
              <a:t> highlimit</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"Too hot!!!"</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"Just right"</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2582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498C-6915-4585-A6C3-F4808F5B0BB4}"/>
              </a:ext>
            </a:extLst>
          </p:cNvPr>
          <p:cNvSpPr>
            <a:spLocks noGrp="1"/>
          </p:cNvSpPr>
          <p:nvPr>
            <p:ph type="title"/>
          </p:nvPr>
        </p:nvSpPr>
        <p:spPr>
          <a:xfrm>
            <a:off x="4763860" y="71934"/>
            <a:ext cx="2140523" cy="1478570"/>
          </a:xfrm>
        </p:spPr>
        <p:txBody>
          <a:bodyPr/>
          <a:lstStyle/>
          <a:p>
            <a:r>
              <a:rPr lang="en-US" dirty="0">
                <a:solidFill>
                  <a:srgbClr val="0070C0"/>
                </a:solidFill>
              </a:rPr>
              <a:t>ELSE IF</a:t>
            </a:r>
          </a:p>
        </p:txBody>
      </p:sp>
      <p:sp>
        <p:nvSpPr>
          <p:cNvPr id="3" name="Content Placeholder 2">
            <a:extLst>
              <a:ext uri="{FF2B5EF4-FFF2-40B4-BE49-F238E27FC236}">
                <a16:creationId xmlns:a16="http://schemas.microsoft.com/office/drawing/2014/main" id="{D6BA4D52-3748-49E9-9473-4EA4F3DFFB52}"/>
              </a:ext>
            </a:extLst>
          </p:cNvPr>
          <p:cNvSpPr>
            <a:spLocks noGrp="1"/>
          </p:cNvSpPr>
          <p:nvPr>
            <p:ph idx="1"/>
          </p:nvPr>
        </p:nvSpPr>
        <p:spPr>
          <a:xfrm>
            <a:off x="1141411" y="1046921"/>
            <a:ext cx="9905999" cy="1285462"/>
          </a:xfrm>
        </p:spPr>
        <p:txBody>
          <a:bodyPr>
            <a:normAutofit fontScale="85000" lnSpcReduction="20000"/>
          </a:bodyPr>
          <a:lstStyle/>
          <a:p>
            <a:pPr marL="0" indent="0">
              <a:buNone/>
            </a:pPr>
            <a:r>
              <a:rPr lang="en-US" sz="2000" dirty="0"/>
              <a:t>The previous code is quite longer than necessary. Imagine if we had many other conditions to check, we would be having lengthy if-else blocks of code. There is a short-hand for this: ELSE IF.</a:t>
            </a:r>
          </a:p>
          <a:p>
            <a:pPr marL="0" indent="0">
              <a:buNone/>
            </a:pPr>
            <a:r>
              <a:rPr lang="en-US" sz="2000" dirty="0"/>
              <a:t>The general form of the if -else if - else statement is</a:t>
            </a:r>
          </a:p>
          <a:p>
            <a:pPr marL="0" indent="0">
              <a:buNone/>
            </a:pPr>
            <a:endParaRPr lang="en-US" sz="2000" dirty="0"/>
          </a:p>
        </p:txBody>
      </p:sp>
      <p:sp>
        <p:nvSpPr>
          <p:cNvPr id="4" name="Footer Placeholder 3">
            <a:extLst>
              <a:ext uri="{FF2B5EF4-FFF2-40B4-BE49-F238E27FC236}">
                <a16:creationId xmlns:a16="http://schemas.microsoft.com/office/drawing/2014/main" id="{0D35E0F9-556A-468B-8289-82CB6F84AE60}"/>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D5B9EC0D-050D-425A-9485-2BB66B77FAF5}"/>
              </a:ext>
            </a:extLst>
          </p:cNvPr>
          <p:cNvSpPr>
            <a:spLocks noGrp="1"/>
          </p:cNvSpPr>
          <p:nvPr>
            <p:ph type="sldNum" sz="quarter" idx="12"/>
          </p:nvPr>
        </p:nvSpPr>
        <p:spPr/>
        <p:txBody>
          <a:bodyPr/>
          <a:lstStyle/>
          <a:p>
            <a:fld id="{3E314742-E492-49FE-B411-557011724046}" type="slidenum">
              <a:rPr lang="en-US" smtClean="0"/>
              <a:t>14</a:t>
            </a:fld>
            <a:endParaRPr lang="en-US"/>
          </a:p>
        </p:txBody>
      </p:sp>
      <p:sp>
        <p:nvSpPr>
          <p:cNvPr id="6" name="Rectangle 5">
            <a:extLst>
              <a:ext uri="{FF2B5EF4-FFF2-40B4-BE49-F238E27FC236}">
                <a16:creationId xmlns:a16="http://schemas.microsoft.com/office/drawing/2014/main" id="{86F36B1A-3910-4B26-A64C-37FE8A1CA4E5}"/>
              </a:ext>
            </a:extLst>
          </p:cNvPr>
          <p:cNvSpPr/>
          <p:nvPr/>
        </p:nvSpPr>
        <p:spPr>
          <a:xfrm>
            <a:off x="1141412" y="2332383"/>
            <a:ext cx="9905998" cy="4185761"/>
          </a:xfrm>
          <a:prstGeom prst="rect">
            <a:avLst/>
          </a:prstGeom>
          <a:solidFill>
            <a:schemeClr val="tx1"/>
          </a:solidFill>
        </p:spPr>
        <p:txBody>
          <a:bodyPr wrap="square">
            <a:spAutoFit/>
          </a:bodyPr>
          <a:lstStyle/>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if</a:t>
            </a:r>
            <a:r>
              <a:rPr lang="en-US" sz="1400" dirty="0">
                <a:solidFill>
                  <a:srgbClr val="DCDCDC"/>
                </a:solidFill>
                <a:latin typeface="Consolas" panose="020B0609020204030204" pitchFamily="49" charset="0"/>
              </a:rPr>
              <a:t>(</a:t>
            </a:r>
            <a:r>
              <a:rPr lang="en-US" sz="1400" dirty="0">
                <a:solidFill>
                  <a:srgbClr val="D4D4D4"/>
                </a:solidFill>
                <a:latin typeface="Consolas" panose="020B0609020204030204" pitchFamily="49" charset="0"/>
              </a:rPr>
              <a:t>boolean expression</a:t>
            </a:r>
            <a:r>
              <a:rPr lang="en-US" sz="1400" dirty="0">
                <a:solidFill>
                  <a:srgbClr val="DCDCDC"/>
                </a:solidFill>
                <a:latin typeface="Consolas" panose="020B0609020204030204" pitchFamily="49" charset="0"/>
              </a:rPr>
              <a: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608B4E"/>
                </a:solidFill>
                <a:latin typeface="Consolas" panose="020B0609020204030204" pitchFamily="49" charset="0"/>
              </a:rPr>
              <a:t>// execute statements here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608B4E"/>
                </a:solidFill>
                <a:latin typeface="Consolas" panose="020B0609020204030204" pitchFamily="49" charset="0"/>
              </a:rPr>
              <a:t>// These only execute when the boolean expression returns true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DCDCDC"/>
                </a:solidFill>
                <a:latin typeface="Consolas" panose="020B0609020204030204" pitchFamily="49" charset="0"/>
              </a:rPr>
              <a: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else</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if</a:t>
            </a:r>
            <a:r>
              <a:rPr lang="en-US" sz="1400" dirty="0">
                <a:solidFill>
                  <a:srgbClr val="DCDCDC"/>
                </a:solidFill>
                <a:latin typeface="Consolas" panose="020B0609020204030204" pitchFamily="49" charset="0"/>
              </a:rPr>
              <a:t>(</a:t>
            </a:r>
            <a:r>
              <a:rPr lang="en-US" sz="1400" dirty="0">
                <a:solidFill>
                  <a:srgbClr val="D4D4D4"/>
                </a:solidFill>
                <a:latin typeface="Consolas" panose="020B0609020204030204" pitchFamily="49" charset="0"/>
              </a:rPr>
              <a:t>a different condition</a:t>
            </a:r>
            <a:r>
              <a:rPr lang="en-US" sz="1400" dirty="0">
                <a:solidFill>
                  <a:srgbClr val="DCDCDC"/>
                </a:solidFill>
                <a:latin typeface="Consolas" panose="020B0609020204030204" pitchFamily="49" charset="0"/>
              </a:rPr>
              <a:t>){</a:t>
            </a:r>
          </a:p>
          <a:p>
            <a:r>
              <a:rPr lang="en-US" sz="1400" dirty="0">
                <a:solidFill>
                  <a:srgbClr val="DCDCDC"/>
                </a:solidFill>
                <a:latin typeface="Consolas" panose="020B0609020204030204" pitchFamily="49" charset="0"/>
              </a:rPr>
              <a:t>        </a:t>
            </a:r>
            <a:r>
              <a:rPr lang="en-US" sz="1400" dirty="0">
                <a:solidFill>
                  <a:srgbClr val="608B4E"/>
                </a:solidFill>
                <a:latin typeface="Consolas" panose="020B0609020204030204" pitchFamily="49" charset="0"/>
              </a:rPr>
              <a:t>// if all Boolean expressions above this one returns false</a:t>
            </a:r>
          </a:p>
          <a:p>
            <a:r>
              <a:rPr lang="en-US" sz="1400" dirty="0">
                <a:solidFill>
                  <a:srgbClr val="608B4E"/>
                </a:solidFill>
                <a:latin typeface="Consolas" panose="020B0609020204030204" pitchFamily="49" charset="0"/>
              </a:rPr>
              <a:t>        // and this particular condition returns true, then execute this</a:t>
            </a:r>
          </a:p>
          <a:p>
            <a:r>
              <a:rPr lang="en-US" sz="1400" dirty="0">
                <a:solidFill>
                  <a:srgbClr val="608B4E"/>
                </a:solidFill>
                <a:latin typeface="Consolas" panose="020B0609020204030204" pitchFamily="49" charset="0"/>
              </a:rPr>
              <a:t>        // something</a:t>
            </a:r>
          </a:p>
          <a:p>
            <a:r>
              <a:rPr lang="en-US" sz="1400" dirty="0">
                <a:solidFill>
                  <a:srgbClr val="D4D4D4"/>
                </a:solidFill>
                <a:latin typeface="Consolas" panose="020B0609020204030204" pitchFamily="49" charset="0"/>
              </a:rPr>
              <a:t>    </a:t>
            </a:r>
            <a:r>
              <a:rPr lang="en-US" sz="1400" dirty="0">
                <a:solidFill>
                  <a:srgbClr val="DCDCDC"/>
                </a:solidFill>
                <a:latin typeface="Consolas" panose="020B0609020204030204" pitchFamily="49" charset="0"/>
              </a:rPr>
              <a: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else</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if</a:t>
            </a:r>
            <a:r>
              <a:rPr lang="en-US" sz="1400" dirty="0">
                <a:solidFill>
                  <a:srgbClr val="DCDCDC"/>
                </a:solidFill>
                <a:latin typeface="Consolas" panose="020B0609020204030204" pitchFamily="49" charset="0"/>
              </a:rPr>
              <a:t>(</a:t>
            </a:r>
            <a:r>
              <a:rPr lang="en-US" sz="1400" dirty="0">
                <a:solidFill>
                  <a:srgbClr val="D4D4D4"/>
                </a:solidFill>
                <a:latin typeface="Consolas" panose="020B0609020204030204" pitchFamily="49" charset="0"/>
              </a:rPr>
              <a:t>another different condition</a:t>
            </a:r>
            <a:r>
              <a:rPr lang="en-US" sz="1400" dirty="0">
                <a:solidFill>
                  <a:srgbClr val="DCDCDC"/>
                </a:solidFill>
                <a:latin typeface="Consolas" panose="020B0609020204030204" pitchFamily="49" charset="0"/>
              </a:rPr>
              <a: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608B4E"/>
                </a:solidFill>
                <a:latin typeface="Consolas" panose="020B0609020204030204" pitchFamily="49" charset="0"/>
              </a:rPr>
              <a:t>// if all Boolean expressions above this one returns false</a:t>
            </a:r>
          </a:p>
          <a:p>
            <a:r>
              <a:rPr lang="en-US" sz="1400" dirty="0">
                <a:solidFill>
                  <a:srgbClr val="608B4E"/>
                </a:solidFill>
                <a:latin typeface="Consolas" panose="020B0609020204030204" pitchFamily="49" charset="0"/>
              </a:rPr>
              <a:t>        // and this particular condition returns true, then execute this</a:t>
            </a:r>
          </a:p>
          <a:p>
            <a:r>
              <a:rPr lang="en-US" sz="1400" dirty="0">
                <a:solidFill>
                  <a:srgbClr val="608B4E"/>
                </a:solidFill>
                <a:latin typeface="Consolas" panose="020B0609020204030204" pitchFamily="49" charset="0"/>
              </a:rPr>
              <a:t>        // something</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DCDCDC"/>
                </a:solidFill>
                <a:latin typeface="Consolas" panose="020B0609020204030204" pitchFamily="49" charset="0"/>
              </a:rPr>
              <a: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608B4E"/>
                </a:solidFill>
                <a:latin typeface="Consolas" panose="020B0609020204030204" pitchFamily="49" charset="0"/>
              </a:rPr>
              <a:t>//...with an optional else at the end for all other conditions</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else</a:t>
            </a:r>
            <a:r>
              <a:rPr lang="en-US" sz="1400" dirty="0">
                <a:solidFill>
                  <a:srgbClr val="DCDCDC"/>
                </a:solidFill>
                <a:latin typeface="Consolas" panose="020B0609020204030204" pitchFamily="49" charset="0"/>
              </a:rPr>
              <a: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608B4E"/>
                </a:solidFill>
                <a:latin typeface="Consolas" panose="020B0609020204030204" pitchFamily="49" charset="0"/>
              </a:rPr>
              <a:t>// execute this part if all boolean expressions above return false;</a:t>
            </a:r>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DCDCDC"/>
                </a:solidFill>
                <a:latin typeface="Consolas" panose="020B0609020204030204" pitchFamily="49" charset="0"/>
              </a:rPr>
              <a:t>}</a:t>
            </a:r>
          </a:p>
          <a:p>
            <a:r>
              <a:rPr lang="en-US" sz="1400" dirty="0">
                <a:solidFill>
                  <a:srgbClr val="DCDCDC"/>
                </a:solidFill>
                <a:latin typeface="Consolas" panose="020B0609020204030204" pitchFamily="49" charset="0"/>
              </a:rPr>
              <a:t>    </a:t>
            </a:r>
            <a:r>
              <a:rPr lang="en-US" sz="1400" dirty="0">
                <a:solidFill>
                  <a:srgbClr val="608B4E"/>
                </a:solidFill>
                <a:latin typeface="Consolas" panose="020B0609020204030204" pitchFamily="49" charset="0"/>
              </a:rPr>
              <a: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8301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498C-6915-4585-A6C3-F4808F5B0BB4}"/>
              </a:ext>
            </a:extLst>
          </p:cNvPr>
          <p:cNvSpPr>
            <a:spLocks noGrp="1"/>
          </p:cNvSpPr>
          <p:nvPr>
            <p:ph type="title"/>
          </p:nvPr>
        </p:nvSpPr>
        <p:spPr/>
        <p:txBody>
          <a:bodyPr/>
          <a:lstStyle/>
          <a:p>
            <a:r>
              <a:rPr lang="en-US" dirty="0">
                <a:solidFill>
                  <a:srgbClr val="FF0000"/>
                </a:solidFill>
              </a:rPr>
              <a:t>TEMPERATURE </a:t>
            </a:r>
            <a:r>
              <a:rPr lang="en-US" dirty="0"/>
              <a:t>SETTING II</a:t>
            </a:r>
            <a:endParaRPr lang="en-US" dirty="0">
              <a:solidFill>
                <a:srgbClr val="0070C0"/>
              </a:solidFill>
            </a:endParaRPr>
          </a:p>
        </p:txBody>
      </p:sp>
      <p:sp>
        <p:nvSpPr>
          <p:cNvPr id="4" name="Footer Placeholder 3">
            <a:extLst>
              <a:ext uri="{FF2B5EF4-FFF2-40B4-BE49-F238E27FC236}">
                <a16:creationId xmlns:a16="http://schemas.microsoft.com/office/drawing/2014/main" id="{0D35E0F9-556A-468B-8289-82CB6F84AE60}"/>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D5B9EC0D-050D-425A-9485-2BB66B77FAF5}"/>
              </a:ext>
            </a:extLst>
          </p:cNvPr>
          <p:cNvSpPr>
            <a:spLocks noGrp="1"/>
          </p:cNvSpPr>
          <p:nvPr>
            <p:ph type="sldNum" sz="quarter" idx="12"/>
          </p:nvPr>
        </p:nvSpPr>
        <p:spPr/>
        <p:txBody>
          <a:bodyPr/>
          <a:lstStyle/>
          <a:p>
            <a:fld id="{3E314742-E492-49FE-B411-557011724046}" type="slidenum">
              <a:rPr lang="en-US" smtClean="0"/>
              <a:t>15</a:t>
            </a:fld>
            <a:endParaRPr lang="en-US"/>
          </a:p>
        </p:txBody>
      </p:sp>
      <p:sp>
        <p:nvSpPr>
          <p:cNvPr id="6" name="Rectangle 5">
            <a:extLst>
              <a:ext uri="{FF2B5EF4-FFF2-40B4-BE49-F238E27FC236}">
                <a16:creationId xmlns:a16="http://schemas.microsoft.com/office/drawing/2014/main" id="{A26A7579-4B57-486D-92E5-18F142FAE3AE}"/>
              </a:ext>
            </a:extLst>
          </p:cNvPr>
          <p:cNvSpPr/>
          <p:nvPr/>
        </p:nvSpPr>
        <p:spPr>
          <a:xfrm>
            <a:off x="1141410" y="1550504"/>
            <a:ext cx="9102519" cy="3693319"/>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bits/</a:t>
            </a:r>
            <a:r>
              <a:rPr lang="en-US" dirty="0" err="1">
                <a:solidFill>
                  <a:srgbClr val="CE9178"/>
                </a:solidFill>
                <a:latin typeface="Consolas" panose="020B0609020204030204" pitchFamily="49" charset="0"/>
              </a:rPr>
              <a:t>stdc</a:t>
            </a:r>
            <a:r>
              <a:rPr lang="en-US" dirty="0">
                <a:solidFill>
                  <a:srgbClr val="CE9178"/>
                </a:solidFill>
                <a:latin typeface="Consolas" panose="020B0609020204030204" pitchFamily="49" charset="0"/>
              </a:rPr>
              <a:t>++.h</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float</a:t>
            </a:r>
            <a:r>
              <a:rPr lang="en-US" dirty="0">
                <a:solidFill>
                  <a:srgbClr val="D4D4D4"/>
                </a:solidFill>
                <a:latin typeface="Consolas" panose="020B0609020204030204" pitchFamily="49" charset="0"/>
              </a:rPr>
              <a:t> temperature</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float</a:t>
            </a:r>
            <a:r>
              <a:rPr lang="en-US" dirty="0">
                <a:solidFill>
                  <a:srgbClr val="D4D4D4"/>
                </a:solidFill>
                <a:latin typeface="Consolas" panose="020B0609020204030204" pitchFamily="49" charset="0"/>
              </a:rPr>
              <a:t> lowlimit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5.0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highlimit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40.0</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"What is the current temperature of the room?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cin </a:t>
            </a:r>
            <a:r>
              <a:rPr lang="en-US" dirty="0">
                <a:solidFill>
                  <a:srgbClr val="DCDCDC"/>
                </a:solidFill>
                <a:latin typeface="Consolas" panose="020B0609020204030204" pitchFamily="49" charset="0"/>
              </a:rPr>
              <a:t>&gt;&gt;</a:t>
            </a:r>
            <a:r>
              <a:rPr lang="en-US" dirty="0">
                <a:solidFill>
                  <a:srgbClr val="D4D4D4"/>
                </a:solidFill>
                <a:latin typeface="Consolas" panose="020B0609020204030204" pitchFamily="49" charset="0"/>
              </a:rPr>
              <a:t> temperature</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temperature</a:t>
            </a:r>
            <a:r>
              <a:rPr lang="en-US" dirty="0">
                <a:solidFill>
                  <a:srgbClr val="DCDCDC"/>
                </a:solidFill>
                <a:latin typeface="Consolas" panose="020B0609020204030204" pitchFamily="49" charset="0"/>
              </a:rPr>
              <a:t>&lt;</a:t>
            </a:r>
            <a:r>
              <a:rPr lang="en-US" dirty="0">
                <a:solidFill>
                  <a:srgbClr val="D4D4D4"/>
                </a:solidFill>
                <a:latin typeface="Consolas" panose="020B0609020204030204" pitchFamily="49" charset="0"/>
              </a:rPr>
              <a:t>lowlimit</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"Too cold!!!"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CDCDC"/>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temperature </a:t>
            </a:r>
            <a:r>
              <a:rPr lang="en-US" dirty="0">
                <a:solidFill>
                  <a:srgbClr val="DCDCDC"/>
                </a:solidFill>
                <a:latin typeface="Consolas" panose="020B0609020204030204" pitchFamily="49" charset="0"/>
              </a:rPr>
              <a:t>&gt;</a:t>
            </a:r>
            <a:r>
              <a:rPr lang="en-US" dirty="0">
                <a:solidFill>
                  <a:srgbClr val="D4D4D4"/>
                </a:solidFill>
                <a:latin typeface="Consolas" panose="020B0609020204030204" pitchFamily="49" charset="0"/>
              </a:rPr>
              <a:t> highlimit</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"Too hot!!!"</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"Just right"</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3777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470991" y="2674541"/>
            <a:ext cx="7047586" cy="2521275"/>
          </a:xfrm>
        </p:spPr>
        <p:txBody>
          <a:bodyPr>
            <a:noAutofit/>
          </a:bodyPr>
          <a:lstStyle/>
          <a:p>
            <a:r>
              <a:rPr lang="en-US" sz="6000" dirty="0">
                <a:latin typeface="Source Code Pro Black" panose="020B0809030403020204" pitchFamily="49" charset="0"/>
              </a:rPr>
              <a:t>02</a:t>
            </a:r>
            <a:br>
              <a:rPr lang="en-US" sz="6000" dirty="0">
                <a:latin typeface="Source Code Pro Black" panose="020B0809030403020204" pitchFamily="49" charset="0"/>
              </a:rPr>
            </a:br>
            <a:r>
              <a:rPr lang="en-US" sz="6000" dirty="0">
                <a:latin typeface="Source Code Pro Black" panose="020B0809030403020204" pitchFamily="49" charset="0"/>
              </a:rPr>
              <a:t>OTHER</a:t>
            </a:r>
            <a:r>
              <a:rPr lang="en-US" sz="6000" dirty="0">
                <a:solidFill>
                  <a:srgbClr val="0070C0"/>
                </a:solidFill>
                <a:latin typeface="Source Code Pro Black" panose="020B0809030403020204" pitchFamily="49" charset="0"/>
              </a:rPr>
              <a:t> </a:t>
            </a:r>
            <a:br>
              <a:rPr lang="en-US" sz="6000" dirty="0">
                <a:solidFill>
                  <a:srgbClr val="0070C0"/>
                </a:solidFill>
                <a:latin typeface="Source Code Pro Black" panose="020B0809030403020204" pitchFamily="49" charset="0"/>
              </a:rPr>
            </a:br>
            <a:r>
              <a:rPr lang="en-US" sz="6000" dirty="0">
                <a:solidFill>
                  <a:schemeClr val="tx2">
                    <a:lumMod val="60000"/>
                    <a:lumOff val="40000"/>
                  </a:schemeClr>
                </a:solidFill>
                <a:latin typeface="Source Code Pro Black" panose="020B0809030403020204" pitchFamily="49" charset="0"/>
              </a:rPr>
              <a:t>CONDITIONALS</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16</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242741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A3C4-69B2-4C53-9EBC-E43DADDFBB67}"/>
              </a:ext>
            </a:extLst>
          </p:cNvPr>
          <p:cNvSpPr>
            <a:spLocks noGrp="1"/>
          </p:cNvSpPr>
          <p:nvPr>
            <p:ph type="title"/>
          </p:nvPr>
        </p:nvSpPr>
        <p:spPr>
          <a:xfrm>
            <a:off x="3500300" y="-93392"/>
            <a:ext cx="9905998" cy="1478570"/>
          </a:xfrm>
        </p:spPr>
        <p:txBody>
          <a:bodyPr/>
          <a:lstStyle/>
          <a:p>
            <a:r>
              <a:rPr lang="en-US" dirty="0"/>
              <a:t>TERNARY </a:t>
            </a:r>
            <a:r>
              <a:rPr lang="en-US" dirty="0">
                <a:solidFill>
                  <a:schemeClr val="tx2">
                    <a:lumMod val="60000"/>
                    <a:lumOff val="40000"/>
                  </a:schemeClr>
                </a:solidFill>
              </a:rPr>
              <a:t>OPERATORS </a:t>
            </a:r>
            <a:r>
              <a:rPr lang="en-US" dirty="0"/>
              <a:t>?</a:t>
            </a:r>
          </a:p>
        </p:txBody>
      </p:sp>
      <p:sp>
        <p:nvSpPr>
          <p:cNvPr id="3" name="Content Placeholder 2">
            <a:extLst>
              <a:ext uri="{FF2B5EF4-FFF2-40B4-BE49-F238E27FC236}">
                <a16:creationId xmlns:a16="http://schemas.microsoft.com/office/drawing/2014/main" id="{0D23F5A0-F69B-4944-8CEA-EA6AE3073AD9}"/>
              </a:ext>
            </a:extLst>
          </p:cNvPr>
          <p:cNvSpPr>
            <a:spLocks noGrp="1"/>
          </p:cNvSpPr>
          <p:nvPr>
            <p:ph idx="1"/>
          </p:nvPr>
        </p:nvSpPr>
        <p:spPr>
          <a:xfrm>
            <a:off x="1272209" y="874643"/>
            <a:ext cx="9775202" cy="5580858"/>
          </a:xfrm>
        </p:spPr>
        <p:txBody>
          <a:bodyPr>
            <a:noAutofit/>
          </a:bodyPr>
          <a:lstStyle/>
          <a:p>
            <a:pPr marL="0" indent="0">
              <a:buNone/>
            </a:pPr>
            <a:r>
              <a:rPr lang="en-US" sz="1900" dirty="0">
                <a:effectLst/>
              </a:rPr>
              <a:t>The ternary operator ‘?’, also known as the conditional operator, is a shorthand way of writing an if-else statement in a single line of code. It's a compact way to make decisions based on a condition.</a:t>
            </a:r>
          </a:p>
          <a:p>
            <a:pPr marL="0" indent="0">
              <a:buNone/>
            </a:pPr>
            <a:endParaRPr lang="en-US" sz="1900" dirty="0">
              <a:effectLst/>
            </a:endParaRPr>
          </a:p>
          <a:p>
            <a:pPr marL="0" indent="0">
              <a:buNone/>
            </a:pPr>
            <a:endParaRPr lang="en-US" sz="1900" dirty="0"/>
          </a:p>
          <a:p>
            <a:pPr marL="0" indent="0">
              <a:buNone/>
            </a:pPr>
            <a:endParaRPr lang="en-US" sz="1900" dirty="0"/>
          </a:p>
        </p:txBody>
      </p:sp>
      <p:sp>
        <p:nvSpPr>
          <p:cNvPr id="4" name="Footer Placeholder 3">
            <a:extLst>
              <a:ext uri="{FF2B5EF4-FFF2-40B4-BE49-F238E27FC236}">
                <a16:creationId xmlns:a16="http://schemas.microsoft.com/office/drawing/2014/main" id="{6DB5A3E0-F0FB-4916-A597-6E269E99D25E}"/>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934E1305-D506-4507-AF4C-0040B364AD6C}"/>
              </a:ext>
            </a:extLst>
          </p:cNvPr>
          <p:cNvSpPr>
            <a:spLocks noGrp="1"/>
          </p:cNvSpPr>
          <p:nvPr>
            <p:ph type="sldNum" sz="quarter" idx="12"/>
          </p:nvPr>
        </p:nvSpPr>
        <p:spPr/>
        <p:txBody>
          <a:bodyPr/>
          <a:lstStyle/>
          <a:p>
            <a:fld id="{3E314742-E492-49FE-B411-557011724046}" type="slidenum">
              <a:rPr lang="en-US" smtClean="0"/>
              <a:t>17</a:t>
            </a:fld>
            <a:endParaRPr lang="en-US"/>
          </a:p>
        </p:txBody>
      </p:sp>
      <p:sp>
        <p:nvSpPr>
          <p:cNvPr id="12" name="Rectangle 11">
            <a:extLst>
              <a:ext uri="{FF2B5EF4-FFF2-40B4-BE49-F238E27FC236}">
                <a16:creationId xmlns:a16="http://schemas.microsoft.com/office/drawing/2014/main" id="{4616D0EB-AB14-4BDC-80D1-BFA003B5821F}"/>
              </a:ext>
            </a:extLst>
          </p:cNvPr>
          <p:cNvSpPr/>
          <p:nvPr/>
        </p:nvSpPr>
        <p:spPr>
          <a:xfrm>
            <a:off x="3220278" y="2208184"/>
            <a:ext cx="7827133" cy="4247317"/>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iostream</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condition ? statement if true : statement if false;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12</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b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30</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a</a:t>
            </a:r>
            <a:r>
              <a:rPr lang="en-US" dirty="0">
                <a:solidFill>
                  <a:srgbClr val="DCDCDC"/>
                </a:solidFill>
                <a:latin typeface="Consolas" panose="020B0609020204030204" pitchFamily="49" charset="0"/>
              </a:rPr>
              <a:t>&gt;</a:t>
            </a:r>
            <a:r>
              <a:rPr lang="en-US" dirty="0">
                <a:solidFill>
                  <a:srgbClr val="D4D4D4"/>
                </a:solidFill>
                <a:latin typeface="Consolas" panose="020B0609020204030204" pitchFamily="49" charset="0"/>
              </a:rPr>
              <a:t>b</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a:t>
            </a:r>
            <a:r>
              <a:rPr lang="en-US" dirty="0">
                <a:solidFill>
                  <a:srgbClr val="DCDCDC"/>
                </a:solidFill>
                <a:latin typeface="Consolas" panose="020B0609020204030204" pitchFamily="49" charset="0"/>
              </a:rPr>
              <a:t>&lt;&lt;</a:t>
            </a:r>
            <a:r>
              <a:rPr lang="en-US" dirty="0">
                <a:solidFill>
                  <a:srgbClr val="CE9178"/>
                </a:solidFill>
                <a:latin typeface="Consolas" panose="020B0609020204030204" pitchFamily="49" charset="0"/>
              </a:rPr>
              <a:t>"5\n"</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a:t>
            </a:r>
            <a:r>
              <a:rPr lang="en-US" dirty="0">
                <a:solidFill>
                  <a:srgbClr val="DCDCDC"/>
                </a:solidFill>
                <a:latin typeface="Consolas" panose="020B0609020204030204" pitchFamily="49" charset="0"/>
              </a:rPr>
              <a:t>&lt;&lt;</a:t>
            </a:r>
            <a:r>
              <a:rPr lang="en-US" dirty="0">
                <a:solidFill>
                  <a:srgbClr val="CE9178"/>
                </a:solidFill>
                <a:latin typeface="Consolas" panose="020B0609020204030204" pitchFamily="49" charset="0"/>
              </a:rPr>
              <a:t>"6\n"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3</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b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9</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a</a:t>
            </a:r>
            <a:r>
              <a:rPr lang="en-US" dirty="0">
                <a:solidFill>
                  <a:srgbClr val="DCDCDC"/>
                </a:solidFill>
                <a:latin typeface="Consolas" panose="020B0609020204030204" pitchFamily="49" charset="0"/>
              </a:rPr>
              <a:t>&gt;</a:t>
            </a:r>
            <a:r>
              <a:rPr lang="en-US" dirty="0">
                <a:solidFill>
                  <a:srgbClr val="D4D4D4"/>
                </a:solidFill>
                <a:latin typeface="Consolas" panose="020B0609020204030204" pitchFamily="49" charset="0"/>
              </a:rPr>
              <a:t>b</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5</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6</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9</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b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3</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a</a:t>
            </a:r>
            <a:r>
              <a:rPr lang="en-US" dirty="0">
                <a:solidFill>
                  <a:srgbClr val="DCDCDC"/>
                </a:solidFill>
                <a:latin typeface="Consolas" panose="020B0609020204030204" pitchFamily="49" charset="0"/>
              </a:rPr>
              <a:t>&gt;</a:t>
            </a:r>
            <a:r>
              <a:rPr lang="en-US" dirty="0">
                <a:solidFill>
                  <a:srgbClr val="D4D4D4"/>
                </a:solidFill>
                <a:latin typeface="Consolas" panose="020B0609020204030204" pitchFamily="49" charset="0"/>
              </a:rPr>
              <a:t>b</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"5\n"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"6\n"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235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A3C4-69B2-4C53-9EBC-E43DADDFBB67}"/>
              </a:ext>
            </a:extLst>
          </p:cNvPr>
          <p:cNvSpPr>
            <a:spLocks noGrp="1"/>
          </p:cNvSpPr>
          <p:nvPr>
            <p:ph type="title"/>
          </p:nvPr>
        </p:nvSpPr>
        <p:spPr/>
        <p:txBody>
          <a:bodyPr/>
          <a:lstStyle/>
          <a:p>
            <a:r>
              <a:rPr lang="en-US" dirty="0"/>
              <a:t>TERNARY </a:t>
            </a:r>
            <a:r>
              <a:rPr lang="en-US" dirty="0">
                <a:solidFill>
                  <a:schemeClr val="tx2">
                    <a:lumMod val="60000"/>
                    <a:lumOff val="40000"/>
                  </a:schemeClr>
                </a:solidFill>
              </a:rPr>
              <a:t>OPERATORS </a:t>
            </a:r>
            <a:r>
              <a:rPr lang="en-US" dirty="0"/>
              <a:t>?</a:t>
            </a:r>
          </a:p>
        </p:txBody>
      </p:sp>
      <p:sp>
        <p:nvSpPr>
          <p:cNvPr id="4" name="Footer Placeholder 3">
            <a:extLst>
              <a:ext uri="{FF2B5EF4-FFF2-40B4-BE49-F238E27FC236}">
                <a16:creationId xmlns:a16="http://schemas.microsoft.com/office/drawing/2014/main" id="{6DB5A3E0-F0FB-4916-A597-6E269E99D25E}"/>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934E1305-D506-4507-AF4C-0040B364AD6C}"/>
              </a:ext>
            </a:extLst>
          </p:cNvPr>
          <p:cNvSpPr>
            <a:spLocks noGrp="1"/>
          </p:cNvSpPr>
          <p:nvPr>
            <p:ph type="sldNum" sz="quarter" idx="12"/>
          </p:nvPr>
        </p:nvSpPr>
        <p:spPr/>
        <p:txBody>
          <a:bodyPr/>
          <a:lstStyle/>
          <a:p>
            <a:fld id="{3E314742-E492-49FE-B411-557011724046}" type="slidenum">
              <a:rPr lang="en-US" smtClean="0"/>
              <a:t>18</a:t>
            </a:fld>
            <a:endParaRPr lang="en-US"/>
          </a:p>
        </p:txBody>
      </p:sp>
      <p:sp>
        <p:nvSpPr>
          <p:cNvPr id="7" name="Rectangle 6">
            <a:extLst>
              <a:ext uri="{FF2B5EF4-FFF2-40B4-BE49-F238E27FC236}">
                <a16:creationId xmlns:a16="http://schemas.microsoft.com/office/drawing/2014/main" id="{3BFF953D-9223-41A1-A79F-40D98329DE15}"/>
              </a:ext>
            </a:extLst>
          </p:cNvPr>
          <p:cNvSpPr/>
          <p:nvPr/>
        </p:nvSpPr>
        <p:spPr>
          <a:xfrm>
            <a:off x="1298713" y="1606757"/>
            <a:ext cx="6096000" cy="4247317"/>
          </a:xfrm>
          <a:prstGeom prst="rect">
            <a:avLst/>
          </a:prstGeom>
          <a:solidFill>
            <a:schemeClr val="tx1"/>
          </a:solidFill>
        </p:spPr>
        <p:txBody>
          <a:bodyPr>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iostream</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5</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b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10</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printing the maximum number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a </a:t>
            </a:r>
            <a:r>
              <a:rPr lang="en-US" dirty="0">
                <a:solidFill>
                  <a:srgbClr val="DCDCDC"/>
                </a:solidFill>
                <a:latin typeface="Consolas" panose="020B0609020204030204" pitchFamily="49" charset="0"/>
              </a:rPr>
              <a:t>&gt;</a:t>
            </a:r>
            <a:r>
              <a:rPr lang="en-US" dirty="0">
                <a:solidFill>
                  <a:srgbClr val="D4D4D4"/>
                </a:solidFill>
                <a:latin typeface="Consolas" panose="020B0609020204030204" pitchFamily="49" charset="0"/>
              </a:rPr>
              <a:t> b</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b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The same as: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a </a:t>
            </a:r>
            <a:r>
              <a:rPr lang="en-US" dirty="0">
                <a:solidFill>
                  <a:srgbClr val="DCDCDC"/>
                </a:solidFill>
                <a:latin typeface="Consolas" panose="020B0609020204030204" pitchFamily="49" charset="0"/>
              </a:rPr>
              <a:t>&gt; </a:t>
            </a:r>
            <a:r>
              <a:rPr lang="en-US" dirty="0">
                <a:solidFill>
                  <a:srgbClr val="D4D4D4"/>
                </a:solidFill>
                <a:latin typeface="Consolas" panose="020B0609020204030204" pitchFamily="49" charset="0"/>
              </a:rPr>
              <a:t>b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b</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45404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A3C4-69B2-4C53-9EBC-E43DADDFBB67}"/>
              </a:ext>
            </a:extLst>
          </p:cNvPr>
          <p:cNvSpPr>
            <a:spLocks noGrp="1"/>
          </p:cNvSpPr>
          <p:nvPr>
            <p:ph type="title"/>
          </p:nvPr>
        </p:nvSpPr>
        <p:spPr/>
        <p:txBody>
          <a:bodyPr/>
          <a:lstStyle/>
          <a:p>
            <a:r>
              <a:rPr lang="en-US" dirty="0"/>
              <a:t>SWITCH </a:t>
            </a:r>
            <a:r>
              <a:rPr lang="en-US" dirty="0">
                <a:solidFill>
                  <a:schemeClr val="tx2">
                    <a:lumMod val="60000"/>
                    <a:lumOff val="40000"/>
                  </a:schemeClr>
                </a:solidFill>
              </a:rPr>
              <a:t>CASE</a:t>
            </a:r>
          </a:p>
        </p:txBody>
      </p:sp>
      <p:sp>
        <p:nvSpPr>
          <p:cNvPr id="4" name="Footer Placeholder 3">
            <a:extLst>
              <a:ext uri="{FF2B5EF4-FFF2-40B4-BE49-F238E27FC236}">
                <a16:creationId xmlns:a16="http://schemas.microsoft.com/office/drawing/2014/main" id="{6DB5A3E0-F0FB-4916-A597-6E269E99D25E}"/>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934E1305-D506-4507-AF4C-0040B364AD6C}"/>
              </a:ext>
            </a:extLst>
          </p:cNvPr>
          <p:cNvSpPr>
            <a:spLocks noGrp="1"/>
          </p:cNvSpPr>
          <p:nvPr>
            <p:ph type="sldNum" sz="quarter" idx="12"/>
          </p:nvPr>
        </p:nvSpPr>
        <p:spPr/>
        <p:txBody>
          <a:bodyPr/>
          <a:lstStyle/>
          <a:p>
            <a:fld id="{3E314742-E492-49FE-B411-557011724046}" type="slidenum">
              <a:rPr lang="en-US" smtClean="0"/>
              <a:t>19</a:t>
            </a:fld>
            <a:endParaRPr lang="en-US"/>
          </a:p>
        </p:txBody>
      </p:sp>
      <p:sp>
        <p:nvSpPr>
          <p:cNvPr id="7" name="Rectangle 6">
            <a:extLst>
              <a:ext uri="{FF2B5EF4-FFF2-40B4-BE49-F238E27FC236}">
                <a16:creationId xmlns:a16="http://schemas.microsoft.com/office/drawing/2014/main" id="{D822946E-6AA8-49FD-8EAE-D25378E87BF6}"/>
              </a:ext>
            </a:extLst>
          </p:cNvPr>
          <p:cNvSpPr/>
          <p:nvPr/>
        </p:nvSpPr>
        <p:spPr>
          <a:xfrm>
            <a:off x="4653236" y="1633388"/>
            <a:ext cx="6770138" cy="4708981"/>
          </a:xfrm>
          <a:prstGeom prst="rect">
            <a:avLst/>
          </a:prstGeom>
          <a:solidFill>
            <a:schemeClr val="tx1"/>
          </a:solidFill>
        </p:spPr>
        <p:txBody>
          <a:bodyPr wrap="square">
            <a:spAutoFit/>
          </a:bodyPr>
          <a:lstStyle/>
          <a:p>
            <a:r>
              <a:rPr lang="en-US" sz="1500" dirty="0">
                <a:solidFill>
                  <a:srgbClr val="569CD6"/>
                </a:solidFill>
                <a:latin typeface="Consolas" panose="020B0609020204030204" pitchFamily="49" charset="0"/>
              </a:rPr>
              <a:t>    switch</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expression</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expression is a variable</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569CD6"/>
                </a:solidFill>
                <a:latin typeface="Consolas" panose="020B0609020204030204" pitchFamily="49" charset="0"/>
              </a:rPr>
              <a:t>case</a:t>
            </a:r>
            <a:r>
              <a:rPr lang="en-US" sz="1500" dirty="0">
                <a:solidFill>
                  <a:srgbClr val="D4D4D4"/>
                </a:solidFill>
                <a:latin typeface="Consolas" panose="020B0609020204030204" pitchFamily="49" charset="0"/>
              </a:rPr>
              <a:t> value1</a:t>
            </a:r>
            <a:r>
              <a:rPr lang="en-US" sz="1500" dirty="0">
                <a:solidFill>
                  <a:srgbClr val="DCDCDC"/>
                </a:solidFill>
                <a:latin typeface="Consolas" panose="020B0609020204030204" pitchFamily="49" charset="0"/>
              </a:rPr>
              <a:t>:</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Code to execute if expression equals value1</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569CD6"/>
                </a:solidFill>
                <a:latin typeface="Consolas" panose="020B0609020204030204" pitchFamily="49" charset="0"/>
              </a:rPr>
              <a:t>break</a:t>
            </a:r>
            <a:r>
              <a:rPr lang="en-US" sz="1500" dirty="0">
                <a:solidFill>
                  <a:srgbClr val="DCDCDC"/>
                </a:solidFill>
                <a:latin typeface="Consolas" panose="020B0609020204030204" pitchFamily="49" charset="0"/>
              </a:rPr>
              <a:t>;</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569CD6"/>
                </a:solidFill>
                <a:latin typeface="Consolas" panose="020B0609020204030204" pitchFamily="49" charset="0"/>
              </a:rPr>
              <a:t>case</a:t>
            </a:r>
            <a:r>
              <a:rPr lang="en-US" sz="1500" dirty="0">
                <a:solidFill>
                  <a:srgbClr val="D4D4D4"/>
                </a:solidFill>
                <a:latin typeface="Consolas" panose="020B0609020204030204" pitchFamily="49" charset="0"/>
              </a:rPr>
              <a:t> value2</a:t>
            </a:r>
            <a:r>
              <a:rPr lang="en-US" sz="1500" dirty="0">
                <a:solidFill>
                  <a:srgbClr val="DCDCDC"/>
                </a:solidFill>
                <a:latin typeface="Consolas" panose="020B0609020204030204" pitchFamily="49" charset="0"/>
              </a:rPr>
              <a:t>:</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Code to execute if expression equals value2</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569CD6"/>
                </a:solidFill>
                <a:latin typeface="Consolas" panose="020B0609020204030204" pitchFamily="49" charset="0"/>
              </a:rPr>
              <a:t>break</a:t>
            </a:r>
            <a:r>
              <a:rPr lang="en-US" sz="1500" dirty="0">
                <a:solidFill>
                  <a:srgbClr val="DCDCDC"/>
                </a:solidFill>
                <a:latin typeface="Consolas" panose="020B0609020204030204" pitchFamily="49" charset="0"/>
              </a:rPr>
              <a:t>;</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 more cases ...</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569CD6"/>
                </a:solidFill>
                <a:latin typeface="Consolas" panose="020B0609020204030204" pitchFamily="49" charset="0"/>
              </a:rPr>
              <a:t>default</a:t>
            </a:r>
            <a:r>
              <a:rPr lang="en-US" sz="1500" dirty="0">
                <a:solidFill>
                  <a:srgbClr val="DCDCDC"/>
                </a:solidFill>
                <a:latin typeface="Consolas" panose="020B0609020204030204" pitchFamily="49" charset="0"/>
              </a:rPr>
              <a:t>:</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Code to execute if none of the cases match</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p>
          <a:p>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Code above is similar to this</a:t>
            </a:r>
            <a:endParaRPr lang="en-US" sz="1500" dirty="0">
              <a:solidFill>
                <a:srgbClr val="D4D4D4"/>
              </a:solidFill>
              <a:latin typeface="Consolas" panose="020B0609020204030204" pitchFamily="49" charset="0"/>
            </a:endParaRPr>
          </a:p>
          <a:p>
            <a:br>
              <a:rPr lang="en-US" sz="1500" dirty="0">
                <a:solidFill>
                  <a:srgbClr val="D4D4D4"/>
                </a:solidFill>
                <a:latin typeface="Consolas" panose="020B0609020204030204" pitchFamily="49" charset="0"/>
              </a:rPr>
            </a:br>
            <a:r>
              <a:rPr lang="en-US" sz="1500" dirty="0">
                <a:solidFill>
                  <a:srgbClr val="D4D4D4"/>
                </a:solidFill>
                <a:latin typeface="Consolas" panose="020B0609020204030204" pitchFamily="49" charset="0"/>
              </a:rPr>
              <a:t>    </a:t>
            </a:r>
            <a:r>
              <a:rPr lang="en-US" sz="1500" dirty="0">
                <a:solidFill>
                  <a:srgbClr val="569CD6"/>
                </a:solidFill>
                <a:latin typeface="Consolas" panose="020B0609020204030204" pitchFamily="49" charset="0"/>
              </a:rPr>
              <a:t>if</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expression</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value1</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do something </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569CD6"/>
                </a:solidFill>
                <a:latin typeface="Consolas" panose="020B0609020204030204" pitchFamily="49" charset="0"/>
              </a:rPr>
              <a:t>else</a:t>
            </a:r>
            <a:r>
              <a:rPr lang="en-US" sz="1500" dirty="0">
                <a:solidFill>
                  <a:srgbClr val="D4D4D4"/>
                </a:solidFill>
                <a:latin typeface="Consolas" panose="020B0609020204030204" pitchFamily="49" charset="0"/>
              </a:rPr>
              <a:t> </a:t>
            </a:r>
            <a:r>
              <a:rPr lang="en-US" sz="1500" dirty="0">
                <a:solidFill>
                  <a:srgbClr val="569CD6"/>
                </a:solidFill>
                <a:latin typeface="Consolas" panose="020B0609020204030204" pitchFamily="49" charset="0"/>
              </a:rPr>
              <a:t>if</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expression</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value2</a:t>
            </a:r>
            <a:r>
              <a:rPr lang="en-US" sz="1500" dirty="0">
                <a:solidFill>
                  <a:srgbClr val="DCDCDC"/>
                </a:solidFill>
                <a:latin typeface="Consolas" panose="020B0609020204030204" pitchFamily="49" charset="0"/>
              </a:rPr>
              <a:t>)</a:t>
            </a:r>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do something</a:t>
            </a:r>
          </a:p>
          <a:p>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more else ifs if you want</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569CD6"/>
                </a:solidFill>
                <a:latin typeface="Consolas" panose="020B0609020204030204" pitchFamily="49" charset="0"/>
              </a:rPr>
              <a:t>else</a:t>
            </a:r>
            <a:r>
              <a:rPr lang="en-US" sz="1500" dirty="0">
                <a:solidFill>
                  <a:srgbClr val="DCDCDC"/>
                </a:solidFill>
                <a:latin typeface="Consolas" panose="020B0609020204030204" pitchFamily="49" charset="0"/>
              </a:rPr>
              <a:t>{</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608B4E"/>
                </a:solidFill>
                <a:latin typeface="Consolas" panose="020B0609020204030204" pitchFamily="49" charset="0"/>
              </a:rPr>
              <a:t>// default case</a:t>
            </a:r>
            <a:endParaRPr lang="en-US" sz="1500" dirty="0">
              <a:solidFill>
                <a:srgbClr val="D4D4D4"/>
              </a:solidFill>
              <a:latin typeface="Consolas" panose="020B0609020204030204" pitchFamily="49" charset="0"/>
            </a:endParaRPr>
          </a:p>
          <a:p>
            <a:r>
              <a:rPr lang="en-US" sz="1500" dirty="0">
                <a:solidFill>
                  <a:srgbClr val="D4D4D4"/>
                </a:solidFill>
                <a:latin typeface="Consolas" panose="020B0609020204030204" pitchFamily="49" charset="0"/>
              </a:rPr>
              <a:t>    </a:t>
            </a:r>
            <a:r>
              <a:rPr lang="en-US" sz="1500" dirty="0">
                <a:solidFill>
                  <a:srgbClr val="DCDCDC"/>
                </a:solidFill>
                <a:latin typeface="Consolas" panose="020B0609020204030204" pitchFamily="49" charset="0"/>
              </a:rPr>
              <a:t>}</a:t>
            </a:r>
            <a:endParaRPr lang="en-US" sz="1500" b="0" dirty="0">
              <a:solidFill>
                <a:srgbClr val="D4D4D4"/>
              </a:solidFill>
              <a:effectLst/>
              <a:latin typeface="Consolas" panose="020B0609020204030204" pitchFamily="49" charset="0"/>
            </a:endParaRPr>
          </a:p>
        </p:txBody>
      </p:sp>
      <p:sp>
        <p:nvSpPr>
          <p:cNvPr id="10" name="Content Placeholder 2">
            <a:extLst>
              <a:ext uri="{FF2B5EF4-FFF2-40B4-BE49-F238E27FC236}">
                <a16:creationId xmlns:a16="http://schemas.microsoft.com/office/drawing/2014/main" id="{4E875F0E-5734-48DB-B775-0575CA96BA85}"/>
              </a:ext>
            </a:extLst>
          </p:cNvPr>
          <p:cNvSpPr>
            <a:spLocks noGrp="1"/>
          </p:cNvSpPr>
          <p:nvPr>
            <p:ph idx="1"/>
          </p:nvPr>
        </p:nvSpPr>
        <p:spPr>
          <a:xfrm>
            <a:off x="1020159" y="1633388"/>
            <a:ext cx="3633077" cy="4687417"/>
          </a:xfrm>
        </p:spPr>
        <p:txBody>
          <a:bodyPr/>
          <a:lstStyle/>
          <a:p>
            <a:pPr marL="0" indent="0">
              <a:buNone/>
            </a:pPr>
            <a:r>
              <a:rPr lang="en-US" dirty="0"/>
              <a:t>The switch case is an alternative to long chains of if - else if - else statements.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439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364974" y="1978924"/>
            <a:ext cx="6305068" cy="3166281"/>
          </a:xfrm>
        </p:spPr>
        <p:txBody>
          <a:bodyPr>
            <a:noAutofit/>
          </a:bodyPr>
          <a:lstStyle/>
          <a:p>
            <a:r>
              <a:rPr lang="en-US" sz="7200" dirty="0">
                <a:latin typeface="Source Code Pro Black" panose="020B0809030403020204" pitchFamily="49" charset="0"/>
              </a:rPr>
              <a:t>#6 </a:t>
            </a:r>
            <a:br>
              <a:rPr lang="en-US" sz="7200" dirty="0">
                <a:latin typeface="Source Code Pro Black" panose="020B0809030403020204" pitchFamily="49" charset="0"/>
              </a:rPr>
            </a:br>
            <a:r>
              <a:rPr lang="en-US" sz="7200" dirty="0">
                <a:latin typeface="Source Code Pro Black" panose="020B0809030403020204" pitchFamily="49" charset="0"/>
              </a:rPr>
              <a:t>CONDITIONAL </a:t>
            </a:r>
            <a:br>
              <a:rPr lang="en-US" sz="7200" dirty="0">
                <a:latin typeface="Source Code Pro Black" panose="020B0809030403020204" pitchFamily="49" charset="0"/>
              </a:rPr>
            </a:br>
            <a:r>
              <a:rPr lang="en-US" sz="7200" dirty="0">
                <a:solidFill>
                  <a:schemeClr val="tx2">
                    <a:lumMod val="60000"/>
                    <a:lumOff val="40000"/>
                  </a:schemeClr>
                </a:solidFill>
                <a:latin typeface="Source Code Pro Black" panose="020B0809030403020204" pitchFamily="49" charset="0"/>
              </a:rPr>
              <a:t>STATEMENTS</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2</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3038308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A3C4-69B2-4C53-9EBC-E43DADDFBB67}"/>
              </a:ext>
            </a:extLst>
          </p:cNvPr>
          <p:cNvSpPr>
            <a:spLocks noGrp="1"/>
          </p:cNvSpPr>
          <p:nvPr>
            <p:ph type="title"/>
          </p:nvPr>
        </p:nvSpPr>
        <p:spPr>
          <a:xfrm>
            <a:off x="4520717" y="103635"/>
            <a:ext cx="3483596" cy="956539"/>
          </a:xfrm>
        </p:spPr>
        <p:txBody>
          <a:bodyPr/>
          <a:lstStyle/>
          <a:p>
            <a:r>
              <a:rPr lang="en-US" dirty="0"/>
              <a:t>SWITCH </a:t>
            </a:r>
            <a:r>
              <a:rPr lang="en-US" dirty="0">
                <a:solidFill>
                  <a:schemeClr val="tx2">
                    <a:lumMod val="60000"/>
                    <a:lumOff val="40000"/>
                  </a:schemeClr>
                </a:solidFill>
              </a:rPr>
              <a:t>CASE</a:t>
            </a:r>
          </a:p>
        </p:txBody>
      </p:sp>
      <p:sp>
        <p:nvSpPr>
          <p:cNvPr id="4" name="Footer Placeholder 3">
            <a:extLst>
              <a:ext uri="{FF2B5EF4-FFF2-40B4-BE49-F238E27FC236}">
                <a16:creationId xmlns:a16="http://schemas.microsoft.com/office/drawing/2014/main" id="{6DB5A3E0-F0FB-4916-A597-6E269E99D25E}"/>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934E1305-D506-4507-AF4C-0040B364AD6C}"/>
              </a:ext>
            </a:extLst>
          </p:cNvPr>
          <p:cNvSpPr>
            <a:spLocks noGrp="1"/>
          </p:cNvSpPr>
          <p:nvPr>
            <p:ph type="sldNum" sz="quarter" idx="12"/>
          </p:nvPr>
        </p:nvSpPr>
        <p:spPr/>
        <p:txBody>
          <a:bodyPr/>
          <a:lstStyle/>
          <a:p>
            <a:fld id="{3E314742-E492-49FE-B411-557011724046}" type="slidenum">
              <a:rPr lang="en-US" smtClean="0"/>
              <a:t>20</a:t>
            </a:fld>
            <a:endParaRPr lang="en-US"/>
          </a:p>
        </p:txBody>
      </p:sp>
      <p:sp>
        <p:nvSpPr>
          <p:cNvPr id="9" name="Rectangle 1">
            <a:extLst>
              <a:ext uri="{FF2B5EF4-FFF2-40B4-BE49-F238E27FC236}">
                <a16:creationId xmlns:a16="http://schemas.microsoft.com/office/drawing/2014/main" id="{ED73D607-82ED-4228-AF2F-621DE2768BB7}"/>
              </a:ext>
            </a:extLst>
          </p:cNvPr>
          <p:cNvSpPr>
            <a:spLocks noGrp="1" noChangeArrowheads="1"/>
          </p:cNvSpPr>
          <p:nvPr>
            <p:ph idx="1"/>
          </p:nvPr>
        </p:nvSpPr>
        <p:spPr bwMode="auto">
          <a:xfrm>
            <a:off x="1124601" y="802156"/>
            <a:ext cx="10749348" cy="5653345"/>
          </a:xfrm>
          <a:prstGeom prst="rect">
            <a:avLst/>
          </a:prstGeom>
          <a:solidFill>
            <a:schemeClr val="tx2">
              <a:lumMod val="75000"/>
            </a:schemeClr>
          </a:solidFill>
          <a:ln>
            <a:noFill/>
          </a:ln>
          <a:effectLst/>
        </p:spPr>
        <p:txBody>
          <a:bodyPr vert="horz" wrap="square" lIns="0" tIns="198375" rIns="0" bIns="198375" numCol="1" anchor="ctr" anchorCtr="0" compatLnSpc="1">
            <a:prstTxWarp prst="textNoShape">
              <a:avLst/>
            </a:prstTxWarp>
            <a:spAutoFit/>
          </a:bodyPr>
          <a:lstStyle/>
          <a:p>
            <a:pPr marL="0" marR="0" lvl="0" indent="0" fontAlgn="base">
              <a:spcAft>
                <a:spcPct val="0"/>
              </a:spcAft>
              <a:buClrTx/>
              <a:buNone/>
              <a:tabLst/>
            </a:pPr>
            <a:r>
              <a:rPr lang="en-US" altLang="en-US" sz="2000" dirty="0"/>
              <a:t>Here are a few key points to remember about the switch statement:</a:t>
            </a:r>
          </a:p>
          <a:p>
            <a:pPr marL="0" marR="0" lvl="0" indent="0" fontAlgn="base">
              <a:spcAft>
                <a:spcPct val="0"/>
              </a:spcAft>
              <a:buClrTx/>
              <a:buNone/>
              <a:tabLst/>
            </a:pPr>
            <a:r>
              <a:rPr lang="en-US" altLang="en-US" sz="2000" dirty="0"/>
              <a:t>1. The expression is evaluated, and its value is compared against the constant values provided in the case labels.</a:t>
            </a:r>
          </a:p>
          <a:p>
            <a:pPr marL="0" marR="0" lvl="0" indent="0" fontAlgn="base">
              <a:spcAft>
                <a:spcPct val="0"/>
              </a:spcAft>
              <a:buClrTx/>
              <a:buNone/>
              <a:tabLst/>
            </a:pPr>
            <a:r>
              <a:rPr lang="en-US" altLang="en-US" sz="2000" dirty="0"/>
              <a:t>2. When a match is found, the code associated with that case is executed. The break statement is used to exit the switch block after the code is executed. If this is not added, despite the current case begin true, it will continue on to the next case until it either reaches the end, or encounters a break.</a:t>
            </a:r>
          </a:p>
          <a:p>
            <a:pPr marL="0" marR="0" lvl="0" indent="0" fontAlgn="base">
              <a:spcAft>
                <a:spcPct val="0"/>
              </a:spcAft>
              <a:buClrTx/>
              <a:buNone/>
              <a:tabLst/>
            </a:pPr>
            <a:r>
              <a:rPr lang="en-US" altLang="en-US" sz="2000" dirty="0"/>
              <a:t>3. If no case matches the value of the expression, the code under the default label is executed (if present). It's optional.</a:t>
            </a:r>
          </a:p>
          <a:p>
            <a:pPr marL="0" marR="0" lvl="0" indent="0" fontAlgn="base">
              <a:spcAft>
                <a:spcPct val="0"/>
              </a:spcAft>
              <a:buClrTx/>
              <a:buNone/>
              <a:tabLst/>
            </a:pPr>
            <a:r>
              <a:rPr lang="en-US" altLang="en-US" sz="2000" dirty="0"/>
              <a:t>4. It's good practice to include a default case to handle unexpected or default behaviors.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5183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A3C4-69B2-4C53-9EBC-E43DADDFBB67}"/>
              </a:ext>
            </a:extLst>
          </p:cNvPr>
          <p:cNvSpPr>
            <a:spLocks noGrp="1"/>
          </p:cNvSpPr>
          <p:nvPr>
            <p:ph type="title"/>
          </p:nvPr>
        </p:nvSpPr>
        <p:spPr>
          <a:xfrm>
            <a:off x="3556000" y="205235"/>
            <a:ext cx="5575300" cy="956539"/>
          </a:xfrm>
        </p:spPr>
        <p:txBody>
          <a:bodyPr>
            <a:normAutofit/>
          </a:bodyPr>
          <a:lstStyle/>
          <a:p>
            <a:r>
              <a:rPr lang="en-US" dirty="0"/>
              <a:t>SWITCH </a:t>
            </a:r>
            <a:r>
              <a:rPr lang="en-US" dirty="0">
                <a:solidFill>
                  <a:schemeClr val="tx2">
                    <a:lumMod val="60000"/>
                    <a:lumOff val="40000"/>
                  </a:schemeClr>
                </a:solidFill>
              </a:rPr>
              <a:t>CASE EXAMPLE</a:t>
            </a:r>
          </a:p>
        </p:txBody>
      </p:sp>
      <p:sp>
        <p:nvSpPr>
          <p:cNvPr id="4" name="Footer Placeholder 3">
            <a:extLst>
              <a:ext uri="{FF2B5EF4-FFF2-40B4-BE49-F238E27FC236}">
                <a16:creationId xmlns:a16="http://schemas.microsoft.com/office/drawing/2014/main" id="{6DB5A3E0-F0FB-4916-A597-6E269E99D25E}"/>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934E1305-D506-4507-AF4C-0040B364AD6C}"/>
              </a:ext>
            </a:extLst>
          </p:cNvPr>
          <p:cNvSpPr>
            <a:spLocks noGrp="1"/>
          </p:cNvSpPr>
          <p:nvPr>
            <p:ph type="sldNum" sz="quarter" idx="12"/>
          </p:nvPr>
        </p:nvSpPr>
        <p:spPr/>
        <p:txBody>
          <a:bodyPr/>
          <a:lstStyle/>
          <a:p>
            <a:fld id="{3E314742-E492-49FE-B411-557011724046}" type="slidenum">
              <a:rPr lang="en-US" smtClean="0"/>
              <a:t>21</a:t>
            </a:fld>
            <a:endParaRPr lang="en-US"/>
          </a:p>
        </p:txBody>
      </p:sp>
      <p:sp>
        <p:nvSpPr>
          <p:cNvPr id="7" name="Rectangle 6">
            <a:extLst>
              <a:ext uri="{FF2B5EF4-FFF2-40B4-BE49-F238E27FC236}">
                <a16:creationId xmlns:a16="http://schemas.microsoft.com/office/drawing/2014/main" id="{4C356283-EA95-426C-9601-000B83DC6F18}"/>
              </a:ext>
            </a:extLst>
          </p:cNvPr>
          <p:cNvSpPr/>
          <p:nvPr/>
        </p:nvSpPr>
        <p:spPr>
          <a:xfrm>
            <a:off x="1260613" y="1060174"/>
            <a:ext cx="6096000" cy="4862870"/>
          </a:xfrm>
          <a:prstGeom prst="rect">
            <a:avLst/>
          </a:prstGeom>
          <a:solidFill>
            <a:schemeClr val="tx1"/>
          </a:solidFill>
        </p:spPr>
        <p:txBody>
          <a:bodyPr>
            <a:spAutoFit/>
          </a:bodyPr>
          <a:lstStyle/>
          <a:p>
            <a:r>
              <a:rPr lang="en-US" sz="1000" dirty="0">
                <a:solidFill>
                  <a:srgbClr val="569CD6"/>
                </a:solidFill>
                <a:latin typeface="Consolas" panose="020B0609020204030204" pitchFamily="49" charset="0"/>
              </a:rPr>
              <a:t>#include</a:t>
            </a:r>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&lt;</a:t>
            </a:r>
            <a:r>
              <a:rPr lang="en-US" sz="1000" dirty="0">
                <a:solidFill>
                  <a:srgbClr val="CE9178"/>
                </a:solidFill>
                <a:latin typeface="Consolas" panose="020B0609020204030204" pitchFamily="49" charset="0"/>
              </a:rPr>
              <a:t>iostream</a:t>
            </a:r>
            <a:r>
              <a:rPr lang="en-US" sz="1000" dirty="0">
                <a:solidFill>
                  <a:srgbClr val="569CD6"/>
                </a:solidFill>
                <a:latin typeface="Consolas" panose="020B0609020204030204" pitchFamily="49" charset="0"/>
              </a:rPr>
              <a:t>&gt;</a:t>
            </a:r>
            <a:endParaRPr lang="en-US" sz="1000" dirty="0">
              <a:solidFill>
                <a:srgbClr val="D4D4D4"/>
              </a:solidFill>
              <a:latin typeface="Consolas" panose="020B0609020204030204" pitchFamily="49" charset="0"/>
            </a:endParaRPr>
          </a:p>
          <a:p>
            <a:r>
              <a:rPr lang="en-US" sz="1000" dirty="0">
                <a:solidFill>
                  <a:srgbClr val="569CD6"/>
                </a:solidFill>
                <a:latin typeface="Consolas" panose="020B0609020204030204" pitchFamily="49" charset="0"/>
              </a:rPr>
              <a:t>using</a:t>
            </a:r>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namespace</a:t>
            </a:r>
            <a:r>
              <a:rPr lang="en-US" sz="1000" dirty="0">
                <a:solidFill>
                  <a:srgbClr val="D4D4D4"/>
                </a:solidFill>
                <a:latin typeface="Consolas" panose="020B0609020204030204" pitchFamily="49" charset="0"/>
              </a:rPr>
              <a:t> std</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br>
              <a:rPr lang="en-US" sz="1000" dirty="0">
                <a:solidFill>
                  <a:srgbClr val="D4D4D4"/>
                </a:solidFill>
                <a:latin typeface="Consolas" panose="020B0609020204030204" pitchFamily="49" charset="0"/>
              </a:rPr>
            </a:br>
            <a:r>
              <a:rPr lang="en-US" sz="1000" dirty="0">
                <a:solidFill>
                  <a:srgbClr val="569CD6"/>
                </a:solidFill>
                <a:latin typeface="Consolas" panose="020B0609020204030204" pitchFamily="49" charset="0"/>
              </a:rPr>
              <a:t>int</a:t>
            </a:r>
            <a:r>
              <a:rPr lang="en-US" sz="1000" dirty="0">
                <a:solidFill>
                  <a:srgbClr val="D4D4D4"/>
                </a:solidFill>
                <a:latin typeface="Consolas" panose="020B0609020204030204" pitchFamily="49" charset="0"/>
              </a:rPr>
              <a:t> main</a:t>
            </a:r>
            <a:r>
              <a:rPr lang="en-US" sz="1000" dirty="0">
                <a:solidFill>
                  <a:srgbClr val="DCDCDC"/>
                </a:solidFill>
                <a:latin typeface="Consolas" panose="020B0609020204030204" pitchFamily="49" charset="0"/>
              </a:rPr>
              <a:t>()</a:t>
            </a:r>
            <a:r>
              <a:rPr lang="en-US" sz="1000" dirty="0">
                <a:solidFill>
                  <a:srgbClr val="D4D4D4"/>
                </a:solidFill>
                <a:latin typeface="Consolas" panose="020B0609020204030204" pitchFamily="49" charset="0"/>
              </a:rPr>
              <a:t> </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char</a:t>
            </a:r>
            <a:r>
              <a:rPr lang="en-US" sz="1000" dirty="0">
                <a:solidFill>
                  <a:srgbClr val="D4D4D4"/>
                </a:solidFill>
                <a:latin typeface="Consolas" panose="020B0609020204030204" pitchFamily="49" charset="0"/>
              </a:rPr>
              <a:t> grade</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cout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"Enter your grade: "</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cin </a:t>
            </a:r>
            <a:r>
              <a:rPr lang="en-US" sz="1000" dirty="0">
                <a:solidFill>
                  <a:srgbClr val="DCDCDC"/>
                </a:solidFill>
                <a:latin typeface="Consolas" panose="020B0609020204030204" pitchFamily="49" charset="0"/>
              </a:rPr>
              <a:t>&gt;&gt;</a:t>
            </a:r>
            <a:r>
              <a:rPr lang="en-US" sz="1000" dirty="0">
                <a:solidFill>
                  <a:srgbClr val="D4D4D4"/>
                </a:solidFill>
                <a:latin typeface="Consolas" panose="020B0609020204030204" pitchFamily="49" charset="0"/>
              </a:rPr>
              <a:t> grade</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switch</a:t>
            </a:r>
            <a:r>
              <a:rPr lang="en-US" sz="1000" dirty="0">
                <a:solidFill>
                  <a:srgbClr val="D4D4D4"/>
                </a:solidFill>
                <a:latin typeface="Consolas" panose="020B0609020204030204" pitchFamily="49" charset="0"/>
              </a:rPr>
              <a:t> </a:t>
            </a:r>
            <a:r>
              <a:rPr lang="en-US" sz="1000" dirty="0">
                <a:solidFill>
                  <a:srgbClr val="DCDCDC"/>
                </a:solidFill>
                <a:latin typeface="Consolas" panose="020B0609020204030204" pitchFamily="49" charset="0"/>
              </a:rPr>
              <a:t>(</a:t>
            </a:r>
            <a:r>
              <a:rPr lang="en-US" sz="1000" dirty="0">
                <a:solidFill>
                  <a:srgbClr val="D4D4D4"/>
                </a:solidFill>
                <a:latin typeface="Consolas" panose="020B0609020204030204" pitchFamily="49" charset="0"/>
              </a:rPr>
              <a:t>grade</a:t>
            </a:r>
            <a:r>
              <a:rPr lang="en-US" sz="1000" dirty="0">
                <a:solidFill>
                  <a:srgbClr val="DCDCDC"/>
                </a:solidFill>
                <a:latin typeface="Consolas" panose="020B0609020204030204" pitchFamily="49" charset="0"/>
              </a:rPr>
              <a:t>)</a:t>
            </a:r>
            <a:r>
              <a:rPr lang="en-US" sz="1000" dirty="0">
                <a:solidFill>
                  <a:srgbClr val="D4D4D4"/>
                </a:solidFill>
                <a:latin typeface="Consolas" panose="020B0609020204030204" pitchFamily="49" charset="0"/>
              </a:rPr>
              <a:t> </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case</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'A'</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cout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"Excellent!"</a:t>
            </a:r>
            <a:r>
              <a:rPr lang="en-US" sz="1000" dirty="0">
                <a:solidFill>
                  <a:srgbClr val="D4D4D4"/>
                </a:solidFill>
                <a:latin typeface="Consolas" panose="020B0609020204030204" pitchFamily="49" charset="0"/>
              </a:rPr>
              <a: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endl</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break</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case</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'B'</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cout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"Good job!"</a:t>
            </a:r>
            <a:r>
              <a:rPr lang="en-US" sz="1000" dirty="0">
                <a:solidFill>
                  <a:srgbClr val="D4D4D4"/>
                </a:solidFill>
                <a:latin typeface="Consolas" panose="020B0609020204030204" pitchFamily="49" charset="0"/>
              </a:rPr>
              <a: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endl</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break</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case</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'C'</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cout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"Passing grade."</a:t>
            </a:r>
            <a:r>
              <a:rPr lang="en-US" sz="1000" dirty="0">
                <a:solidFill>
                  <a:srgbClr val="D4D4D4"/>
                </a:solidFill>
                <a:latin typeface="Consolas" panose="020B0609020204030204" pitchFamily="49" charset="0"/>
              </a:rPr>
              <a: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endl</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break</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case</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'D'</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cout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"Bad grade."</a:t>
            </a:r>
            <a:r>
              <a:rPr lang="en-US" sz="1000" dirty="0">
                <a:solidFill>
                  <a:srgbClr val="D4D4D4"/>
                </a:solidFill>
                <a:latin typeface="Consolas" panose="020B0609020204030204" pitchFamily="49" charset="0"/>
              </a:rPr>
              <a: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endl</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break</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case</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'E'</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cout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"Really Bad grade."</a:t>
            </a:r>
            <a:r>
              <a:rPr lang="en-US" sz="1000" dirty="0">
                <a:solidFill>
                  <a:srgbClr val="D4D4D4"/>
                </a:solidFill>
                <a:latin typeface="Consolas" panose="020B0609020204030204" pitchFamily="49" charset="0"/>
              </a:rPr>
              <a: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endl</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break</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case</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'F'</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cout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"Did you take the test?"</a:t>
            </a:r>
            <a:r>
              <a:rPr lang="en-US" sz="1000" dirty="0">
                <a:solidFill>
                  <a:srgbClr val="D4D4D4"/>
                </a:solidFill>
                <a:latin typeface="Consolas" panose="020B0609020204030204" pitchFamily="49" charset="0"/>
              </a:rPr>
              <a: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endl</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break</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569CD6"/>
                </a:solidFill>
                <a:latin typeface="Consolas" panose="020B0609020204030204" pitchFamily="49" charset="0"/>
              </a:rPr>
              <a:t>default</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cout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a:t>
            </a:r>
            <a:r>
              <a:rPr lang="en-US" sz="1000" dirty="0">
                <a:solidFill>
                  <a:srgbClr val="CE9178"/>
                </a:solidFill>
                <a:latin typeface="Consolas" panose="020B0609020204030204" pitchFamily="49" charset="0"/>
              </a:rPr>
              <a:t>"Invalid grade."</a:t>
            </a:r>
            <a:r>
              <a:rPr lang="en-US" sz="1000" dirty="0">
                <a:solidFill>
                  <a:srgbClr val="D4D4D4"/>
                </a:solidFill>
                <a:latin typeface="Consolas" panose="020B0609020204030204" pitchFamily="49" charset="0"/>
              </a:rPr>
              <a:t> </a:t>
            </a:r>
            <a:r>
              <a:rPr lang="en-US" sz="1000" dirty="0">
                <a:solidFill>
                  <a:srgbClr val="DCDCDC"/>
                </a:solidFill>
                <a:latin typeface="Consolas" panose="020B0609020204030204" pitchFamily="49" charset="0"/>
              </a:rPr>
              <a:t>&lt;&lt;</a:t>
            </a:r>
            <a:r>
              <a:rPr lang="en-US" sz="1000" dirty="0">
                <a:solidFill>
                  <a:srgbClr val="D4D4D4"/>
                </a:solidFill>
                <a:latin typeface="Consolas" panose="020B0609020204030204" pitchFamily="49" charset="0"/>
              </a:rPr>
              <a:t> endl</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4D4D4"/>
                </a:solidFill>
                <a:latin typeface="Consolas" panose="020B0609020204030204" pitchFamily="49" charset="0"/>
              </a:rPr>
              <a:t>    </a:t>
            </a:r>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a:p>
            <a:r>
              <a:rPr lang="en-US" sz="1000" dirty="0">
                <a:solidFill>
                  <a:srgbClr val="DCDCDC"/>
                </a:solidFill>
                <a:latin typeface="Consolas" panose="020B0609020204030204" pitchFamily="49" charset="0"/>
              </a:rPr>
              <a:t>}</a:t>
            </a:r>
            <a:endParaRPr lang="en-US" sz="1000"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E07D7275-651D-4642-93C9-98D2DF68D82C}"/>
              </a:ext>
            </a:extLst>
          </p:cNvPr>
          <p:cNvPicPr>
            <a:picLocks noChangeAspect="1"/>
          </p:cNvPicPr>
          <p:nvPr/>
        </p:nvPicPr>
        <p:blipFill>
          <a:blip r:embed="rId2"/>
          <a:stretch>
            <a:fillRect/>
          </a:stretch>
        </p:blipFill>
        <p:spPr>
          <a:xfrm>
            <a:off x="7462905" y="1060173"/>
            <a:ext cx="3735057" cy="956539"/>
          </a:xfrm>
          <a:prstGeom prst="rect">
            <a:avLst/>
          </a:prstGeom>
        </p:spPr>
      </p:pic>
    </p:spTree>
    <p:extLst>
      <p:ext uri="{BB962C8B-B14F-4D97-AF65-F5344CB8AC3E}">
        <p14:creationId xmlns:p14="http://schemas.microsoft.com/office/powerpoint/2010/main" val="176918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A3C4-69B2-4C53-9EBC-E43DADDFBB67}"/>
              </a:ext>
            </a:extLst>
          </p:cNvPr>
          <p:cNvSpPr>
            <a:spLocks noGrp="1"/>
          </p:cNvSpPr>
          <p:nvPr>
            <p:ph type="title"/>
          </p:nvPr>
        </p:nvSpPr>
        <p:spPr>
          <a:xfrm>
            <a:off x="2819400" y="205235"/>
            <a:ext cx="6311900" cy="956539"/>
          </a:xfrm>
        </p:spPr>
        <p:txBody>
          <a:bodyPr>
            <a:normAutofit fontScale="90000"/>
          </a:bodyPr>
          <a:lstStyle/>
          <a:p>
            <a:r>
              <a:rPr lang="en-US" dirty="0"/>
              <a:t>SWITCH </a:t>
            </a:r>
            <a:r>
              <a:rPr lang="en-US" dirty="0">
                <a:solidFill>
                  <a:schemeClr val="tx2">
                    <a:lumMod val="60000"/>
                    <a:lumOff val="40000"/>
                  </a:schemeClr>
                </a:solidFill>
              </a:rPr>
              <a:t>CASE </a:t>
            </a:r>
            <a:r>
              <a:rPr lang="en-US" dirty="0">
                <a:solidFill>
                  <a:srgbClr val="FF0000"/>
                </a:solidFill>
              </a:rPr>
              <a:t>WITHOUT</a:t>
            </a:r>
            <a:r>
              <a:rPr lang="en-US" dirty="0">
                <a:solidFill>
                  <a:srgbClr val="0070C0"/>
                </a:solidFill>
              </a:rPr>
              <a:t> BREAK</a:t>
            </a:r>
          </a:p>
        </p:txBody>
      </p:sp>
      <p:sp>
        <p:nvSpPr>
          <p:cNvPr id="4" name="Footer Placeholder 3">
            <a:extLst>
              <a:ext uri="{FF2B5EF4-FFF2-40B4-BE49-F238E27FC236}">
                <a16:creationId xmlns:a16="http://schemas.microsoft.com/office/drawing/2014/main" id="{6DB5A3E0-F0FB-4916-A597-6E269E99D25E}"/>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934E1305-D506-4507-AF4C-0040B364AD6C}"/>
              </a:ext>
            </a:extLst>
          </p:cNvPr>
          <p:cNvSpPr>
            <a:spLocks noGrp="1"/>
          </p:cNvSpPr>
          <p:nvPr>
            <p:ph type="sldNum" sz="quarter" idx="12"/>
          </p:nvPr>
        </p:nvSpPr>
        <p:spPr/>
        <p:txBody>
          <a:bodyPr/>
          <a:lstStyle/>
          <a:p>
            <a:fld id="{3E314742-E492-49FE-B411-557011724046}" type="slidenum">
              <a:rPr lang="en-US" smtClean="0"/>
              <a:t>22</a:t>
            </a:fld>
            <a:endParaRPr lang="en-US"/>
          </a:p>
        </p:txBody>
      </p:sp>
      <p:sp>
        <p:nvSpPr>
          <p:cNvPr id="3" name="Rectangle 2">
            <a:extLst>
              <a:ext uri="{FF2B5EF4-FFF2-40B4-BE49-F238E27FC236}">
                <a16:creationId xmlns:a16="http://schemas.microsoft.com/office/drawing/2014/main" id="{2DDCA7D7-C75F-4E3A-9ED4-F33A75665FBA}"/>
              </a:ext>
            </a:extLst>
          </p:cNvPr>
          <p:cNvSpPr/>
          <p:nvPr/>
        </p:nvSpPr>
        <p:spPr>
          <a:xfrm>
            <a:off x="1528696" y="1007856"/>
            <a:ext cx="4935604" cy="5447645"/>
          </a:xfrm>
          <a:prstGeom prst="rect">
            <a:avLst/>
          </a:prstGeom>
          <a:solidFill>
            <a:schemeClr val="tx1"/>
          </a:solidFill>
          <a:ln>
            <a:solidFill>
              <a:schemeClr val="accent1"/>
            </a:solidFill>
          </a:ln>
        </p:spPr>
        <p:txBody>
          <a:bodyPr wrap="square">
            <a:spAutoFit/>
          </a:bodyPr>
          <a:lstStyle/>
          <a:p>
            <a:r>
              <a:rPr lang="en-US" sz="1200" dirty="0">
                <a:solidFill>
                  <a:srgbClr val="569CD6"/>
                </a:solidFill>
                <a:latin typeface="Consolas" panose="020B0609020204030204" pitchFamily="49" charset="0"/>
              </a:rPr>
              <a:t>#include</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&lt;</a:t>
            </a:r>
            <a:r>
              <a:rPr lang="en-US" sz="1200" dirty="0">
                <a:solidFill>
                  <a:srgbClr val="CE9178"/>
                </a:solidFill>
                <a:latin typeface="Consolas" panose="020B0609020204030204" pitchFamily="49" charset="0"/>
              </a:rPr>
              <a:t>iostream</a:t>
            </a:r>
            <a:r>
              <a:rPr lang="en-US" sz="1200" dirty="0">
                <a:solidFill>
                  <a:srgbClr val="569CD6"/>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a:solidFill>
                  <a:srgbClr val="569CD6"/>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std</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int</a:t>
            </a:r>
            <a:r>
              <a:rPr lang="en-US" sz="1200" dirty="0">
                <a:solidFill>
                  <a:srgbClr val="D4D4D4"/>
                </a:solidFill>
                <a:latin typeface="Consolas" panose="020B0609020204030204" pitchFamily="49" charset="0"/>
              </a:rPr>
              <a:t> main</a:t>
            </a:r>
            <a:r>
              <a:rPr lang="en-US" sz="1200" dirty="0">
                <a:solidFill>
                  <a:srgbClr val="DCDCDC"/>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char</a:t>
            </a:r>
            <a:r>
              <a:rPr lang="en-US" sz="1200" dirty="0">
                <a:solidFill>
                  <a:srgbClr val="D4D4D4"/>
                </a:solidFill>
                <a:latin typeface="Consolas" panose="020B0609020204030204" pitchFamily="49" charset="0"/>
              </a:rPr>
              <a:t> grade</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cout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"Enter your grade: "</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cin </a:t>
            </a:r>
            <a:r>
              <a:rPr lang="en-US" sz="1200" dirty="0">
                <a:solidFill>
                  <a:srgbClr val="DCDCDC"/>
                </a:solidFill>
                <a:latin typeface="Consolas" panose="020B0609020204030204" pitchFamily="49" charset="0"/>
              </a:rPr>
              <a:t>&gt;&gt;</a:t>
            </a:r>
            <a:r>
              <a:rPr lang="en-US" sz="1200" dirty="0">
                <a:solidFill>
                  <a:srgbClr val="D4D4D4"/>
                </a:solidFill>
                <a:latin typeface="Consolas" panose="020B0609020204030204" pitchFamily="49" charset="0"/>
              </a:rPr>
              <a:t> grade</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switch</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a:t>
            </a:r>
            <a:r>
              <a:rPr lang="en-US" sz="1200" dirty="0">
                <a:solidFill>
                  <a:srgbClr val="D4D4D4"/>
                </a:solidFill>
                <a:latin typeface="Consolas" panose="020B0609020204030204" pitchFamily="49" charset="0"/>
              </a:rPr>
              <a:t>grade</a:t>
            </a:r>
            <a:r>
              <a:rPr lang="en-US" sz="1200" dirty="0">
                <a:solidFill>
                  <a:srgbClr val="DCDCDC"/>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case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cout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"Excellent!"</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endl</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case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'B'</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cout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"Good job!"</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endl</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case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'C'</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cout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"Passing grade."</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endl</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case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'D'</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cout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"Bad grade."</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endl</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case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'E'</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cout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"Really Bad grade."</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endl</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case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'F'</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cout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"Did you take the test?"</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endl</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default</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cout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"Invalid grade."</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endl</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0</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br>
              <a:rPr lang="en-US" sz="1200" dirty="0">
                <a:solidFill>
                  <a:srgbClr val="D4D4D4"/>
                </a:solidFill>
                <a:latin typeface="Consolas" panose="020B0609020204030204" pitchFamily="49" charset="0"/>
              </a:rPr>
            </a:br>
            <a:endParaRPr lang="en-US" sz="1200" b="0" dirty="0">
              <a:solidFill>
                <a:srgbClr val="D4D4D4"/>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602592D6-3CB4-436C-A286-D8A75457F719}"/>
              </a:ext>
            </a:extLst>
          </p:cNvPr>
          <p:cNvPicPr>
            <a:picLocks noChangeAspect="1"/>
          </p:cNvPicPr>
          <p:nvPr/>
        </p:nvPicPr>
        <p:blipFill>
          <a:blip r:embed="rId2"/>
          <a:stretch>
            <a:fillRect/>
          </a:stretch>
        </p:blipFill>
        <p:spPr>
          <a:xfrm>
            <a:off x="6587292" y="1007856"/>
            <a:ext cx="4505923" cy="2713244"/>
          </a:xfrm>
          <a:prstGeom prst="rect">
            <a:avLst/>
          </a:prstGeom>
        </p:spPr>
      </p:pic>
    </p:spTree>
    <p:extLst>
      <p:ext uri="{BB962C8B-B14F-4D97-AF65-F5344CB8AC3E}">
        <p14:creationId xmlns:p14="http://schemas.microsoft.com/office/powerpoint/2010/main" val="2828874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A3C4-69B2-4C53-9EBC-E43DADDFBB67}"/>
              </a:ext>
            </a:extLst>
          </p:cNvPr>
          <p:cNvSpPr>
            <a:spLocks noGrp="1"/>
          </p:cNvSpPr>
          <p:nvPr>
            <p:ph type="title"/>
          </p:nvPr>
        </p:nvSpPr>
        <p:spPr>
          <a:xfrm>
            <a:off x="3556000" y="205235"/>
            <a:ext cx="5575300" cy="956539"/>
          </a:xfrm>
        </p:spPr>
        <p:txBody>
          <a:bodyPr>
            <a:normAutofit/>
          </a:bodyPr>
          <a:lstStyle/>
          <a:p>
            <a:r>
              <a:rPr lang="en-US" dirty="0">
                <a:solidFill>
                  <a:schemeClr val="tx2">
                    <a:lumMod val="60000"/>
                    <a:lumOff val="40000"/>
                  </a:schemeClr>
                </a:solidFill>
              </a:rPr>
              <a:t>Normal IF FORMAT</a:t>
            </a:r>
          </a:p>
        </p:txBody>
      </p:sp>
      <p:sp>
        <p:nvSpPr>
          <p:cNvPr id="4" name="Footer Placeholder 3">
            <a:extLst>
              <a:ext uri="{FF2B5EF4-FFF2-40B4-BE49-F238E27FC236}">
                <a16:creationId xmlns:a16="http://schemas.microsoft.com/office/drawing/2014/main" id="{6DB5A3E0-F0FB-4916-A597-6E269E99D25E}"/>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934E1305-D506-4507-AF4C-0040B364AD6C}"/>
              </a:ext>
            </a:extLst>
          </p:cNvPr>
          <p:cNvSpPr>
            <a:spLocks noGrp="1"/>
          </p:cNvSpPr>
          <p:nvPr>
            <p:ph type="sldNum" sz="quarter" idx="12"/>
          </p:nvPr>
        </p:nvSpPr>
        <p:spPr/>
        <p:txBody>
          <a:bodyPr/>
          <a:lstStyle/>
          <a:p>
            <a:fld id="{3E314742-E492-49FE-B411-557011724046}" type="slidenum">
              <a:rPr lang="en-US" smtClean="0"/>
              <a:t>23</a:t>
            </a:fld>
            <a:endParaRPr lang="en-US"/>
          </a:p>
        </p:txBody>
      </p:sp>
      <p:grpSp>
        <p:nvGrpSpPr>
          <p:cNvPr id="6" name="Group 5">
            <a:extLst>
              <a:ext uri="{FF2B5EF4-FFF2-40B4-BE49-F238E27FC236}">
                <a16:creationId xmlns:a16="http://schemas.microsoft.com/office/drawing/2014/main" id="{C5CF8043-6DE1-4F77-B6C2-574CC12C690A}"/>
              </a:ext>
            </a:extLst>
          </p:cNvPr>
          <p:cNvGrpSpPr/>
          <p:nvPr/>
        </p:nvGrpSpPr>
        <p:grpSpPr>
          <a:xfrm>
            <a:off x="2051050" y="1034774"/>
            <a:ext cx="8585200" cy="5078313"/>
            <a:chOff x="634615" y="1161774"/>
            <a:chExt cx="8585200" cy="5078313"/>
          </a:xfrm>
        </p:grpSpPr>
        <p:sp>
          <p:nvSpPr>
            <p:cNvPr id="3" name="Rectangle 2">
              <a:extLst>
                <a:ext uri="{FF2B5EF4-FFF2-40B4-BE49-F238E27FC236}">
                  <a16:creationId xmlns:a16="http://schemas.microsoft.com/office/drawing/2014/main" id="{0073B11E-B7C4-4344-B060-D91F7FA67357}"/>
                </a:ext>
              </a:extLst>
            </p:cNvPr>
            <p:cNvSpPr/>
            <p:nvPr/>
          </p:nvSpPr>
          <p:spPr>
            <a:xfrm>
              <a:off x="634615" y="1161774"/>
              <a:ext cx="8585200" cy="5078313"/>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iostream</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grade</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"Enter your grade: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cin </a:t>
              </a:r>
              <a:r>
                <a:rPr lang="en-US" dirty="0">
                  <a:solidFill>
                    <a:srgbClr val="DCDCDC"/>
                  </a:solidFill>
                  <a:latin typeface="Consolas" panose="020B0609020204030204" pitchFamily="49" charset="0"/>
                </a:rPr>
                <a:t>&gt;&gt;</a:t>
              </a:r>
              <a:r>
                <a:rPr lang="en-US" dirty="0">
                  <a:solidFill>
                    <a:srgbClr val="D4D4D4"/>
                  </a:solidFill>
                  <a:latin typeface="Consolas" panose="020B0609020204030204" pitchFamily="49" charset="0"/>
                </a:rPr>
                <a:t> grade</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grade</a:t>
              </a:r>
              <a:r>
                <a:rPr lang="en-US" dirty="0">
                  <a:solidFill>
                    <a:srgbClr val="DCDCDC"/>
                  </a:solidFill>
                  <a:latin typeface="Consolas" panose="020B0609020204030204" pitchFamily="49" charset="0"/>
                </a:rPr>
                <a:t>==</a:t>
              </a:r>
              <a:r>
                <a:rPr lang="en-US" dirty="0">
                  <a:solidFill>
                    <a:srgbClr val="CE9178"/>
                  </a:solidFill>
                  <a:latin typeface="Consolas" panose="020B0609020204030204" pitchFamily="49" charset="0"/>
                </a:rPr>
                <a:t>'A'</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"Excellent!"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grade</a:t>
              </a:r>
              <a:r>
                <a:rPr lang="en-US" dirty="0">
                  <a:solidFill>
                    <a:srgbClr val="DCDCDC"/>
                  </a:solidFill>
                  <a:latin typeface="Consolas" panose="020B0609020204030204" pitchFamily="49" charset="0"/>
                </a:rPr>
                <a:t>==</a:t>
              </a:r>
              <a:r>
                <a:rPr lang="en-US" dirty="0">
                  <a:solidFill>
                    <a:srgbClr val="CE9178"/>
                  </a:solidFill>
                  <a:latin typeface="Consolas" panose="020B0609020204030204" pitchFamily="49" charset="0"/>
                </a:rPr>
                <a:t>'B'</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"Good job!"</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grade</a:t>
              </a:r>
              <a:r>
                <a:rPr lang="en-US" dirty="0">
                  <a:solidFill>
                    <a:srgbClr val="DCDCDC"/>
                  </a:solidFill>
                  <a:latin typeface="Consolas" panose="020B0609020204030204" pitchFamily="49" charset="0"/>
                </a:rPr>
                <a:t>==</a:t>
              </a:r>
              <a:r>
                <a:rPr lang="en-US" dirty="0">
                  <a:solidFill>
                    <a:srgbClr val="CE9178"/>
                  </a:solidFill>
                  <a:latin typeface="Consolas" panose="020B0609020204030204" pitchFamily="49" charset="0"/>
                </a:rPr>
                <a:t>'C'</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"Passing grade."</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grade</a:t>
              </a:r>
              <a:r>
                <a:rPr lang="en-US" dirty="0">
                  <a:solidFill>
                    <a:srgbClr val="DCDCDC"/>
                  </a:solidFill>
                  <a:latin typeface="Consolas" panose="020B0609020204030204" pitchFamily="49" charset="0"/>
                </a:rPr>
                <a:t>==</a:t>
              </a:r>
              <a:r>
                <a:rPr lang="en-US" dirty="0">
                  <a:solidFill>
                    <a:srgbClr val="CE9178"/>
                  </a:solidFill>
                  <a:latin typeface="Consolas" panose="020B0609020204030204" pitchFamily="49" charset="0"/>
                </a:rPr>
                <a:t>'D'</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"Bad grade."</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grade</a:t>
              </a:r>
              <a:r>
                <a:rPr lang="en-US" dirty="0">
                  <a:solidFill>
                    <a:srgbClr val="DCDCDC"/>
                  </a:solidFill>
                  <a:latin typeface="Consolas" panose="020B0609020204030204" pitchFamily="49" charset="0"/>
                </a:rPr>
                <a:t>==</a:t>
              </a:r>
              <a:r>
                <a:rPr lang="en-US" dirty="0">
                  <a:solidFill>
                    <a:srgbClr val="CE9178"/>
                  </a:solidFill>
                  <a:latin typeface="Consolas" panose="020B0609020204030204" pitchFamily="49" charset="0"/>
                </a:rPr>
                <a:t>'E'</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"Really Bad grade."</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grade</a:t>
              </a:r>
              <a:r>
                <a:rPr lang="en-US" dirty="0">
                  <a:solidFill>
                    <a:srgbClr val="DCDCDC"/>
                  </a:solidFill>
                  <a:latin typeface="Consolas" panose="020B0609020204030204" pitchFamily="49" charset="0"/>
                </a:rPr>
                <a:t>==</a:t>
              </a:r>
              <a:r>
                <a:rPr lang="en-US" dirty="0">
                  <a:solidFill>
                    <a:srgbClr val="CE9178"/>
                  </a:solidFill>
                  <a:latin typeface="Consolas" panose="020B0609020204030204" pitchFamily="49" charset="0"/>
                </a:rPr>
                <a:t>'F'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"Did you take the test?"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"Invalid grade."</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E07D7275-651D-4642-93C9-98D2DF68D82C}"/>
                </a:ext>
              </a:extLst>
            </p:cNvPr>
            <p:cNvPicPr>
              <a:picLocks noChangeAspect="1"/>
            </p:cNvPicPr>
            <p:nvPr/>
          </p:nvPicPr>
          <p:blipFill>
            <a:blip r:embed="rId2"/>
            <a:stretch>
              <a:fillRect/>
            </a:stretch>
          </p:blipFill>
          <p:spPr>
            <a:xfrm>
              <a:off x="5484758" y="1377673"/>
              <a:ext cx="3735057" cy="956539"/>
            </a:xfrm>
            <a:prstGeom prst="rect">
              <a:avLst/>
            </a:prstGeom>
          </p:spPr>
        </p:pic>
      </p:grpSp>
    </p:spTree>
    <p:extLst>
      <p:ext uri="{BB962C8B-B14F-4D97-AF65-F5344CB8AC3E}">
        <p14:creationId xmlns:p14="http://schemas.microsoft.com/office/powerpoint/2010/main" val="2746815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876424" y="2742473"/>
            <a:ext cx="7047586" cy="1781337"/>
          </a:xfrm>
        </p:spPr>
        <p:txBody>
          <a:bodyPr>
            <a:noAutofit/>
          </a:bodyPr>
          <a:lstStyle/>
          <a:p>
            <a:r>
              <a:rPr lang="en-US" sz="6000" dirty="0">
                <a:latin typeface="Source Code Pro Black" panose="020B0809030403020204" pitchFamily="49" charset="0"/>
              </a:rPr>
              <a:t>03</a:t>
            </a:r>
            <a:br>
              <a:rPr lang="en-US" sz="6000" dirty="0">
                <a:latin typeface="Source Code Pro Black" panose="020B0809030403020204" pitchFamily="49" charset="0"/>
              </a:rPr>
            </a:br>
            <a:r>
              <a:rPr lang="en-US" sz="6000" dirty="0">
                <a:latin typeface="Source Code Pro Black" panose="020B0809030403020204" pitchFamily="49" charset="0"/>
              </a:rPr>
              <a:t>NESTING</a:t>
            </a:r>
            <a:endParaRPr lang="en-US" sz="6000" dirty="0">
              <a:solidFill>
                <a:schemeClr val="tx2">
                  <a:lumMod val="60000"/>
                  <a:lumOff val="40000"/>
                </a:schemeClr>
              </a:solidFill>
              <a:latin typeface="Source Code Pro Black" panose="020B0809030403020204" pitchFamily="49" charset="0"/>
            </a:endParaRP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24</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3831550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A230-E7E3-4081-9E18-C7386E311645}"/>
              </a:ext>
            </a:extLst>
          </p:cNvPr>
          <p:cNvSpPr>
            <a:spLocks noGrp="1"/>
          </p:cNvSpPr>
          <p:nvPr>
            <p:ph type="title"/>
          </p:nvPr>
        </p:nvSpPr>
        <p:spPr>
          <a:xfrm>
            <a:off x="2855913" y="656618"/>
            <a:ext cx="5208587" cy="638782"/>
          </a:xfrm>
        </p:spPr>
        <p:txBody>
          <a:bodyPr/>
          <a:lstStyle/>
          <a:p>
            <a:r>
              <a:rPr lang="en-US" dirty="0"/>
              <a:t>NESTING </a:t>
            </a:r>
            <a:r>
              <a:rPr lang="en-US" dirty="0">
                <a:solidFill>
                  <a:schemeClr val="tx2">
                    <a:lumMod val="60000"/>
                    <a:lumOff val="40000"/>
                  </a:schemeClr>
                </a:solidFill>
              </a:rPr>
              <a:t>CONDITIONS</a:t>
            </a:r>
          </a:p>
        </p:txBody>
      </p:sp>
      <p:sp>
        <p:nvSpPr>
          <p:cNvPr id="3" name="Content Placeholder 2">
            <a:extLst>
              <a:ext uri="{FF2B5EF4-FFF2-40B4-BE49-F238E27FC236}">
                <a16:creationId xmlns:a16="http://schemas.microsoft.com/office/drawing/2014/main" id="{F829E08F-5C6A-4B46-B83E-75BF485D4FED}"/>
              </a:ext>
            </a:extLst>
          </p:cNvPr>
          <p:cNvSpPr>
            <a:spLocks noGrp="1"/>
          </p:cNvSpPr>
          <p:nvPr>
            <p:ph idx="1"/>
          </p:nvPr>
        </p:nvSpPr>
        <p:spPr>
          <a:xfrm>
            <a:off x="1141412" y="1206500"/>
            <a:ext cx="9905999" cy="4584701"/>
          </a:xfrm>
        </p:spPr>
        <p:txBody>
          <a:bodyPr>
            <a:normAutofit/>
          </a:bodyPr>
          <a:lstStyle/>
          <a:p>
            <a:pPr marL="0" indent="0">
              <a:buNone/>
            </a:pPr>
            <a:r>
              <a:rPr lang="en-US" dirty="0"/>
              <a:t>The conditions don’t have to be exactly 1 condition. You can combine conditions with OR, AND, NOT etc.</a:t>
            </a:r>
          </a:p>
          <a:p>
            <a:pPr marL="0" indent="0">
              <a:buNone/>
            </a:pPr>
            <a:r>
              <a:rPr lang="en-US" dirty="0"/>
              <a:t>Remember I explained logical operators and they included the following:</a:t>
            </a:r>
          </a:p>
          <a:p>
            <a:pPr marL="0" indent="0">
              <a:buNone/>
            </a:pPr>
            <a:br>
              <a:rPr lang="en-US" dirty="0"/>
            </a:br>
            <a:r>
              <a:rPr lang="en-US" dirty="0"/>
              <a:t>&amp;&amp;  (and)</a:t>
            </a:r>
          </a:p>
          <a:p>
            <a:pPr marL="0" indent="0">
              <a:buNone/>
            </a:pPr>
            <a:r>
              <a:rPr lang="en-US" dirty="0"/>
              <a:t>||  (or)</a:t>
            </a:r>
          </a:p>
          <a:p>
            <a:pPr marL="0" indent="0">
              <a:buNone/>
            </a:pPr>
            <a:r>
              <a:rPr lang="en-US" dirty="0"/>
              <a:t>! (not)</a:t>
            </a:r>
          </a:p>
        </p:txBody>
      </p:sp>
      <p:sp>
        <p:nvSpPr>
          <p:cNvPr id="4" name="Footer Placeholder 3">
            <a:extLst>
              <a:ext uri="{FF2B5EF4-FFF2-40B4-BE49-F238E27FC236}">
                <a16:creationId xmlns:a16="http://schemas.microsoft.com/office/drawing/2014/main" id="{E321E485-FBBA-4F69-919E-D4DFC81FD47D}"/>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C2DF680A-5EAD-4B32-B6DD-F724FF39136E}"/>
              </a:ext>
            </a:extLst>
          </p:cNvPr>
          <p:cNvSpPr>
            <a:spLocks noGrp="1"/>
          </p:cNvSpPr>
          <p:nvPr>
            <p:ph type="sldNum" sz="quarter" idx="12"/>
          </p:nvPr>
        </p:nvSpPr>
        <p:spPr/>
        <p:txBody>
          <a:bodyPr/>
          <a:lstStyle/>
          <a:p>
            <a:fld id="{3E314742-E492-49FE-B411-557011724046}" type="slidenum">
              <a:rPr lang="en-US" smtClean="0"/>
              <a:t>25</a:t>
            </a:fld>
            <a:endParaRPr lang="en-US"/>
          </a:p>
        </p:txBody>
      </p:sp>
      <p:pic>
        <p:nvPicPr>
          <p:cNvPr id="6" name="Picture 5">
            <a:extLst>
              <a:ext uri="{FF2B5EF4-FFF2-40B4-BE49-F238E27FC236}">
                <a16:creationId xmlns:a16="http://schemas.microsoft.com/office/drawing/2014/main" id="{3D034787-A4D7-4C5E-A478-EB4C4D0FBFAB}"/>
              </a:ext>
            </a:extLst>
          </p:cNvPr>
          <p:cNvPicPr>
            <a:picLocks noChangeAspect="1"/>
          </p:cNvPicPr>
          <p:nvPr/>
        </p:nvPicPr>
        <p:blipFill>
          <a:blip r:embed="rId2"/>
          <a:stretch>
            <a:fillRect/>
          </a:stretch>
        </p:blipFill>
        <p:spPr>
          <a:xfrm>
            <a:off x="4277392" y="3429000"/>
            <a:ext cx="6770020" cy="2362201"/>
          </a:xfrm>
          <a:prstGeom prst="rect">
            <a:avLst/>
          </a:prstGeom>
        </p:spPr>
      </p:pic>
    </p:spTree>
    <p:extLst>
      <p:ext uri="{BB962C8B-B14F-4D97-AF65-F5344CB8AC3E}">
        <p14:creationId xmlns:p14="http://schemas.microsoft.com/office/powerpoint/2010/main" val="4021305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1734-BAB2-4E57-93F3-367B6C6D1EBC}"/>
              </a:ext>
            </a:extLst>
          </p:cNvPr>
          <p:cNvSpPr>
            <a:spLocks noGrp="1"/>
          </p:cNvSpPr>
          <p:nvPr>
            <p:ph type="title"/>
          </p:nvPr>
        </p:nvSpPr>
        <p:spPr>
          <a:xfrm>
            <a:off x="1141413" y="618518"/>
            <a:ext cx="9905998" cy="853968"/>
          </a:xfrm>
        </p:spPr>
        <p:txBody>
          <a:bodyPr/>
          <a:lstStyle/>
          <a:p>
            <a:r>
              <a:rPr lang="en-US" dirty="0"/>
              <a:t>NESTING </a:t>
            </a:r>
            <a:r>
              <a:rPr lang="en-US" dirty="0">
                <a:solidFill>
                  <a:schemeClr val="tx2">
                    <a:lumMod val="60000"/>
                    <a:lumOff val="40000"/>
                  </a:schemeClr>
                </a:solidFill>
              </a:rPr>
              <a:t>CONDITIONS</a:t>
            </a:r>
          </a:p>
        </p:txBody>
      </p:sp>
      <p:sp>
        <p:nvSpPr>
          <p:cNvPr id="4" name="Footer Placeholder 3">
            <a:extLst>
              <a:ext uri="{FF2B5EF4-FFF2-40B4-BE49-F238E27FC236}">
                <a16:creationId xmlns:a16="http://schemas.microsoft.com/office/drawing/2014/main" id="{4E840BB2-618F-4F32-B6B0-5868FB1C47F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C027E119-F09A-496C-B90F-7B2A720D5FA7}"/>
              </a:ext>
            </a:extLst>
          </p:cNvPr>
          <p:cNvSpPr>
            <a:spLocks noGrp="1"/>
          </p:cNvSpPr>
          <p:nvPr>
            <p:ph type="sldNum" sz="quarter" idx="12"/>
          </p:nvPr>
        </p:nvSpPr>
        <p:spPr/>
        <p:txBody>
          <a:bodyPr/>
          <a:lstStyle/>
          <a:p>
            <a:fld id="{3E314742-E492-49FE-B411-557011724046}" type="slidenum">
              <a:rPr lang="en-US" smtClean="0"/>
              <a:t>26</a:t>
            </a:fld>
            <a:endParaRPr lang="en-US"/>
          </a:p>
        </p:txBody>
      </p:sp>
      <p:sp>
        <p:nvSpPr>
          <p:cNvPr id="6" name="Rectangle 5">
            <a:extLst>
              <a:ext uri="{FF2B5EF4-FFF2-40B4-BE49-F238E27FC236}">
                <a16:creationId xmlns:a16="http://schemas.microsoft.com/office/drawing/2014/main" id="{33E23A06-E8D9-411D-AB4C-802FA9D76DDC}"/>
              </a:ext>
            </a:extLst>
          </p:cNvPr>
          <p:cNvSpPr/>
          <p:nvPr/>
        </p:nvSpPr>
        <p:spPr>
          <a:xfrm>
            <a:off x="1047999" y="1472486"/>
            <a:ext cx="9905998" cy="4801314"/>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iostream</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age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22</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bool</a:t>
            </a:r>
            <a:r>
              <a:rPr lang="en-US" dirty="0">
                <a:solidFill>
                  <a:srgbClr val="D4D4D4"/>
                </a:solidFill>
                <a:latin typeface="Consolas" panose="020B0609020204030204" pitchFamily="49" charset="0"/>
              </a:rPr>
              <a:t> isStudent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true</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age </a:t>
            </a:r>
            <a:r>
              <a:rPr lang="en-US" dirty="0">
                <a:solidFill>
                  <a:srgbClr val="DCDCDC"/>
                </a:solidFill>
                <a:latin typeface="Consolas" panose="020B0609020204030204" pitchFamily="49" charset="0"/>
              </a:rPr>
              <a:t>&gt;=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18</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&amp;&amp;</a:t>
            </a:r>
            <a:r>
              <a:rPr lang="en-US" dirty="0">
                <a:solidFill>
                  <a:srgbClr val="D4D4D4"/>
                </a:solidFill>
                <a:latin typeface="Consolas" panose="020B0609020204030204" pitchFamily="49" charset="0"/>
              </a:rPr>
              <a:t> age </a:t>
            </a:r>
            <a:r>
              <a:rPr lang="en-US" dirty="0">
                <a:solidFill>
                  <a:srgbClr val="DCDCDC"/>
                </a:solidFill>
                <a:latin typeface="Consolas" panose="020B0609020204030204" pitchFamily="49" charset="0"/>
              </a:rPr>
              <a:t>&lt;=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25</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&amp;&amp;</a:t>
            </a:r>
            <a:r>
              <a:rPr lang="en-US" dirty="0">
                <a:solidFill>
                  <a:srgbClr val="D4D4D4"/>
                </a:solidFill>
                <a:latin typeface="Consolas" panose="020B0609020204030204" pitchFamily="49" charset="0"/>
              </a:rPr>
              <a:t> isStudent</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"You are an adult student."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age </a:t>
            </a:r>
            <a:r>
              <a:rPr lang="en-US" dirty="0">
                <a:solidFill>
                  <a:srgbClr val="DCDCDC"/>
                </a:solidFill>
                <a:latin typeface="Consolas" panose="020B0609020204030204" pitchFamily="49" charset="0"/>
              </a:rPr>
              <a:t>&gt;=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18</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&amp;&amp;</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isStudent</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"You are an adult, but not a student."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"You are neither an adult nor a student."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06702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A230-E7E3-4081-9E18-C7386E311645}"/>
              </a:ext>
            </a:extLst>
          </p:cNvPr>
          <p:cNvSpPr>
            <a:spLocks noGrp="1"/>
          </p:cNvSpPr>
          <p:nvPr>
            <p:ph type="title"/>
          </p:nvPr>
        </p:nvSpPr>
        <p:spPr>
          <a:xfrm>
            <a:off x="1244601" y="656618"/>
            <a:ext cx="9525000" cy="638782"/>
          </a:xfrm>
        </p:spPr>
        <p:txBody>
          <a:bodyPr>
            <a:normAutofit fontScale="90000"/>
          </a:bodyPr>
          <a:lstStyle/>
          <a:p>
            <a:r>
              <a:rPr lang="en-US" dirty="0"/>
              <a:t>NESTING </a:t>
            </a:r>
            <a:r>
              <a:rPr lang="en-US" dirty="0">
                <a:solidFill>
                  <a:schemeClr val="tx2">
                    <a:lumMod val="60000"/>
                    <a:lumOff val="40000"/>
                  </a:schemeClr>
                </a:solidFill>
              </a:rPr>
              <a:t>CONDITIONS(ALTERNATIVE WORDS)</a:t>
            </a:r>
          </a:p>
        </p:txBody>
      </p:sp>
      <p:sp>
        <p:nvSpPr>
          <p:cNvPr id="3" name="Content Placeholder 2">
            <a:extLst>
              <a:ext uri="{FF2B5EF4-FFF2-40B4-BE49-F238E27FC236}">
                <a16:creationId xmlns:a16="http://schemas.microsoft.com/office/drawing/2014/main" id="{F829E08F-5C6A-4B46-B83E-75BF485D4FED}"/>
              </a:ext>
            </a:extLst>
          </p:cNvPr>
          <p:cNvSpPr>
            <a:spLocks noGrp="1"/>
          </p:cNvSpPr>
          <p:nvPr>
            <p:ph idx="1"/>
          </p:nvPr>
        </p:nvSpPr>
        <p:spPr>
          <a:xfrm>
            <a:off x="1141412" y="1206500"/>
            <a:ext cx="9905999" cy="4584701"/>
          </a:xfrm>
        </p:spPr>
        <p:txBody>
          <a:bodyPr>
            <a:normAutofit/>
          </a:bodyPr>
          <a:lstStyle/>
          <a:p>
            <a:pPr marL="0" indent="0">
              <a:buNone/>
            </a:pPr>
            <a:r>
              <a:rPr lang="en-US" dirty="0"/>
              <a:t>You can use the words instead of the symbols to say the same thing. It is best to get used to the symbols though. Many languages use those symbols and the words can make code to be a bit unreadable(especially not).</a:t>
            </a:r>
          </a:p>
          <a:p>
            <a:pPr marL="0" indent="0">
              <a:buNone/>
            </a:pPr>
            <a:br>
              <a:rPr lang="en-US" dirty="0"/>
            </a:br>
            <a:r>
              <a:rPr lang="en-US" dirty="0"/>
              <a:t>&amp;&amp; = and</a:t>
            </a:r>
          </a:p>
          <a:p>
            <a:pPr marL="0" indent="0">
              <a:buNone/>
            </a:pPr>
            <a:r>
              <a:rPr lang="en-US" dirty="0"/>
              <a:t>|| = or</a:t>
            </a:r>
          </a:p>
          <a:p>
            <a:pPr marL="0" indent="0">
              <a:buNone/>
            </a:pPr>
            <a:r>
              <a:rPr lang="en-US" dirty="0"/>
              <a:t>!  = not </a:t>
            </a:r>
          </a:p>
        </p:txBody>
      </p:sp>
      <p:sp>
        <p:nvSpPr>
          <p:cNvPr id="4" name="Footer Placeholder 3">
            <a:extLst>
              <a:ext uri="{FF2B5EF4-FFF2-40B4-BE49-F238E27FC236}">
                <a16:creationId xmlns:a16="http://schemas.microsoft.com/office/drawing/2014/main" id="{E321E485-FBBA-4F69-919E-D4DFC81FD47D}"/>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C2DF680A-5EAD-4B32-B6DD-F724FF39136E}"/>
              </a:ext>
            </a:extLst>
          </p:cNvPr>
          <p:cNvSpPr>
            <a:spLocks noGrp="1"/>
          </p:cNvSpPr>
          <p:nvPr>
            <p:ph type="sldNum" sz="quarter" idx="12"/>
          </p:nvPr>
        </p:nvSpPr>
        <p:spPr/>
        <p:txBody>
          <a:bodyPr/>
          <a:lstStyle/>
          <a:p>
            <a:fld id="{3E314742-E492-49FE-B411-557011724046}" type="slidenum">
              <a:rPr lang="en-US" smtClean="0"/>
              <a:t>27</a:t>
            </a:fld>
            <a:endParaRPr lang="en-US"/>
          </a:p>
        </p:txBody>
      </p:sp>
      <p:pic>
        <p:nvPicPr>
          <p:cNvPr id="8" name="Picture 7">
            <a:extLst>
              <a:ext uri="{FF2B5EF4-FFF2-40B4-BE49-F238E27FC236}">
                <a16:creationId xmlns:a16="http://schemas.microsoft.com/office/drawing/2014/main" id="{1B6C0B73-0672-46B4-8EE5-EEACB4E74151}"/>
              </a:ext>
            </a:extLst>
          </p:cNvPr>
          <p:cNvPicPr>
            <a:picLocks noChangeAspect="1"/>
          </p:cNvPicPr>
          <p:nvPr/>
        </p:nvPicPr>
        <p:blipFill>
          <a:blip r:embed="rId2"/>
          <a:stretch>
            <a:fillRect/>
          </a:stretch>
        </p:blipFill>
        <p:spPr>
          <a:xfrm>
            <a:off x="4000499" y="3429000"/>
            <a:ext cx="7046911" cy="2362201"/>
          </a:xfrm>
          <a:prstGeom prst="rect">
            <a:avLst/>
          </a:prstGeom>
        </p:spPr>
      </p:pic>
    </p:spTree>
    <p:extLst>
      <p:ext uri="{BB962C8B-B14F-4D97-AF65-F5344CB8AC3E}">
        <p14:creationId xmlns:p14="http://schemas.microsoft.com/office/powerpoint/2010/main" val="728448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1734-BAB2-4E57-93F3-367B6C6D1EBC}"/>
              </a:ext>
            </a:extLst>
          </p:cNvPr>
          <p:cNvSpPr>
            <a:spLocks noGrp="1"/>
          </p:cNvSpPr>
          <p:nvPr>
            <p:ph type="title"/>
          </p:nvPr>
        </p:nvSpPr>
        <p:spPr>
          <a:xfrm>
            <a:off x="1141413" y="618518"/>
            <a:ext cx="9905998" cy="853968"/>
          </a:xfrm>
        </p:spPr>
        <p:txBody>
          <a:bodyPr/>
          <a:lstStyle/>
          <a:p>
            <a:r>
              <a:rPr lang="en-US" dirty="0"/>
              <a:t>NESTING </a:t>
            </a:r>
            <a:r>
              <a:rPr lang="en-US" dirty="0">
                <a:solidFill>
                  <a:schemeClr val="tx2">
                    <a:lumMod val="60000"/>
                    <a:lumOff val="40000"/>
                  </a:schemeClr>
                </a:solidFill>
              </a:rPr>
              <a:t>CONDITIONS(ALTERNATIVE)</a:t>
            </a:r>
          </a:p>
        </p:txBody>
      </p:sp>
      <p:sp>
        <p:nvSpPr>
          <p:cNvPr id="4" name="Footer Placeholder 3">
            <a:extLst>
              <a:ext uri="{FF2B5EF4-FFF2-40B4-BE49-F238E27FC236}">
                <a16:creationId xmlns:a16="http://schemas.microsoft.com/office/drawing/2014/main" id="{4E840BB2-618F-4F32-B6B0-5868FB1C47F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C027E119-F09A-496C-B90F-7B2A720D5FA7}"/>
              </a:ext>
            </a:extLst>
          </p:cNvPr>
          <p:cNvSpPr>
            <a:spLocks noGrp="1"/>
          </p:cNvSpPr>
          <p:nvPr>
            <p:ph type="sldNum" sz="quarter" idx="12"/>
          </p:nvPr>
        </p:nvSpPr>
        <p:spPr/>
        <p:txBody>
          <a:bodyPr/>
          <a:lstStyle/>
          <a:p>
            <a:fld id="{3E314742-E492-49FE-B411-557011724046}" type="slidenum">
              <a:rPr lang="en-US" smtClean="0"/>
              <a:t>28</a:t>
            </a:fld>
            <a:endParaRPr lang="en-US"/>
          </a:p>
        </p:txBody>
      </p:sp>
      <p:sp>
        <p:nvSpPr>
          <p:cNvPr id="6" name="Rectangle 5">
            <a:extLst>
              <a:ext uri="{FF2B5EF4-FFF2-40B4-BE49-F238E27FC236}">
                <a16:creationId xmlns:a16="http://schemas.microsoft.com/office/drawing/2014/main" id="{33E23A06-E8D9-411D-AB4C-802FA9D76DDC}"/>
              </a:ext>
            </a:extLst>
          </p:cNvPr>
          <p:cNvSpPr/>
          <p:nvPr/>
        </p:nvSpPr>
        <p:spPr>
          <a:xfrm>
            <a:off x="1047999" y="1472486"/>
            <a:ext cx="9905998" cy="4801314"/>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iostream</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age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22</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bool</a:t>
            </a:r>
            <a:r>
              <a:rPr lang="en-US" dirty="0">
                <a:solidFill>
                  <a:srgbClr val="D4D4D4"/>
                </a:solidFill>
                <a:latin typeface="Consolas" panose="020B0609020204030204" pitchFamily="49" charset="0"/>
              </a:rPr>
              <a:t> isStudent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true</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age </a:t>
            </a:r>
            <a:r>
              <a:rPr lang="en-US" dirty="0">
                <a:solidFill>
                  <a:srgbClr val="DCDCDC"/>
                </a:solidFill>
                <a:latin typeface="Consolas" panose="020B0609020204030204" pitchFamily="49" charset="0"/>
              </a:rPr>
              <a:t>&gt;=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18</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and</a:t>
            </a:r>
            <a:r>
              <a:rPr lang="en-US" dirty="0">
                <a:solidFill>
                  <a:srgbClr val="D4D4D4"/>
                </a:solidFill>
                <a:latin typeface="Consolas" panose="020B0609020204030204" pitchFamily="49" charset="0"/>
              </a:rPr>
              <a:t> age </a:t>
            </a:r>
            <a:r>
              <a:rPr lang="en-US" dirty="0">
                <a:solidFill>
                  <a:srgbClr val="DCDCDC"/>
                </a:solidFill>
                <a:latin typeface="Consolas" panose="020B0609020204030204" pitchFamily="49" charset="0"/>
              </a:rPr>
              <a:t>&lt;=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25</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and</a:t>
            </a:r>
            <a:r>
              <a:rPr lang="en-US" dirty="0">
                <a:solidFill>
                  <a:srgbClr val="D4D4D4"/>
                </a:solidFill>
                <a:latin typeface="Consolas" panose="020B0609020204030204" pitchFamily="49" charset="0"/>
              </a:rPr>
              <a:t> isStudent</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"You are an adult student."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age </a:t>
            </a:r>
            <a:r>
              <a:rPr lang="en-US" dirty="0">
                <a:solidFill>
                  <a:srgbClr val="DCDCDC"/>
                </a:solidFill>
                <a:latin typeface="Consolas" panose="020B0609020204030204" pitchFamily="49" charset="0"/>
              </a:rPr>
              <a:t>&gt;=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18</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and</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not </a:t>
            </a:r>
            <a:r>
              <a:rPr lang="en-US" dirty="0">
                <a:solidFill>
                  <a:srgbClr val="D4D4D4"/>
                </a:solidFill>
                <a:latin typeface="Consolas" panose="020B0609020204030204" pitchFamily="49" charset="0"/>
              </a:rPr>
              <a:t>isStudent</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"You are an adult, but not a student."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"You are neither an adult nor a student."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2394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A230-E7E3-4081-9E18-C7386E311645}"/>
              </a:ext>
            </a:extLst>
          </p:cNvPr>
          <p:cNvSpPr>
            <a:spLocks noGrp="1"/>
          </p:cNvSpPr>
          <p:nvPr>
            <p:ph type="title"/>
          </p:nvPr>
        </p:nvSpPr>
        <p:spPr>
          <a:xfrm>
            <a:off x="2170111" y="747408"/>
            <a:ext cx="7848599" cy="638782"/>
          </a:xfrm>
        </p:spPr>
        <p:txBody>
          <a:bodyPr>
            <a:normAutofit fontScale="90000"/>
          </a:bodyPr>
          <a:lstStyle/>
          <a:p>
            <a:r>
              <a:rPr lang="en-US" dirty="0"/>
              <a:t>NESTING </a:t>
            </a:r>
            <a:r>
              <a:rPr lang="en-US" dirty="0">
                <a:solidFill>
                  <a:schemeClr val="tx2">
                    <a:lumMod val="60000"/>
                    <a:lumOff val="40000"/>
                  </a:schemeClr>
                </a:solidFill>
              </a:rPr>
              <a:t>CONDITIONAL STATEMENTS</a:t>
            </a:r>
          </a:p>
        </p:txBody>
      </p:sp>
      <p:sp>
        <p:nvSpPr>
          <p:cNvPr id="3" name="Content Placeholder 2">
            <a:extLst>
              <a:ext uri="{FF2B5EF4-FFF2-40B4-BE49-F238E27FC236}">
                <a16:creationId xmlns:a16="http://schemas.microsoft.com/office/drawing/2014/main" id="{F829E08F-5C6A-4B46-B83E-75BF485D4FED}"/>
              </a:ext>
            </a:extLst>
          </p:cNvPr>
          <p:cNvSpPr>
            <a:spLocks noGrp="1"/>
          </p:cNvSpPr>
          <p:nvPr>
            <p:ph idx="1"/>
          </p:nvPr>
        </p:nvSpPr>
        <p:spPr>
          <a:xfrm>
            <a:off x="1141412" y="1206500"/>
            <a:ext cx="9905999" cy="4584701"/>
          </a:xfrm>
        </p:spPr>
        <p:txBody>
          <a:bodyPr>
            <a:normAutofit fontScale="92500" lnSpcReduction="10000"/>
          </a:bodyPr>
          <a:lstStyle/>
          <a:p>
            <a:pPr marL="0" indent="0">
              <a:buNone/>
            </a:pPr>
            <a:r>
              <a:rPr lang="en-US" dirty="0"/>
              <a:t>Nesting is just having an if statement inside an if statement. All the different types of ways to write conditions can be nested. They can also be ‘cross-nested’. For example: you can have a switch statement, then inside some conditional code you can have an if-else statement. And inside that if-else statement, you can have a ternary operator. </a:t>
            </a:r>
          </a:p>
          <a:p>
            <a:pPr marL="0" indent="0">
              <a:buNone/>
            </a:pPr>
            <a:r>
              <a:rPr lang="en-US" dirty="0"/>
              <a:t>It might get confusing if you don’t code it properly, so it’s a good idea to understand what you are trying to do very well before executing it in code. You can do this by writing it down on paper first.</a:t>
            </a:r>
          </a:p>
        </p:txBody>
      </p:sp>
      <p:sp>
        <p:nvSpPr>
          <p:cNvPr id="4" name="Footer Placeholder 3">
            <a:extLst>
              <a:ext uri="{FF2B5EF4-FFF2-40B4-BE49-F238E27FC236}">
                <a16:creationId xmlns:a16="http://schemas.microsoft.com/office/drawing/2014/main" id="{E321E485-FBBA-4F69-919E-D4DFC81FD47D}"/>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C2DF680A-5EAD-4B32-B6DD-F724FF39136E}"/>
              </a:ext>
            </a:extLst>
          </p:cNvPr>
          <p:cNvSpPr>
            <a:spLocks noGrp="1"/>
          </p:cNvSpPr>
          <p:nvPr>
            <p:ph type="sldNum" sz="quarter" idx="12"/>
          </p:nvPr>
        </p:nvSpPr>
        <p:spPr/>
        <p:txBody>
          <a:bodyPr/>
          <a:lstStyle/>
          <a:p>
            <a:fld id="{3E314742-E492-49FE-B411-557011724046}" type="slidenum">
              <a:rPr lang="en-US" smtClean="0"/>
              <a:t>29</a:t>
            </a:fld>
            <a:endParaRPr lang="en-US"/>
          </a:p>
        </p:txBody>
      </p:sp>
    </p:spTree>
    <p:extLst>
      <p:ext uri="{BB962C8B-B14F-4D97-AF65-F5344CB8AC3E}">
        <p14:creationId xmlns:p14="http://schemas.microsoft.com/office/powerpoint/2010/main" val="40228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55BF-035F-475D-BD05-8068D066A801}"/>
              </a:ext>
            </a:extLst>
          </p:cNvPr>
          <p:cNvSpPr>
            <a:spLocks noGrp="1"/>
          </p:cNvSpPr>
          <p:nvPr>
            <p:ph type="title"/>
          </p:nvPr>
        </p:nvSpPr>
        <p:spPr/>
        <p:txBody>
          <a:bodyPr/>
          <a:lstStyle/>
          <a:p>
            <a:r>
              <a:rPr lang="en-US" dirty="0"/>
              <a:t>TABLE of </a:t>
            </a:r>
            <a:r>
              <a:rPr lang="en-US" dirty="0">
                <a:solidFill>
                  <a:schemeClr val="tx2">
                    <a:lumMod val="60000"/>
                    <a:lumOff val="40000"/>
                  </a:schemeClr>
                </a:solidFill>
              </a:rPr>
              <a:t>contents</a:t>
            </a:r>
          </a:p>
        </p:txBody>
      </p:sp>
      <p:sp>
        <p:nvSpPr>
          <p:cNvPr id="3" name="Content Placeholder 2">
            <a:extLst>
              <a:ext uri="{FF2B5EF4-FFF2-40B4-BE49-F238E27FC236}">
                <a16:creationId xmlns:a16="http://schemas.microsoft.com/office/drawing/2014/main" id="{5BED73D0-9DA1-46A9-8F24-D0740B6FB3DF}"/>
              </a:ext>
            </a:extLst>
          </p:cNvPr>
          <p:cNvSpPr>
            <a:spLocks noGrp="1"/>
          </p:cNvSpPr>
          <p:nvPr>
            <p:ph idx="1"/>
          </p:nvPr>
        </p:nvSpPr>
        <p:spPr>
          <a:xfrm>
            <a:off x="1141412" y="2249487"/>
            <a:ext cx="10636605" cy="3541714"/>
          </a:xfrm>
          <a:noFill/>
        </p:spPr>
        <p:txBody>
          <a:bodyPr/>
          <a:lstStyle/>
          <a:p>
            <a:r>
              <a:rPr lang="en-US" dirty="0">
                <a:solidFill>
                  <a:schemeClr val="tx2"/>
                </a:solidFill>
              </a:rPr>
              <a:t>IF – ELSE IF - ELSE</a:t>
            </a:r>
          </a:p>
          <a:p>
            <a:r>
              <a:rPr lang="en-US" dirty="0">
                <a:solidFill>
                  <a:schemeClr val="tx2"/>
                </a:solidFill>
              </a:rPr>
              <a:t>OTHER CONDITIONALS</a:t>
            </a:r>
          </a:p>
          <a:p>
            <a:r>
              <a:rPr lang="en-US" dirty="0">
                <a:solidFill>
                  <a:schemeClr val="tx2"/>
                </a:solidFill>
              </a:rPr>
              <a:t>NESTING</a:t>
            </a:r>
          </a:p>
        </p:txBody>
      </p:sp>
      <p:sp>
        <p:nvSpPr>
          <p:cNvPr id="4" name="Footer Placeholder 3">
            <a:extLst>
              <a:ext uri="{FF2B5EF4-FFF2-40B4-BE49-F238E27FC236}">
                <a16:creationId xmlns:a16="http://schemas.microsoft.com/office/drawing/2014/main" id="{E9804D6F-1645-46F2-BAF3-F07F39808CD5}"/>
              </a:ext>
            </a:extLst>
          </p:cNvPr>
          <p:cNvSpPr>
            <a:spLocks noGrp="1"/>
          </p:cNvSpPr>
          <p:nvPr>
            <p:ph type="ftr" sz="quarter" idx="11"/>
          </p:nvPr>
        </p:nvSpPr>
        <p:spPr/>
        <p:txBody>
          <a:bodyPr/>
          <a:lstStyle/>
          <a:p>
            <a:r>
              <a:rPr lang="en-US"/>
              <a:t>www.capacitybay.com</a:t>
            </a:r>
          </a:p>
        </p:txBody>
      </p:sp>
      <p:sp>
        <p:nvSpPr>
          <p:cNvPr id="5" name="Slide Number Placeholder 4">
            <a:extLst>
              <a:ext uri="{FF2B5EF4-FFF2-40B4-BE49-F238E27FC236}">
                <a16:creationId xmlns:a16="http://schemas.microsoft.com/office/drawing/2014/main" id="{162D5CA3-A2CA-4D42-B4E9-9B2263C1D89A}"/>
              </a:ext>
            </a:extLst>
          </p:cNvPr>
          <p:cNvSpPr>
            <a:spLocks noGrp="1"/>
          </p:cNvSpPr>
          <p:nvPr>
            <p:ph type="sldNum" sz="quarter" idx="12"/>
          </p:nvPr>
        </p:nvSpPr>
        <p:spPr/>
        <p:txBody>
          <a:bodyPr/>
          <a:lstStyle/>
          <a:p>
            <a:fld id="{3E314742-E492-49FE-B411-557011724046}" type="slidenum">
              <a:rPr lang="en-US" smtClean="0"/>
              <a:t>3</a:t>
            </a:fld>
            <a:endParaRPr lang="en-US"/>
          </a:p>
        </p:txBody>
      </p:sp>
    </p:spTree>
    <p:extLst>
      <p:ext uri="{BB962C8B-B14F-4D97-AF65-F5344CB8AC3E}">
        <p14:creationId xmlns:p14="http://schemas.microsoft.com/office/powerpoint/2010/main" val="3662970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A230-E7E3-4081-9E18-C7386E311645}"/>
              </a:ext>
            </a:extLst>
          </p:cNvPr>
          <p:cNvSpPr>
            <a:spLocks noGrp="1"/>
          </p:cNvSpPr>
          <p:nvPr>
            <p:ph type="title"/>
          </p:nvPr>
        </p:nvSpPr>
        <p:spPr>
          <a:xfrm>
            <a:off x="2855913" y="656618"/>
            <a:ext cx="5208587" cy="638782"/>
          </a:xfrm>
        </p:spPr>
        <p:txBody>
          <a:bodyPr/>
          <a:lstStyle/>
          <a:p>
            <a:r>
              <a:rPr lang="en-US" dirty="0"/>
              <a:t>NESTING </a:t>
            </a:r>
            <a:r>
              <a:rPr lang="en-US" dirty="0">
                <a:solidFill>
                  <a:schemeClr val="tx2">
                    <a:lumMod val="60000"/>
                    <a:lumOff val="40000"/>
                  </a:schemeClr>
                </a:solidFill>
              </a:rPr>
              <a:t>IFS</a:t>
            </a:r>
          </a:p>
        </p:txBody>
      </p:sp>
      <p:sp>
        <p:nvSpPr>
          <p:cNvPr id="4" name="Footer Placeholder 3">
            <a:extLst>
              <a:ext uri="{FF2B5EF4-FFF2-40B4-BE49-F238E27FC236}">
                <a16:creationId xmlns:a16="http://schemas.microsoft.com/office/drawing/2014/main" id="{E321E485-FBBA-4F69-919E-D4DFC81FD47D}"/>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C2DF680A-5EAD-4B32-B6DD-F724FF39136E}"/>
              </a:ext>
            </a:extLst>
          </p:cNvPr>
          <p:cNvSpPr>
            <a:spLocks noGrp="1"/>
          </p:cNvSpPr>
          <p:nvPr>
            <p:ph type="sldNum" sz="quarter" idx="12"/>
          </p:nvPr>
        </p:nvSpPr>
        <p:spPr/>
        <p:txBody>
          <a:bodyPr/>
          <a:lstStyle/>
          <a:p>
            <a:fld id="{3E314742-E492-49FE-B411-557011724046}" type="slidenum">
              <a:rPr lang="en-US" smtClean="0"/>
              <a:t>30</a:t>
            </a:fld>
            <a:endParaRPr lang="en-US"/>
          </a:p>
        </p:txBody>
      </p:sp>
      <p:sp>
        <p:nvSpPr>
          <p:cNvPr id="6" name="Rectangle 5">
            <a:extLst>
              <a:ext uri="{FF2B5EF4-FFF2-40B4-BE49-F238E27FC236}">
                <a16:creationId xmlns:a16="http://schemas.microsoft.com/office/drawing/2014/main" id="{B007F7EB-FF0F-4D3F-A088-86EDE6FEC7E8}"/>
              </a:ext>
            </a:extLst>
          </p:cNvPr>
          <p:cNvSpPr/>
          <p:nvPr/>
        </p:nvSpPr>
        <p:spPr>
          <a:xfrm>
            <a:off x="756444" y="1295400"/>
            <a:ext cx="10679111" cy="3970318"/>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iostream</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age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25</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gender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'M'</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age </a:t>
            </a:r>
            <a:r>
              <a:rPr lang="en-US" dirty="0">
                <a:solidFill>
                  <a:srgbClr val="DCDCDC"/>
                </a:solidFill>
                <a:latin typeface="Consolas" panose="020B0609020204030204" pitchFamily="49" charset="0"/>
              </a:rPr>
              <a:t>&gt;=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18</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gender</a:t>
            </a:r>
            <a:r>
              <a:rPr lang="en-US" dirty="0">
                <a:solidFill>
                  <a:srgbClr val="DCDCDC"/>
                </a:solidFill>
                <a:latin typeface="Consolas" panose="020B0609020204030204" pitchFamily="49" charset="0"/>
              </a:rPr>
              <a:t>==</a:t>
            </a:r>
            <a:r>
              <a:rPr lang="en-US" dirty="0">
                <a:solidFill>
                  <a:srgbClr val="CE9178"/>
                </a:solidFill>
                <a:latin typeface="Consolas" panose="020B0609020204030204" pitchFamily="49" charset="0"/>
              </a:rPr>
              <a:t>'M'</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"You are an adult male."</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gender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"You are an adult female."</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"Gender information is not available."</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"You are not yet an adult."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23140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A230-E7E3-4081-9E18-C7386E311645}"/>
              </a:ext>
            </a:extLst>
          </p:cNvPr>
          <p:cNvSpPr>
            <a:spLocks noGrp="1"/>
          </p:cNvSpPr>
          <p:nvPr>
            <p:ph type="title"/>
          </p:nvPr>
        </p:nvSpPr>
        <p:spPr>
          <a:xfrm>
            <a:off x="2855913" y="656618"/>
            <a:ext cx="5208587" cy="638782"/>
          </a:xfrm>
        </p:spPr>
        <p:txBody>
          <a:bodyPr/>
          <a:lstStyle/>
          <a:p>
            <a:r>
              <a:rPr lang="en-US" dirty="0"/>
              <a:t>  NESTING </a:t>
            </a:r>
            <a:r>
              <a:rPr lang="en-US" dirty="0">
                <a:solidFill>
                  <a:schemeClr val="tx2">
                    <a:lumMod val="60000"/>
                    <a:lumOff val="40000"/>
                  </a:schemeClr>
                </a:solidFill>
              </a:rPr>
              <a:t>SWITCHES</a:t>
            </a:r>
          </a:p>
        </p:txBody>
      </p:sp>
      <p:sp>
        <p:nvSpPr>
          <p:cNvPr id="4" name="Footer Placeholder 3">
            <a:extLst>
              <a:ext uri="{FF2B5EF4-FFF2-40B4-BE49-F238E27FC236}">
                <a16:creationId xmlns:a16="http://schemas.microsoft.com/office/drawing/2014/main" id="{E321E485-FBBA-4F69-919E-D4DFC81FD47D}"/>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C2DF680A-5EAD-4B32-B6DD-F724FF39136E}"/>
              </a:ext>
            </a:extLst>
          </p:cNvPr>
          <p:cNvSpPr>
            <a:spLocks noGrp="1"/>
          </p:cNvSpPr>
          <p:nvPr>
            <p:ph type="sldNum" sz="quarter" idx="12"/>
          </p:nvPr>
        </p:nvSpPr>
        <p:spPr/>
        <p:txBody>
          <a:bodyPr/>
          <a:lstStyle/>
          <a:p>
            <a:fld id="{3E314742-E492-49FE-B411-557011724046}" type="slidenum">
              <a:rPr lang="en-US" smtClean="0"/>
              <a:t>31</a:t>
            </a:fld>
            <a:endParaRPr lang="en-US"/>
          </a:p>
        </p:txBody>
      </p:sp>
      <p:sp>
        <p:nvSpPr>
          <p:cNvPr id="3" name="Rectangle 2">
            <a:extLst>
              <a:ext uri="{FF2B5EF4-FFF2-40B4-BE49-F238E27FC236}">
                <a16:creationId xmlns:a16="http://schemas.microsoft.com/office/drawing/2014/main" id="{401CCD64-FF2B-4BE7-97BF-6059C7866D9B}"/>
              </a:ext>
            </a:extLst>
          </p:cNvPr>
          <p:cNvSpPr/>
          <p:nvPr/>
        </p:nvSpPr>
        <p:spPr>
          <a:xfrm>
            <a:off x="2094293" y="1192522"/>
            <a:ext cx="7241794" cy="5262979"/>
          </a:xfrm>
          <a:prstGeom prst="rect">
            <a:avLst/>
          </a:prstGeom>
          <a:solidFill>
            <a:schemeClr val="tx1"/>
          </a:solidFill>
        </p:spPr>
        <p:txBody>
          <a:bodyPr wrap="square">
            <a:spAutoFit/>
          </a:bodyPr>
          <a:lstStyle/>
          <a:p>
            <a:r>
              <a:rPr lang="en-US" sz="1200" dirty="0">
                <a:solidFill>
                  <a:srgbClr val="569CD6"/>
                </a:solidFill>
                <a:latin typeface="Consolas" panose="020B0609020204030204" pitchFamily="49" charset="0"/>
              </a:rPr>
              <a:t>#include</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&lt;</a:t>
            </a:r>
            <a:r>
              <a:rPr lang="en-US" sz="1200" dirty="0">
                <a:solidFill>
                  <a:srgbClr val="CE9178"/>
                </a:solidFill>
                <a:latin typeface="Consolas" panose="020B0609020204030204" pitchFamily="49" charset="0"/>
              </a:rPr>
              <a:t>iostream</a:t>
            </a:r>
            <a:r>
              <a:rPr lang="en-US" sz="1200" dirty="0">
                <a:solidFill>
                  <a:srgbClr val="569CD6"/>
                </a:solidFill>
                <a:latin typeface="Consolas" panose="020B0609020204030204" pitchFamily="49" charset="0"/>
              </a:rPr>
              <a:t>&gt;</a:t>
            </a:r>
            <a:endParaRPr lang="en-US" sz="1200" dirty="0">
              <a:solidFill>
                <a:srgbClr val="D4D4D4"/>
              </a:solidFill>
              <a:latin typeface="Consolas" panose="020B0609020204030204" pitchFamily="49" charset="0"/>
            </a:endParaRPr>
          </a:p>
          <a:p>
            <a:r>
              <a:rPr lang="en-US" sz="1200" dirty="0">
                <a:solidFill>
                  <a:srgbClr val="569CD6"/>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std</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int</a:t>
            </a:r>
            <a:r>
              <a:rPr lang="en-US" sz="1200" dirty="0">
                <a:solidFill>
                  <a:srgbClr val="D4D4D4"/>
                </a:solidFill>
                <a:latin typeface="Consolas" panose="020B0609020204030204" pitchFamily="49" charset="0"/>
              </a:rPr>
              <a:t> main</a:t>
            </a:r>
            <a:r>
              <a:rPr lang="en-US" sz="1200" dirty="0">
                <a:solidFill>
                  <a:srgbClr val="DCDCDC"/>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char</a:t>
            </a:r>
            <a:r>
              <a:rPr lang="en-US" sz="1200" dirty="0">
                <a:solidFill>
                  <a:srgbClr val="D4D4D4"/>
                </a:solidFill>
                <a:latin typeface="Consolas" panose="020B0609020204030204" pitchFamily="49" charset="0"/>
              </a:rPr>
              <a:t> grade </a:t>
            </a:r>
            <a:r>
              <a:rPr lang="en-US" sz="1200" dirty="0">
                <a:solidFill>
                  <a:srgbClr val="DCDCDC"/>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'B'</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int</a:t>
            </a:r>
            <a:r>
              <a:rPr lang="en-US" sz="1200" dirty="0">
                <a:solidFill>
                  <a:srgbClr val="D4D4D4"/>
                </a:solidFill>
                <a:latin typeface="Consolas" panose="020B0609020204030204" pitchFamily="49" charset="0"/>
              </a:rPr>
              <a:t> studentType </a:t>
            </a:r>
            <a:r>
              <a:rPr lang="en-US" sz="1200" dirty="0">
                <a:solidFill>
                  <a:srgbClr val="DCDCDC"/>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1</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switch</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a:t>
            </a:r>
            <a:r>
              <a:rPr lang="en-US" sz="1200" dirty="0">
                <a:solidFill>
                  <a:srgbClr val="D4D4D4"/>
                </a:solidFill>
                <a:latin typeface="Consolas" panose="020B0609020204030204" pitchFamily="49" charset="0"/>
              </a:rPr>
              <a:t>studentType</a:t>
            </a:r>
            <a:r>
              <a:rPr lang="en-US" sz="1200" dirty="0">
                <a:solidFill>
                  <a:srgbClr val="DCDCDC"/>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case</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1</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switch</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a:t>
            </a:r>
            <a:r>
              <a:rPr lang="en-US" sz="1200" dirty="0">
                <a:solidFill>
                  <a:srgbClr val="D4D4D4"/>
                </a:solidFill>
                <a:latin typeface="Consolas" panose="020B0609020204030204" pitchFamily="49" charset="0"/>
              </a:rPr>
              <a:t>grade</a:t>
            </a:r>
            <a:r>
              <a:rPr lang="en-US" sz="1200" dirty="0">
                <a:solidFill>
                  <a:srgbClr val="DCDCDC"/>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case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cout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"Excellent!"</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endl</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break</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case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'B'</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cout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"Good job!"</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endl</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break</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default</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cout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"Keep working hard."</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endl</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break</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case</a:t>
            </a:r>
            <a:r>
              <a:rPr lang="en-US" sz="1200" dirty="0">
                <a:solidFill>
                  <a:srgbClr val="D4D4D4"/>
                </a:solidFill>
                <a:latin typeface="Consolas" panose="020B0609020204030204" pitchFamily="49" charset="0"/>
              </a:rPr>
              <a:t> </a:t>
            </a:r>
            <a:r>
              <a:rPr lang="en-US" sz="1200" dirty="0">
                <a:solidFill>
                  <a:srgbClr val="B5CEA8"/>
                </a:solidFill>
                <a:latin typeface="Consolas" panose="020B0609020204030204" pitchFamily="49" charset="0"/>
              </a:rPr>
              <a:t>2</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cout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"You are a different type of student."</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endl</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break</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default</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cout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"Invalid student type."</a:t>
            </a:r>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&lt;&lt;</a:t>
            </a:r>
            <a:r>
              <a:rPr lang="en-US" sz="1200" dirty="0">
                <a:solidFill>
                  <a:srgbClr val="D4D4D4"/>
                </a:solidFill>
                <a:latin typeface="Consolas" panose="020B0609020204030204" pitchFamily="49" charset="0"/>
              </a:rPr>
              <a:t> endl</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CDCDC"/>
                </a:solidFill>
                <a:latin typeface="Consolas" panose="020B0609020204030204" pitchFamily="49" charset="0"/>
              </a:rPr>
              <a:t>}</a:t>
            </a:r>
            <a:endParaRPr lang="en-US" sz="12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710102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A230-E7E3-4081-9E18-C7386E311645}"/>
              </a:ext>
            </a:extLst>
          </p:cNvPr>
          <p:cNvSpPr>
            <a:spLocks noGrp="1"/>
          </p:cNvSpPr>
          <p:nvPr>
            <p:ph type="title"/>
          </p:nvPr>
        </p:nvSpPr>
        <p:spPr>
          <a:xfrm>
            <a:off x="2855913" y="656618"/>
            <a:ext cx="5208587" cy="638782"/>
          </a:xfrm>
        </p:spPr>
        <p:txBody>
          <a:bodyPr/>
          <a:lstStyle/>
          <a:p>
            <a:r>
              <a:rPr lang="en-US" dirty="0"/>
              <a:t>  NESTING </a:t>
            </a:r>
            <a:r>
              <a:rPr lang="en-US" dirty="0">
                <a:solidFill>
                  <a:schemeClr val="tx2">
                    <a:lumMod val="60000"/>
                    <a:lumOff val="40000"/>
                  </a:schemeClr>
                </a:solidFill>
              </a:rPr>
              <a:t>TERNARY</a:t>
            </a:r>
          </a:p>
        </p:txBody>
      </p:sp>
      <p:sp>
        <p:nvSpPr>
          <p:cNvPr id="4" name="Footer Placeholder 3">
            <a:extLst>
              <a:ext uri="{FF2B5EF4-FFF2-40B4-BE49-F238E27FC236}">
                <a16:creationId xmlns:a16="http://schemas.microsoft.com/office/drawing/2014/main" id="{E321E485-FBBA-4F69-919E-D4DFC81FD47D}"/>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C2DF680A-5EAD-4B32-B6DD-F724FF39136E}"/>
              </a:ext>
            </a:extLst>
          </p:cNvPr>
          <p:cNvSpPr>
            <a:spLocks noGrp="1"/>
          </p:cNvSpPr>
          <p:nvPr>
            <p:ph type="sldNum" sz="quarter" idx="12"/>
          </p:nvPr>
        </p:nvSpPr>
        <p:spPr/>
        <p:txBody>
          <a:bodyPr/>
          <a:lstStyle/>
          <a:p>
            <a:fld id="{3E314742-E492-49FE-B411-557011724046}" type="slidenum">
              <a:rPr lang="en-US" smtClean="0"/>
              <a:t>32</a:t>
            </a:fld>
            <a:endParaRPr lang="en-US"/>
          </a:p>
        </p:txBody>
      </p:sp>
      <p:sp>
        <p:nvSpPr>
          <p:cNvPr id="6" name="Rectangle 5">
            <a:extLst>
              <a:ext uri="{FF2B5EF4-FFF2-40B4-BE49-F238E27FC236}">
                <a16:creationId xmlns:a16="http://schemas.microsoft.com/office/drawing/2014/main" id="{88D8F47B-D557-4F2A-AEE3-FE6CC08ACD04}"/>
              </a:ext>
            </a:extLst>
          </p:cNvPr>
          <p:cNvSpPr/>
          <p:nvPr/>
        </p:nvSpPr>
        <p:spPr>
          <a:xfrm>
            <a:off x="1405704" y="2413337"/>
            <a:ext cx="10045700" cy="2031325"/>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iostream</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score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30</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score</a:t>
            </a:r>
            <a:r>
              <a:rPr lang="en-US" dirty="0">
                <a:solidFill>
                  <a:srgbClr val="DCDCDC"/>
                </a:solidFill>
                <a:latin typeface="Consolas" panose="020B0609020204030204" pitchFamily="49" charset="0"/>
              </a:rPr>
              <a:t>&gt;=</a:t>
            </a:r>
            <a:r>
              <a:rPr lang="en-US" dirty="0">
                <a:solidFill>
                  <a:srgbClr val="B5CEA8"/>
                </a:solidFill>
                <a:latin typeface="Consolas" panose="020B0609020204030204" pitchFamily="49" charset="0"/>
              </a:rPr>
              <a:t>50</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score</a:t>
            </a:r>
            <a:r>
              <a:rPr lang="en-US" dirty="0">
                <a:solidFill>
                  <a:srgbClr val="DCDCDC"/>
                </a:solidFill>
                <a:latin typeface="Consolas" panose="020B0609020204030204" pitchFamily="49" charset="0"/>
              </a:rPr>
              <a:t>&gt;=</a:t>
            </a:r>
            <a:r>
              <a:rPr lang="en-US" dirty="0">
                <a:solidFill>
                  <a:srgbClr val="B5CEA8"/>
                </a:solidFill>
                <a:latin typeface="Consolas" panose="020B0609020204030204" pitchFamily="49" charset="0"/>
              </a:rPr>
              <a:t>75</a:t>
            </a:r>
            <a:r>
              <a:rPr lang="en-US" dirty="0">
                <a:solidFill>
                  <a:srgbClr val="DCDCDC"/>
                </a:solidFill>
                <a:latin typeface="Consolas" panose="020B0609020204030204" pitchFamily="49" charset="0"/>
              </a:rPr>
              <a:t>?</a:t>
            </a:r>
            <a:r>
              <a:rPr lang="en-US" dirty="0">
                <a:solidFill>
                  <a:srgbClr val="CE9178"/>
                </a:solidFill>
                <a:latin typeface="Consolas" panose="020B0609020204030204" pitchFamily="49" charset="0"/>
              </a:rPr>
              <a:t>"Excellent"</a:t>
            </a:r>
            <a:r>
              <a:rPr lang="en-US" dirty="0">
                <a:solidFill>
                  <a:srgbClr val="DCDCDC"/>
                </a:solidFill>
                <a:latin typeface="Consolas" panose="020B0609020204030204" pitchFamily="49" charset="0"/>
              </a:rPr>
              <a:t>:</a:t>
            </a:r>
            <a:r>
              <a:rPr lang="en-US" dirty="0">
                <a:solidFill>
                  <a:srgbClr val="CE9178"/>
                </a:solidFill>
                <a:latin typeface="Consolas" panose="020B0609020204030204" pitchFamily="49" charset="0"/>
              </a:rPr>
              <a:t>"Above pass mark"</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"failed"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2613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A230-E7E3-4081-9E18-C7386E311645}"/>
              </a:ext>
            </a:extLst>
          </p:cNvPr>
          <p:cNvSpPr>
            <a:spLocks noGrp="1"/>
          </p:cNvSpPr>
          <p:nvPr>
            <p:ph type="title"/>
          </p:nvPr>
        </p:nvSpPr>
        <p:spPr>
          <a:xfrm>
            <a:off x="4024313" y="643918"/>
            <a:ext cx="5208587" cy="638782"/>
          </a:xfrm>
        </p:spPr>
        <p:txBody>
          <a:bodyPr/>
          <a:lstStyle/>
          <a:p>
            <a:r>
              <a:rPr lang="en-US" dirty="0"/>
              <a:t>CROSS-</a:t>
            </a:r>
            <a:r>
              <a:rPr lang="en-US" dirty="0">
                <a:solidFill>
                  <a:schemeClr val="tx2">
                    <a:lumMod val="60000"/>
                    <a:lumOff val="40000"/>
                  </a:schemeClr>
                </a:solidFill>
              </a:rPr>
              <a:t>NESTING</a:t>
            </a:r>
          </a:p>
        </p:txBody>
      </p:sp>
      <p:sp>
        <p:nvSpPr>
          <p:cNvPr id="4" name="Footer Placeholder 3">
            <a:extLst>
              <a:ext uri="{FF2B5EF4-FFF2-40B4-BE49-F238E27FC236}">
                <a16:creationId xmlns:a16="http://schemas.microsoft.com/office/drawing/2014/main" id="{E321E485-FBBA-4F69-919E-D4DFC81FD47D}"/>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C2DF680A-5EAD-4B32-B6DD-F724FF39136E}"/>
              </a:ext>
            </a:extLst>
          </p:cNvPr>
          <p:cNvSpPr>
            <a:spLocks noGrp="1"/>
          </p:cNvSpPr>
          <p:nvPr>
            <p:ph type="sldNum" sz="quarter" idx="12"/>
          </p:nvPr>
        </p:nvSpPr>
        <p:spPr/>
        <p:txBody>
          <a:bodyPr/>
          <a:lstStyle/>
          <a:p>
            <a:fld id="{3E314742-E492-49FE-B411-557011724046}" type="slidenum">
              <a:rPr lang="en-US" smtClean="0"/>
              <a:t>33</a:t>
            </a:fld>
            <a:endParaRPr lang="en-US"/>
          </a:p>
        </p:txBody>
      </p:sp>
      <p:sp>
        <p:nvSpPr>
          <p:cNvPr id="3" name="Rectangle 2">
            <a:extLst>
              <a:ext uri="{FF2B5EF4-FFF2-40B4-BE49-F238E27FC236}">
                <a16:creationId xmlns:a16="http://schemas.microsoft.com/office/drawing/2014/main" id="{F825C1EA-CC83-48B9-A8BC-5AA5E3A26AC0}"/>
              </a:ext>
            </a:extLst>
          </p:cNvPr>
          <p:cNvSpPr/>
          <p:nvPr/>
        </p:nvSpPr>
        <p:spPr>
          <a:xfrm>
            <a:off x="1117599" y="1305341"/>
            <a:ext cx="10224859" cy="3693319"/>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iostream</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age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25</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bool</a:t>
            </a:r>
            <a:r>
              <a:rPr lang="en-US" dirty="0">
                <a:solidFill>
                  <a:srgbClr val="D4D4D4"/>
                </a:solidFill>
                <a:latin typeface="Consolas" panose="020B0609020204030204" pitchFamily="49" charset="0"/>
              </a:rPr>
              <a:t> isStudent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true</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age </a:t>
            </a:r>
            <a:r>
              <a:rPr lang="en-US" dirty="0">
                <a:solidFill>
                  <a:srgbClr val="DCDCDC"/>
                </a:solidFill>
                <a:latin typeface="Consolas" panose="020B0609020204030204" pitchFamily="49" charset="0"/>
              </a:rPr>
              <a:t>&gt;=</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18</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bool</a:t>
            </a:r>
            <a:r>
              <a:rPr lang="en-US" dirty="0">
                <a:solidFill>
                  <a:srgbClr val="D4D4D4"/>
                </a:solidFill>
                <a:latin typeface="Consolas" panose="020B0609020204030204" pitchFamily="49" charset="0"/>
              </a:rPr>
              <a:t> discount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age</a:t>
            </a:r>
            <a:r>
              <a:rPr lang="en-US" dirty="0">
                <a:solidFill>
                  <a:srgbClr val="DCDCDC"/>
                </a:solidFill>
                <a:latin typeface="Consolas" panose="020B0609020204030204" pitchFamily="49" charset="0"/>
              </a:rPr>
              <a:t>&lt;</a:t>
            </a:r>
            <a:r>
              <a:rPr lang="en-US" dirty="0">
                <a:solidFill>
                  <a:srgbClr val="B5CEA8"/>
                </a:solidFill>
                <a:latin typeface="Consolas" panose="020B0609020204030204" pitchFamily="49" charset="0"/>
              </a:rPr>
              <a:t>30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isStudent</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CDCDC"/>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//true=1, false=0</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discount</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"You qualify for a special discount."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"No special discount available."</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else</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"You are not eligible for a discount."</a:t>
            </a:r>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endl</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881719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A230-E7E3-4081-9E18-C7386E311645}"/>
              </a:ext>
            </a:extLst>
          </p:cNvPr>
          <p:cNvSpPr>
            <a:spLocks noGrp="1"/>
          </p:cNvSpPr>
          <p:nvPr>
            <p:ph type="title"/>
          </p:nvPr>
        </p:nvSpPr>
        <p:spPr>
          <a:xfrm>
            <a:off x="4024313" y="643918"/>
            <a:ext cx="5208587" cy="638782"/>
          </a:xfrm>
        </p:spPr>
        <p:txBody>
          <a:bodyPr/>
          <a:lstStyle/>
          <a:p>
            <a:r>
              <a:rPr lang="en-US" dirty="0"/>
              <a:t>CROSS-</a:t>
            </a:r>
            <a:r>
              <a:rPr lang="en-US" dirty="0">
                <a:solidFill>
                  <a:schemeClr val="tx2">
                    <a:lumMod val="60000"/>
                    <a:lumOff val="40000"/>
                  </a:schemeClr>
                </a:solidFill>
              </a:rPr>
              <a:t>NESTING</a:t>
            </a:r>
          </a:p>
        </p:txBody>
      </p:sp>
      <p:sp>
        <p:nvSpPr>
          <p:cNvPr id="4" name="Footer Placeholder 3">
            <a:extLst>
              <a:ext uri="{FF2B5EF4-FFF2-40B4-BE49-F238E27FC236}">
                <a16:creationId xmlns:a16="http://schemas.microsoft.com/office/drawing/2014/main" id="{E321E485-FBBA-4F69-919E-D4DFC81FD47D}"/>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C2DF680A-5EAD-4B32-B6DD-F724FF39136E}"/>
              </a:ext>
            </a:extLst>
          </p:cNvPr>
          <p:cNvSpPr>
            <a:spLocks noGrp="1"/>
          </p:cNvSpPr>
          <p:nvPr>
            <p:ph type="sldNum" sz="quarter" idx="12"/>
          </p:nvPr>
        </p:nvSpPr>
        <p:spPr/>
        <p:txBody>
          <a:bodyPr/>
          <a:lstStyle/>
          <a:p>
            <a:fld id="{3E314742-E492-49FE-B411-557011724046}" type="slidenum">
              <a:rPr lang="en-US" smtClean="0"/>
              <a:t>34</a:t>
            </a:fld>
            <a:endParaRPr lang="en-US"/>
          </a:p>
        </p:txBody>
      </p:sp>
      <p:sp>
        <p:nvSpPr>
          <p:cNvPr id="6" name="Rectangle 5">
            <a:extLst>
              <a:ext uri="{FF2B5EF4-FFF2-40B4-BE49-F238E27FC236}">
                <a16:creationId xmlns:a16="http://schemas.microsoft.com/office/drawing/2014/main" id="{817BF6B7-6CC0-4490-B454-62A74080227B}"/>
              </a:ext>
            </a:extLst>
          </p:cNvPr>
          <p:cNvSpPr/>
          <p:nvPr/>
        </p:nvSpPr>
        <p:spPr>
          <a:xfrm>
            <a:off x="2069715" y="1270000"/>
            <a:ext cx="8598285" cy="4893647"/>
          </a:xfrm>
          <a:prstGeom prst="rect">
            <a:avLst/>
          </a:prstGeom>
          <a:solidFill>
            <a:schemeClr val="tx1"/>
          </a:solidFill>
        </p:spPr>
        <p:txBody>
          <a:bodyPr wrap="square">
            <a:spAutoFit/>
          </a:bodyPr>
          <a:lstStyle/>
          <a:p>
            <a:r>
              <a:rPr lang="en-US" sz="1300" dirty="0">
                <a:solidFill>
                  <a:srgbClr val="569CD6"/>
                </a:solidFill>
                <a:latin typeface="Consolas" panose="020B0609020204030204" pitchFamily="49" charset="0"/>
              </a:rPr>
              <a:t>#include</a:t>
            </a:r>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&lt;</a:t>
            </a:r>
            <a:r>
              <a:rPr lang="en-US" sz="1300" dirty="0">
                <a:solidFill>
                  <a:srgbClr val="CE9178"/>
                </a:solidFill>
                <a:latin typeface="Consolas" panose="020B0609020204030204" pitchFamily="49" charset="0"/>
              </a:rPr>
              <a:t>iostream</a:t>
            </a:r>
            <a:r>
              <a:rPr lang="en-US" sz="1300" dirty="0">
                <a:solidFill>
                  <a:srgbClr val="569CD6"/>
                </a:solidFill>
                <a:latin typeface="Consolas" panose="020B0609020204030204" pitchFamily="49" charset="0"/>
              </a:rPr>
              <a:t>&gt;</a:t>
            </a:r>
            <a:endParaRPr lang="en-US" sz="1300" dirty="0">
              <a:solidFill>
                <a:srgbClr val="D4D4D4"/>
              </a:solidFill>
              <a:latin typeface="Consolas" panose="020B0609020204030204" pitchFamily="49" charset="0"/>
            </a:endParaRPr>
          </a:p>
          <a:p>
            <a:r>
              <a:rPr lang="en-US" sz="1300" dirty="0">
                <a:solidFill>
                  <a:srgbClr val="569CD6"/>
                </a:solidFill>
                <a:latin typeface="Consolas" panose="020B0609020204030204" pitchFamily="49" charset="0"/>
              </a:rPr>
              <a:t>using</a:t>
            </a:r>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namespace</a:t>
            </a:r>
            <a:r>
              <a:rPr lang="en-US" sz="1300" dirty="0">
                <a:solidFill>
                  <a:srgbClr val="D4D4D4"/>
                </a:solidFill>
                <a:latin typeface="Consolas" panose="020B0609020204030204" pitchFamily="49" charset="0"/>
              </a:rPr>
              <a:t> std</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br>
              <a:rPr lang="en-US" sz="1300" dirty="0">
                <a:solidFill>
                  <a:srgbClr val="D4D4D4"/>
                </a:solidFill>
                <a:latin typeface="Consolas" panose="020B0609020204030204" pitchFamily="49" charset="0"/>
              </a:rPr>
            </a:br>
            <a:r>
              <a:rPr lang="en-US" sz="1300" dirty="0">
                <a:solidFill>
                  <a:srgbClr val="569CD6"/>
                </a:solidFill>
                <a:latin typeface="Consolas" panose="020B0609020204030204" pitchFamily="49" charset="0"/>
              </a:rPr>
              <a:t>int</a:t>
            </a:r>
            <a:r>
              <a:rPr lang="en-US" sz="1300" dirty="0">
                <a:solidFill>
                  <a:srgbClr val="D4D4D4"/>
                </a:solidFill>
                <a:latin typeface="Consolas" panose="020B0609020204030204" pitchFamily="49" charset="0"/>
              </a:rPr>
              <a:t> main</a:t>
            </a:r>
            <a:r>
              <a:rPr lang="en-US" sz="1300" dirty="0">
                <a:solidFill>
                  <a:srgbClr val="DCDCDC"/>
                </a:solidFill>
                <a:latin typeface="Consolas" panose="020B0609020204030204" pitchFamily="49" charset="0"/>
              </a:rPr>
              <a:t>()</a:t>
            </a:r>
            <a:r>
              <a:rPr lang="en-US" sz="1300" dirty="0">
                <a:solidFill>
                  <a:srgbClr val="D4D4D4"/>
                </a:solidFill>
                <a:latin typeface="Consolas" panose="020B0609020204030204" pitchFamily="49" charset="0"/>
              </a:rPr>
              <a:t> </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char</a:t>
            </a:r>
            <a:r>
              <a:rPr lang="en-US" sz="1300" dirty="0">
                <a:solidFill>
                  <a:srgbClr val="D4D4D4"/>
                </a:solidFill>
                <a:latin typeface="Consolas" panose="020B0609020204030204" pitchFamily="49" charset="0"/>
              </a:rPr>
              <a:t> grade </a:t>
            </a:r>
            <a:r>
              <a:rPr lang="en-US" sz="1300" dirty="0">
                <a:solidFill>
                  <a:srgbClr val="DCDCDC"/>
                </a:solidFill>
                <a:latin typeface="Consolas" panose="020B0609020204030204" pitchFamily="49" charset="0"/>
              </a:rPr>
              <a:t>=</a:t>
            </a:r>
            <a:r>
              <a:rPr lang="en-US" sz="1300" dirty="0">
                <a:solidFill>
                  <a:srgbClr val="D4D4D4"/>
                </a:solidFill>
                <a:latin typeface="Consolas" panose="020B0609020204030204" pitchFamily="49" charset="0"/>
              </a:rPr>
              <a:t> </a:t>
            </a:r>
            <a:r>
              <a:rPr lang="en-US" sz="1300" dirty="0">
                <a:solidFill>
                  <a:srgbClr val="CE9178"/>
                </a:solidFill>
                <a:latin typeface="Consolas" panose="020B0609020204030204" pitchFamily="49" charset="0"/>
              </a:rPr>
              <a:t>'B'</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int</a:t>
            </a:r>
            <a:r>
              <a:rPr lang="en-US" sz="1300" dirty="0">
                <a:solidFill>
                  <a:srgbClr val="D4D4D4"/>
                </a:solidFill>
                <a:latin typeface="Consolas" panose="020B0609020204030204" pitchFamily="49" charset="0"/>
              </a:rPr>
              <a:t> age </a:t>
            </a:r>
            <a:r>
              <a:rPr lang="en-US" sz="1300" dirty="0">
                <a:solidFill>
                  <a:srgbClr val="DCDCDC"/>
                </a:solidFill>
                <a:latin typeface="Consolas" panose="020B0609020204030204" pitchFamily="49" charset="0"/>
              </a:rPr>
              <a:t>=</a:t>
            </a:r>
            <a:r>
              <a:rPr lang="en-US" sz="1300" dirty="0">
                <a:solidFill>
                  <a:srgbClr val="D4D4D4"/>
                </a:solidFill>
                <a:latin typeface="Consolas" panose="020B0609020204030204" pitchFamily="49" charset="0"/>
              </a:rPr>
              <a:t> </a:t>
            </a:r>
            <a:r>
              <a:rPr lang="en-US" sz="1300" dirty="0">
                <a:solidFill>
                  <a:srgbClr val="B5CEA8"/>
                </a:solidFill>
                <a:latin typeface="Consolas" panose="020B0609020204030204" pitchFamily="49" charset="0"/>
              </a:rPr>
              <a:t>22</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bool</a:t>
            </a:r>
            <a:r>
              <a:rPr lang="en-US" sz="1300" dirty="0">
                <a:solidFill>
                  <a:srgbClr val="D4D4D4"/>
                </a:solidFill>
                <a:latin typeface="Consolas" panose="020B0609020204030204" pitchFamily="49" charset="0"/>
              </a:rPr>
              <a:t> isSpecialCase </a:t>
            </a:r>
            <a:r>
              <a:rPr lang="en-US" sz="1300" dirty="0">
                <a:solidFill>
                  <a:srgbClr val="DCDCDC"/>
                </a:solidFill>
                <a:latin typeface="Consolas" panose="020B0609020204030204" pitchFamily="49" charset="0"/>
              </a:rPr>
              <a:t>=</a:t>
            </a:r>
            <a:r>
              <a:rPr lang="en-US" sz="1300" dirty="0">
                <a:solidFill>
                  <a:srgbClr val="D4D4D4"/>
                </a:solidFill>
                <a:latin typeface="Consolas" panose="020B0609020204030204" pitchFamily="49" charset="0"/>
              </a:rPr>
              <a:t> </a:t>
            </a:r>
            <a:r>
              <a:rPr lang="en-US" sz="1300" dirty="0">
                <a:solidFill>
                  <a:srgbClr val="DCDCDC"/>
                </a:solidFill>
                <a:latin typeface="Consolas" panose="020B0609020204030204" pitchFamily="49" charset="0"/>
              </a:rPr>
              <a:t>(</a:t>
            </a:r>
            <a:r>
              <a:rPr lang="en-US" sz="1300" dirty="0">
                <a:solidFill>
                  <a:srgbClr val="D4D4D4"/>
                </a:solidFill>
                <a:latin typeface="Consolas" panose="020B0609020204030204" pitchFamily="49" charset="0"/>
              </a:rPr>
              <a:t>age </a:t>
            </a:r>
            <a:r>
              <a:rPr lang="en-US" sz="1300" dirty="0">
                <a:solidFill>
                  <a:srgbClr val="DCDCDC"/>
                </a:solidFill>
                <a:latin typeface="Consolas" panose="020B0609020204030204" pitchFamily="49" charset="0"/>
              </a:rPr>
              <a:t>&gt;=</a:t>
            </a:r>
            <a:r>
              <a:rPr lang="en-US" sz="1300" dirty="0">
                <a:solidFill>
                  <a:srgbClr val="D4D4D4"/>
                </a:solidFill>
                <a:latin typeface="Consolas" panose="020B0609020204030204" pitchFamily="49" charset="0"/>
              </a:rPr>
              <a:t> </a:t>
            </a:r>
            <a:r>
              <a:rPr lang="en-US" sz="1300" dirty="0">
                <a:solidFill>
                  <a:srgbClr val="B5CEA8"/>
                </a:solidFill>
                <a:latin typeface="Consolas" panose="020B0609020204030204" pitchFamily="49" charset="0"/>
              </a:rPr>
              <a:t>20</a:t>
            </a:r>
            <a:r>
              <a:rPr lang="en-US" sz="1300" dirty="0">
                <a:solidFill>
                  <a:srgbClr val="D4D4D4"/>
                </a:solidFill>
                <a:latin typeface="Consolas" panose="020B0609020204030204" pitchFamily="49" charset="0"/>
              </a:rPr>
              <a:t> </a:t>
            </a:r>
            <a:r>
              <a:rPr lang="en-US" sz="1300" dirty="0">
                <a:solidFill>
                  <a:srgbClr val="DCDCDC"/>
                </a:solidFill>
                <a:latin typeface="Consolas" panose="020B0609020204030204" pitchFamily="49" charset="0"/>
              </a:rPr>
              <a:t>&amp;&amp;</a:t>
            </a:r>
            <a:r>
              <a:rPr lang="en-US" sz="1300" dirty="0">
                <a:solidFill>
                  <a:srgbClr val="D4D4D4"/>
                </a:solidFill>
                <a:latin typeface="Consolas" panose="020B0609020204030204" pitchFamily="49" charset="0"/>
              </a:rPr>
              <a:t> age </a:t>
            </a:r>
            <a:r>
              <a:rPr lang="en-US" sz="1300" dirty="0">
                <a:solidFill>
                  <a:srgbClr val="DCDCDC"/>
                </a:solidFill>
                <a:latin typeface="Consolas" panose="020B0609020204030204" pitchFamily="49" charset="0"/>
              </a:rPr>
              <a:t>&lt;=</a:t>
            </a:r>
            <a:r>
              <a:rPr lang="en-US" sz="1300" dirty="0">
                <a:solidFill>
                  <a:srgbClr val="D4D4D4"/>
                </a:solidFill>
                <a:latin typeface="Consolas" panose="020B0609020204030204" pitchFamily="49" charset="0"/>
              </a:rPr>
              <a:t> </a:t>
            </a:r>
            <a:r>
              <a:rPr lang="en-US" sz="1300" dirty="0">
                <a:solidFill>
                  <a:srgbClr val="B5CEA8"/>
                </a:solidFill>
                <a:latin typeface="Consolas" panose="020B0609020204030204" pitchFamily="49" charset="0"/>
              </a:rPr>
              <a:t>25</a:t>
            </a:r>
            <a:r>
              <a:rPr lang="en-US" sz="1300" dirty="0">
                <a:solidFill>
                  <a:srgbClr val="DCDCDC"/>
                </a:solidFill>
                <a:latin typeface="Consolas" panose="020B0609020204030204" pitchFamily="49" charset="0"/>
              </a:rPr>
              <a:t>)</a:t>
            </a:r>
            <a:r>
              <a:rPr lang="en-US" sz="1300" dirty="0">
                <a:solidFill>
                  <a:srgbClr val="D4D4D4"/>
                </a:solidFill>
                <a:latin typeface="Consolas" panose="020B0609020204030204" pitchFamily="49" charset="0"/>
              </a:rPr>
              <a:t> </a:t>
            </a:r>
            <a:r>
              <a:rPr lang="en-US" sz="1300" dirty="0">
                <a:solidFill>
                  <a:srgbClr val="DCDCDC"/>
                </a:solidFill>
                <a:latin typeface="Consolas" panose="020B0609020204030204" pitchFamily="49" charset="0"/>
              </a:rPr>
              <a:t>?</a:t>
            </a:r>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true</a:t>
            </a:r>
            <a:r>
              <a:rPr lang="en-US" sz="1300" dirty="0">
                <a:solidFill>
                  <a:srgbClr val="D4D4D4"/>
                </a:solidFill>
                <a:latin typeface="Consolas" panose="020B0609020204030204" pitchFamily="49" charset="0"/>
              </a:rPr>
              <a:t> </a:t>
            </a:r>
            <a:r>
              <a:rPr lang="en-US" sz="1300" dirty="0">
                <a:solidFill>
                  <a:srgbClr val="DCDCDC"/>
                </a:solidFill>
                <a:latin typeface="Consolas" panose="020B0609020204030204" pitchFamily="49" charset="0"/>
              </a:rPr>
              <a:t>:</a:t>
            </a:r>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false</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br>
              <a:rPr lang="en-US" sz="1300" dirty="0">
                <a:solidFill>
                  <a:srgbClr val="D4D4D4"/>
                </a:solidFill>
                <a:latin typeface="Consolas" panose="020B0609020204030204" pitchFamily="49" charset="0"/>
              </a:rPr>
            </a:br>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switch</a:t>
            </a:r>
            <a:r>
              <a:rPr lang="en-US" sz="1300" dirty="0">
                <a:solidFill>
                  <a:srgbClr val="D4D4D4"/>
                </a:solidFill>
                <a:latin typeface="Consolas" panose="020B0609020204030204" pitchFamily="49" charset="0"/>
              </a:rPr>
              <a:t> </a:t>
            </a:r>
            <a:r>
              <a:rPr lang="en-US" sz="1300" dirty="0">
                <a:solidFill>
                  <a:srgbClr val="DCDCDC"/>
                </a:solidFill>
                <a:latin typeface="Consolas" panose="020B0609020204030204" pitchFamily="49" charset="0"/>
              </a:rPr>
              <a:t>(</a:t>
            </a:r>
            <a:r>
              <a:rPr lang="en-US" sz="1300" dirty="0">
                <a:solidFill>
                  <a:srgbClr val="D4D4D4"/>
                </a:solidFill>
                <a:latin typeface="Consolas" panose="020B0609020204030204" pitchFamily="49" charset="0"/>
              </a:rPr>
              <a:t>grade</a:t>
            </a:r>
            <a:r>
              <a:rPr lang="en-US" sz="1300" dirty="0">
                <a:solidFill>
                  <a:srgbClr val="DCDCDC"/>
                </a:solidFill>
                <a:latin typeface="Consolas" panose="020B0609020204030204" pitchFamily="49" charset="0"/>
              </a:rPr>
              <a:t>)</a:t>
            </a:r>
            <a:r>
              <a:rPr lang="en-US" sz="1300" dirty="0">
                <a:solidFill>
                  <a:srgbClr val="D4D4D4"/>
                </a:solidFill>
                <a:latin typeface="Consolas" panose="020B0609020204030204" pitchFamily="49" charset="0"/>
              </a:rPr>
              <a:t> </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case</a:t>
            </a:r>
            <a:r>
              <a:rPr lang="en-US" sz="1300" dirty="0">
                <a:solidFill>
                  <a:srgbClr val="D4D4D4"/>
                </a:solidFill>
                <a:latin typeface="Consolas" panose="020B0609020204030204" pitchFamily="49" charset="0"/>
              </a:rPr>
              <a:t> </a:t>
            </a:r>
            <a:r>
              <a:rPr lang="en-US" sz="1300" dirty="0">
                <a:solidFill>
                  <a:srgbClr val="CE9178"/>
                </a:solidFill>
                <a:latin typeface="Consolas" panose="020B0609020204030204" pitchFamily="49" charset="0"/>
              </a:rPr>
              <a:t>'A'</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4D4D4"/>
                </a:solidFill>
                <a:latin typeface="Consolas" panose="020B0609020204030204" pitchFamily="49" charset="0"/>
              </a:rPr>
              <a:t>            cout </a:t>
            </a:r>
            <a:r>
              <a:rPr lang="en-US" sz="1300" dirty="0">
                <a:solidFill>
                  <a:srgbClr val="DCDCDC"/>
                </a:solidFill>
                <a:latin typeface="Consolas" panose="020B0609020204030204" pitchFamily="49" charset="0"/>
              </a:rPr>
              <a:t>&lt;&lt;</a:t>
            </a:r>
            <a:r>
              <a:rPr lang="en-US" sz="1300" dirty="0">
                <a:solidFill>
                  <a:srgbClr val="D4D4D4"/>
                </a:solidFill>
                <a:latin typeface="Consolas" panose="020B0609020204030204" pitchFamily="49" charset="0"/>
              </a:rPr>
              <a:t> </a:t>
            </a:r>
            <a:r>
              <a:rPr lang="en-US" sz="1300" dirty="0">
                <a:solidFill>
                  <a:srgbClr val="CE9178"/>
                </a:solidFill>
                <a:latin typeface="Consolas" panose="020B0609020204030204" pitchFamily="49" charset="0"/>
              </a:rPr>
              <a:t>"Excellent!"</a:t>
            </a:r>
            <a:r>
              <a:rPr lang="en-US" sz="1300" dirty="0">
                <a:solidFill>
                  <a:srgbClr val="D4D4D4"/>
                </a:solidFill>
                <a:latin typeface="Consolas" panose="020B0609020204030204" pitchFamily="49" charset="0"/>
              </a:rPr>
              <a:t> </a:t>
            </a:r>
            <a:r>
              <a:rPr lang="en-US" sz="1300" dirty="0">
                <a:solidFill>
                  <a:srgbClr val="DCDCDC"/>
                </a:solidFill>
                <a:latin typeface="Consolas" panose="020B0609020204030204" pitchFamily="49" charset="0"/>
              </a:rPr>
              <a:t>&lt;&lt;</a:t>
            </a:r>
            <a:r>
              <a:rPr lang="en-US" sz="1300" dirty="0">
                <a:solidFill>
                  <a:srgbClr val="D4D4D4"/>
                </a:solidFill>
                <a:latin typeface="Consolas" panose="020B0609020204030204" pitchFamily="49" charset="0"/>
              </a:rPr>
              <a:t> endl</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break</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case</a:t>
            </a:r>
            <a:r>
              <a:rPr lang="en-US" sz="1300" dirty="0">
                <a:solidFill>
                  <a:srgbClr val="D4D4D4"/>
                </a:solidFill>
                <a:latin typeface="Consolas" panose="020B0609020204030204" pitchFamily="49" charset="0"/>
              </a:rPr>
              <a:t> </a:t>
            </a:r>
            <a:r>
              <a:rPr lang="en-US" sz="1300" dirty="0">
                <a:solidFill>
                  <a:srgbClr val="CE9178"/>
                </a:solidFill>
                <a:latin typeface="Consolas" panose="020B0609020204030204" pitchFamily="49" charset="0"/>
              </a:rPr>
              <a:t>'B'</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if</a:t>
            </a:r>
            <a:r>
              <a:rPr lang="en-US" sz="1300" dirty="0">
                <a:solidFill>
                  <a:srgbClr val="DCDCDC"/>
                </a:solidFill>
                <a:latin typeface="Consolas" panose="020B0609020204030204" pitchFamily="49" charset="0"/>
              </a:rPr>
              <a:t>(</a:t>
            </a:r>
            <a:r>
              <a:rPr lang="en-US" sz="1300" dirty="0">
                <a:solidFill>
                  <a:srgbClr val="D4D4D4"/>
                </a:solidFill>
                <a:latin typeface="Consolas" panose="020B0609020204030204" pitchFamily="49" charset="0"/>
              </a:rPr>
              <a:t>isSpecialCase</a:t>
            </a:r>
            <a:r>
              <a:rPr lang="en-US" sz="1300" dirty="0">
                <a:solidFill>
                  <a:srgbClr val="DCDCDC"/>
                </a:solidFill>
                <a:latin typeface="Consolas" panose="020B0609020204030204" pitchFamily="49" charset="0"/>
              </a:rPr>
              <a:t>)</a:t>
            </a:r>
            <a:r>
              <a:rPr lang="en-US" sz="1300" dirty="0">
                <a:solidFill>
                  <a:srgbClr val="D4D4D4"/>
                </a:solidFill>
                <a:latin typeface="Consolas" panose="020B0609020204030204" pitchFamily="49" charset="0"/>
              </a:rPr>
              <a:t>  cout </a:t>
            </a:r>
            <a:r>
              <a:rPr lang="en-US" sz="1300" dirty="0">
                <a:solidFill>
                  <a:srgbClr val="DCDCDC"/>
                </a:solidFill>
                <a:latin typeface="Consolas" panose="020B0609020204030204" pitchFamily="49" charset="0"/>
              </a:rPr>
              <a:t>&lt;&lt;</a:t>
            </a:r>
            <a:r>
              <a:rPr lang="en-US" sz="1300" dirty="0">
                <a:solidFill>
                  <a:srgbClr val="D4D4D4"/>
                </a:solidFill>
                <a:latin typeface="Consolas" panose="020B0609020204030204" pitchFamily="49" charset="0"/>
              </a:rPr>
              <a:t> </a:t>
            </a:r>
            <a:r>
              <a:rPr lang="en-US" sz="1300" dirty="0">
                <a:solidFill>
                  <a:srgbClr val="CE9178"/>
                </a:solidFill>
                <a:latin typeface="Consolas" panose="020B0609020204030204" pitchFamily="49" charset="0"/>
              </a:rPr>
              <a:t>"Good job! You're in a special age group."</a:t>
            </a:r>
            <a:r>
              <a:rPr lang="en-US" sz="1300" dirty="0">
                <a:solidFill>
                  <a:srgbClr val="D4D4D4"/>
                </a:solidFill>
                <a:latin typeface="Consolas" panose="020B0609020204030204" pitchFamily="49" charset="0"/>
              </a:rPr>
              <a:t> </a:t>
            </a:r>
            <a:r>
              <a:rPr lang="en-US" sz="1300" dirty="0">
                <a:solidFill>
                  <a:srgbClr val="DCDCDC"/>
                </a:solidFill>
                <a:latin typeface="Consolas" panose="020B0609020204030204" pitchFamily="49" charset="0"/>
              </a:rPr>
              <a:t>&lt;&lt;</a:t>
            </a:r>
            <a:r>
              <a:rPr lang="en-US" sz="1300" dirty="0">
                <a:solidFill>
                  <a:srgbClr val="D4D4D4"/>
                </a:solidFill>
                <a:latin typeface="Consolas" panose="020B0609020204030204" pitchFamily="49" charset="0"/>
              </a:rPr>
              <a:t> endl</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else</a:t>
            </a:r>
            <a:r>
              <a:rPr lang="en-US" sz="1300" dirty="0">
                <a:solidFill>
                  <a:srgbClr val="D4D4D4"/>
                </a:solidFill>
                <a:latin typeface="Consolas" panose="020B0609020204030204" pitchFamily="49" charset="0"/>
              </a:rPr>
              <a:t> cout </a:t>
            </a:r>
            <a:r>
              <a:rPr lang="en-US" sz="1300" dirty="0">
                <a:solidFill>
                  <a:srgbClr val="DCDCDC"/>
                </a:solidFill>
                <a:latin typeface="Consolas" panose="020B0609020204030204" pitchFamily="49" charset="0"/>
              </a:rPr>
              <a:t>&lt;&lt;</a:t>
            </a:r>
            <a:r>
              <a:rPr lang="en-US" sz="1300" dirty="0">
                <a:solidFill>
                  <a:srgbClr val="D4D4D4"/>
                </a:solidFill>
                <a:latin typeface="Consolas" panose="020B0609020204030204" pitchFamily="49" charset="0"/>
              </a:rPr>
              <a:t> </a:t>
            </a:r>
            <a:r>
              <a:rPr lang="en-US" sz="1300" dirty="0">
                <a:solidFill>
                  <a:srgbClr val="CE9178"/>
                </a:solidFill>
                <a:latin typeface="Consolas" panose="020B0609020204030204" pitchFamily="49" charset="0"/>
              </a:rPr>
              <a:t>"Good job!"</a:t>
            </a:r>
            <a:r>
              <a:rPr lang="en-US" sz="1300" dirty="0">
                <a:solidFill>
                  <a:srgbClr val="D4D4D4"/>
                </a:solidFill>
                <a:latin typeface="Consolas" panose="020B0609020204030204" pitchFamily="49" charset="0"/>
              </a:rPr>
              <a:t> </a:t>
            </a:r>
            <a:r>
              <a:rPr lang="en-US" sz="1300" dirty="0">
                <a:solidFill>
                  <a:srgbClr val="DCDCDC"/>
                </a:solidFill>
                <a:latin typeface="Consolas" panose="020B0609020204030204" pitchFamily="49" charset="0"/>
              </a:rPr>
              <a:t>&lt;&lt;</a:t>
            </a:r>
            <a:r>
              <a:rPr lang="en-US" sz="1300" dirty="0">
                <a:solidFill>
                  <a:srgbClr val="D4D4D4"/>
                </a:solidFill>
                <a:latin typeface="Consolas" panose="020B0609020204030204" pitchFamily="49" charset="0"/>
              </a:rPr>
              <a:t> endl</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break</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default</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4D4D4"/>
                </a:solidFill>
                <a:latin typeface="Consolas" panose="020B0609020204030204" pitchFamily="49" charset="0"/>
              </a:rPr>
              <a:t>            cout </a:t>
            </a:r>
            <a:r>
              <a:rPr lang="en-US" sz="1300" dirty="0">
                <a:solidFill>
                  <a:srgbClr val="DCDCDC"/>
                </a:solidFill>
                <a:latin typeface="Consolas" panose="020B0609020204030204" pitchFamily="49" charset="0"/>
              </a:rPr>
              <a:t>&lt;&lt;</a:t>
            </a:r>
            <a:r>
              <a:rPr lang="en-US" sz="1300" dirty="0">
                <a:solidFill>
                  <a:srgbClr val="D4D4D4"/>
                </a:solidFill>
                <a:latin typeface="Consolas" panose="020B0609020204030204" pitchFamily="49" charset="0"/>
              </a:rPr>
              <a:t> </a:t>
            </a:r>
            <a:r>
              <a:rPr lang="en-US" sz="1300" dirty="0">
                <a:solidFill>
                  <a:srgbClr val="CE9178"/>
                </a:solidFill>
                <a:latin typeface="Consolas" panose="020B0609020204030204" pitchFamily="49" charset="0"/>
              </a:rPr>
              <a:t>"Keep working hard."</a:t>
            </a:r>
            <a:r>
              <a:rPr lang="en-US" sz="1300" dirty="0">
                <a:solidFill>
                  <a:srgbClr val="D4D4D4"/>
                </a:solidFill>
                <a:latin typeface="Consolas" panose="020B0609020204030204" pitchFamily="49" charset="0"/>
              </a:rPr>
              <a:t> </a:t>
            </a:r>
            <a:r>
              <a:rPr lang="en-US" sz="1300" dirty="0">
                <a:solidFill>
                  <a:srgbClr val="DCDCDC"/>
                </a:solidFill>
                <a:latin typeface="Consolas" panose="020B0609020204030204" pitchFamily="49" charset="0"/>
              </a:rPr>
              <a:t>&lt;&lt;</a:t>
            </a:r>
            <a:r>
              <a:rPr lang="en-US" sz="1300" dirty="0">
                <a:solidFill>
                  <a:srgbClr val="D4D4D4"/>
                </a:solidFill>
                <a:latin typeface="Consolas" panose="020B0609020204030204" pitchFamily="49" charset="0"/>
              </a:rPr>
              <a:t> endl</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4D4D4"/>
                </a:solidFill>
                <a:latin typeface="Consolas" panose="020B0609020204030204" pitchFamily="49" charset="0"/>
              </a:rPr>
              <a:t>    </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br>
              <a:rPr lang="en-US" sz="1300" dirty="0">
                <a:solidFill>
                  <a:srgbClr val="D4D4D4"/>
                </a:solidFill>
                <a:latin typeface="Consolas" panose="020B0609020204030204" pitchFamily="49" charset="0"/>
              </a:rPr>
            </a:br>
            <a:r>
              <a:rPr lang="en-US" sz="1300" dirty="0">
                <a:solidFill>
                  <a:srgbClr val="D4D4D4"/>
                </a:solidFill>
                <a:latin typeface="Consolas" panose="020B0609020204030204" pitchFamily="49" charset="0"/>
              </a:rPr>
              <a:t>    </a:t>
            </a:r>
            <a:r>
              <a:rPr lang="en-US" sz="1300" dirty="0">
                <a:solidFill>
                  <a:srgbClr val="569CD6"/>
                </a:solidFill>
                <a:latin typeface="Consolas" panose="020B0609020204030204" pitchFamily="49" charset="0"/>
              </a:rPr>
              <a:t>return</a:t>
            </a:r>
            <a:r>
              <a:rPr lang="en-US" sz="1300" dirty="0">
                <a:solidFill>
                  <a:srgbClr val="D4D4D4"/>
                </a:solidFill>
                <a:latin typeface="Consolas" panose="020B0609020204030204" pitchFamily="49" charset="0"/>
              </a:rPr>
              <a:t> </a:t>
            </a:r>
            <a:r>
              <a:rPr lang="en-US" sz="1300" dirty="0">
                <a:solidFill>
                  <a:srgbClr val="B5CEA8"/>
                </a:solidFill>
                <a:latin typeface="Consolas" panose="020B0609020204030204" pitchFamily="49" charset="0"/>
              </a:rPr>
              <a:t>0</a:t>
            </a:r>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r>
              <a:rPr lang="en-US" sz="1300" dirty="0">
                <a:solidFill>
                  <a:srgbClr val="DCDCDC"/>
                </a:solidFill>
                <a:latin typeface="Consolas" panose="020B0609020204030204" pitchFamily="49" charset="0"/>
              </a:rPr>
              <a:t>}</a:t>
            </a:r>
            <a:endParaRPr lang="en-US" sz="1300" dirty="0">
              <a:solidFill>
                <a:srgbClr val="D4D4D4"/>
              </a:solidFill>
              <a:latin typeface="Consolas" panose="020B0609020204030204" pitchFamily="49" charset="0"/>
            </a:endParaRPr>
          </a:p>
          <a:p>
            <a:br>
              <a:rPr lang="en-US" sz="1300" dirty="0">
                <a:solidFill>
                  <a:srgbClr val="D4D4D4"/>
                </a:solidFill>
                <a:latin typeface="Consolas" panose="020B0609020204030204" pitchFamily="49" charset="0"/>
              </a:rPr>
            </a:br>
            <a:endParaRPr lang="en-US" sz="13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23924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A230-E7E3-4081-9E18-C7386E311645}"/>
              </a:ext>
            </a:extLst>
          </p:cNvPr>
          <p:cNvSpPr>
            <a:spLocks noGrp="1"/>
          </p:cNvSpPr>
          <p:nvPr>
            <p:ph type="title"/>
          </p:nvPr>
        </p:nvSpPr>
        <p:spPr>
          <a:xfrm>
            <a:off x="4024313" y="643918"/>
            <a:ext cx="5208587" cy="638782"/>
          </a:xfrm>
        </p:spPr>
        <p:txBody>
          <a:bodyPr/>
          <a:lstStyle/>
          <a:p>
            <a:r>
              <a:rPr lang="en-US" dirty="0"/>
              <a:t>CROSS-</a:t>
            </a:r>
            <a:r>
              <a:rPr lang="en-US" dirty="0">
                <a:solidFill>
                  <a:schemeClr val="tx2">
                    <a:lumMod val="60000"/>
                    <a:lumOff val="40000"/>
                  </a:schemeClr>
                </a:solidFill>
              </a:rPr>
              <a:t>NESTING</a:t>
            </a:r>
          </a:p>
        </p:txBody>
      </p:sp>
      <p:sp>
        <p:nvSpPr>
          <p:cNvPr id="4" name="Footer Placeholder 3">
            <a:extLst>
              <a:ext uri="{FF2B5EF4-FFF2-40B4-BE49-F238E27FC236}">
                <a16:creationId xmlns:a16="http://schemas.microsoft.com/office/drawing/2014/main" id="{E321E485-FBBA-4F69-919E-D4DFC81FD47D}"/>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C2DF680A-5EAD-4B32-B6DD-F724FF39136E}"/>
              </a:ext>
            </a:extLst>
          </p:cNvPr>
          <p:cNvSpPr>
            <a:spLocks noGrp="1"/>
          </p:cNvSpPr>
          <p:nvPr>
            <p:ph type="sldNum" sz="quarter" idx="12"/>
          </p:nvPr>
        </p:nvSpPr>
        <p:spPr/>
        <p:txBody>
          <a:bodyPr/>
          <a:lstStyle/>
          <a:p>
            <a:fld id="{3E314742-E492-49FE-B411-557011724046}" type="slidenum">
              <a:rPr lang="en-US" smtClean="0"/>
              <a:t>35</a:t>
            </a:fld>
            <a:endParaRPr lang="en-US"/>
          </a:p>
        </p:txBody>
      </p:sp>
      <p:sp>
        <p:nvSpPr>
          <p:cNvPr id="3" name="Rectangle 2">
            <a:extLst>
              <a:ext uri="{FF2B5EF4-FFF2-40B4-BE49-F238E27FC236}">
                <a16:creationId xmlns:a16="http://schemas.microsoft.com/office/drawing/2014/main" id="{6C7E4E9F-D653-41E5-B0C8-A506A06AF4AA}"/>
              </a:ext>
            </a:extLst>
          </p:cNvPr>
          <p:cNvSpPr/>
          <p:nvPr/>
        </p:nvSpPr>
        <p:spPr>
          <a:xfrm>
            <a:off x="1020159" y="1282700"/>
            <a:ext cx="10528300" cy="5016758"/>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#include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&lt;</a:t>
            </a:r>
            <a:r>
              <a:rPr lang="en-US" sz="1600" dirty="0">
                <a:solidFill>
                  <a:srgbClr val="CE9178"/>
                </a:solidFill>
                <a:latin typeface="Consolas" panose="020B0609020204030204" pitchFamily="49" charset="0"/>
              </a:rPr>
              <a:t>iostream</a:t>
            </a:r>
            <a:r>
              <a:rPr lang="en-US" sz="1600" dirty="0">
                <a:solidFill>
                  <a:srgbClr val="569CD6"/>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569CD6"/>
                </a:solidFill>
                <a:latin typeface="Consolas" panose="020B0609020204030204" pitchFamily="49" charset="0"/>
              </a:rPr>
              <a:t>using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namespace</a:t>
            </a:r>
            <a:r>
              <a:rPr lang="en-US" sz="1600" dirty="0">
                <a:solidFill>
                  <a:srgbClr val="D4D4D4"/>
                </a:solidFill>
                <a:latin typeface="Consolas" panose="020B0609020204030204" pitchFamily="49" charset="0"/>
              </a:rPr>
              <a:t> std</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main</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score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75</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isBonusAvailable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true</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string result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score </a:t>
            </a:r>
            <a:r>
              <a:rPr lang="en-US" sz="1600" dirty="0">
                <a:solidFill>
                  <a:srgbClr val="DCDCDC"/>
                </a:solidFill>
                <a:latin typeface="Consolas" panose="020B0609020204030204" pitchFamily="49" charset="0"/>
              </a:rPr>
              <a:t>&gt;=</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50</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score </a:t>
            </a:r>
            <a:r>
              <a:rPr lang="en-US" sz="1600" dirty="0">
                <a:solidFill>
                  <a:srgbClr val="DCDCDC"/>
                </a:solidFill>
                <a:latin typeface="Consolas" panose="020B0609020204030204" pitchFamily="49" charset="0"/>
              </a:rPr>
              <a:t>&gt;=</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90</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"A+"</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"Pass"</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"Fail"</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if</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isBonusAvailable </a:t>
            </a:r>
            <a:r>
              <a:rPr lang="en-US" sz="1600" dirty="0">
                <a:solidFill>
                  <a:srgbClr val="DCDCDC"/>
                </a:solidFill>
                <a:latin typeface="Consolas" panose="020B0609020204030204" pitchFamily="49" charset="0"/>
              </a:rPr>
              <a:t>&amp;&amp;</a:t>
            </a:r>
            <a:r>
              <a:rPr lang="en-US" sz="1600" dirty="0">
                <a:solidFill>
                  <a:srgbClr val="D4D4D4"/>
                </a:solidFill>
                <a:latin typeface="Consolas" panose="020B0609020204030204" pitchFamily="49" charset="0"/>
              </a:rPr>
              <a:t> result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"Pass"</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switch</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score</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case</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75</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result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 with bonus!"</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break</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default</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result </a:t>
            </a:r>
            <a:r>
              <a:rPr lang="en-US" sz="1600" dirty="0">
                <a:solidFill>
                  <a:srgbClr val="DCDCDC"/>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 without bonus."</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cout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"Result: "</a:t>
            </a:r>
            <a:r>
              <a:rPr lang="en-US" sz="1600" dirty="0">
                <a:solidFill>
                  <a:srgbClr val="D4D4D4"/>
                </a:solidFill>
                <a:latin typeface="Consolas" panose="020B0609020204030204" pitchFamily="49" charset="0"/>
              </a:rPr>
              <a: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result </a:t>
            </a:r>
            <a:r>
              <a:rPr lang="en-US" sz="1600" dirty="0">
                <a:solidFill>
                  <a:srgbClr val="DCDCDC"/>
                </a:solidFill>
                <a:latin typeface="Consolas" panose="020B0609020204030204" pitchFamily="49" charset="0"/>
              </a:rPr>
              <a:t>&lt;&lt;</a:t>
            </a:r>
            <a:r>
              <a:rPr lang="en-US" sz="1600" dirty="0">
                <a:solidFill>
                  <a:srgbClr val="D4D4D4"/>
                </a:solidFill>
                <a:latin typeface="Consolas" panose="020B0609020204030204" pitchFamily="49" charset="0"/>
              </a:rPr>
              <a:t> endl</a:t>
            </a:r>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CDCDC"/>
                </a:solidFill>
                <a:latin typeface="Consolas" panose="020B0609020204030204" pitchFamily="49" charset="0"/>
              </a:rPr>
              <a:t>}</a:t>
            </a:r>
            <a:endParaRPr lang="en-US"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528811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2667999" y="2350253"/>
            <a:ext cx="5124886" cy="2565778"/>
          </a:xfrm>
        </p:spPr>
        <p:txBody>
          <a:bodyPr>
            <a:noAutofit/>
          </a:bodyPr>
          <a:lstStyle/>
          <a:p>
            <a:r>
              <a:rPr lang="en-US" sz="9600" dirty="0">
                <a:latin typeface="Source Code Pro Black" panose="020B0809030403020204" pitchFamily="49" charset="0"/>
              </a:rPr>
              <a:t>THANKS</a:t>
            </a:r>
            <a:br>
              <a:rPr lang="en-US" sz="9600" dirty="0">
                <a:latin typeface="Source Code Pro Black" panose="020B0809030403020204" pitchFamily="49" charset="0"/>
              </a:rPr>
            </a:br>
            <a:r>
              <a:rPr lang="en-US" sz="9600" dirty="0">
                <a:solidFill>
                  <a:schemeClr val="tx2">
                    <a:lumMod val="60000"/>
                    <a:lumOff val="40000"/>
                  </a:schemeClr>
                </a:solidFill>
                <a:latin typeface="Source Code Pro Black" panose="020B0809030403020204" pitchFamily="49" charset="0"/>
              </a:rPr>
              <a:t>Q/A</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36</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137863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470991" y="2674541"/>
            <a:ext cx="7047586" cy="2521275"/>
          </a:xfrm>
        </p:spPr>
        <p:txBody>
          <a:bodyPr>
            <a:noAutofit/>
          </a:bodyPr>
          <a:lstStyle/>
          <a:p>
            <a:r>
              <a:rPr lang="en-US" sz="6000" dirty="0">
                <a:latin typeface="Source Code Pro Black" panose="020B0809030403020204" pitchFamily="49" charset="0"/>
              </a:rPr>
              <a:t>01</a:t>
            </a:r>
            <a:br>
              <a:rPr lang="en-US" sz="6000" dirty="0">
                <a:latin typeface="Source Code Pro Black" panose="020B0809030403020204" pitchFamily="49" charset="0"/>
              </a:rPr>
            </a:br>
            <a:r>
              <a:rPr lang="en-US" sz="6000" dirty="0">
                <a:solidFill>
                  <a:srgbClr val="0070C0"/>
                </a:solidFill>
                <a:latin typeface="Source Code Pro Black" panose="020B0809030403020204" pitchFamily="49" charset="0"/>
              </a:rPr>
              <a:t>IF</a:t>
            </a:r>
            <a:br>
              <a:rPr lang="en-US" sz="6000" dirty="0">
                <a:latin typeface="Source Code Pro Black" panose="020B0809030403020204" pitchFamily="49" charset="0"/>
              </a:rPr>
            </a:br>
            <a:r>
              <a:rPr lang="en-US" sz="6000" dirty="0">
                <a:solidFill>
                  <a:schemeClr val="tx2">
                    <a:lumMod val="60000"/>
                    <a:lumOff val="40000"/>
                  </a:schemeClr>
                </a:solidFill>
                <a:latin typeface="Source Code Pro Black" panose="020B0809030403020204" pitchFamily="49" charset="0"/>
              </a:rPr>
              <a:t>ELSE</a:t>
            </a:r>
            <a:r>
              <a:rPr lang="en-US" sz="6000" dirty="0">
                <a:latin typeface="Source Code Pro Black" panose="020B0809030403020204" pitchFamily="49" charset="0"/>
              </a:rPr>
              <a:t> </a:t>
            </a:r>
            <a:r>
              <a:rPr lang="en-US" sz="6000" dirty="0">
                <a:solidFill>
                  <a:srgbClr val="0070C0"/>
                </a:solidFill>
                <a:latin typeface="Source Code Pro Black" panose="020B0809030403020204" pitchFamily="49" charset="0"/>
              </a:rPr>
              <a:t>IF</a:t>
            </a:r>
            <a:br>
              <a:rPr lang="en-US" sz="6000" dirty="0">
                <a:latin typeface="Source Code Pro Black" panose="020B0809030403020204" pitchFamily="49" charset="0"/>
              </a:rPr>
            </a:br>
            <a:r>
              <a:rPr lang="en-US" sz="6000" dirty="0">
                <a:solidFill>
                  <a:schemeClr val="tx2">
                    <a:lumMod val="60000"/>
                    <a:lumOff val="40000"/>
                  </a:schemeClr>
                </a:solidFill>
                <a:latin typeface="Source Code Pro Black" panose="020B0809030403020204" pitchFamily="49" charset="0"/>
              </a:rPr>
              <a:t>ELSE</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4</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263395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498C-6915-4585-A6C3-F4808F5B0BB4}"/>
              </a:ext>
            </a:extLst>
          </p:cNvPr>
          <p:cNvSpPr>
            <a:spLocks noGrp="1"/>
          </p:cNvSpPr>
          <p:nvPr>
            <p:ph type="title"/>
          </p:nvPr>
        </p:nvSpPr>
        <p:spPr/>
        <p:txBody>
          <a:bodyPr/>
          <a:lstStyle/>
          <a:p>
            <a:r>
              <a:rPr lang="en-US" dirty="0">
                <a:solidFill>
                  <a:schemeClr val="tx2">
                    <a:lumMod val="60000"/>
                    <a:lumOff val="40000"/>
                  </a:schemeClr>
                </a:solidFill>
              </a:rPr>
              <a:t>CONDITIONS</a:t>
            </a:r>
          </a:p>
        </p:txBody>
      </p:sp>
      <p:sp>
        <p:nvSpPr>
          <p:cNvPr id="3" name="Content Placeholder 2">
            <a:extLst>
              <a:ext uri="{FF2B5EF4-FFF2-40B4-BE49-F238E27FC236}">
                <a16:creationId xmlns:a16="http://schemas.microsoft.com/office/drawing/2014/main" id="{D6BA4D52-3748-49E9-9473-4EA4F3DFFB52}"/>
              </a:ext>
            </a:extLst>
          </p:cNvPr>
          <p:cNvSpPr>
            <a:spLocks noGrp="1"/>
          </p:cNvSpPr>
          <p:nvPr>
            <p:ph idx="1"/>
          </p:nvPr>
        </p:nvSpPr>
        <p:spPr>
          <a:xfrm>
            <a:off x="1141412" y="1550504"/>
            <a:ext cx="9905999" cy="4240697"/>
          </a:xfrm>
        </p:spPr>
        <p:txBody>
          <a:bodyPr>
            <a:normAutofit fontScale="92500"/>
          </a:bodyPr>
          <a:lstStyle/>
          <a:p>
            <a:pPr marL="0" indent="0">
              <a:buNone/>
            </a:pPr>
            <a:r>
              <a:rPr lang="en-US" dirty="0"/>
              <a:t>In real life, there are many things that only occur when a condition happens. </a:t>
            </a:r>
          </a:p>
          <a:p>
            <a:pPr marL="0" indent="0">
              <a:buNone/>
            </a:pPr>
            <a:r>
              <a:rPr lang="en-US" dirty="0"/>
              <a:t>For example, at traffic lights, you should drive the car when the light shows a certain color and stop otherwise. We cannot code this with our current knowledge because all our statements run ALL THE TIME. </a:t>
            </a:r>
          </a:p>
          <a:p>
            <a:pPr marL="0" indent="0">
              <a:buNone/>
            </a:pPr>
            <a:r>
              <a:rPr lang="en-US" dirty="0"/>
              <a:t>Another thing is temperature setting, how can we turn off the air conditioner if the room temperature is too low? This doesn’t look feasible with our knowledge as of now…</a:t>
            </a:r>
          </a:p>
        </p:txBody>
      </p:sp>
      <p:sp>
        <p:nvSpPr>
          <p:cNvPr id="4" name="Footer Placeholder 3">
            <a:extLst>
              <a:ext uri="{FF2B5EF4-FFF2-40B4-BE49-F238E27FC236}">
                <a16:creationId xmlns:a16="http://schemas.microsoft.com/office/drawing/2014/main" id="{0D35E0F9-556A-468B-8289-82CB6F84AE60}"/>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D5B9EC0D-050D-425A-9485-2BB66B77FAF5}"/>
              </a:ext>
            </a:extLst>
          </p:cNvPr>
          <p:cNvSpPr>
            <a:spLocks noGrp="1"/>
          </p:cNvSpPr>
          <p:nvPr>
            <p:ph type="sldNum" sz="quarter" idx="12"/>
          </p:nvPr>
        </p:nvSpPr>
        <p:spPr/>
        <p:txBody>
          <a:bodyPr/>
          <a:lstStyle/>
          <a:p>
            <a:fld id="{3E314742-E492-49FE-B411-557011724046}" type="slidenum">
              <a:rPr lang="en-US" smtClean="0"/>
              <a:t>5</a:t>
            </a:fld>
            <a:endParaRPr lang="en-US"/>
          </a:p>
        </p:txBody>
      </p:sp>
    </p:spTree>
    <p:extLst>
      <p:ext uri="{BB962C8B-B14F-4D97-AF65-F5344CB8AC3E}">
        <p14:creationId xmlns:p14="http://schemas.microsoft.com/office/powerpoint/2010/main" val="228720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498C-6915-4585-A6C3-F4808F5B0BB4}"/>
              </a:ext>
            </a:extLst>
          </p:cNvPr>
          <p:cNvSpPr>
            <a:spLocks noGrp="1"/>
          </p:cNvSpPr>
          <p:nvPr>
            <p:ph type="title"/>
          </p:nvPr>
        </p:nvSpPr>
        <p:spPr/>
        <p:txBody>
          <a:bodyPr/>
          <a:lstStyle/>
          <a:p>
            <a:r>
              <a:rPr lang="en-US" dirty="0">
                <a:solidFill>
                  <a:srgbClr val="0070C0"/>
                </a:solidFill>
              </a:rPr>
              <a:t>IF</a:t>
            </a:r>
          </a:p>
        </p:txBody>
      </p:sp>
      <p:sp>
        <p:nvSpPr>
          <p:cNvPr id="3" name="Content Placeholder 2">
            <a:extLst>
              <a:ext uri="{FF2B5EF4-FFF2-40B4-BE49-F238E27FC236}">
                <a16:creationId xmlns:a16="http://schemas.microsoft.com/office/drawing/2014/main" id="{D6BA4D52-3748-49E9-9473-4EA4F3DFFB52}"/>
              </a:ext>
            </a:extLst>
          </p:cNvPr>
          <p:cNvSpPr>
            <a:spLocks noGrp="1"/>
          </p:cNvSpPr>
          <p:nvPr>
            <p:ph idx="1"/>
          </p:nvPr>
        </p:nvSpPr>
        <p:spPr>
          <a:xfrm>
            <a:off x="1141412" y="1550504"/>
            <a:ext cx="9905999" cy="4240697"/>
          </a:xfrm>
        </p:spPr>
        <p:txBody>
          <a:bodyPr/>
          <a:lstStyle/>
          <a:p>
            <a:pPr marL="0" indent="0">
              <a:buNone/>
            </a:pPr>
            <a:r>
              <a:rPr lang="en-US" dirty="0"/>
              <a:t>…So that’s why I present to you: the If statement.</a:t>
            </a:r>
          </a:p>
          <a:p>
            <a:pPr marL="0" indent="0">
              <a:buNone/>
            </a:pPr>
            <a:r>
              <a:rPr lang="en-US" dirty="0"/>
              <a:t>The If is a keyword, reserved to C++. Now, what does this do? It’s in the name. It executes a particular block of code ONLY IF some certain conditions are met. This means, the codes executed by an If statement will never run when the conditions are not satisfied.</a:t>
            </a:r>
          </a:p>
        </p:txBody>
      </p:sp>
      <p:sp>
        <p:nvSpPr>
          <p:cNvPr id="4" name="Footer Placeholder 3">
            <a:extLst>
              <a:ext uri="{FF2B5EF4-FFF2-40B4-BE49-F238E27FC236}">
                <a16:creationId xmlns:a16="http://schemas.microsoft.com/office/drawing/2014/main" id="{0D35E0F9-556A-468B-8289-82CB6F84AE60}"/>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D5B9EC0D-050D-425A-9485-2BB66B77FAF5}"/>
              </a:ext>
            </a:extLst>
          </p:cNvPr>
          <p:cNvSpPr>
            <a:spLocks noGrp="1"/>
          </p:cNvSpPr>
          <p:nvPr>
            <p:ph type="sldNum" sz="quarter" idx="12"/>
          </p:nvPr>
        </p:nvSpPr>
        <p:spPr/>
        <p:txBody>
          <a:bodyPr/>
          <a:lstStyle/>
          <a:p>
            <a:fld id="{3E314742-E492-49FE-B411-557011724046}" type="slidenum">
              <a:rPr lang="en-US" smtClean="0"/>
              <a:t>6</a:t>
            </a:fld>
            <a:endParaRPr lang="en-US"/>
          </a:p>
        </p:txBody>
      </p:sp>
    </p:spTree>
    <p:extLst>
      <p:ext uri="{BB962C8B-B14F-4D97-AF65-F5344CB8AC3E}">
        <p14:creationId xmlns:p14="http://schemas.microsoft.com/office/powerpoint/2010/main" val="178115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498C-6915-4585-A6C3-F4808F5B0BB4}"/>
              </a:ext>
            </a:extLst>
          </p:cNvPr>
          <p:cNvSpPr>
            <a:spLocks noGrp="1"/>
          </p:cNvSpPr>
          <p:nvPr>
            <p:ph type="title"/>
          </p:nvPr>
        </p:nvSpPr>
        <p:spPr/>
        <p:txBody>
          <a:bodyPr/>
          <a:lstStyle/>
          <a:p>
            <a:r>
              <a:rPr lang="en-US" dirty="0">
                <a:solidFill>
                  <a:srgbClr val="0070C0"/>
                </a:solidFill>
              </a:rPr>
              <a:t>IF</a:t>
            </a:r>
          </a:p>
        </p:txBody>
      </p:sp>
      <p:sp>
        <p:nvSpPr>
          <p:cNvPr id="3" name="Content Placeholder 2">
            <a:extLst>
              <a:ext uri="{FF2B5EF4-FFF2-40B4-BE49-F238E27FC236}">
                <a16:creationId xmlns:a16="http://schemas.microsoft.com/office/drawing/2014/main" id="{D6BA4D52-3748-49E9-9473-4EA4F3DFFB52}"/>
              </a:ext>
            </a:extLst>
          </p:cNvPr>
          <p:cNvSpPr>
            <a:spLocks noGrp="1"/>
          </p:cNvSpPr>
          <p:nvPr>
            <p:ph idx="1"/>
          </p:nvPr>
        </p:nvSpPr>
        <p:spPr>
          <a:xfrm>
            <a:off x="1141412" y="1550504"/>
            <a:ext cx="9905999" cy="4240697"/>
          </a:xfrm>
        </p:spPr>
        <p:txBody>
          <a:bodyPr/>
          <a:lstStyle/>
          <a:p>
            <a:pPr marL="0" indent="0">
              <a:buNone/>
            </a:pPr>
            <a:r>
              <a:rPr lang="en-US" dirty="0"/>
              <a:t>The general form of the if statement is</a:t>
            </a:r>
          </a:p>
          <a:p>
            <a:pPr marL="0" indent="0">
              <a:buNone/>
            </a:pPr>
            <a:endParaRPr lang="en-US" dirty="0"/>
          </a:p>
        </p:txBody>
      </p:sp>
      <p:sp>
        <p:nvSpPr>
          <p:cNvPr id="4" name="Footer Placeholder 3">
            <a:extLst>
              <a:ext uri="{FF2B5EF4-FFF2-40B4-BE49-F238E27FC236}">
                <a16:creationId xmlns:a16="http://schemas.microsoft.com/office/drawing/2014/main" id="{0D35E0F9-556A-468B-8289-82CB6F84AE60}"/>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D5B9EC0D-050D-425A-9485-2BB66B77FAF5}"/>
              </a:ext>
            </a:extLst>
          </p:cNvPr>
          <p:cNvSpPr>
            <a:spLocks noGrp="1"/>
          </p:cNvSpPr>
          <p:nvPr>
            <p:ph type="sldNum" sz="quarter" idx="12"/>
          </p:nvPr>
        </p:nvSpPr>
        <p:spPr/>
        <p:txBody>
          <a:bodyPr/>
          <a:lstStyle/>
          <a:p>
            <a:fld id="{3E314742-E492-49FE-B411-557011724046}" type="slidenum">
              <a:rPr lang="en-US" smtClean="0"/>
              <a:t>7</a:t>
            </a:fld>
            <a:endParaRPr lang="en-US"/>
          </a:p>
        </p:txBody>
      </p:sp>
      <p:sp>
        <p:nvSpPr>
          <p:cNvPr id="6" name="Rectangle 5">
            <a:extLst>
              <a:ext uri="{FF2B5EF4-FFF2-40B4-BE49-F238E27FC236}">
                <a16:creationId xmlns:a16="http://schemas.microsoft.com/office/drawing/2014/main" id="{EB6E19E8-0660-457A-9D68-F736384A14EA}"/>
              </a:ext>
            </a:extLst>
          </p:cNvPr>
          <p:cNvSpPr/>
          <p:nvPr/>
        </p:nvSpPr>
        <p:spPr>
          <a:xfrm>
            <a:off x="1141411" y="2097088"/>
            <a:ext cx="9905998" cy="4247317"/>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bits/</a:t>
            </a:r>
            <a:r>
              <a:rPr lang="en-US" dirty="0" err="1">
                <a:solidFill>
                  <a:srgbClr val="CE9178"/>
                </a:solidFill>
                <a:latin typeface="Consolas" panose="020B0609020204030204" pitchFamily="49" charset="0"/>
              </a:rPr>
              <a:t>stdc</a:t>
            </a:r>
            <a:r>
              <a:rPr lang="en-US" dirty="0">
                <a:solidFill>
                  <a:srgbClr val="CE9178"/>
                </a:solidFill>
                <a:latin typeface="Consolas" panose="020B0609020204030204" pitchFamily="49" charset="0"/>
              </a:rPr>
              <a:t>++.h</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boolean expression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execute statements here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These only execute when the boolean expression returns true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DCDCDC"/>
                </a:solidFill>
                <a:latin typeface="Consolas" panose="020B0609020204030204" pitchFamily="49" charset="0"/>
              </a:rPr>
              <a:t>}</a:t>
            </a:r>
          </a:p>
          <a:p>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//OR</a:t>
            </a:r>
          </a:p>
          <a:p>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boolean expression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08B4E"/>
                </a:solidFill>
                <a:latin typeface="Consolas" panose="020B0609020204030204" pitchFamily="49" charset="0"/>
              </a:rPr>
              <a:t>// execute a one-line statement(only 1 line)</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445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498C-6915-4585-A6C3-F4808F5B0BB4}"/>
              </a:ext>
            </a:extLst>
          </p:cNvPr>
          <p:cNvSpPr>
            <a:spLocks noGrp="1"/>
          </p:cNvSpPr>
          <p:nvPr>
            <p:ph type="title"/>
          </p:nvPr>
        </p:nvSpPr>
        <p:spPr/>
        <p:txBody>
          <a:bodyPr/>
          <a:lstStyle/>
          <a:p>
            <a:r>
              <a:rPr lang="en-US" dirty="0">
                <a:solidFill>
                  <a:srgbClr val="FF0000"/>
                </a:solidFill>
              </a:rPr>
              <a:t>TRAFFIC</a:t>
            </a:r>
            <a:r>
              <a:rPr lang="en-US" dirty="0">
                <a:solidFill>
                  <a:srgbClr val="0070C0"/>
                </a:solidFill>
              </a:rPr>
              <a:t> </a:t>
            </a:r>
            <a:r>
              <a:rPr lang="en-US" dirty="0"/>
              <a:t>LIGHTS</a:t>
            </a:r>
          </a:p>
        </p:txBody>
      </p:sp>
      <p:sp>
        <p:nvSpPr>
          <p:cNvPr id="3" name="Content Placeholder 2">
            <a:extLst>
              <a:ext uri="{FF2B5EF4-FFF2-40B4-BE49-F238E27FC236}">
                <a16:creationId xmlns:a16="http://schemas.microsoft.com/office/drawing/2014/main" id="{D6BA4D52-3748-49E9-9473-4EA4F3DFFB52}"/>
              </a:ext>
            </a:extLst>
          </p:cNvPr>
          <p:cNvSpPr>
            <a:spLocks noGrp="1"/>
          </p:cNvSpPr>
          <p:nvPr>
            <p:ph idx="1"/>
          </p:nvPr>
        </p:nvSpPr>
        <p:spPr>
          <a:xfrm>
            <a:off x="1141412" y="1550504"/>
            <a:ext cx="10401231" cy="4240697"/>
          </a:xfrm>
        </p:spPr>
        <p:txBody>
          <a:bodyPr/>
          <a:lstStyle/>
          <a:p>
            <a:pPr marL="0" indent="0">
              <a:buNone/>
            </a:pPr>
            <a:r>
              <a:rPr lang="en-US" dirty="0"/>
              <a:t>How can we solve the traffics light problem from before?</a:t>
            </a:r>
          </a:p>
          <a:p>
            <a:pPr marL="0" indent="0">
              <a:buNone/>
            </a:pPr>
            <a:endParaRPr lang="en-US" dirty="0"/>
          </a:p>
        </p:txBody>
      </p:sp>
      <p:sp>
        <p:nvSpPr>
          <p:cNvPr id="4" name="Footer Placeholder 3">
            <a:extLst>
              <a:ext uri="{FF2B5EF4-FFF2-40B4-BE49-F238E27FC236}">
                <a16:creationId xmlns:a16="http://schemas.microsoft.com/office/drawing/2014/main" id="{0D35E0F9-556A-468B-8289-82CB6F84AE60}"/>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D5B9EC0D-050D-425A-9485-2BB66B77FAF5}"/>
              </a:ext>
            </a:extLst>
          </p:cNvPr>
          <p:cNvSpPr>
            <a:spLocks noGrp="1"/>
          </p:cNvSpPr>
          <p:nvPr>
            <p:ph type="sldNum" sz="quarter" idx="12"/>
          </p:nvPr>
        </p:nvSpPr>
        <p:spPr/>
        <p:txBody>
          <a:bodyPr/>
          <a:lstStyle/>
          <a:p>
            <a:fld id="{3E314742-E492-49FE-B411-557011724046}" type="slidenum">
              <a:rPr lang="en-US" smtClean="0"/>
              <a:t>8</a:t>
            </a:fld>
            <a:endParaRPr lang="en-US"/>
          </a:p>
        </p:txBody>
      </p:sp>
      <p:sp>
        <p:nvSpPr>
          <p:cNvPr id="7" name="Rectangle 6">
            <a:extLst>
              <a:ext uri="{FF2B5EF4-FFF2-40B4-BE49-F238E27FC236}">
                <a16:creationId xmlns:a16="http://schemas.microsoft.com/office/drawing/2014/main" id="{8A909EFA-E747-4548-B3A6-23778011EFDE}"/>
              </a:ext>
            </a:extLst>
          </p:cNvPr>
          <p:cNvSpPr/>
          <p:nvPr/>
        </p:nvSpPr>
        <p:spPr>
          <a:xfrm>
            <a:off x="1141412" y="2740006"/>
            <a:ext cx="10401231" cy="3416320"/>
          </a:xfrm>
          <a:prstGeom prst="rect">
            <a:avLst/>
          </a:prstGeom>
          <a:solidFill>
            <a:schemeClr val="tx1"/>
          </a:solidFill>
        </p:spPr>
        <p:txBody>
          <a:bodyPr wrap="square">
            <a:spAutoFit/>
          </a:bodyPr>
          <a:lstStyle/>
          <a:p>
            <a:r>
              <a:rPr lang="en-US" dirty="0">
                <a:solidFill>
                  <a:srgbClr val="569CD6"/>
                </a:solidFill>
                <a:latin typeface="Consolas" panose="020B0609020204030204" pitchFamily="49" charset="0"/>
              </a:rPr>
              <a:t>#include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&lt;</a:t>
            </a:r>
            <a:r>
              <a:rPr lang="en-US" dirty="0">
                <a:solidFill>
                  <a:srgbClr val="CE9178"/>
                </a:solidFill>
                <a:latin typeface="Consolas" panose="020B0609020204030204" pitchFamily="49" charset="0"/>
              </a:rPr>
              <a:t>iostream</a:t>
            </a:r>
            <a:r>
              <a:rPr lang="en-US" dirty="0">
                <a:solidFill>
                  <a:srgbClr val="569CD6"/>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std</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int</a:t>
            </a:r>
            <a:r>
              <a:rPr lang="en-US" dirty="0">
                <a:solidFill>
                  <a:srgbClr val="D4D4D4"/>
                </a:solidFill>
                <a:latin typeface="Consolas" panose="020B0609020204030204" pitchFamily="49" charset="0"/>
              </a:rPr>
              <a:t> main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string traffic_light</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"What color is the traffic light currently at? "</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cin </a:t>
            </a:r>
            <a:r>
              <a:rPr lang="en-US" dirty="0">
                <a:solidFill>
                  <a:srgbClr val="DCDCDC"/>
                </a:solidFill>
                <a:latin typeface="Consolas" panose="020B0609020204030204" pitchFamily="49" charset="0"/>
              </a:rPr>
              <a:t>&gt;&gt;</a:t>
            </a:r>
            <a:r>
              <a:rPr lang="en-US" dirty="0">
                <a:solidFill>
                  <a:srgbClr val="D4D4D4"/>
                </a:solidFill>
                <a:latin typeface="Consolas" panose="020B0609020204030204" pitchFamily="49" charset="0"/>
              </a:rPr>
              <a:t> traffic_light</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traffic_light </a:t>
            </a:r>
            <a:r>
              <a:rPr lang="en-US" dirty="0">
                <a:solidFill>
                  <a:srgbClr val="DCDCDC"/>
                </a:solidFill>
                <a:latin typeface="Consolas" panose="020B0609020204030204" pitchFamily="49" charset="0"/>
              </a:rPr>
              <a:t>==</a:t>
            </a:r>
            <a:r>
              <a:rPr lang="en-US" dirty="0">
                <a:solidFill>
                  <a:srgbClr val="CE9178"/>
                </a:solidFill>
                <a:latin typeface="Consolas" panose="020B0609020204030204" pitchFamily="49" charset="0"/>
              </a:rPr>
              <a:t>"Red"</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"STOP\n"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traffic_light</a:t>
            </a:r>
            <a:r>
              <a:rPr lang="en-US" dirty="0">
                <a:solidFill>
                  <a:srgbClr val="DCDCDC"/>
                </a:solidFill>
                <a:latin typeface="Consolas" panose="020B0609020204030204" pitchFamily="49" charset="0"/>
              </a:rPr>
              <a:t>==</a:t>
            </a:r>
            <a:r>
              <a:rPr lang="en-US" dirty="0">
                <a:solidFill>
                  <a:srgbClr val="CE9178"/>
                </a:solidFill>
                <a:latin typeface="Consolas" panose="020B0609020204030204" pitchFamily="49" charset="0"/>
              </a:rPr>
              <a:t>"Yellow"</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"GET READY\n"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if</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traffic_light</a:t>
            </a:r>
            <a:r>
              <a:rPr lang="en-US" dirty="0">
                <a:solidFill>
                  <a:srgbClr val="DCDCDC"/>
                </a:solidFill>
                <a:latin typeface="Consolas" panose="020B0609020204030204" pitchFamily="49" charset="0"/>
              </a:rPr>
              <a:t>==</a:t>
            </a:r>
            <a:r>
              <a:rPr lang="en-US" dirty="0">
                <a:solidFill>
                  <a:srgbClr val="CE9178"/>
                </a:solidFill>
                <a:latin typeface="Consolas" panose="020B0609020204030204" pitchFamily="49" charset="0"/>
              </a:rPr>
              <a:t>"Green"</a:t>
            </a:r>
            <a:r>
              <a:rPr lang="en-US" dirty="0">
                <a:solidFill>
                  <a:srgbClr val="DCDCDC"/>
                </a:solidFill>
                <a:latin typeface="Consolas" panose="020B0609020204030204" pitchFamily="49" charset="0"/>
              </a:rPr>
              <a:t>)</a:t>
            </a:r>
            <a:r>
              <a:rPr lang="en-US" dirty="0">
                <a:solidFill>
                  <a:srgbClr val="D4D4D4"/>
                </a:solidFill>
                <a:latin typeface="Consolas" panose="020B0609020204030204" pitchFamily="49" charset="0"/>
              </a:rPr>
              <a:t> cout </a:t>
            </a:r>
            <a:r>
              <a:rPr lang="en-US" dirty="0">
                <a:solidFill>
                  <a:srgbClr val="DCDCDC"/>
                </a:solidFill>
                <a:latin typeface="Consolas" panose="020B0609020204030204" pitchFamily="49" charset="0"/>
              </a:rPr>
              <a:t>&lt;&lt;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"GO!!!\n"</a:t>
            </a:r>
            <a:r>
              <a:rPr lang="en-US" dirty="0">
                <a:solidFill>
                  <a:srgbClr val="DCDCDC"/>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CDCDC"/>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0253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498C-6915-4585-A6C3-F4808F5B0BB4}"/>
              </a:ext>
            </a:extLst>
          </p:cNvPr>
          <p:cNvSpPr>
            <a:spLocks noGrp="1"/>
          </p:cNvSpPr>
          <p:nvPr>
            <p:ph type="title"/>
          </p:nvPr>
        </p:nvSpPr>
        <p:spPr/>
        <p:txBody>
          <a:bodyPr/>
          <a:lstStyle/>
          <a:p>
            <a:r>
              <a:rPr lang="en-US" dirty="0">
                <a:solidFill>
                  <a:srgbClr val="0070C0"/>
                </a:solidFill>
              </a:rPr>
              <a:t>ELSE </a:t>
            </a:r>
          </a:p>
        </p:txBody>
      </p:sp>
      <p:sp>
        <p:nvSpPr>
          <p:cNvPr id="3" name="Content Placeholder 2">
            <a:extLst>
              <a:ext uri="{FF2B5EF4-FFF2-40B4-BE49-F238E27FC236}">
                <a16:creationId xmlns:a16="http://schemas.microsoft.com/office/drawing/2014/main" id="{D6BA4D52-3748-49E9-9473-4EA4F3DFFB52}"/>
              </a:ext>
            </a:extLst>
          </p:cNvPr>
          <p:cNvSpPr>
            <a:spLocks noGrp="1"/>
          </p:cNvSpPr>
          <p:nvPr>
            <p:ph idx="1"/>
          </p:nvPr>
        </p:nvSpPr>
        <p:spPr>
          <a:xfrm>
            <a:off x="1141412" y="1550504"/>
            <a:ext cx="9905999" cy="4240697"/>
          </a:xfrm>
        </p:spPr>
        <p:txBody>
          <a:bodyPr/>
          <a:lstStyle/>
          <a:p>
            <a:pPr marL="0" indent="0">
              <a:buNone/>
            </a:pPr>
            <a:r>
              <a:rPr lang="en-US" dirty="0"/>
              <a:t>You may have realized that the if statement by itself is not quite robust. Sometimes we might want to do another thing if the condition is false. This cannot be handled with the if statement alone. So this is where the ‘else’ statement comes in.</a:t>
            </a:r>
          </a:p>
        </p:txBody>
      </p:sp>
      <p:sp>
        <p:nvSpPr>
          <p:cNvPr id="4" name="Footer Placeholder 3">
            <a:extLst>
              <a:ext uri="{FF2B5EF4-FFF2-40B4-BE49-F238E27FC236}">
                <a16:creationId xmlns:a16="http://schemas.microsoft.com/office/drawing/2014/main" id="{0D35E0F9-556A-468B-8289-82CB6F84AE60}"/>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D5B9EC0D-050D-425A-9485-2BB66B77FAF5}"/>
              </a:ext>
            </a:extLst>
          </p:cNvPr>
          <p:cNvSpPr>
            <a:spLocks noGrp="1"/>
          </p:cNvSpPr>
          <p:nvPr>
            <p:ph type="sldNum" sz="quarter" idx="12"/>
          </p:nvPr>
        </p:nvSpPr>
        <p:spPr/>
        <p:txBody>
          <a:bodyPr/>
          <a:lstStyle/>
          <a:p>
            <a:fld id="{3E314742-E492-49FE-B411-557011724046}" type="slidenum">
              <a:rPr lang="en-US" smtClean="0"/>
              <a:t>9</a:t>
            </a:fld>
            <a:endParaRPr lang="en-US"/>
          </a:p>
        </p:txBody>
      </p:sp>
    </p:spTree>
    <p:extLst>
      <p:ext uri="{BB962C8B-B14F-4D97-AF65-F5344CB8AC3E}">
        <p14:creationId xmlns:p14="http://schemas.microsoft.com/office/powerpoint/2010/main" val="1092902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apacityBay">
      <a:majorFont>
        <a:latin typeface="Source Code Pro Black"/>
        <a:ea typeface=""/>
        <a:cs typeface=""/>
      </a:majorFont>
      <a:minorFont>
        <a:latin typeface="Source Code Pro"/>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apacityBay.potx" id="{197AC5C7-FD48-4B1B-B791-D44C6F5E8E61}" vid="{8711D24F-B0C5-41A6-8465-0B74C2065F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CapacityBay</Template>
  <TotalTime>2621</TotalTime>
  <Words>1315</Words>
  <Application>Microsoft Office PowerPoint</Application>
  <PresentationFormat>Widescreen</PresentationFormat>
  <Paragraphs>474</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Source Code Pro</vt:lpstr>
      <vt:lpstr>Source Code Pro Black</vt:lpstr>
      <vt:lpstr>Circuit</vt:lpstr>
      <vt:lpstr>CapacityBay  C++  COURSE DANIEL EMEKA - ILOZOR</vt:lpstr>
      <vt:lpstr>#6  CONDITIONAL  STATEMENTS</vt:lpstr>
      <vt:lpstr>TABLE of contents</vt:lpstr>
      <vt:lpstr>01 IF ELSE IF ELSE</vt:lpstr>
      <vt:lpstr>CONDITIONS</vt:lpstr>
      <vt:lpstr>IF</vt:lpstr>
      <vt:lpstr>IF</vt:lpstr>
      <vt:lpstr>TRAFFIC LIGHTS</vt:lpstr>
      <vt:lpstr>ELSE </vt:lpstr>
      <vt:lpstr>IF-ELSE</vt:lpstr>
      <vt:lpstr>TEMPERATURE SETTING</vt:lpstr>
      <vt:lpstr>ELSE IF </vt:lpstr>
      <vt:lpstr>TEMPERATURE SETTING II</vt:lpstr>
      <vt:lpstr>ELSE IF</vt:lpstr>
      <vt:lpstr>TEMPERATURE SETTING II</vt:lpstr>
      <vt:lpstr>02 OTHER  CONDITIONALS</vt:lpstr>
      <vt:lpstr>TERNARY OPERATORS ?</vt:lpstr>
      <vt:lpstr>TERNARY OPERATORS ?</vt:lpstr>
      <vt:lpstr>SWITCH CASE</vt:lpstr>
      <vt:lpstr>SWITCH CASE</vt:lpstr>
      <vt:lpstr>SWITCH CASE EXAMPLE</vt:lpstr>
      <vt:lpstr>SWITCH CASE WITHOUT BREAK</vt:lpstr>
      <vt:lpstr>Normal IF FORMAT</vt:lpstr>
      <vt:lpstr>03 NESTING</vt:lpstr>
      <vt:lpstr>NESTING CONDITIONS</vt:lpstr>
      <vt:lpstr>NESTING CONDITIONS</vt:lpstr>
      <vt:lpstr>NESTING CONDITIONS(ALTERNATIVE WORDS)</vt:lpstr>
      <vt:lpstr>NESTING CONDITIONS(ALTERNATIVE)</vt:lpstr>
      <vt:lpstr>NESTING CONDITIONAL STATEMENTS</vt:lpstr>
      <vt:lpstr>NESTING IFS</vt:lpstr>
      <vt:lpstr>  NESTING SWITCHES</vt:lpstr>
      <vt:lpstr>  NESTING TERNARY</vt:lpstr>
      <vt:lpstr>CROSS-NESTING</vt:lpstr>
      <vt:lpstr>CROSS-NESTING</vt:lpstr>
      <vt:lpstr>CROSS-NESTING</vt:lpstr>
      <vt:lpstr>THANKS 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CapacityBay  C++  COURSE DANIEL EMEKA - ILOZOR</dc:title>
  <dc:creator>John</dc:creator>
  <cp:lastModifiedBy>John</cp:lastModifiedBy>
  <cp:revision>34</cp:revision>
  <dcterms:created xsi:type="dcterms:W3CDTF">2023-08-14T16:04:18Z</dcterms:created>
  <dcterms:modified xsi:type="dcterms:W3CDTF">2023-08-16T11:45:46Z</dcterms:modified>
</cp:coreProperties>
</file>