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61" r:id="rId4"/>
    <p:sldId id="279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9F3C91-8493-4DD7-9073-1231A8F0C3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A2E82-8185-47D7-A80E-78C08D52DA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76761-0AAC-41DE-B23B-02484E6CCDF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41B2A-A68E-435C-8092-B9D11F80E7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F3ACF-5F94-4261-BD2F-8C338BE7E7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9B8C9-CF0C-46D7-9A49-54CA7522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43F81-D16A-4251-98CC-7791A411DF2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F5CD6-99DF-40C2-B50D-265159F32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7FD11A7F-7CAC-466D-A699-E9EB4D303A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782" y="284245"/>
            <a:ext cx="876134" cy="87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7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5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solidFill>
            <a:schemeClr val="tx2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3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solidFill>
            <a:schemeClr val="tx2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56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solidFill>
            <a:schemeClr val="tx2">
              <a:lumMod val="7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15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solidFill>
            <a:schemeClr val="accent5"/>
          </a:solidFill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solidFill>
            <a:schemeClr val="accent5"/>
          </a:solidFill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solidFill>
            <a:schemeClr val="accent5"/>
          </a:solidFill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solidFill>
            <a:schemeClr val="accent5"/>
          </a:solidFill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solidFill>
            <a:schemeClr val="accent5"/>
          </a:solidFill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solidFill>
            <a:schemeClr val="accent5"/>
          </a:solidFill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73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solidFill>
            <a:schemeClr val="tx2">
              <a:lumMod val="75000"/>
            </a:schemeClr>
          </a:solidFill>
        </p:spPr>
        <p:txBody>
          <a:bodyPr vert="eaVert"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2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solidFill>
            <a:schemeClr val="tx2">
              <a:lumMod val="75000"/>
            </a:schemeClr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5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8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8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solidFill>
            <a:schemeClr val="accent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solidFill>
            <a:schemeClr val="accent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6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6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3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solidFill>
            <a:schemeClr val="tx2">
              <a:lumMod val="75000"/>
            </a:schemeClr>
          </a:solidFill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4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9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6859" y="6455501"/>
            <a:ext cx="2474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www.capacitybay.com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4615" y="6455501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3E314742-E492-49FE-B411-5570117240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8E38369-3ED8-41FD-AE87-A5290ABC44BD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01" y="236289"/>
            <a:ext cx="876134" cy="87613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C0CF195-9238-4F7B-AE98-309150FA9586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663" y="1389711"/>
            <a:ext cx="4084674" cy="40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1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  <p:sldLayoutId id="2147484152" r:id="rId12"/>
    <p:sldLayoutId id="2147484153" r:id="rId13"/>
    <p:sldLayoutId id="2147484154" r:id="rId14"/>
    <p:sldLayoutId id="2147484155" r:id="rId15"/>
    <p:sldLayoutId id="2147484156" r:id="rId16"/>
    <p:sldLayoutId id="214748415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0911-5F53-461A-90B8-AB2C40F3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970" y="1856096"/>
            <a:ext cx="5977720" cy="3684895"/>
          </a:xfrm>
        </p:spPr>
        <p:txBody>
          <a:bodyPr anchor="ctr">
            <a:noAutofit/>
          </a:bodyPr>
          <a:lstStyle/>
          <a:p>
            <a:r>
              <a:rPr lang="en-US" sz="6600" b="1" dirty="0">
                <a:latin typeface="Source Code Pro Black" panose="020B0809030403020204" pitchFamily="49" charset="0"/>
              </a:rPr>
              <a:t>CapacityBay </a:t>
            </a:r>
            <a:br>
              <a:rPr lang="en-US" sz="6600" b="1" dirty="0">
                <a:latin typeface="Source Code Pro Black" panose="020B0809030403020204" pitchFamily="49" charset="0"/>
              </a:rPr>
            </a:br>
            <a:r>
              <a:rPr lang="en-US" sz="6600" b="1" dirty="0">
                <a:latin typeface="Source Code Pro Black" panose="020B0809030403020204" pitchFamily="49" charset="0"/>
              </a:rPr>
              <a:t>C++ </a:t>
            </a:r>
            <a:br>
              <a:rPr lang="en-US" sz="6600" b="1" dirty="0">
                <a:latin typeface="Source Code Pro Black" panose="020B0809030403020204" pitchFamily="49" charset="0"/>
              </a:rPr>
            </a:br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 Black" panose="020B0809030403020204" pitchFamily="49" charset="0"/>
              </a:rPr>
              <a:t>COURSE</a:t>
            </a:r>
            <a:b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 Black" panose="020B0809030403020204" pitchFamily="49" charset="0"/>
              </a:rPr>
            </a:br>
            <a:r>
              <a:rPr lang="en-US" sz="2000" b="1" dirty="0">
                <a:solidFill>
                  <a:schemeClr val="tx2"/>
                </a:solidFill>
                <a:latin typeface="Source Code Pro Black" panose="020B0809030403020204" pitchFamily="49" charset="0"/>
              </a:rPr>
              <a:t>DANIEL EMEKA - ILOZOR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07F79-1942-4F3D-9FEF-196DBB58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5970" y="5410199"/>
            <a:ext cx="5124886" cy="365125"/>
          </a:xfrm>
        </p:spPr>
        <p:txBody>
          <a:bodyPr/>
          <a:lstStyle/>
          <a:p>
            <a:r>
              <a:rPr lang="en-US" b="1" dirty="0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4F7DC-B253-40D2-BAF7-C9703804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4E809-70DD-415E-A039-98FCCF5755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92887" y="2284852"/>
            <a:ext cx="2401997" cy="26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1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A7D9-5CBB-9935-F9DF-29C04D6E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C7F9-80E3-D322-331C-925CD82E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6523"/>
            <a:ext cx="9905999" cy="4798978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dirty="0" err="1"/>
              <a:t>to_string</a:t>
            </a:r>
            <a:r>
              <a:rPr lang="en-US" dirty="0"/>
              <a:t>()</a:t>
            </a:r>
          </a:p>
          <a:p>
            <a:pPr algn="l">
              <a:buFont typeface="+mj-lt"/>
              <a:buAutoNum type="arabicPeriod"/>
            </a:pPr>
            <a:r>
              <a:rPr lang="en-US" dirty="0" err="1"/>
              <a:t>stoi</a:t>
            </a:r>
            <a:r>
              <a:rPr lang="en-US" dirty="0"/>
              <a:t>()</a:t>
            </a:r>
          </a:p>
          <a:p>
            <a:pPr algn="l">
              <a:buFont typeface="+mj-lt"/>
              <a:buAutoNum type="arabicPeriod"/>
            </a:pPr>
            <a:r>
              <a:rPr lang="en-US" dirty="0" err="1"/>
              <a:t>stod</a:t>
            </a:r>
            <a:r>
              <a:rPr lang="en-US" dirty="0"/>
              <a:t>()</a:t>
            </a:r>
          </a:p>
          <a:p>
            <a:pPr algn="l">
              <a:buFont typeface="+mj-lt"/>
              <a:buAutoNum type="arabicPeriod"/>
            </a:pPr>
            <a:r>
              <a:rPr lang="en-US" dirty="0" err="1"/>
              <a:t>getline</a:t>
            </a:r>
            <a:r>
              <a:rPr lang="en-US" dirty="0"/>
              <a:t>()</a:t>
            </a:r>
          </a:p>
          <a:p>
            <a:pPr algn="l">
              <a:buFont typeface="+mj-lt"/>
              <a:buAutoNum type="arabicPeriod"/>
            </a:pPr>
            <a:r>
              <a:rPr lang="en-US" dirty="0" err="1"/>
              <a:t>substr</a:t>
            </a:r>
            <a:r>
              <a:rPr lang="en-US" dirty="0"/>
              <a:t>()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find()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replace()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size()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empty()</a:t>
            </a:r>
          </a:p>
          <a:p>
            <a:pPr algn="l">
              <a:buFont typeface="+mj-lt"/>
              <a:buAutoNum type="arabicPeriod"/>
            </a:pPr>
            <a:r>
              <a:rPr lang="en-US" dirty="0" err="1"/>
              <a:t>c_str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CA85E-437C-5C47-E95F-C62A900E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1788D-4660-E41D-52BB-E9B5AFDF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5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A7D9-5CBB-9935-F9DF-29C04D6E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CCTYPE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C7F9-80E3-D322-331C-925CD82E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6523"/>
            <a:ext cx="9905999" cy="4798978"/>
          </a:xfrm>
        </p:spPr>
        <p:txBody>
          <a:bodyPr>
            <a:norm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 err="1">
                <a:solidFill>
                  <a:schemeClr val="bg1"/>
                </a:solidFill>
              </a:rPr>
              <a:t>Isalnum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 err="1">
                <a:solidFill>
                  <a:schemeClr val="bg1"/>
                </a:solidFill>
              </a:rPr>
              <a:t>Isalpha</a:t>
            </a:r>
            <a:endParaRPr lang="en-US" altLang="en-US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 err="1">
                <a:solidFill>
                  <a:schemeClr val="bg1"/>
                </a:solidFill>
              </a:rPr>
              <a:t>Isdigit</a:t>
            </a:r>
            <a:endParaRPr lang="en-US" altLang="en-US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 err="1">
                <a:solidFill>
                  <a:schemeClr val="bg1"/>
                </a:solidFill>
              </a:rPr>
              <a:t>Islower</a:t>
            </a:r>
            <a:endParaRPr lang="en-US" altLang="en-US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 err="1">
                <a:solidFill>
                  <a:schemeClr val="bg1"/>
                </a:solidFill>
              </a:rPr>
              <a:t>Isupper</a:t>
            </a:r>
            <a:endParaRPr lang="en-US" altLang="en-US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 err="1">
                <a:solidFill>
                  <a:schemeClr val="bg1"/>
                </a:solidFill>
              </a:rPr>
              <a:t>Isprint</a:t>
            </a:r>
            <a:endParaRPr lang="en-US" altLang="en-US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 err="1">
                <a:solidFill>
                  <a:schemeClr val="bg1"/>
                </a:solidFill>
              </a:rPr>
              <a:t>Isspace</a:t>
            </a:r>
            <a:endParaRPr lang="en-US" altLang="en-US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 err="1">
                <a:solidFill>
                  <a:schemeClr val="bg1"/>
                </a:solidFill>
              </a:rPr>
              <a:t>Ispunct</a:t>
            </a:r>
            <a:endParaRPr lang="en-US" altLang="en-US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 err="1">
                <a:solidFill>
                  <a:schemeClr val="bg1"/>
                </a:solidFill>
              </a:rPr>
              <a:t>Isxdigit</a:t>
            </a:r>
            <a:endParaRPr lang="en-US" altLang="en-US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 err="1">
                <a:solidFill>
                  <a:schemeClr val="bg1"/>
                </a:solidFill>
              </a:rPr>
              <a:t>Tolower</a:t>
            </a:r>
            <a:endParaRPr lang="en-US" altLang="en-US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 err="1">
                <a:solidFill>
                  <a:schemeClr val="bg1"/>
                </a:solidFill>
              </a:rPr>
              <a:t>toupper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CA85E-437C-5C47-E95F-C62A900E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1788D-4660-E41D-52BB-E9B5AFDF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87E9E4B-32BF-4909-B60A-CE9A5819A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11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0911-5F53-461A-90B8-AB2C40F3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999" y="2350253"/>
            <a:ext cx="5124886" cy="2565778"/>
          </a:xfrm>
        </p:spPr>
        <p:txBody>
          <a:bodyPr>
            <a:noAutofit/>
          </a:bodyPr>
          <a:lstStyle/>
          <a:p>
            <a:r>
              <a:rPr lang="en-US" sz="9600" b="1" dirty="0">
                <a:latin typeface="Source Code Pro Black" panose="020B0809030403020204" pitchFamily="49" charset="0"/>
              </a:rPr>
              <a:t>THANKS</a:t>
            </a:r>
            <a:br>
              <a:rPr lang="en-US" sz="9600" b="1" dirty="0">
                <a:latin typeface="Source Code Pro Black" panose="020B0809030403020204" pitchFamily="49" charset="0"/>
              </a:rPr>
            </a:br>
            <a:r>
              <a:rPr lang="en-US" sz="9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 Black" panose="020B0809030403020204" pitchFamily="49" charset="0"/>
              </a:rPr>
              <a:t>Q/A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07F79-1942-4F3D-9FEF-196DBB58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4F7DC-B253-40D2-BAF7-C9703804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4E809-70DD-415E-A039-98FCCF5755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92885" y="2284852"/>
            <a:ext cx="2401997" cy="26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3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0911-5F53-461A-90B8-AB2C40F3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217" y="2372504"/>
            <a:ext cx="5822549" cy="2521275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Source Code Pro Black" panose="020B0809030403020204" pitchFamily="49" charset="0"/>
              </a:rPr>
              <a:t>09</a:t>
            </a:r>
            <a:br>
              <a:rPr lang="en-US" sz="6000" b="1" dirty="0">
                <a:latin typeface="Source Code Pro Black" panose="020B0809030403020204" pitchFamily="49" charset="0"/>
              </a:rPr>
            </a:br>
            <a:r>
              <a:rPr lang="en-US" sz="6000" b="1" dirty="0">
                <a:latin typeface="Source Code Pro Black" panose="020B0809030403020204" pitchFamily="49" charset="0"/>
              </a:rPr>
              <a:t>MORE </a:t>
            </a:r>
            <a:br>
              <a:rPr lang="en-US" sz="6000" b="1" dirty="0">
                <a:latin typeface="Source Code Pro Black" panose="020B0809030403020204" pitchFamily="49" charset="0"/>
              </a:rPr>
            </a:br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 Black" panose="020B0809030403020204" pitchFamily="49" charset="0"/>
              </a:rPr>
              <a:t>HEADER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07F79-1942-4F3D-9FEF-196DBB58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4F7DC-B253-40D2-BAF7-C9703804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4E809-70DD-415E-A039-98FCCF5755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92885" y="2284852"/>
            <a:ext cx="2401997" cy="26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5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55BF-035F-475D-BD05-8068D066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D73D0-9DA1-46A9-8F24-D0740B6FB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636605" cy="3541714"/>
          </a:xfrm>
          <a:noFill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Header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04D6F-1645-46F2-BAF3-F07F3980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D5CA3-A2CA-4D42-B4E9-9B2263C1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7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0911-5F53-461A-90B8-AB2C40F3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217" y="2372504"/>
            <a:ext cx="5822549" cy="2521275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Source Code Pro Black" panose="020B0809030403020204" pitchFamily="49" charset="0"/>
              </a:rPr>
              <a:t>01</a:t>
            </a:r>
            <a:br>
              <a:rPr lang="en-US" sz="6000" b="1" dirty="0">
                <a:latin typeface="Source Code Pro Black" panose="020B0809030403020204" pitchFamily="49" charset="0"/>
              </a:rPr>
            </a:br>
            <a:r>
              <a:rPr lang="en-US" sz="6000" b="1" dirty="0">
                <a:latin typeface="Source Code Pro Black" panose="020B0809030403020204" pitchFamily="49" charset="0"/>
              </a:rPr>
              <a:t>HEADER</a:t>
            </a:r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 Black" panose="020B0809030403020204" pitchFamily="49" charset="0"/>
              </a:rPr>
              <a:t> </a:t>
            </a:r>
            <a:b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 Black" panose="020B0809030403020204" pitchFamily="49" charset="0"/>
              </a:rPr>
            </a:br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 Black" panose="020B0809030403020204" pitchFamily="49" charset="0"/>
              </a:rPr>
              <a:t>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07F79-1942-4F3D-9FEF-196DBB58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4F7DC-B253-40D2-BAF7-C9703804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4E809-70DD-415E-A039-98FCCF5755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92885" y="2284852"/>
            <a:ext cx="2401997" cy="26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7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A7D9-5CBB-9935-F9DF-29C04D6E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758" y="742778"/>
            <a:ext cx="4609305" cy="62016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HEADER FILES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C7F9-80E3-D322-331C-925CD82E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7983"/>
            <a:ext cx="9905999" cy="50375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There are more header files in C++. These have to be included to get their specific functions. As there are so many functions inside each header file, I will list a few of the most important ones.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This presentation is quite sparse as the goal is not to memorize functions, but to instead know how to get information that you need using the internet. I personally don’t know all the functions listed in the coming pages(but I do know most of them as these are quite popular).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The most important header files for our purposes are listed:</a:t>
            </a:r>
            <a:endParaRPr lang="en-US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CA85E-437C-5C47-E95F-C62A900E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1788D-4660-E41D-52BB-E9B5AFDF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8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A7D9-5CBB-9935-F9DF-29C04D6E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IOSTREAM, IOMANIP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C7F9-80E3-D322-331C-925CD82E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6523"/>
            <a:ext cx="9905999" cy="479897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sz="1900" dirty="0"/>
              <a:t>cin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sz="1900" dirty="0"/>
              <a:t>cout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sz="1900" dirty="0" err="1"/>
              <a:t>cerr</a:t>
            </a:r>
            <a:endParaRPr lang="en-US" sz="1900" dirty="0"/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sz="1900" dirty="0"/>
              <a:t>clog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sz="1900" dirty="0"/>
              <a:t>&lt;&lt; &gt;&gt;(insertion operator)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sz="1900" dirty="0"/>
              <a:t>endl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sz="1900" dirty="0"/>
              <a:t>flush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sz="1900" dirty="0" err="1"/>
              <a:t>setw</a:t>
            </a:r>
            <a:r>
              <a:rPr lang="en-US" sz="1900" dirty="0"/>
              <a:t>()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sz="1900" dirty="0" err="1"/>
              <a:t>setprecision</a:t>
            </a:r>
            <a:r>
              <a:rPr lang="en-US" sz="1900" dirty="0"/>
              <a:t>()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CA85E-437C-5C47-E95F-C62A900E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1788D-4660-E41D-52BB-E9B5AFDF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0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A7D9-5CBB-9935-F9DF-29C04D6E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CMATH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C7F9-80E3-D322-331C-925CD82E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6523"/>
            <a:ext cx="9905999" cy="479897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s-ES" sz="1900" dirty="0" err="1"/>
              <a:t>sqrt</a:t>
            </a:r>
            <a:r>
              <a:rPr lang="es-ES" sz="1900" dirty="0"/>
              <a:t>()</a:t>
            </a:r>
          </a:p>
          <a:p>
            <a:pPr algn="l">
              <a:buFont typeface="+mj-lt"/>
              <a:buAutoNum type="arabicPeriod"/>
            </a:pPr>
            <a:r>
              <a:rPr lang="es-ES" sz="1900" dirty="0" err="1"/>
              <a:t>pow</a:t>
            </a:r>
            <a:r>
              <a:rPr lang="es-ES" sz="1900" dirty="0"/>
              <a:t>()</a:t>
            </a:r>
          </a:p>
          <a:p>
            <a:pPr algn="l">
              <a:buFont typeface="+mj-lt"/>
              <a:buAutoNum type="arabicPeriod"/>
            </a:pPr>
            <a:r>
              <a:rPr lang="es-ES" sz="1900" dirty="0"/>
              <a:t>sin()</a:t>
            </a:r>
          </a:p>
          <a:p>
            <a:pPr algn="l">
              <a:buFont typeface="+mj-lt"/>
              <a:buAutoNum type="arabicPeriod"/>
            </a:pPr>
            <a:r>
              <a:rPr lang="es-ES" sz="1900" dirty="0"/>
              <a:t>cos()</a:t>
            </a:r>
          </a:p>
          <a:p>
            <a:pPr algn="l">
              <a:buFont typeface="+mj-lt"/>
              <a:buAutoNum type="arabicPeriod"/>
            </a:pPr>
            <a:r>
              <a:rPr lang="es-ES" sz="1900" dirty="0"/>
              <a:t>tan()</a:t>
            </a:r>
          </a:p>
          <a:p>
            <a:pPr algn="l">
              <a:buFont typeface="+mj-lt"/>
              <a:buAutoNum type="arabicPeriod"/>
            </a:pPr>
            <a:r>
              <a:rPr lang="es-ES" sz="1900" dirty="0"/>
              <a:t>log()</a:t>
            </a:r>
          </a:p>
          <a:p>
            <a:pPr algn="l">
              <a:buFont typeface="+mj-lt"/>
              <a:buAutoNum type="arabicPeriod"/>
            </a:pPr>
            <a:r>
              <a:rPr lang="es-ES" sz="1900" dirty="0" err="1"/>
              <a:t>exp</a:t>
            </a:r>
            <a:r>
              <a:rPr lang="es-ES" sz="1900" dirty="0"/>
              <a:t>()</a:t>
            </a:r>
          </a:p>
          <a:p>
            <a:pPr algn="l">
              <a:buFont typeface="+mj-lt"/>
              <a:buAutoNum type="arabicPeriod"/>
            </a:pPr>
            <a:r>
              <a:rPr lang="es-ES" sz="1900" dirty="0" err="1"/>
              <a:t>fabs</a:t>
            </a:r>
            <a:r>
              <a:rPr lang="es-ES" sz="1900" dirty="0"/>
              <a:t>()</a:t>
            </a:r>
          </a:p>
          <a:p>
            <a:pPr algn="l">
              <a:buFont typeface="+mj-lt"/>
              <a:buAutoNum type="arabicPeriod"/>
            </a:pPr>
            <a:r>
              <a:rPr lang="es-ES" sz="1900" dirty="0" err="1"/>
              <a:t>floor</a:t>
            </a:r>
            <a:r>
              <a:rPr lang="es-ES" sz="1900" dirty="0"/>
              <a:t>()</a:t>
            </a:r>
          </a:p>
          <a:p>
            <a:pPr algn="l">
              <a:buFont typeface="+mj-lt"/>
              <a:buAutoNum type="arabicPeriod"/>
            </a:pPr>
            <a:r>
              <a:rPr lang="es-ES" sz="1900" dirty="0" err="1"/>
              <a:t>ceil</a:t>
            </a:r>
            <a:r>
              <a:rPr lang="es-ES" sz="1900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CA85E-437C-5C47-E95F-C62A900E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1788D-4660-E41D-52BB-E9B5AFDF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A7D9-5CBB-9935-F9DF-29C04D6E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CTIME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C7F9-80E3-D322-331C-925CD82E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6523"/>
            <a:ext cx="9905999" cy="47989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time_t</a:t>
            </a:r>
            <a:endParaRPr lang="en-US" sz="2000" dirty="0"/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clock()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difftime</a:t>
            </a:r>
            <a:r>
              <a:rPr lang="en-US" sz="2000" dirty="0"/>
              <a:t>(time1, time2)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time()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ctime</a:t>
            </a:r>
            <a:r>
              <a:rPr lang="en-US" sz="2000" dirty="0"/>
              <a:t>()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localtime</a:t>
            </a:r>
            <a:r>
              <a:rPr lang="en-US" sz="2000" dirty="0"/>
              <a:t>()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mktime</a:t>
            </a:r>
            <a:r>
              <a:rPr lang="en-US" sz="2000" dirty="0"/>
              <a:t>()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asctime</a:t>
            </a:r>
            <a:r>
              <a:rPr lang="en-US" sz="2000" dirty="0"/>
              <a:t>()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strftime</a:t>
            </a:r>
            <a:r>
              <a:rPr lang="en-US" sz="2000" dirty="0"/>
              <a:t>()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gmtime</a:t>
            </a:r>
            <a:r>
              <a:rPr lang="en-US" sz="2000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CA85E-437C-5C47-E95F-C62A900E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1788D-4660-E41D-52BB-E9B5AFDF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2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A7D9-5CBB-9935-F9DF-29C04D6E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C7F9-80E3-D322-331C-925CD82E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6523"/>
            <a:ext cx="9905999" cy="4798978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2200" dirty="0" err="1"/>
              <a:t>default_random_engine</a:t>
            </a:r>
            <a:endParaRPr lang="en-US" sz="2200" dirty="0"/>
          </a:p>
          <a:p>
            <a:pPr algn="l">
              <a:buFont typeface="+mj-lt"/>
              <a:buAutoNum type="arabicPeriod"/>
            </a:pPr>
            <a:r>
              <a:rPr lang="en-US" sz="2200" dirty="0" err="1"/>
              <a:t>uniform_int_distribution</a:t>
            </a:r>
            <a:endParaRPr lang="en-US" sz="2200" dirty="0"/>
          </a:p>
          <a:p>
            <a:pPr algn="l">
              <a:buFont typeface="+mj-lt"/>
              <a:buAutoNum type="arabicPeriod"/>
            </a:pPr>
            <a:r>
              <a:rPr lang="en-US" sz="2200" dirty="0" err="1"/>
              <a:t>uniform_real_distribution</a:t>
            </a:r>
            <a:endParaRPr lang="en-US" sz="2200" dirty="0"/>
          </a:p>
          <a:p>
            <a:pPr algn="l">
              <a:buFont typeface="+mj-lt"/>
              <a:buAutoNum type="arabicPeriod"/>
            </a:pPr>
            <a:r>
              <a:rPr lang="en-US" sz="2200" dirty="0" err="1"/>
              <a:t>random_device</a:t>
            </a:r>
            <a:endParaRPr lang="en-US" sz="2200" dirty="0"/>
          </a:p>
          <a:p>
            <a:pPr algn="l">
              <a:buFont typeface="+mj-lt"/>
              <a:buAutoNum type="arabicPeriod"/>
            </a:pPr>
            <a:r>
              <a:rPr lang="en-US" sz="2200" dirty="0" err="1"/>
              <a:t>seed_seq</a:t>
            </a:r>
            <a:endParaRPr lang="en-US" sz="2200" dirty="0"/>
          </a:p>
          <a:p>
            <a:pPr algn="l">
              <a:buFont typeface="+mj-lt"/>
              <a:buAutoNum type="arabicPeriod"/>
            </a:pPr>
            <a:r>
              <a:rPr lang="en-US" sz="2200" dirty="0"/>
              <a:t>mt19937</a:t>
            </a:r>
          </a:p>
          <a:p>
            <a:pPr algn="l">
              <a:buFont typeface="+mj-lt"/>
              <a:buAutoNum type="arabicPeriod"/>
            </a:pPr>
            <a:r>
              <a:rPr lang="en-US" sz="2200" dirty="0" err="1"/>
              <a:t>bernoulli_distribution</a:t>
            </a:r>
            <a:endParaRPr lang="en-US" sz="2200" dirty="0"/>
          </a:p>
          <a:p>
            <a:pPr algn="l">
              <a:buFont typeface="+mj-lt"/>
              <a:buAutoNum type="arabicPeriod"/>
            </a:pPr>
            <a:r>
              <a:rPr lang="en-US" sz="2200" dirty="0" err="1"/>
              <a:t>binomial_distribution</a:t>
            </a:r>
            <a:endParaRPr lang="en-US" sz="2200" dirty="0"/>
          </a:p>
          <a:p>
            <a:pPr algn="l">
              <a:buFont typeface="+mj-lt"/>
              <a:buAutoNum type="arabicPeriod"/>
            </a:pPr>
            <a:r>
              <a:rPr lang="en-US" sz="2200" dirty="0" err="1"/>
              <a:t>normal_distribution</a:t>
            </a:r>
            <a:endParaRPr lang="en-US" sz="2200" dirty="0"/>
          </a:p>
          <a:p>
            <a:pPr algn="l">
              <a:buFont typeface="+mj-lt"/>
              <a:buAutoNum type="arabicPeriod"/>
            </a:pPr>
            <a:r>
              <a:rPr lang="en-US" sz="2200" dirty="0"/>
              <a:t>shuffle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CA85E-437C-5C47-E95F-C62A900E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1788D-4660-E41D-52BB-E9B5AFDF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apacityBay">
      <a:majorFont>
        <a:latin typeface="Source Code Pro Black"/>
        <a:ea typeface=""/>
        <a:cs typeface=""/>
      </a:majorFont>
      <a:minorFont>
        <a:latin typeface="Source Code Pro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acityBay" id="{E407E5BF-C9F6-412F-82DD-05C4FB36D36C}" vid="{6E43C8BF-ED08-4935-A5A1-757B44FF13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</TotalTime>
  <Words>349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Söhne</vt:lpstr>
      <vt:lpstr>Source Code Pro</vt:lpstr>
      <vt:lpstr>Source Code Pro Black</vt:lpstr>
      <vt:lpstr>Circuit</vt:lpstr>
      <vt:lpstr>CapacityBay  C++  COURSE DANIEL EMEKA - ILOZOR</vt:lpstr>
      <vt:lpstr>09 MORE  HEADER FILES</vt:lpstr>
      <vt:lpstr>TABLE of contents</vt:lpstr>
      <vt:lpstr>01 HEADER  FILES</vt:lpstr>
      <vt:lpstr>MORE HEADER FILES</vt:lpstr>
      <vt:lpstr>IOSTREAM, IOMANIP</vt:lpstr>
      <vt:lpstr>CMATH</vt:lpstr>
      <vt:lpstr>CTIME</vt:lpstr>
      <vt:lpstr>RANDOM</vt:lpstr>
      <vt:lpstr>STRING</vt:lpstr>
      <vt:lpstr>CCTYPE</vt:lpstr>
      <vt:lpstr>THANKS 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CapacityBay  C++  COURSE DANIEL EMEKA - ILOZOR</dc:title>
  <dc:creator>Daniel Emeka-ILozor</dc:creator>
  <cp:lastModifiedBy>Daniel Emeka-Ilozor</cp:lastModifiedBy>
  <cp:revision>42</cp:revision>
  <dcterms:created xsi:type="dcterms:W3CDTF">2023-09-13T15:13:35Z</dcterms:created>
  <dcterms:modified xsi:type="dcterms:W3CDTF">2023-09-25T21:45:57Z</dcterms:modified>
</cp:coreProperties>
</file>