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et" TargetMode="External"/><Relationship Id="rId2" Type="http://schemas.openxmlformats.org/officeDocument/2006/relationships/hyperlink" Target="https://en.wikipedia.org/wiki/Non-profit_organiz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5E68D-FB3B-4654-8484-E4F07A34A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Kiva.org </a:t>
            </a:r>
            <a:r>
              <a:rPr lang="pt-PT" dirty="0" err="1"/>
              <a:t>loan</a:t>
            </a:r>
            <a:r>
              <a:rPr lang="pt-PT" dirty="0"/>
              <a:t> </a:t>
            </a:r>
            <a:r>
              <a:rPr lang="pt-PT" dirty="0" err="1"/>
              <a:t>delays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66F8E3-962F-48EF-AB17-7721D3A8BE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/>
              <a:t>capsTONE</a:t>
            </a:r>
            <a:r>
              <a:rPr lang="pt-PT" dirty="0"/>
              <a:t> PROJECT I</a:t>
            </a:r>
          </a:p>
        </p:txBody>
      </p:sp>
    </p:spTree>
    <p:extLst>
      <p:ext uri="{BB962C8B-B14F-4D97-AF65-F5344CB8AC3E}">
        <p14:creationId xmlns:p14="http://schemas.microsoft.com/office/powerpoint/2010/main" val="2577195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A6184-3D9B-42CC-8D04-9DBCBEC7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results</a:t>
            </a:r>
            <a:r>
              <a:rPr lang="pt-PT" dirty="0"/>
              <a:t> &amp; </a:t>
            </a:r>
            <a:r>
              <a:rPr lang="pt-PT" dirty="0" err="1"/>
              <a:t>Tuning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35852D7-DD2F-4957-89FC-46F62520D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MODEL RESULTS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6A5454A-15B5-4593-85D2-766050620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TUNING RANDOM FOREST CLASSIFIER</a:t>
            </a:r>
          </a:p>
        </p:txBody>
      </p:sp>
      <p:pic>
        <p:nvPicPr>
          <p:cNvPr id="7" name="image17.jpg">
            <a:extLst>
              <a:ext uri="{FF2B5EF4-FFF2-40B4-BE49-F238E27FC236}">
                <a16:creationId xmlns:a16="http://schemas.microsoft.com/office/drawing/2014/main" id="{0CBEB3FA-2FA5-4565-ABB1-E7A248FEE49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rcRect t="2458" b="2458"/>
          <a:stretch>
            <a:fillRect/>
          </a:stretch>
        </p:blipFill>
        <p:spPr>
          <a:xfrm>
            <a:off x="581193" y="2804265"/>
            <a:ext cx="5596323" cy="3056785"/>
          </a:xfrm>
          <a:prstGeom prst="rect">
            <a:avLst/>
          </a:prstGeom>
          <a:ln/>
        </p:spPr>
      </p:pic>
      <p:sp>
        <p:nvSpPr>
          <p:cNvPr id="14" name="Marcador de Posição de Conteúdo 13">
            <a:extLst>
              <a:ext uri="{FF2B5EF4-FFF2-40B4-BE49-F238E27FC236}">
                <a16:creationId xmlns:a16="http://schemas.microsoft.com/office/drawing/2014/main" id="{2BFE4085-1DB7-46FF-8CF3-7D93D81F7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3030281"/>
            <a:ext cx="5393100" cy="2830770"/>
          </a:xfrm>
        </p:spPr>
        <p:txBody>
          <a:bodyPr>
            <a:normAutofit lnSpcReduction="10000"/>
          </a:bodyPr>
          <a:lstStyle/>
          <a:p>
            <a:pPr lvl="0"/>
            <a:r>
              <a:rPr lang="pt-PT" sz="1600" dirty="0"/>
              <a:t>{</a:t>
            </a:r>
          </a:p>
          <a:p>
            <a:pPr marL="324000" lvl="1" indent="0">
              <a:buNone/>
            </a:pPr>
            <a:r>
              <a:rPr lang="pt-PT" dirty="0">
                <a:solidFill>
                  <a:srgbClr val="FF0000"/>
                </a:solidFill>
              </a:rPr>
              <a:t>'</a:t>
            </a:r>
            <a:r>
              <a:rPr lang="pt-PT" dirty="0" err="1">
                <a:solidFill>
                  <a:srgbClr val="FF0000"/>
                </a:solidFill>
              </a:rPr>
              <a:t>criterion</a:t>
            </a:r>
            <a:r>
              <a:rPr lang="pt-PT" dirty="0">
                <a:solidFill>
                  <a:srgbClr val="FF0000"/>
                </a:solidFill>
              </a:rPr>
              <a:t>'</a:t>
            </a:r>
            <a:r>
              <a:rPr lang="pt-PT" dirty="0"/>
              <a:t>: ['</a:t>
            </a:r>
            <a:r>
              <a:rPr lang="pt-PT" dirty="0" err="1"/>
              <a:t>gini</a:t>
            </a:r>
            <a:r>
              <a:rPr lang="pt-PT" dirty="0"/>
              <a:t>', '</a:t>
            </a:r>
            <a:r>
              <a:rPr lang="pt-PT" dirty="0" err="1"/>
              <a:t>entropy</a:t>
            </a:r>
            <a:r>
              <a:rPr lang="pt-PT" dirty="0"/>
              <a:t>'],  </a:t>
            </a:r>
          </a:p>
          <a:p>
            <a:pPr marL="324000" lvl="1" indent="0">
              <a:buNone/>
            </a:pPr>
            <a:r>
              <a:rPr lang="pt-PT" dirty="0">
                <a:solidFill>
                  <a:srgbClr val="FF0000"/>
                </a:solidFill>
              </a:rPr>
              <a:t>'</a:t>
            </a:r>
            <a:r>
              <a:rPr lang="pt-PT" dirty="0" err="1">
                <a:solidFill>
                  <a:srgbClr val="FF0000"/>
                </a:solidFill>
              </a:rPr>
              <a:t>min_samples_leaf</a:t>
            </a:r>
            <a:r>
              <a:rPr lang="pt-PT" dirty="0">
                <a:solidFill>
                  <a:srgbClr val="FF0000"/>
                </a:solidFill>
              </a:rPr>
              <a:t>'</a:t>
            </a:r>
            <a:r>
              <a:rPr lang="pt-PT" dirty="0"/>
              <a:t>: [1, 2, 3, 4, 5, 10, 20],  </a:t>
            </a:r>
          </a:p>
          <a:p>
            <a:pPr marL="324000" lvl="1" indent="0">
              <a:buNone/>
            </a:pPr>
            <a:r>
              <a:rPr lang="pt-PT" dirty="0">
                <a:solidFill>
                  <a:srgbClr val="FF0000"/>
                </a:solidFill>
              </a:rPr>
              <a:t>'</a:t>
            </a:r>
            <a:r>
              <a:rPr lang="pt-PT" dirty="0" err="1">
                <a:solidFill>
                  <a:srgbClr val="FF0000"/>
                </a:solidFill>
              </a:rPr>
              <a:t>max_features</a:t>
            </a:r>
            <a:r>
              <a:rPr lang="pt-PT" dirty="0">
                <a:solidFill>
                  <a:srgbClr val="FF0000"/>
                </a:solidFill>
              </a:rPr>
              <a:t>'</a:t>
            </a:r>
            <a:r>
              <a:rPr lang="pt-PT" dirty="0"/>
              <a:t>: ['auto', 'log2’], </a:t>
            </a:r>
          </a:p>
          <a:p>
            <a:pPr marL="324000" lvl="1" indent="0">
              <a:buNone/>
            </a:pPr>
            <a:r>
              <a:rPr lang="pt-PT" dirty="0">
                <a:solidFill>
                  <a:srgbClr val="FF0000"/>
                </a:solidFill>
              </a:rPr>
              <a:t>'</a:t>
            </a:r>
            <a:r>
              <a:rPr lang="pt-PT" dirty="0" err="1">
                <a:solidFill>
                  <a:srgbClr val="FF0000"/>
                </a:solidFill>
              </a:rPr>
              <a:t>max_depth</a:t>
            </a:r>
            <a:r>
              <a:rPr lang="pt-PT" dirty="0">
                <a:solidFill>
                  <a:srgbClr val="FF0000"/>
                </a:solidFill>
              </a:rPr>
              <a:t>'</a:t>
            </a:r>
            <a:r>
              <a:rPr lang="pt-PT" dirty="0"/>
              <a:t>: [</a:t>
            </a:r>
            <a:r>
              <a:rPr lang="pt-PT" dirty="0" err="1"/>
              <a:t>None</a:t>
            </a:r>
            <a:r>
              <a:rPr lang="pt-PT" dirty="0"/>
              <a:t>, 4], </a:t>
            </a:r>
          </a:p>
          <a:p>
            <a:pPr marL="324000" lvl="1" indent="0">
              <a:buNone/>
            </a:pPr>
            <a:r>
              <a:rPr lang="pt-PT" dirty="0">
                <a:solidFill>
                  <a:srgbClr val="FF0000"/>
                </a:solidFill>
              </a:rPr>
              <a:t>'</a:t>
            </a:r>
            <a:r>
              <a:rPr lang="pt-PT" dirty="0" err="1">
                <a:solidFill>
                  <a:srgbClr val="FF0000"/>
                </a:solidFill>
              </a:rPr>
              <a:t>min_samples_split</a:t>
            </a:r>
            <a:r>
              <a:rPr lang="pt-PT" dirty="0">
                <a:solidFill>
                  <a:srgbClr val="FF0000"/>
                </a:solidFill>
              </a:rPr>
              <a:t>’</a:t>
            </a:r>
            <a:r>
              <a:rPr lang="pt-PT" dirty="0"/>
              <a:t>: [2, 3],</a:t>
            </a:r>
          </a:p>
          <a:p>
            <a:pPr marL="324000" lvl="1" indent="0">
              <a:buNone/>
            </a:pPr>
            <a:r>
              <a:rPr lang="pt-PT" dirty="0">
                <a:solidFill>
                  <a:srgbClr val="FF0000"/>
                </a:solidFill>
              </a:rPr>
              <a:t>'</a:t>
            </a:r>
            <a:r>
              <a:rPr lang="pt-PT" dirty="0" err="1">
                <a:solidFill>
                  <a:srgbClr val="FF0000"/>
                </a:solidFill>
              </a:rPr>
              <a:t>n_estimators</a:t>
            </a:r>
            <a:r>
              <a:rPr lang="pt-PT" dirty="0">
                <a:solidFill>
                  <a:srgbClr val="FF0000"/>
                </a:solidFill>
              </a:rPr>
              <a:t>'</a:t>
            </a:r>
            <a:r>
              <a:rPr lang="pt-PT" dirty="0"/>
              <a:t> [10, 100, 200, 400]</a:t>
            </a:r>
          </a:p>
          <a:p>
            <a:pPr marL="324000" lvl="1" indent="0">
              <a:buNone/>
            </a:pPr>
            <a:r>
              <a:rPr lang="pt-P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373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A6184-3D9B-42CC-8D04-9DBCBEC7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WINNER: RANDOM FOREST CLASSIFIER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35852D7-DD2F-4957-89FC-46F62520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00940"/>
            <a:ext cx="10595944" cy="585957"/>
          </a:xfrm>
        </p:spPr>
        <p:txBody>
          <a:bodyPr/>
          <a:lstStyle/>
          <a:p>
            <a:r>
              <a:rPr lang="pt-PT" dirty="0" err="1"/>
              <a:t>RandomForestClassifier</a:t>
            </a:r>
            <a:r>
              <a:rPr lang="pt-PT" dirty="0"/>
              <a:t>(‘</a:t>
            </a:r>
            <a:r>
              <a:rPr lang="pt-PT" dirty="0" err="1"/>
              <a:t>min_samples_leaf</a:t>
            </a:r>
            <a:r>
              <a:rPr lang="pt-PT" dirty="0"/>
              <a:t>’=4, </a:t>
            </a:r>
            <a:r>
              <a:rPr lang="pt-PT" dirty="0" err="1"/>
              <a:t>n_estimators</a:t>
            </a:r>
            <a:r>
              <a:rPr lang="pt-PT" dirty="0"/>
              <a:t>=400, </a:t>
            </a:r>
            <a:r>
              <a:rPr lang="pt-PT" dirty="0" err="1"/>
              <a:t>random_state</a:t>
            </a:r>
            <a:r>
              <a:rPr lang="pt-PT" dirty="0"/>
              <a:t>=SEED)</a:t>
            </a:r>
          </a:p>
        </p:txBody>
      </p:sp>
      <p:pic>
        <p:nvPicPr>
          <p:cNvPr id="13" name="image27.jpg">
            <a:extLst>
              <a:ext uri="{FF2B5EF4-FFF2-40B4-BE49-F238E27FC236}">
                <a16:creationId xmlns:a16="http://schemas.microsoft.com/office/drawing/2014/main" id="{70D33E45-6369-4157-8802-0E8EC3FBB2C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rcRect l="1233" r="1233"/>
          <a:stretch>
            <a:fillRect/>
          </a:stretch>
        </p:blipFill>
        <p:spPr>
          <a:xfrm>
            <a:off x="887218" y="2925763"/>
            <a:ext cx="4827181" cy="3496302"/>
          </a:xfrm>
          <a:prstGeom prst="rect">
            <a:avLst/>
          </a:prstGeom>
          <a:ln/>
        </p:spPr>
      </p:pic>
      <p:pic>
        <p:nvPicPr>
          <p:cNvPr id="15" name="image8.jpg">
            <a:extLst>
              <a:ext uri="{FF2B5EF4-FFF2-40B4-BE49-F238E27FC236}">
                <a16:creationId xmlns:a16="http://schemas.microsoft.com/office/drawing/2014/main" id="{10EB8519-D3C3-4438-8ED1-218DB685528C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rcRect t="205" b="205"/>
          <a:stretch>
            <a:fillRect/>
          </a:stretch>
        </p:blipFill>
        <p:spPr>
          <a:xfrm>
            <a:off x="6096000" y="2925763"/>
            <a:ext cx="5057553" cy="349630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0116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A6184-3D9B-42CC-8D04-9DBCBEC7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253" y="599723"/>
            <a:ext cx="4224723" cy="6141317"/>
          </a:xfrm>
        </p:spPr>
        <p:txBody>
          <a:bodyPr>
            <a:normAutofit fontScale="90000"/>
          </a:bodyPr>
          <a:lstStyle/>
          <a:p>
            <a:pPr algn="ctr"/>
            <a:br>
              <a:rPr lang="pt-PT" dirty="0"/>
            </a:br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importances</a:t>
            </a:r>
            <a:br>
              <a:rPr lang="pt-PT" dirty="0"/>
            </a:br>
            <a:br>
              <a:rPr lang="pt-PT" dirty="0"/>
            </a:br>
            <a:r>
              <a:rPr lang="pt-PT" dirty="0"/>
              <a:t>1. </a:t>
            </a:r>
            <a:r>
              <a:rPr lang="pt-PT" dirty="0" err="1">
                <a:solidFill>
                  <a:schemeClr val="accent6"/>
                </a:solidFill>
              </a:rPr>
              <a:t>Loan</a:t>
            </a:r>
            <a:r>
              <a:rPr lang="pt-PT" dirty="0">
                <a:solidFill>
                  <a:schemeClr val="accent6"/>
                </a:solidFill>
              </a:rPr>
              <a:t> </a:t>
            </a:r>
            <a:r>
              <a:rPr lang="pt-PT" dirty="0" err="1">
                <a:solidFill>
                  <a:schemeClr val="accent6"/>
                </a:solidFill>
              </a:rPr>
              <a:t>amount</a:t>
            </a:r>
            <a:br>
              <a:rPr lang="pt-PT" dirty="0">
                <a:solidFill>
                  <a:schemeClr val="accent6"/>
                </a:solidFill>
              </a:rPr>
            </a:br>
            <a:br>
              <a:rPr lang="pt-PT" dirty="0">
                <a:solidFill>
                  <a:schemeClr val="accent6"/>
                </a:solidFill>
              </a:rPr>
            </a:br>
            <a:r>
              <a:rPr lang="pt-PT" dirty="0">
                <a:solidFill>
                  <a:srgbClr val="002060"/>
                </a:solidFill>
              </a:rPr>
              <a:t>2. </a:t>
            </a:r>
            <a:r>
              <a:rPr lang="pt-PT" dirty="0">
                <a:solidFill>
                  <a:schemeClr val="accent6"/>
                </a:solidFill>
              </a:rPr>
              <a:t>total </a:t>
            </a:r>
            <a:r>
              <a:rPr lang="pt-PT" dirty="0" err="1">
                <a:solidFill>
                  <a:schemeClr val="accent6"/>
                </a:solidFill>
              </a:rPr>
              <a:t>number</a:t>
            </a:r>
            <a:r>
              <a:rPr lang="pt-PT" dirty="0">
                <a:solidFill>
                  <a:schemeClr val="accent6"/>
                </a:solidFill>
              </a:rPr>
              <a:t> </a:t>
            </a:r>
            <a:r>
              <a:rPr lang="pt-PT" dirty="0" err="1">
                <a:solidFill>
                  <a:schemeClr val="accent6"/>
                </a:solidFill>
              </a:rPr>
              <a:t>of</a:t>
            </a:r>
            <a:r>
              <a:rPr lang="pt-PT" dirty="0">
                <a:solidFill>
                  <a:schemeClr val="accent6"/>
                </a:solidFill>
              </a:rPr>
              <a:t> </a:t>
            </a:r>
            <a:r>
              <a:rPr lang="pt-PT" dirty="0" err="1">
                <a:solidFill>
                  <a:schemeClr val="accent6"/>
                </a:solidFill>
              </a:rPr>
              <a:t>lenders</a:t>
            </a:r>
            <a:br>
              <a:rPr lang="pt-PT" dirty="0">
                <a:solidFill>
                  <a:schemeClr val="accent6"/>
                </a:solidFill>
              </a:rPr>
            </a:br>
            <a:br>
              <a:rPr lang="pt-PT" dirty="0">
                <a:solidFill>
                  <a:schemeClr val="accent6"/>
                </a:solidFill>
              </a:rPr>
            </a:br>
            <a:r>
              <a:rPr lang="pt-PT" dirty="0">
                <a:solidFill>
                  <a:srgbClr val="002060"/>
                </a:solidFill>
              </a:rPr>
              <a:t>3. </a:t>
            </a:r>
            <a:r>
              <a:rPr lang="pt-PT" dirty="0" err="1">
                <a:solidFill>
                  <a:schemeClr val="accent6"/>
                </a:solidFill>
              </a:rPr>
              <a:t>lender</a:t>
            </a:r>
            <a:r>
              <a:rPr lang="pt-PT" dirty="0">
                <a:solidFill>
                  <a:schemeClr val="accent6"/>
                </a:solidFill>
              </a:rPr>
              <a:t> </a:t>
            </a:r>
            <a:r>
              <a:rPr lang="pt-PT" dirty="0" err="1">
                <a:solidFill>
                  <a:schemeClr val="accent6"/>
                </a:solidFill>
              </a:rPr>
              <a:t>term</a:t>
            </a:r>
            <a:br>
              <a:rPr lang="pt-PT" dirty="0">
                <a:solidFill>
                  <a:schemeClr val="accent6"/>
                </a:solidFill>
              </a:rPr>
            </a:br>
            <a:br>
              <a:rPr lang="pt-PT" dirty="0">
                <a:solidFill>
                  <a:schemeClr val="accent6"/>
                </a:solidFill>
              </a:rPr>
            </a:br>
            <a:r>
              <a:rPr lang="pt-PT" dirty="0">
                <a:solidFill>
                  <a:srgbClr val="002060"/>
                </a:solidFill>
              </a:rPr>
              <a:t>4. </a:t>
            </a:r>
            <a:r>
              <a:rPr lang="pt-PT" dirty="0" err="1">
                <a:solidFill>
                  <a:schemeClr val="accent6"/>
                </a:solidFill>
              </a:rPr>
              <a:t>currency</a:t>
            </a:r>
            <a:r>
              <a:rPr lang="pt-PT" dirty="0">
                <a:solidFill>
                  <a:schemeClr val="accent6"/>
                </a:solidFill>
              </a:rPr>
              <a:t> </a:t>
            </a:r>
            <a:r>
              <a:rPr lang="pt-PT" dirty="0" err="1">
                <a:solidFill>
                  <a:schemeClr val="accent6"/>
                </a:solidFill>
              </a:rPr>
              <a:t>policy</a:t>
            </a:r>
            <a:r>
              <a:rPr lang="pt-PT" dirty="0">
                <a:solidFill>
                  <a:schemeClr val="accent6"/>
                </a:solidFill>
              </a:rPr>
              <a:t> (</a:t>
            </a:r>
            <a:r>
              <a:rPr lang="pt-PT" dirty="0" err="1">
                <a:solidFill>
                  <a:schemeClr val="accent6"/>
                </a:solidFill>
              </a:rPr>
              <a:t>shared</a:t>
            </a:r>
            <a:r>
              <a:rPr lang="pt-PT" dirty="0">
                <a:solidFill>
                  <a:schemeClr val="accent6"/>
                </a:solidFill>
              </a:rPr>
              <a:t> </a:t>
            </a:r>
            <a:r>
              <a:rPr lang="pt-PT" dirty="0" err="1">
                <a:solidFill>
                  <a:schemeClr val="accent6"/>
                </a:solidFill>
              </a:rPr>
              <a:t>or</a:t>
            </a:r>
            <a:r>
              <a:rPr lang="pt-PT" dirty="0">
                <a:solidFill>
                  <a:schemeClr val="accent6"/>
                </a:solidFill>
              </a:rPr>
              <a:t> </a:t>
            </a:r>
            <a:r>
              <a:rPr lang="pt-PT" dirty="0" err="1">
                <a:solidFill>
                  <a:schemeClr val="accent6"/>
                </a:solidFill>
              </a:rPr>
              <a:t>not</a:t>
            </a:r>
            <a:r>
              <a:rPr lang="pt-PT" dirty="0">
                <a:solidFill>
                  <a:schemeClr val="accent6"/>
                </a:solidFill>
              </a:rPr>
              <a:t>)</a:t>
            </a:r>
            <a:br>
              <a:rPr lang="pt-PT" dirty="0">
                <a:solidFill>
                  <a:schemeClr val="accent6"/>
                </a:solidFill>
              </a:rPr>
            </a:br>
            <a:br>
              <a:rPr lang="pt-PT" dirty="0">
                <a:solidFill>
                  <a:schemeClr val="accent6"/>
                </a:solidFill>
              </a:rPr>
            </a:br>
            <a:r>
              <a:rPr lang="pt-PT" dirty="0">
                <a:solidFill>
                  <a:srgbClr val="002060"/>
                </a:solidFill>
              </a:rPr>
              <a:t>6. </a:t>
            </a:r>
            <a:r>
              <a:rPr lang="pt-PT" dirty="0" err="1">
                <a:solidFill>
                  <a:schemeClr val="accent6"/>
                </a:solidFill>
              </a:rPr>
              <a:t>other</a:t>
            </a:r>
            <a:r>
              <a:rPr lang="pt-PT" dirty="0">
                <a:solidFill>
                  <a:schemeClr val="accent6"/>
                </a:solidFill>
              </a:rPr>
              <a:t> </a:t>
            </a:r>
            <a:r>
              <a:rPr lang="pt-PT" dirty="0" err="1">
                <a:solidFill>
                  <a:schemeClr val="accent6"/>
                </a:solidFill>
              </a:rPr>
              <a:t>partners</a:t>
            </a:r>
            <a:r>
              <a:rPr lang="pt-PT" dirty="0">
                <a:solidFill>
                  <a:schemeClr val="accent6"/>
                </a:solidFill>
              </a:rPr>
              <a:t> (300+)</a:t>
            </a:r>
            <a:br>
              <a:rPr lang="pt-PT" dirty="0">
                <a:solidFill>
                  <a:schemeClr val="accent6"/>
                </a:solidFill>
              </a:rPr>
            </a:br>
            <a:br>
              <a:rPr lang="pt-PT" dirty="0">
                <a:solidFill>
                  <a:schemeClr val="accent6"/>
                </a:solidFill>
              </a:rPr>
            </a:br>
            <a:r>
              <a:rPr lang="pt-PT" dirty="0">
                <a:solidFill>
                  <a:srgbClr val="002060"/>
                </a:solidFill>
              </a:rPr>
              <a:t>7. </a:t>
            </a:r>
            <a:r>
              <a:rPr lang="pt-PT" dirty="0">
                <a:solidFill>
                  <a:schemeClr val="accent6"/>
                </a:solidFill>
              </a:rPr>
              <a:t>…</a:t>
            </a:r>
            <a:br>
              <a:rPr lang="pt-PT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6994914-934A-4819-B3EA-86E68C29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599724"/>
            <a:ext cx="6850966" cy="614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94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A6184-3D9B-42CC-8D04-9DBCBEC7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253" y="599723"/>
            <a:ext cx="4224723" cy="6141317"/>
          </a:xfrm>
        </p:spPr>
        <p:txBody>
          <a:bodyPr>
            <a:normAutofit/>
          </a:bodyPr>
          <a:lstStyle/>
          <a:p>
            <a:pPr algn="ctr"/>
            <a:br>
              <a:rPr lang="pt-PT" dirty="0"/>
            </a:br>
            <a:r>
              <a:rPr lang="pt-PT" sz="2200" dirty="0" err="1"/>
              <a:t>Feature</a:t>
            </a:r>
            <a:r>
              <a:rPr lang="pt-PT" sz="2200" dirty="0"/>
              <a:t> </a:t>
            </a:r>
            <a:r>
              <a:rPr lang="pt-PT" sz="2200" dirty="0" err="1"/>
              <a:t>importances</a:t>
            </a:r>
            <a:br>
              <a:rPr lang="pt-PT" sz="2200" dirty="0"/>
            </a:br>
            <a:br>
              <a:rPr lang="pt-PT" sz="2200" dirty="0"/>
            </a:br>
            <a:r>
              <a:rPr lang="pt-PT" sz="2200" dirty="0">
                <a:solidFill>
                  <a:schemeClr val="accent6"/>
                </a:solidFill>
              </a:rPr>
              <a:t>15 MOST IMPORTANT</a:t>
            </a:r>
            <a:br>
              <a:rPr lang="pt-PT" sz="2200" dirty="0">
                <a:solidFill>
                  <a:schemeClr val="accent6"/>
                </a:solidFill>
              </a:rPr>
            </a:br>
            <a:br>
              <a:rPr lang="pt-PT" sz="2200" dirty="0">
                <a:solidFill>
                  <a:schemeClr val="accent6"/>
                </a:solidFill>
              </a:rPr>
            </a:br>
            <a:r>
              <a:rPr lang="pt-PT" sz="2200" dirty="0">
                <a:solidFill>
                  <a:schemeClr val="accent6"/>
                </a:solidFill>
              </a:rPr>
              <a:t>63 % CUMULATIVE IMPORTANCE</a:t>
            </a:r>
            <a:br>
              <a:rPr lang="pt-PT" sz="2200" dirty="0">
                <a:solidFill>
                  <a:schemeClr val="accent6"/>
                </a:solidFill>
              </a:rPr>
            </a:br>
            <a:br>
              <a:rPr lang="pt-PT" sz="2200" dirty="0">
                <a:solidFill>
                  <a:schemeClr val="accent6"/>
                </a:solidFill>
              </a:rPr>
            </a:br>
            <a:br>
              <a:rPr lang="pt-PT" dirty="0">
                <a:solidFill>
                  <a:schemeClr val="accent6"/>
                </a:solidFill>
              </a:rPr>
            </a:br>
            <a:br>
              <a:rPr lang="pt-PT" dirty="0">
                <a:solidFill>
                  <a:schemeClr val="accent6"/>
                </a:solidFill>
              </a:rPr>
            </a:br>
            <a:br>
              <a:rPr lang="pt-PT" dirty="0">
                <a:solidFill>
                  <a:schemeClr val="accent6"/>
                </a:solidFill>
              </a:rPr>
            </a:br>
            <a:br>
              <a:rPr lang="pt-PT" dirty="0">
                <a:solidFill>
                  <a:schemeClr val="accent6"/>
                </a:solidFill>
              </a:rPr>
            </a:br>
            <a:br>
              <a:rPr lang="pt-PT" dirty="0">
                <a:solidFill>
                  <a:schemeClr val="accent6"/>
                </a:solidFill>
              </a:rPr>
            </a:br>
            <a:br>
              <a:rPr lang="pt-PT" dirty="0">
                <a:solidFill>
                  <a:schemeClr val="accent6"/>
                </a:solidFill>
              </a:rPr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pic>
        <p:nvPicPr>
          <p:cNvPr id="4" name="image18.jpg">
            <a:extLst>
              <a:ext uri="{FF2B5EF4-FFF2-40B4-BE49-F238E27FC236}">
                <a16:creationId xmlns:a16="http://schemas.microsoft.com/office/drawing/2014/main" id="{B0E66788-0FFB-49FA-887D-08A2B9B4868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5452" y="599723"/>
            <a:ext cx="6563832" cy="1803235"/>
          </a:xfrm>
          <a:prstGeom prst="rect">
            <a:avLst/>
          </a:prstGeom>
          <a:ln/>
        </p:spPr>
      </p:pic>
      <p:pic>
        <p:nvPicPr>
          <p:cNvPr id="5" name="image20.jpg">
            <a:extLst>
              <a:ext uri="{FF2B5EF4-FFF2-40B4-BE49-F238E27FC236}">
                <a16:creationId xmlns:a16="http://schemas.microsoft.com/office/drawing/2014/main" id="{DC4DC48A-F501-4954-8FC3-E31DD11ACABE}"/>
              </a:ext>
            </a:extLst>
          </p:cNvPr>
          <p:cNvPicPr/>
          <p:nvPr/>
        </p:nvPicPr>
        <p:blipFill>
          <a:blip r:embed="rId3"/>
          <a:srcRect t="516" b="516"/>
          <a:stretch>
            <a:fillRect/>
          </a:stretch>
        </p:blipFill>
        <p:spPr>
          <a:xfrm>
            <a:off x="785452" y="2591668"/>
            <a:ext cx="6563832" cy="414937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7511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A6184-3D9B-42CC-8D04-9DBCBEC7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253" y="709214"/>
            <a:ext cx="4224723" cy="5922333"/>
          </a:xfrm>
        </p:spPr>
        <p:txBody>
          <a:bodyPr>
            <a:normAutofit fontScale="90000"/>
          </a:bodyPr>
          <a:lstStyle/>
          <a:p>
            <a:pPr algn="ctr"/>
            <a:r>
              <a:rPr lang="pt-PT" sz="2200" dirty="0" err="1">
                <a:solidFill>
                  <a:schemeClr val="accent6"/>
                </a:solidFill>
              </a:rPr>
              <a:t>Caution</a:t>
            </a:r>
            <a:r>
              <a:rPr lang="pt-PT" sz="2200" dirty="0">
                <a:solidFill>
                  <a:schemeClr val="accent6"/>
                </a:solidFill>
              </a:rPr>
              <a:t> </a:t>
            </a:r>
            <a:r>
              <a:rPr lang="pt-PT" sz="2200" dirty="0" err="1">
                <a:solidFill>
                  <a:schemeClr val="accent6"/>
                </a:solidFill>
              </a:rPr>
              <a:t>with</a:t>
            </a:r>
            <a:r>
              <a:rPr lang="pt-PT" sz="2200" dirty="0">
                <a:solidFill>
                  <a:schemeClr val="accent6"/>
                </a:solidFill>
              </a:rPr>
              <a:t> </a:t>
            </a:r>
            <a:r>
              <a:rPr lang="pt-PT" sz="2200" dirty="0" err="1">
                <a:solidFill>
                  <a:schemeClr val="accent6"/>
                </a:solidFill>
              </a:rPr>
              <a:t>the</a:t>
            </a:r>
            <a:r>
              <a:rPr lang="pt-PT" sz="2200" dirty="0">
                <a:solidFill>
                  <a:schemeClr val="accent6"/>
                </a:solidFill>
              </a:rPr>
              <a:t> </a:t>
            </a:r>
            <a:r>
              <a:rPr lang="pt-PT" sz="2200" dirty="0" err="1">
                <a:solidFill>
                  <a:schemeClr val="accent6"/>
                </a:solidFill>
              </a:rPr>
              <a:t>interpretation</a:t>
            </a:r>
            <a:br>
              <a:rPr lang="pt-PT" sz="2200" dirty="0"/>
            </a:br>
            <a:br>
              <a:rPr lang="pt-PT" sz="1600" dirty="0"/>
            </a:br>
            <a:r>
              <a:rPr lang="pt-PT" sz="1800" dirty="0" err="1"/>
              <a:t>These</a:t>
            </a:r>
            <a:r>
              <a:rPr lang="pt-PT" sz="1800" dirty="0"/>
              <a:t> </a:t>
            </a:r>
            <a:r>
              <a:rPr lang="pt-PT" sz="1800" dirty="0" err="1"/>
              <a:t>importances</a:t>
            </a:r>
            <a:r>
              <a:rPr lang="pt-PT" sz="1800" dirty="0"/>
              <a:t> </a:t>
            </a:r>
            <a:r>
              <a:rPr lang="pt-PT" sz="1800" dirty="0" err="1"/>
              <a:t>might</a:t>
            </a:r>
            <a:r>
              <a:rPr lang="pt-PT" sz="1800" dirty="0"/>
              <a:t> </a:t>
            </a:r>
            <a:r>
              <a:rPr lang="pt-PT" sz="1800" dirty="0" err="1"/>
              <a:t>hide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fact</a:t>
            </a:r>
            <a:r>
              <a:rPr lang="pt-PT" sz="1800" dirty="0"/>
              <a:t> </a:t>
            </a:r>
            <a:r>
              <a:rPr lang="pt-PT" sz="1800" dirty="0" err="1"/>
              <a:t>that</a:t>
            </a:r>
            <a:r>
              <a:rPr lang="pt-PT" sz="1800" dirty="0"/>
              <a:t> a cause </a:t>
            </a:r>
            <a:r>
              <a:rPr lang="pt-PT" sz="1800" dirty="0" err="1"/>
              <a:t>of</a:t>
            </a:r>
            <a:r>
              <a:rPr lang="pt-PT" sz="1800" dirty="0"/>
              <a:t> a </a:t>
            </a:r>
            <a:r>
              <a:rPr lang="pt-PT" sz="1800" dirty="0" err="1"/>
              <a:t>delay</a:t>
            </a:r>
            <a:r>
              <a:rPr lang="pt-PT" sz="1800" dirty="0"/>
              <a:t> in a </a:t>
            </a:r>
            <a:r>
              <a:rPr lang="pt-PT" sz="1800" dirty="0" err="1"/>
              <a:t>loan</a:t>
            </a:r>
            <a:r>
              <a:rPr lang="pt-PT" sz="1800" dirty="0"/>
              <a:t> can </a:t>
            </a:r>
            <a:r>
              <a:rPr lang="pt-PT" sz="1800" dirty="0" err="1"/>
              <a:t>have</a:t>
            </a:r>
            <a:r>
              <a:rPr lang="pt-PT" sz="1800" dirty="0"/>
              <a:t> </a:t>
            </a:r>
            <a:r>
              <a:rPr lang="pt-PT" sz="1800" dirty="0" err="1"/>
              <a:t>origin</a:t>
            </a:r>
            <a:r>
              <a:rPr lang="pt-PT" sz="1800" dirty="0"/>
              <a:t> </a:t>
            </a:r>
            <a:r>
              <a:rPr lang="pt-PT" sz="1800" dirty="0" err="1"/>
              <a:t>on</a:t>
            </a:r>
            <a:r>
              <a:rPr lang="pt-PT" sz="1800" dirty="0"/>
              <a:t> </a:t>
            </a:r>
            <a:r>
              <a:rPr lang="pt-PT" sz="1800" dirty="0" err="1"/>
              <a:t>one</a:t>
            </a:r>
            <a:r>
              <a:rPr lang="pt-PT" sz="1800" dirty="0"/>
              <a:t> </a:t>
            </a:r>
            <a:r>
              <a:rPr lang="pt-PT" sz="1800" dirty="0" err="1"/>
              <a:t>or</a:t>
            </a:r>
            <a:r>
              <a:rPr lang="pt-PT" sz="1800" dirty="0"/>
              <a:t> </a:t>
            </a:r>
            <a:r>
              <a:rPr lang="pt-PT" sz="1800" dirty="0" err="1"/>
              <a:t>few</a:t>
            </a:r>
            <a:r>
              <a:rPr lang="pt-PT" sz="1800" dirty="0"/>
              <a:t> </a:t>
            </a:r>
            <a:r>
              <a:rPr lang="pt-PT" sz="1800" dirty="0" err="1"/>
              <a:t>variables</a:t>
            </a:r>
            <a:r>
              <a:rPr lang="pt-PT" sz="1800" dirty="0"/>
              <a:t>, </a:t>
            </a:r>
            <a:r>
              <a:rPr lang="pt-PT" sz="1800" dirty="0" err="1"/>
              <a:t>but</a:t>
            </a:r>
            <a:r>
              <a:rPr lang="pt-PT" sz="1800" dirty="0"/>
              <a:t> </a:t>
            </a:r>
            <a:r>
              <a:rPr lang="pt-PT" sz="1800" dirty="0" err="1"/>
              <a:t>when</a:t>
            </a:r>
            <a:r>
              <a:rPr lang="pt-PT" sz="1800" dirty="0"/>
              <a:t> </a:t>
            </a:r>
            <a:r>
              <a:rPr lang="pt-PT" sz="1800" dirty="0" err="1"/>
              <a:t>other</a:t>
            </a:r>
            <a:r>
              <a:rPr lang="pt-PT" sz="1800" dirty="0"/>
              <a:t> </a:t>
            </a:r>
            <a:r>
              <a:rPr lang="pt-PT" sz="1800" dirty="0" err="1"/>
              <a:t>variables</a:t>
            </a:r>
            <a:r>
              <a:rPr lang="pt-PT" sz="1800" dirty="0"/>
              <a:t> are </a:t>
            </a:r>
            <a:r>
              <a:rPr lang="pt-PT" sz="1800" dirty="0" err="1"/>
              <a:t>highly</a:t>
            </a:r>
            <a:r>
              <a:rPr lang="pt-PT" sz="1800" dirty="0"/>
              <a:t> </a:t>
            </a:r>
            <a:r>
              <a:rPr lang="pt-PT" sz="1800" dirty="0" err="1"/>
              <a:t>correlated</a:t>
            </a:r>
            <a:r>
              <a:rPr lang="pt-PT" sz="1800" dirty="0"/>
              <a:t> </a:t>
            </a:r>
            <a:r>
              <a:rPr lang="pt-PT" sz="1800" dirty="0" err="1"/>
              <a:t>with</a:t>
            </a:r>
            <a:r>
              <a:rPr lang="pt-PT" sz="1800" dirty="0"/>
              <a:t> </a:t>
            </a:r>
            <a:r>
              <a:rPr lang="pt-PT" sz="1800" dirty="0" err="1"/>
              <a:t>those</a:t>
            </a:r>
            <a:r>
              <a:rPr lang="pt-PT" sz="1800" dirty="0"/>
              <a:t>, </a:t>
            </a:r>
            <a:r>
              <a:rPr lang="pt-PT" sz="1800" dirty="0" err="1"/>
              <a:t>they</a:t>
            </a:r>
            <a:r>
              <a:rPr lang="pt-PT" sz="1800" dirty="0"/>
              <a:t> </a:t>
            </a:r>
            <a:r>
              <a:rPr lang="pt-PT" sz="1800" dirty="0" err="1"/>
              <a:t>will</a:t>
            </a:r>
            <a:r>
              <a:rPr lang="pt-PT" sz="1800" dirty="0"/>
              <a:t> </a:t>
            </a:r>
            <a:r>
              <a:rPr lang="pt-PT" sz="1800" dirty="0" err="1"/>
              <a:t>appear</a:t>
            </a:r>
            <a:r>
              <a:rPr lang="pt-PT" sz="1800" dirty="0"/>
              <a:t> "</a:t>
            </a:r>
            <a:r>
              <a:rPr lang="pt-PT" sz="1800" dirty="0" err="1"/>
              <a:t>important</a:t>
            </a:r>
            <a:r>
              <a:rPr lang="pt-PT" sz="1800" dirty="0"/>
              <a:t>" as </a:t>
            </a:r>
            <a:r>
              <a:rPr lang="pt-PT" sz="1800" dirty="0" err="1"/>
              <a:t>well</a:t>
            </a:r>
            <a:r>
              <a:rPr lang="pt-PT" sz="1800" dirty="0"/>
              <a:t>.</a:t>
            </a:r>
            <a:br>
              <a:rPr lang="pt-PT" sz="1800" dirty="0"/>
            </a:b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EXAMPLE: </a:t>
            </a:r>
            <a:r>
              <a:rPr lang="pt-PT" sz="1800" dirty="0"/>
              <a:t>Guarani, PARAGUAY’S </a:t>
            </a:r>
            <a:r>
              <a:rPr lang="pt-PT" sz="1800" dirty="0" err="1"/>
              <a:t>currency</a:t>
            </a:r>
            <a:r>
              <a:rPr lang="pt-PT" sz="1800" dirty="0"/>
              <a:t>. SHARP </a:t>
            </a:r>
            <a:r>
              <a:rPr lang="pt-PT" sz="1800" dirty="0" err="1"/>
              <a:t>devaluation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Guarani </a:t>
            </a:r>
            <a:r>
              <a:rPr lang="pt-PT" sz="1800" dirty="0" err="1"/>
              <a:t>during</a:t>
            </a:r>
            <a:r>
              <a:rPr lang="pt-PT" sz="1800" dirty="0"/>
              <a:t> THIS PERIOD. </a:t>
            </a:r>
            <a:r>
              <a:rPr lang="pt-PT" sz="1800" dirty="0" err="1"/>
              <a:t>the</a:t>
            </a:r>
            <a:r>
              <a:rPr lang="pt-PT" sz="1800" dirty="0"/>
              <a:t> USD/PYG </a:t>
            </a:r>
            <a:r>
              <a:rPr lang="pt-PT" sz="1800" dirty="0" err="1"/>
              <a:t>exchanged</a:t>
            </a:r>
            <a:r>
              <a:rPr lang="pt-PT" sz="1800" dirty="0"/>
              <a:t> </a:t>
            </a:r>
            <a:r>
              <a:rPr lang="pt-PT" sz="1800" dirty="0" err="1"/>
              <a:t>at</a:t>
            </a:r>
            <a:r>
              <a:rPr lang="pt-PT" sz="1800" dirty="0"/>
              <a:t> 3972.000 in 2008, 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by</a:t>
            </a:r>
            <a:r>
              <a:rPr lang="pt-PT" sz="1800" dirty="0"/>
              <a:t> 2018 </a:t>
            </a:r>
            <a:r>
              <a:rPr lang="pt-PT" sz="1800" dirty="0" err="1"/>
              <a:t>that</a:t>
            </a:r>
            <a:r>
              <a:rPr lang="pt-PT" sz="1800" dirty="0"/>
              <a:t> rate </a:t>
            </a:r>
            <a:r>
              <a:rPr lang="pt-PT" sz="1800" dirty="0" err="1"/>
              <a:t>was</a:t>
            </a:r>
            <a:r>
              <a:rPr lang="pt-PT" sz="1800" dirty="0"/>
              <a:t> 5697.113. </a:t>
            </a:r>
            <a:br>
              <a:rPr lang="pt-PT" sz="1800" dirty="0"/>
            </a:br>
            <a:br>
              <a:rPr lang="pt-PT" sz="1800" dirty="0"/>
            </a:br>
            <a:r>
              <a:rPr lang="pt-PT" sz="1800" dirty="0">
                <a:sym typeface="Wingdings" panose="05000000000000000000" pitchFamily="2" charset="2"/>
              </a:rPr>
              <a:t></a:t>
            </a:r>
            <a:r>
              <a:rPr lang="pt-PT" sz="1800" dirty="0"/>
              <a:t> CURRENCY POLICY </a:t>
            </a:r>
            <a:r>
              <a:rPr lang="pt-PT" sz="1800" dirty="0" err="1"/>
              <a:t>contributed</a:t>
            </a:r>
            <a:r>
              <a:rPr lang="pt-PT" sz="1800" dirty="0"/>
              <a:t>  </a:t>
            </a:r>
            <a:r>
              <a:rPr lang="pt-PT" sz="1800" dirty="0" err="1"/>
              <a:t>significantly</a:t>
            </a:r>
            <a:r>
              <a:rPr lang="pt-PT" sz="1800" dirty="0"/>
              <a:t> to </a:t>
            </a:r>
            <a:r>
              <a:rPr lang="pt-PT" sz="1800" dirty="0" err="1"/>
              <a:t>delays</a:t>
            </a:r>
            <a:r>
              <a:rPr lang="pt-PT" sz="1800" dirty="0"/>
              <a:t>, </a:t>
            </a:r>
            <a:r>
              <a:rPr lang="pt-PT" sz="1800" dirty="0" err="1"/>
              <a:t>which</a:t>
            </a:r>
            <a:r>
              <a:rPr lang="pt-PT" sz="1800" dirty="0"/>
              <a:t> </a:t>
            </a:r>
            <a:r>
              <a:rPr lang="pt-PT" sz="1800" dirty="0" err="1"/>
              <a:t>points</a:t>
            </a:r>
            <a:r>
              <a:rPr lang="pt-PT" sz="1800" dirty="0"/>
              <a:t> to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fact</a:t>
            </a:r>
            <a:r>
              <a:rPr lang="pt-PT" sz="1800" dirty="0"/>
              <a:t> </a:t>
            </a:r>
            <a:r>
              <a:rPr lang="pt-PT" sz="1800" dirty="0" err="1"/>
              <a:t>that</a:t>
            </a:r>
            <a:r>
              <a:rPr lang="pt-PT" sz="1800" dirty="0"/>
              <a:t> </a:t>
            </a:r>
            <a:r>
              <a:rPr lang="pt-PT" sz="1800" dirty="0" err="1"/>
              <a:t>strong</a:t>
            </a:r>
            <a:r>
              <a:rPr lang="pt-PT" sz="1800" dirty="0"/>
              <a:t> </a:t>
            </a:r>
            <a:r>
              <a:rPr lang="pt-PT" sz="1800" dirty="0" err="1"/>
              <a:t>devaluations</a:t>
            </a:r>
            <a:r>
              <a:rPr lang="pt-PT" sz="1800" dirty="0"/>
              <a:t> are </a:t>
            </a:r>
            <a:r>
              <a:rPr lang="pt-PT" sz="1800" dirty="0" err="1"/>
              <a:t>difficult</a:t>
            </a:r>
            <a:r>
              <a:rPr lang="pt-PT" sz="1800" dirty="0"/>
              <a:t> to </a:t>
            </a:r>
            <a:r>
              <a:rPr lang="pt-PT" sz="1800" dirty="0" err="1"/>
              <a:t>deal</a:t>
            </a:r>
            <a:r>
              <a:rPr lang="pt-PT" sz="1800" dirty="0"/>
              <a:t> </a:t>
            </a:r>
            <a:r>
              <a:rPr lang="pt-PT" sz="1800" dirty="0" err="1"/>
              <a:t>with</a:t>
            </a:r>
            <a:r>
              <a:rPr lang="pt-PT" sz="1800" dirty="0"/>
              <a:t>, </a:t>
            </a:r>
            <a:r>
              <a:rPr lang="pt-PT" sz="1800" dirty="0" err="1"/>
              <a:t>specially</a:t>
            </a:r>
            <a:r>
              <a:rPr lang="pt-PT" sz="1800" dirty="0"/>
              <a:t> </a:t>
            </a:r>
            <a:r>
              <a:rPr lang="pt-PT" sz="1800" dirty="0" err="1"/>
              <a:t>after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20% </a:t>
            </a:r>
            <a:r>
              <a:rPr lang="pt-PT" sz="1800" dirty="0" err="1"/>
              <a:t>mark</a:t>
            </a:r>
            <a:br>
              <a:rPr lang="pt-PT" sz="1800" dirty="0"/>
            </a:br>
            <a:endParaRPr lang="pt-PT" sz="1600" dirty="0"/>
          </a:p>
        </p:txBody>
      </p:sp>
      <p:pic>
        <p:nvPicPr>
          <p:cNvPr id="6" name="image13.jpg">
            <a:extLst>
              <a:ext uri="{FF2B5EF4-FFF2-40B4-BE49-F238E27FC236}">
                <a16:creationId xmlns:a16="http://schemas.microsoft.com/office/drawing/2014/main" id="{0F431591-A44F-4B2B-9D2A-24D59EDEEA0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43024" y="709214"/>
            <a:ext cx="6797748" cy="592233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3050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186CE5B-647B-40C5-B03C-DEAC2F895AA9}"/>
              </a:ext>
            </a:extLst>
          </p:cNvPr>
          <p:cNvSpPr txBox="1"/>
          <p:nvPr/>
        </p:nvSpPr>
        <p:spPr>
          <a:xfrm>
            <a:off x="3740888" y="3167390"/>
            <a:ext cx="4710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4357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8BB35-37DF-47F4-BBC6-20682608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F6A36D-4F5F-4E53-A3E0-03BF9856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>
              <a:solidFill>
                <a:srgbClr val="0070C0"/>
              </a:solidFill>
            </a:endParaRPr>
          </a:p>
          <a:p>
            <a:endParaRPr lang="pt-PT" dirty="0">
              <a:solidFill>
                <a:srgbClr val="0070C0"/>
              </a:solidFill>
            </a:endParaRPr>
          </a:p>
          <a:p>
            <a:r>
              <a:rPr lang="pt-PT" sz="1900" dirty="0" err="1">
                <a:solidFill>
                  <a:srgbClr val="0070C0"/>
                </a:solidFill>
              </a:rPr>
              <a:t>Kiva</a:t>
            </a:r>
            <a:endParaRPr lang="pt-PT" sz="1900" dirty="0">
              <a:solidFill>
                <a:srgbClr val="0070C0"/>
              </a:solidFill>
            </a:endParaRPr>
          </a:p>
          <a:p>
            <a:pPr lvl="1"/>
            <a:r>
              <a:rPr lang="en-US" sz="1700" dirty="0">
                <a:hlinkClick r:id="rId2" tooltip="Non-profit organiz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Non-profit organization</a:t>
            </a:r>
            <a:r>
              <a:rPr lang="en-US" sz="1700" dirty="0"/>
              <a:t> that allows people to lend money via the </a:t>
            </a:r>
            <a:r>
              <a:rPr lang="en-US" sz="1700" dirty="0">
                <a:hlinkClick r:id="rId3" tooltip="Intern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</a:t>
            </a:r>
            <a:r>
              <a:rPr lang="en-US" sz="1700" dirty="0"/>
              <a:t> to low-income entrepreneurs and students in over 80 countries. Kiva's mission is "to connect people through lending to alleviate poverty."</a:t>
            </a:r>
            <a:endParaRPr lang="pt-PT" sz="1700" dirty="0">
              <a:solidFill>
                <a:srgbClr val="0070C0"/>
              </a:solidFill>
            </a:endParaRPr>
          </a:p>
          <a:p>
            <a:r>
              <a:rPr lang="pt-PT" sz="1900" dirty="0" err="1">
                <a:solidFill>
                  <a:srgbClr val="0070C0"/>
                </a:solidFill>
              </a:rPr>
              <a:t>Goal</a:t>
            </a:r>
            <a:r>
              <a:rPr lang="pt-PT" sz="1900" dirty="0">
                <a:solidFill>
                  <a:srgbClr val="0070C0"/>
                </a:solidFill>
              </a:rPr>
              <a:t> </a:t>
            </a:r>
            <a:r>
              <a:rPr lang="pt-PT" sz="1900" dirty="0" err="1">
                <a:solidFill>
                  <a:srgbClr val="0070C0"/>
                </a:solidFill>
              </a:rPr>
              <a:t>of</a:t>
            </a:r>
            <a:r>
              <a:rPr lang="pt-PT" sz="1900" dirty="0">
                <a:solidFill>
                  <a:srgbClr val="0070C0"/>
                </a:solidFill>
              </a:rPr>
              <a:t> </a:t>
            </a:r>
            <a:r>
              <a:rPr lang="pt-PT" sz="1900" dirty="0" err="1">
                <a:solidFill>
                  <a:srgbClr val="0070C0"/>
                </a:solidFill>
              </a:rPr>
              <a:t>the</a:t>
            </a:r>
            <a:r>
              <a:rPr lang="pt-PT" sz="1900" dirty="0">
                <a:solidFill>
                  <a:srgbClr val="0070C0"/>
                </a:solidFill>
              </a:rPr>
              <a:t> </a:t>
            </a:r>
            <a:r>
              <a:rPr lang="pt-PT" sz="1900" dirty="0" err="1">
                <a:solidFill>
                  <a:srgbClr val="0070C0"/>
                </a:solidFill>
              </a:rPr>
              <a:t>project</a:t>
            </a:r>
            <a:endParaRPr lang="pt-PT" sz="1900" dirty="0">
              <a:solidFill>
                <a:srgbClr val="0070C0"/>
              </a:solidFill>
            </a:endParaRPr>
          </a:p>
          <a:p>
            <a:pPr lvl="1"/>
            <a:r>
              <a:rPr lang="pt-PT" sz="1700" dirty="0" err="1">
                <a:solidFill>
                  <a:schemeClr val="tx1"/>
                </a:solidFill>
              </a:rPr>
              <a:t>Understand</a:t>
            </a:r>
            <a:r>
              <a:rPr lang="pt-PT" sz="1700" dirty="0"/>
              <a:t> </a:t>
            </a:r>
            <a:r>
              <a:rPr lang="pt-PT" sz="1700" dirty="0" err="1"/>
              <a:t>what</a:t>
            </a:r>
            <a:r>
              <a:rPr lang="pt-PT" sz="1700" dirty="0"/>
              <a:t> </a:t>
            </a:r>
            <a:r>
              <a:rPr lang="pt-PT" sz="1700" dirty="0" err="1"/>
              <a:t>variables</a:t>
            </a:r>
            <a:r>
              <a:rPr lang="pt-PT" sz="1700" dirty="0"/>
              <a:t> cause a </a:t>
            </a:r>
            <a:r>
              <a:rPr lang="pt-PT" sz="1700" dirty="0" err="1"/>
              <a:t>higher</a:t>
            </a:r>
            <a:r>
              <a:rPr lang="pt-PT" sz="1700" dirty="0"/>
              <a:t> </a:t>
            </a:r>
            <a:r>
              <a:rPr lang="pt-PT" sz="1700" dirty="0" err="1">
                <a:solidFill>
                  <a:srgbClr val="0070C0"/>
                </a:solidFill>
              </a:rPr>
              <a:t>delay</a:t>
            </a:r>
            <a:r>
              <a:rPr lang="pt-PT" sz="1700" dirty="0"/>
              <a:t> </a:t>
            </a:r>
            <a:r>
              <a:rPr lang="pt-PT" sz="1700" dirty="0" err="1"/>
              <a:t>between</a:t>
            </a:r>
            <a:r>
              <a:rPr lang="pt-PT" sz="1700" dirty="0"/>
              <a:t> </a:t>
            </a:r>
            <a:r>
              <a:rPr lang="pt-PT" sz="1700" dirty="0" err="1"/>
              <a:t>the</a:t>
            </a:r>
            <a:r>
              <a:rPr lang="pt-PT" sz="1700" dirty="0"/>
              <a:t> time a </a:t>
            </a:r>
            <a:r>
              <a:rPr lang="pt-PT" sz="1700" dirty="0" err="1"/>
              <a:t>loan</a:t>
            </a:r>
            <a:r>
              <a:rPr lang="pt-PT" sz="1700" dirty="0"/>
              <a:t> </a:t>
            </a:r>
            <a:r>
              <a:rPr lang="pt-PT" sz="1700" dirty="0" err="1"/>
              <a:t>is</a:t>
            </a:r>
            <a:r>
              <a:rPr lang="pt-PT" sz="1700" dirty="0"/>
              <a:t> </a:t>
            </a:r>
            <a:r>
              <a:rPr lang="pt-PT" sz="1700" dirty="0" err="1"/>
              <a:t>funded</a:t>
            </a:r>
            <a:r>
              <a:rPr lang="pt-PT" sz="1700" dirty="0"/>
              <a:t> </a:t>
            </a:r>
            <a:r>
              <a:rPr lang="pt-PT" sz="1700" dirty="0" err="1"/>
              <a:t>and</a:t>
            </a:r>
            <a:r>
              <a:rPr lang="pt-PT" sz="1700" dirty="0"/>
              <a:t> </a:t>
            </a:r>
            <a:r>
              <a:rPr lang="pt-PT" sz="1700" dirty="0" err="1"/>
              <a:t>the</a:t>
            </a:r>
            <a:r>
              <a:rPr lang="pt-PT" sz="1700" dirty="0"/>
              <a:t> time a </a:t>
            </a:r>
            <a:r>
              <a:rPr lang="pt-PT" sz="1700" dirty="0" err="1"/>
              <a:t>loan</a:t>
            </a:r>
            <a:r>
              <a:rPr lang="pt-PT" sz="1700" dirty="0"/>
              <a:t> </a:t>
            </a:r>
            <a:r>
              <a:rPr lang="pt-PT" sz="1700" dirty="0" err="1"/>
              <a:t>is</a:t>
            </a:r>
            <a:r>
              <a:rPr lang="pt-PT" sz="1700" dirty="0"/>
              <a:t> </a:t>
            </a:r>
            <a:r>
              <a:rPr lang="pt-PT" sz="1700" dirty="0" err="1"/>
              <a:t>posted</a:t>
            </a:r>
            <a:r>
              <a:rPr lang="pt-PT" sz="1700" dirty="0"/>
              <a:t> </a:t>
            </a:r>
            <a:r>
              <a:rPr lang="pt-PT" sz="1700" dirty="0" err="1"/>
              <a:t>or</a:t>
            </a:r>
            <a:r>
              <a:rPr lang="pt-PT" sz="1700" dirty="0"/>
              <a:t> </a:t>
            </a:r>
            <a:r>
              <a:rPr lang="pt-PT" sz="1700" dirty="0" err="1"/>
              <a:t>pre-disbursed</a:t>
            </a:r>
            <a:r>
              <a:rPr lang="pt-PT" sz="1700" dirty="0"/>
              <a:t> to </a:t>
            </a:r>
            <a:r>
              <a:rPr lang="pt-PT" sz="1700" dirty="0" err="1"/>
              <a:t>low-income</a:t>
            </a:r>
            <a:r>
              <a:rPr lang="pt-PT" sz="1700" dirty="0"/>
              <a:t> </a:t>
            </a:r>
            <a:r>
              <a:rPr lang="pt-PT" sz="1700" dirty="0" err="1"/>
              <a:t>entrepeneurs</a:t>
            </a:r>
            <a:r>
              <a:rPr lang="pt-PT" sz="1700" dirty="0"/>
              <a:t>.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C42EA8-9350-4200-8445-98C4E1E18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86" y="2281164"/>
            <a:ext cx="32480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8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0633B-8DEF-43A5-ADAD-F5FDEA7B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EXPLORATORY DATA ANALYSIS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B4FD777E-6880-4AC5-92EB-FDFFE72ED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521" y="1093307"/>
            <a:ext cx="8877300" cy="3438525"/>
          </a:xfrm>
        </p:spPr>
      </p:pic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BACC53BB-6212-4AE0-8F4E-33F29BC14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4890782"/>
            <a:ext cx="5869987" cy="1694576"/>
          </a:xfrm>
        </p:spPr>
        <p:txBody>
          <a:bodyPr>
            <a:noAutofit/>
          </a:bodyPr>
          <a:lstStyle/>
          <a:p>
            <a:pPr algn="just"/>
            <a:r>
              <a:rPr lang="pt-PT" sz="1800" dirty="0"/>
              <a:t>“Real” time </a:t>
            </a:r>
            <a:r>
              <a:rPr lang="pt-PT" sz="1800" dirty="0" err="1"/>
              <a:t>delay</a:t>
            </a:r>
            <a:r>
              <a:rPr lang="pt-PT" sz="1800" dirty="0"/>
              <a:t>: </a:t>
            </a:r>
          </a:p>
          <a:p>
            <a:pPr algn="just"/>
            <a:r>
              <a:rPr lang="pt-PT" sz="1800" dirty="0" err="1"/>
              <a:t>Difference</a:t>
            </a:r>
            <a:r>
              <a:rPr lang="pt-PT" sz="1800" dirty="0"/>
              <a:t> (in </a:t>
            </a:r>
            <a:r>
              <a:rPr lang="pt-PT" sz="1800" dirty="0" err="1"/>
              <a:t>days</a:t>
            </a:r>
            <a:r>
              <a:rPr lang="pt-PT" sz="1800" dirty="0"/>
              <a:t>) </a:t>
            </a:r>
            <a:r>
              <a:rPr lang="pt-PT" sz="1800" dirty="0" err="1"/>
              <a:t>between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time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funding </a:t>
            </a:r>
            <a:r>
              <a:rPr lang="pt-PT" sz="1800" dirty="0" err="1"/>
              <a:t>of</a:t>
            </a:r>
            <a:r>
              <a:rPr lang="pt-PT" sz="1800" dirty="0"/>
              <a:t> a </a:t>
            </a:r>
            <a:r>
              <a:rPr lang="pt-PT" sz="1800" dirty="0" err="1"/>
              <a:t>loan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posting</a:t>
            </a:r>
            <a:r>
              <a:rPr lang="pt-PT" sz="1800" dirty="0"/>
              <a:t> </a:t>
            </a:r>
            <a:r>
              <a:rPr lang="pt-PT" sz="1800" dirty="0" err="1"/>
              <a:t>on</a:t>
            </a:r>
            <a:r>
              <a:rPr lang="pt-PT" sz="1800" dirty="0"/>
              <a:t> </a:t>
            </a:r>
            <a:r>
              <a:rPr lang="pt-PT" sz="1800" dirty="0" err="1"/>
              <a:t>Kiva’s</a:t>
            </a:r>
            <a:r>
              <a:rPr lang="pt-PT" sz="1800" dirty="0"/>
              <a:t> website </a:t>
            </a:r>
            <a:r>
              <a:rPr lang="pt-PT" sz="1800" dirty="0" err="1"/>
              <a:t>or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time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pre-disbursal</a:t>
            </a:r>
            <a:r>
              <a:rPr lang="pt-PT" sz="1800" dirty="0"/>
              <a:t> to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client</a:t>
            </a:r>
            <a:r>
              <a:rPr lang="pt-PT" sz="1800" dirty="0"/>
              <a:t>, </a:t>
            </a:r>
            <a:r>
              <a:rPr lang="pt-PT" sz="1800" dirty="0" err="1"/>
              <a:t>whichever</a:t>
            </a:r>
            <a:r>
              <a:rPr lang="pt-PT" sz="1800" dirty="0"/>
              <a:t> </a:t>
            </a:r>
            <a:r>
              <a:rPr lang="pt-PT" sz="1800" dirty="0" err="1"/>
              <a:t>occurred</a:t>
            </a:r>
            <a:r>
              <a:rPr lang="pt-PT" sz="1800" dirty="0"/>
              <a:t> </a:t>
            </a:r>
            <a:r>
              <a:rPr lang="pt-PT" sz="1800" dirty="0" err="1"/>
              <a:t>first</a:t>
            </a:r>
            <a:r>
              <a:rPr lang="pt-PT" sz="1800" dirty="0"/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DFA98A-FD1A-4161-B612-548E92E5AA29}"/>
              </a:ext>
            </a:extLst>
          </p:cNvPr>
          <p:cNvSpPr txBox="1"/>
          <p:nvPr/>
        </p:nvSpPr>
        <p:spPr>
          <a:xfrm>
            <a:off x="1736521" y="614918"/>
            <a:ext cx="921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>
                <a:solidFill>
                  <a:srgbClr val="FFC000"/>
                </a:solidFill>
              </a:rPr>
              <a:t>Delays</a:t>
            </a:r>
            <a:r>
              <a:rPr lang="pt-PT" b="1" dirty="0">
                <a:solidFill>
                  <a:srgbClr val="FFC000"/>
                </a:solidFill>
              </a:rPr>
              <a:t> are </a:t>
            </a:r>
            <a:r>
              <a:rPr lang="pt-PT" b="1" dirty="0" err="1">
                <a:solidFill>
                  <a:srgbClr val="FFC000"/>
                </a:solidFill>
              </a:rPr>
              <a:t>increasing</a:t>
            </a:r>
            <a:r>
              <a:rPr lang="pt-PT" b="1" dirty="0">
                <a:solidFill>
                  <a:srgbClr val="FFC000"/>
                </a:solidFill>
              </a:rPr>
              <a:t>, </a:t>
            </a:r>
            <a:r>
              <a:rPr lang="pt-PT" b="1" dirty="0" err="1">
                <a:solidFill>
                  <a:srgbClr val="FFC000"/>
                </a:solidFill>
              </a:rPr>
              <a:t>on</a:t>
            </a:r>
            <a:r>
              <a:rPr lang="pt-PT" b="1" dirty="0">
                <a:solidFill>
                  <a:srgbClr val="FFC000"/>
                </a:solidFill>
              </a:rPr>
              <a:t> </a:t>
            </a:r>
            <a:r>
              <a:rPr lang="pt-PT" b="1" dirty="0" err="1">
                <a:solidFill>
                  <a:srgbClr val="FFC000"/>
                </a:solidFill>
              </a:rPr>
              <a:t>average</a:t>
            </a:r>
            <a:r>
              <a:rPr lang="pt-PT" b="1" dirty="0">
                <a:solidFill>
                  <a:srgbClr val="FFC000"/>
                </a:solidFill>
              </a:rPr>
              <a:t>, </a:t>
            </a:r>
            <a:r>
              <a:rPr lang="pt-PT" b="1" dirty="0" err="1">
                <a:solidFill>
                  <a:srgbClr val="FFC000"/>
                </a:solidFill>
              </a:rPr>
              <a:t>over</a:t>
            </a:r>
            <a:r>
              <a:rPr lang="pt-PT" b="1" dirty="0">
                <a:solidFill>
                  <a:srgbClr val="FFC000"/>
                </a:solidFill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276625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463CB-CD6A-41C0-AB51-2182A70F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EXPLORATORY DATA ANALYSIS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CF63E5CF-AD47-4821-A9F4-22981CF28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51" y="1391219"/>
            <a:ext cx="6709144" cy="3505200"/>
          </a:xfrm>
        </p:spPr>
      </p:pic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4F15B17-28A2-4F7E-85E6-8FDC62CB3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THE CYCLICAL NATURE OF THE KIVA LOAN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F82D753-965F-4CC9-947E-796123D19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76" y="1391219"/>
            <a:ext cx="4608532" cy="35052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924CE1-4F6A-43FB-841F-41507628F52C}"/>
              </a:ext>
            </a:extLst>
          </p:cNvPr>
          <p:cNvSpPr txBox="1"/>
          <p:nvPr/>
        </p:nvSpPr>
        <p:spPr>
          <a:xfrm>
            <a:off x="680484" y="680484"/>
            <a:ext cx="1093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Close</a:t>
            </a:r>
            <a:r>
              <a:rPr lang="pt-PT" dirty="0"/>
              <a:t> to 60%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loans</a:t>
            </a:r>
            <a:r>
              <a:rPr lang="pt-PT" dirty="0"/>
              <a:t> are </a:t>
            </a:r>
            <a:r>
              <a:rPr lang="pt-PT" dirty="0" err="1"/>
              <a:t>funded</a:t>
            </a:r>
            <a:r>
              <a:rPr lang="pt-PT" dirty="0"/>
              <a:t> </a:t>
            </a:r>
            <a:r>
              <a:rPr lang="pt-PT" dirty="0" err="1"/>
              <a:t>within</a:t>
            </a:r>
            <a:r>
              <a:rPr lang="pt-PT" dirty="0"/>
              <a:t> a </a:t>
            </a:r>
            <a:r>
              <a:rPr lang="pt-PT" dirty="0" err="1"/>
              <a:t>month</a:t>
            </a:r>
            <a:r>
              <a:rPr lang="pt-PT" dirty="0"/>
              <a:t>  |  97% are </a:t>
            </a:r>
            <a:r>
              <a:rPr lang="pt-PT" dirty="0" err="1"/>
              <a:t>funded</a:t>
            </a:r>
            <a:r>
              <a:rPr lang="pt-PT" dirty="0"/>
              <a:t> </a:t>
            </a:r>
            <a:r>
              <a:rPr lang="pt-PT" dirty="0" err="1"/>
              <a:t>within</a:t>
            </a:r>
            <a:r>
              <a:rPr lang="pt-PT" dirty="0"/>
              <a:t> 2 </a:t>
            </a:r>
            <a:r>
              <a:rPr lang="pt-PT" dirty="0" err="1"/>
              <a:t>months</a:t>
            </a:r>
            <a:r>
              <a:rPr lang="pt-PT" dirty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3330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463CB-CD6A-41C0-AB51-2182A70F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EXPLORATORY DATA ANALYSIS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4F15B17-28A2-4F7E-85E6-8FDC62CB3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SOME IMPORTANT FEATURES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924CE1-4F6A-43FB-841F-41507628F52C}"/>
              </a:ext>
            </a:extLst>
          </p:cNvPr>
          <p:cNvSpPr txBox="1"/>
          <p:nvPr/>
        </p:nvSpPr>
        <p:spPr>
          <a:xfrm>
            <a:off x="6500038" y="743797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LOAN AMOUNT</a:t>
            </a:r>
          </a:p>
          <a:p>
            <a:endParaRPr lang="pt-PT" dirty="0"/>
          </a:p>
        </p:txBody>
      </p:sp>
      <p:pic>
        <p:nvPicPr>
          <p:cNvPr id="9" name="image12.jpg">
            <a:extLst>
              <a:ext uri="{FF2B5EF4-FFF2-40B4-BE49-F238E27FC236}">
                <a16:creationId xmlns:a16="http://schemas.microsoft.com/office/drawing/2014/main" id="{980A89CB-79A8-4B1E-A4F1-BB62DB9CFF6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86857" y="1326815"/>
            <a:ext cx="6222287" cy="3614516"/>
          </a:xfrm>
          <a:prstGeom prst="rect">
            <a:avLst/>
          </a:prstGeom>
          <a:ln/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48BF55-2938-48C8-B95D-92BF930FECBD}"/>
              </a:ext>
            </a:extLst>
          </p:cNvPr>
          <p:cNvSpPr txBox="1"/>
          <p:nvPr/>
        </p:nvSpPr>
        <p:spPr>
          <a:xfrm>
            <a:off x="832884" y="832884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COUNTRIES</a:t>
            </a:r>
          </a:p>
          <a:p>
            <a:endParaRPr lang="pt-PT" dirty="0"/>
          </a:p>
        </p:txBody>
      </p:sp>
      <p:pic>
        <p:nvPicPr>
          <p:cNvPr id="13" name="image7.jpg">
            <a:extLst>
              <a:ext uri="{FF2B5EF4-FFF2-40B4-BE49-F238E27FC236}">
                <a16:creationId xmlns:a16="http://schemas.microsoft.com/office/drawing/2014/main" id="{60CE394E-7B24-41E3-A072-05414980513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55394" y="1413522"/>
            <a:ext cx="4849749" cy="3441102"/>
          </a:xfrm>
          <a:prstGeom prst="rect">
            <a:avLst/>
          </a:prstGeom>
          <a:ln/>
        </p:spPr>
      </p:pic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98558DAC-8624-4674-B460-46C0CC8CC935}"/>
              </a:ext>
            </a:extLst>
          </p:cNvPr>
          <p:cNvCxnSpPr/>
          <p:nvPr/>
        </p:nvCxnSpPr>
        <p:spPr>
          <a:xfrm>
            <a:off x="6855394" y="648586"/>
            <a:ext cx="0" cy="429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75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463CB-CD6A-41C0-AB51-2182A70F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EXPLORATORY DATA ANALYSIS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4F15B17-28A2-4F7E-85E6-8FDC62CB3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SOME IMPORTANT FEATURES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924CE1-4F6A-43FB-841F-41507628F52C}"/>
              </a:ext>
            </a:extLst>
          </p:cNvPr>
          <p:cNvSpPr txBox="1"/>
          <p:nvPr/>
        </p:nvSpPr>
        <p:spPr>
          <a:xfrm>
            <a:off x="6500037" y="700613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TOTAL NUMBER OF LENDERS</a:t>
            </a:r>
          </a:p>
          <a:p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48BF55-2938-48C8-B95D-92BF930FECBD}"/>
              </a:ext>
            </a:extLst>
          </p:cNvPr>
          <p:cNvSpPr txBox="1"/>
          <p:nvPr/>
        </p:nvSpPr>
        <p:spPr>
          <a:xfrm>
            <a:off x="832883" y="736709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SECTORS</a:t>
            </a:r>
          </a:p>
          <a:p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98558DAC-8624-4674-B460-46C0CC8CC935}"/>
              </a:ext>
            </a:extLst>
          </p:cNvPr>
          <p:cNvCxnSpPr/>
          <p:nvPr/>
        </p:nvCxnSpPr>
        <p:spPr>
          <a:xfrm>
            <a:off x="6855394" y="648586"/>
            <a:ext cx="0" cy="429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15.jpg">
            <a:extLst>
              <a:ext uri="{FF2B5EF4-FFF2-40B4-BE49-F238E27FC236}">
                <a16:creationId xmlns:a16="http://schemas.microsoft.com/office/drawing/2014/main" id="{D077CCF4-7023-4BBE-B694-12CF439770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5462" y="1190847"/>
            <a:ext cx="6551021" cy="3663776"/>
          </a:xfrm>
          <a:prstGeom prst="rect">
            <a:avLst/>
          </a:prstGeom>
          <a:ln/>
        </p:spPr>
      </p:pic>
      <p:pic>
        <p:nvPicPr>
          <p:cNvPr id="15" name="image30.jpg">
            <a:extLst>
              <a:ext uri="{FF2B5EF4-FFF2-40B4-BE49-F238E27FC236}">
                <a16:creationId xmlns:a16="http://schemas.microsoft.com/office/drawing/2014/main" id="{86F97B80-C7A5-4CBD-93DD-DCD928FDA6A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34305" y="1059873"/>
            <a:ext cx="4857193" cy="379474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8999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463CB-CD6A-41C0-AB51-2182A70F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EXPLORATORY DATA ANALYSIS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4F15B17-28A2-4F7E-85E6-8FDC62CB3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SOME IMPORTANT FEATURES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924CE1-4F6A-43FB-841F-41507628F52C}"/>
              </a:ext>
            </a:extLst>
          </p:cNvPr>
          <p:cNvSpPr txBox="1"/>
          <p:nvPr/>
        </p:nvSpPr>
        <p:spPr>
          <a:xfrm>
            <a:off x="6500038" y="743797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LENDER TERM</a:t>
            </a:r>
          </a:p>
          <a:p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48BF55-2938-48C8-B95D-92BF930FECBD}"/>
              </a:ext>
            </a:extLst>
          </p:cNvPr>
          <p:cNvSpPr txBox="1"/>
          <p:nvPr/>
        </p:nvSpPr>
        <p:spPr>
          <a:xfrm>
            <a:off x="687625" y="743796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PARTNERS</a:t>
            </a:r>
          </a:p>
          <a:p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98558DAC-8624-4674-B460-46C0CC8CC935}"/>
              </a:ext>
            </a:extLst>
          </p:cNvPr>
          <p:cNvCxnSpPr/>
          <p:nvPr/>
        </p:nvCxnSpPr>
        <p:spPr>
          <a:xfrm>
            <a:off x="6855394" y="648586"/>
            <a:ext cx="0" cy="429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2.jpg">
            <a:extLst>
              <a:ext uri="{FF2B5EF4-FFF2-40B4-BE49-F238E27FC236}">
                <a16:creationId xmlns:a16="http://schemas.microsoft.com/office/drawing/2014/main" id="{93E4A18E-0DA1-4CC7-AEF2-A982698132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05484" y="1156049"/>
            <a:ext cx="5984317" cy="3785282"/>
          </a:xfrm>
          <a:prstGeom prst="rect">
            <a:avLst/>
          </a:prstGeom>
          <a:ln/>
        </p:spPr>
      </p:pic>
      <p:pic>
        <p:nvPicPr>
          <p:cNvPr id="16" name="image6.jpg">
            <a:extLst>
              <a:ext uri="{FF2B5EF4-FFF2-40B4-BE49-F238E27FC236}">
                <a16:creationId xmlns:a16="http://schemas.microsoft.com/office/drawing/2014/main" id="{CE29C145-08AD-4A57-AF4B-4ED04AD11B8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86581" y="1140197"/>
            <a:ext cx="4714875" cy="37052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231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463CB-CD6A-41C0-AB51-2182A70F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EXPLORATORY DATA ANALYSIS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4F15B17-28A2-4F7E-85E6-8FDC62CB3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SOME IMPORTANT FEATURES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924CE1-4F6A-43FB-841F-41507628F52C}"/>
              </a:ext>
            </a:extLst>
          </p:cNvPr>
          <p:cNvSpPr txBox="1"/>
          <p:nvPr/>
        </p:nvSpPr>
        <p:spPr>
          <a:xfrm>
            <a:off x="6500038" y="743797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CURRENCY POLICY</a:t>
            </a:r>
          </a:p>
          <a:p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48BF55-2938-48C8-B95D-92BF930FECBD}"/>
              </a:ext>
            </a:extLst>
          </p:cNvPr>
          <p:cNvSpPr txBox="1"/>
          <p:nvPr/>
        </p:nvSpPr>
        <p:spPr>
          <a:xfrm>
            <a:off x="687625" y="743796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CURRENCIES</a:t>
            </a:r>
          </a:p>
          <a:p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98558DAC-8624-4674-B460-46C0CC8CC935}"/>
              </a:ext>
            </a:extLst>
          </p:cNvPr>
          <p:cNvCxnSpPr/>
          <p:nvPr/>
        </p:nvCxnSpPr>
        <p:spPr>
          <a:xfrm>
            <a:off x="6855394" y="648586"/>
            <a:ext cx="0" cy="429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28.jpg">
            <a:extLst>
              <a:ext uri="{FF2B5EF4-FFF2-40B4-BE49-F238E27FC236}">
                <a16:creationId xmlns:a16="http://schemas.microsoft.com/office/drawing/2014/main" id="{6D721438-6CFB-48AC-9AA5-267F89C7177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112558" y="1145738"/>
            <a:ext cx="4625577" cy="3649546"/>
          </a:xfrm>
          <a:prstGeom prst="rect">
            <a:avLst/>
          </a:prstGeom>
          <a:ln/>
        </p:spPr>
      </p:pic>
      <p:pic>
        <p:nvPicPr>
          <p:cNvPr id="18" name="image32.jpg">
            <a:extLst>
              <a:ext uri="{FF2B5EF4-FFF2-40B4-BE49-F238E27FC236}">
                <a16:creationId xmlns:a16="http://schemas.microsoft.com/office/drawing/2014/main" id="{1A8B9924-6B20-4AAB-A75D-538A8DE54F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62562" y="1145738"/>
            <a:ext cx="6268664" cy="382988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8201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3CF71-2C63-498C-9E1A-09CB2E74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Feature</a:t>
            </a:r>
            <a:r>
              <a:rPr lang="pt-PT" dirty="0"/>
              <a:t> EXTRACTION: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488573E5-D6A1-4234-B7FF-6B31D0FB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Model</a:t>
            </a:r>
            <a:r>
              <a:rPr lang="pt-PT" dirty="0"/>
              <a:t>: </a:t>
            </a:r>
          </a:p>
          <a:p>
            <a:pPr lvl="1"/>
            <a:r>
              <a:rPr lang="pt-PT" sz="1800" b="1" dirty="0" err="1"/>
              <a:t>Classification</a:t>
            </a:r>
            <a:r>
              <a:rPr lang="pt-PT" sz="1800" b="1" dirty="0"/>
              <a:t> </a:t>
            </a:r>
            <a:r>
              <a:rPr lang="pt-PT" sz="1800" b="1" dirty="0" err="1"/>
              <a:t>problem</a:t>
            </a:r>
            <a:r>
              <a:rPr lang="pt-PT" sz="1800" b="1" dirty="0"/>
              <a:t> | "</a:t>
            </a:r>
            <a:r>
              <a:rPr lang="pt-PT" sz="1800" b="1" dirty="0" err="1"/>
              <a:t>high</a:t>
            </a:r>
            <a:r>
              <a:rPr lang="pt-PT" sz="1800" b="1" dirty="0"/>
              <a:t>" </a:t>
            </a:r>
            <a:r>
              <a:rPr lang="pt-PT" sz="1800" b="1" dirty="0" err="1"/>
              <a:t>vs</a:t>
            </a:r>
            <a:r>
              <a:rPr lang="pt-PT" sz="1800" b="1" dirty="0"/>
              <a:t> "</a:t>
            </a:r>
            <a:r>
              <a:rPr lang="pt-PT" sz="1800" b="1" dirty="0" err="1"/>
              <a:t>low</a:t>
            </a:r>
            <a:r>
              <a:rPr lang="pt-PT" sz="1800" b="1" dirty="0"/>
              <a:t>" </a:t>
            </a:r>
            <a:r>
              <a:rPr lang="pt-PT" sz="1800" b="1" dirty="0" err="1"/>
              <a:t>delay</a:t>
            </a:r>
            <a:r>
              <a:rPr lang="pt-PT" sz="1800" b="1" dirty="0"/>
              <a:t>:</a:t>
            </a:r>
          </a:p>
          <a:p>
            <a:pPr lvl="2"/>
            <a:r>
              <a:rPr lang="pt-PT" sz="1800" dirty="0"/>
              <a:t>"</a:t>
            </a:r>
            <a:r>
              <a:rPr lang="pt-PT" sz="1800" dirty="0" err="1"/>
              <a:t>high</a:t>
            </a:r>
            <a:r>
              <a:rPr lang="pt-PT" sz="1800" dirty="0"/>
              <a:t>" </a:t>
            </a:r>
            <a:r>
              <a:rPr lang="pt-PT" sz="1800" dirty="0" err="1"/>
              <a:t>loan</a:t>
            </a:r>
            <a:r>
              <a:rPr lang="pt-PT" sz="1800" dirty="0"/>
              <a:t> </a:t>
            </a:r>
            <a:r>
              <a:rPr lang="pt-PT" sz="1800" dirty="0" err="1"/>
              <a:t>delay</a:t>
            </a:r>
            <a:r>
              <a:rPr lang="pt-PT" sz="1800" dirty="0"/>
              <a:t>: a </a:t>
            </a:r>
            <a:r>
              <a:rPr lang="pt-PT" sz="1800" dirty="0" err="1"/>
              <a:t>loan</a:t>
            </a:r>
            <a:r>
              <a:rPr lang="pt-PT" sz="1800" dirty="0"/>
              <a:t> </a:t>
            </a:r>
            <a:r>
              <a:rPr lang="pt-PT" sz="1800" dirty="0" err="1"/>
              <a:t>that</a:t>
            </a:r>
            <a:r>
              <a:rPr lang="pt-PT" sz="1800" dirty="0"/>
              <a:t> takes &gt; 26 </a:t>
            </a:r>
            <a:r>
              <a:rPr lang="pt-PT" sz="1800" dirty="0" err="1"/>
              <a:t>days</a:t>
            </a:r>
            <a:r>
              <a:rPr lang="pt-PT" sz="1800" dirty="0"/>
              <a:t> to </a:t>
            </a:r>
            <a:r>
              <a:rPr lang="pt-PT" sz="1800" dirty="0" err="1"/>
              <a:t>fund</a:t>
            </a:r>
            <a:r>
              <a:rPr lang="pt-PT" sz="1800" dirty="0"/>
              <a:t>: 1</a:t>
            </a:r>
          </a:p>
          <a:p>
            <a:pPr lvl="2"/>
            <a:r>
              <a:rPr lang="pt-PT" sz="1800" dirty="0"/>
              <a:t>“</a:t>
            </a:r>
            <a:r>
              <a:rPr lang="pt-PT" sz="1800" dirty="0" err="1"/>
              <a:t>low</a:t>
            </a:r>
            <a:r>
              <a:rPr lang="pt-PT" sz="1800" dirty="0"/>
              <a:t>" </a:t>
            </a:r>
            <a:r>
              <a:rPr lang="pt-PT" sz="1800" dirty="0" err="1"/>
              <a:t>loan</a:t>
            </a:r>
            <a:r>
              <a:rPr lang="pt-PT" sz="1800" dirty="0"/>
              <a:t> </a:t>
            </a:r>
            <a:r>
              <a:rPr lang="pt-PT" sz="1800" dirty="0" err="1"/>
              <a:t>delay</a:t>
            </a:r>
            <a:r>
              <a:rPr lang="pt-PT" sz="1800" dirty="0"/>
              <a:t>: a </a:t>
            </a:r>
            <a:r>
              <a:rPr lang="pt-PT" sz="1800" dirty="0" err="1"/>
              <a:t>loan</a:t>
            </a:r>
            <a:r>
              <a:rPr lang="pt-PT" sz="1800" dirty="0"/>
              <a:t> </a:t>
            </a:r>
            <a:r>
              <a:rPr lang="pt-PT" sz="1800" dirty="0" err="1"/>
              <a:t>that</a:t>
            </a:r>
            <a:r>
              <a:rPr lang="pt-PT" sz="1800" dirty="0"/>
              <a:t> takes &lt;= 26 </a:t>
            </a:r>
            <a:r>
              <a:rPr lang="pt-PT" sz="1800" dirty="0" err="1"/>
              <a:t>days</a:t>
            </a:r>
            <a:r>
              <a:rPr lang="pt-PT" sz="1800" dirty="0"/>
              <a:t> to </a:t>
            </a:r>
            <a:r>
              <a:rPr lang="pt-PT" sz="1800" dirty="0" err="1"/>
              <a:t>fund</a:t>
            </a:r>
            <a:r>
              <a:rPr lang="pt-PT" sz="1800" dirty="0"/>
              <a:t>: 0</a:t>
            </a:r>
          </a:p>
          <a:p>
            <a:pPr marL="630000" lvl="2" indent="0">
              <a:buNone/>
            </a:pPr>
            <a:endParaRPr lang="pt-PT" sz="1800" dirty="0"/>
          </a:p>
          <a:p>
            <a:r>
              <a:rPr lang="pt-PT" b="1" dirty="0"/>
              <a:t>Countries: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50 countries (97%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data) ---&gt; </a:t>
            </a:r>
            <a:r>
              <a:rPr lang="pt-PT" dirty="0" err="1"/>
              <a:t>remaining</a:t>
            </a:r>
            <a:r>
              <a:rPr lang="pt-PT" dirty="0"/>
              <a:t> countries </a:t>
            </a:r>
            <a:r>
              <a:rPr lang="pt-PT" dirty="0" err="1"/>
              <a:t>into</a:t>
            </a:r>
            <a:r>
              <a:rPr lang="pt-PT" dirty="0"/>
              <a:t> '</a:t>
            </a:r>
            <a:r>
              <a:rPr lang="pt-PT" dirty="0" err="1"/>
              <a:t>country_name_other</a:t>
            </a:r>
            <a:r>
              <a:rPr lang="pt-PT" dirty="0"/>
              <a:t>'.</a:t>
            </a:r>
          </a:p>
          <a:p>
            <a:r>
              <a:rPr lang="pt-PT" b="1" dirty="0" err="1"/>
              <a:t>Partners</a:t>
            </a:r>
            <a:r>
              <a:rPr lang="pt-PT" b="1" dirty="0"/>
              <a:t>: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100 </a:t>
            </a:r>
            <a:r>
              <a:rPr lang="pt-PT" dirty="0" err="1"/>
              <a:t>partners</a:t>
            </a:r>
            <a:r>
              <a:rPr lang="pt-PT" dirty="0"/>
              <a:t> (85%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data) ---&gt; </a:t>
            </a:r>
            <a:r>
              <a:rPr lang="pt-PT" dirty="0" err="1"/>
              <a:t>remaining</a:t>
            </a:r>
            <a:r>
              <a:rPr lang="pt-PT" dirty="0"/>
              <a:t> </a:t>
            </a:r>
            <a:r>
              <a:rPr lang="pt-PT" dirty="0" err="1"/>
              <a:t>partners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'</a:t>
            </a:r>
            <a:r>
              <a:rPr lang="pt-PT" dirty="0" err="1"/>
              <a:t>partner_id_other</a:t>
            </a:r>
            <a:r>
              <a:rPr lang="pt-PT" dirty="0"/>
              <a:t>’.</a:t>
            </a:r>
          </a:p>
          <a:p>
            <a:r>
              <a:rPr lang="pt-PT" b="1" dirty="0" err="1"/>
              <a:t>Currency</a:t>
            </a:r>
            <a:r>
              <a:rPr lang="pt-PT" b="1" dirty="0"/>
              <a:t>: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25 </a:t>
            </a:r>
            <a:r>
              <a:rPr lang="pt-PT" dirty="0" err="1"/>
              <a:t>currencies</a:t>
            </a:r>
            <a:r>
              <a:rPr lang="pt-PT" dirty="0"/>
              <a:t> (90%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data) ---&gt; </a:t>
            </a:r>
            <a:r>
              <a:rPr lang="pt-PT" dirty="0" err="1"/>
              <a:t>remaining</a:t>
            </a:r>
            <a:r>
              <a:rPr lang="pt-PT" dirty="0"/>
              <a:t> </a:t>
            </a:r>
            <a:r>
              <a:rPr lang="pt-PT" dirty="0" err="1"/>
              <a:t>currencies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'</a:t>
            </a:r>
            <a:r>
              <a:rPr lang="pt-PT" dirty="0" err="1"/>
              <a:t>currency_other</a:t>
            </a:r>
            <a:r>
              <a:rPr lang="pt-PT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1243257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299</TotalTime>
  <Words>364</Words>
  <Application>Microsoft Office PowerPoint</Application>
  <PresentationFormat>Ecrã Panorâmico</PresentationFormat>
  <Paragraphs>61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Dividendo</vt:lpstr>
      <vt:lpstr>Kiva.org loan delays</vt:lpstr>
      <vt:lpstr>Problem statement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MODEL and Initial Feature EXTRACTION:</vt:lpstr>
      <vt:lpstr>Model results &amp; Tuning</vt:lpstr>
      <vt:lpstr>WINNER: RANDOM FOREST CLASSIFIER</vt:lpstr>
      <vt:lpstr> Feature importances  1. Loan amount  2. total number of lenders  3. lender term  4. currency policy (shared or not)  6. other partners (300+)  7. …   </vt:lpstr>
      <vt:lpstr> Feature importances  15 MOST IMPORTANT  63 % CUMULATIVE IMPORTANCE           </vt:lpstr>
      <vt:lpstr>Caution with the interpretation  These importances might hide the fact that a cause of a delay in a loan can have origin on one or few variables, but when other variables are highly correlated with those, they will appear "important" as well.  EXAMPLE: Guarani, PARAGUAY’S currency. SHARP devaluation of the Guarani during THIS PERIOD. the USD/PYG exchanged at 3972.000 in 2008,  and by 2018 that rate was 5697.113.    CURRENCY POLICY contributed  significantly to delays, which points to the fact that strong devaluations are difficult to deal with, specially after the 20% mark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Kiva.org loan delays</dc:title>
  <dc:creator>Miguel Baptista</dc:creator>
  <cp:lastModifiedBy>Miguel Baptista</cp:lastModifiedBy>
  <cp:revision>32</cp:revision>
  <dcterms:created xsi:type="dcterms:W3CDTF">2019-05-24T13:55:47Z</dcterms:created>
  <dcterms:modified xsi:type="dcterms:W3CDTF">2019-05-25T12:18:56Z</dcterms:modified>
</cp:coreProperties>
</file>