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13DBF-1EB5-4BDD-B10A-B93C3A1150D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E4E1DC4-4CB1-477F-ACC3-11C088A088B9}">
      <dgm:prSet/>
      <dgm:spPr/>
      <dgm:t>
        <a:bodyPr/>
        <a:lstStyle/>
        <a:p>
          <a:r>
            <a:rPr lang="pt-PT"/>
            <a:t>Which book should I read next?</a:t>
          </a:r>
          <a:endParaRPr lang="en-US"/>
        </a:p>
      </dgm:t>
    </dgm:pt>
    <dgm:pt modelId="{F3501D8D-3FF7-4E3F-BEA0-39F8B9892789}" type="parTrans" cxnId="{D61BC675-2718-46B2-AEE3-4C8B6FCA4194}">
      <dgm:prSet/>
      <dgm:spPr/>
      <dgm:t>
        <a:bodyPr/>
        <a:lstStyle/>
        <a:p>
          <a:endParaRPr lang="en-US"/>
        </a:p>
      </dgm:t>
    </dgm:pt>
    <dgm:pt modelId="{75BFFE80-55AB-4247-B066-D923A87C3B98}" type="sibTrans" cxnId="{D61BC675-2718-46B2-AEE3-4C8B6FCA4194}">
      <dgm:prSet/>
      <dgm:spPr/>
      <dgm:t>
        <a:bodyPr/>
        <a:lstStyle/>
        <a:p>
          <a:endParaRPr lang="en-US"/>
        </a:p>
      </dgm:t>
    </dgm:pt>
    <dgm:pt modelId="{12BD522A-07EA-4409-A3EC-77A7C9B6151F}">
      <dgm:prSet/>
      <dgm:spPr/>
      <dgm:t>
        <a:bodyPr/>
        <a:lstStyle/>
        <a:p>
          <a:r>
            <a:rPr lang="en-US" b="1"/>
            <a:t>Goodreads.com</a:t>
          </a:r>
          <a:r>
            <a:rPr lang="en-US"/>
            <a:t> is a social cataloging website that allows individuals to freely search its database of books, annotations, and reviews. </a:t>
          </a:r>
        </a:p>
      </dgm:t>
    </dgm:pt>
    <dgm:pt modelId="{6A079E4B-BB70-4E1C-8793-8E35D85D33F1}" type="parTrans" cxnId="{AC88FABC-1656-4961-8AAD-65EEFC534994}">
      <dgm:prSet/>
      <dgm:spPr/>
      <dgm:t>
        <a:bodyPr/>
        <a:lstStyle/>
        <a:p>
          <a:endParaRPr lang="en-US"/>
        </a:p>
      </dgm:t>
    </dgm:pt>
    <dgm:pt modelId="{4CD9DE33-6BBC-4CAB-9D95-833F36728478}" type="sibTrans" cxnId="{AC88FABC-1656-4961-8AAD-65EEFC534994}">
      <dgm:prSet/>
      <dgm:spPr/>
      <dgm:t>
        <a:bodyPr/>
        <a:lstStyle/>
        <a:p>
          <a:endParaRPr lang="en-US"/>
        </a:p>
      </dgm:t>
    </dgm:pt>
    <dgm:pt modelId="{E9943100-7A15-4A4D-9BAA-C84C3A1398FC}">
      <dgm:prSet/>
      <dgm:spPr/>
      <dgm:t>
        <a:bodyPr/>
        <a:lstStyle/>
        <a:p>
          <a:r>
            <a:rPr lang="en-US" dirty="0"/>
            <a:t>This problem is very relevant for Amazon or any other related company since it can potentially increase its profits as it gives recommendations of interest to their clients. Some of the key statistics about recommender systems are the following:</a:t>
          </a:r>
        </a:p>
      </dgm:t>
    </dgm:pt>
    <dgm:pt modelId="{0B346262-5D57-4558-9CD3-A5256B8571F6}" type="parTrans" cxnId="{CE46C028-019B-4407-B917-9C77DC2C4BDC}">
      <dgm:prSet/>
      <dgm:spPr/>
      <dgm:t>
        <a:bodyPr/>
        <a:lstStyle/>
        <a:p>
          <a:endParaRPr lang="en-US"/>
        </a:p>
      </dgm:t>
    </dgm:pt>
    <dgm:pt modelId="{AE3569DA-CC7F-4E73-BC0C-9F23445FDE79}" type="sibTrans" cxnId="{CE46C028-019B-4407-B917-9C77DC2C4BDC}">
      <dgm:prSet/>
      <dgm:spPr/>
      <dgm:t>
        <a:bodyPr/>
        <a:lstStyle/>
        <a:p>
          <a:endParaRPr lang="en-US"/>
        </a:p>
      </dgm:t>
    </dgm:pt>
    <dgm:pt modelId="{88D33A4F-A3C5-481B-BE72-F56E100053B9}">
      <dgm:prSet custT="1"/>
      <dgm:spPr/>
      <dgm:t>
        <a:bodyPr/>
        <a:lstStyle/>
        <a:p>
          <a:r>
            <a:rPr lang="en-US" sz="1600" dirty="0"/>
            <a:t>At </a:t>
          </a:r>
          <a:r>
            <a:rPr lang="en-US" sz="1600" b="1" dirty="0">
              <a:solidFill>
                <a:srgbClr val="FF0000"/>
              </a:solidFill>
            </a:rPr>
            <a:t>Netflix</a:t>
          </a:r>
          <a:r>
            <a:rPr lang="en-US" sz="1600" dirty="0"/>
            <a:t>, </a:t>
          </a:r>
          <a:r>
            <a:rPr lang="en-US" sz="1600" b="1" dirty="0"/>
            <a:t>2/3</a:t>
          </a:r>
          <a:r>
            <a:rPr lang="en-US" sz="1600" dirty="0"/>
            <a:t> of the movies watched are recommended.</a:t>
          </a:r>
        </a:p>
      </dgm:t>
    </dgm:pt>
    <dgm:pt modelId="{725C8760-F2D7-461A-BC91-29D2A8F87CF3}" type="parTrans" cxnId="{2FB3B92C-63EA-4D58-BF1C-B6993711208F}">
      <dgm:prSet/>
      <dgm:spPr/>
      <dgm:t>
        <a:bodyPr/>
        <a:lstStyle/>
        <a:p>
          <a:endParaRPr lang="en-US"/>
        </a:p>
      </dgm:t>
    </dgm:pt>
    <dgm:pt modelId="{59C25330-6686-4322-B541-A1D87E825ED3}" type="sibTrans" cxnId="{2FB3B92C-63EA-4D58-BF1C-B6993711208F}">
      <dgm:prSet/>
      <dgm:spPr/>
      <dgm:t>
        <a:bodyPr/>
        <a:lstStyle/>
        <a:p>
          <a:endParaRPr lang="en-US"/>
        </a:p>
      </dgm:t>
    </dgm:pt>
    <dgm:pt modelId="{F2209159-5378-49E5-89F1-3EC43B751962}">
      <dgm:prSet custT="1"/>
      <dgm:spPr/>
      <dgm:t>
        <a:bodyPr/>
        <a:lstStyle/>
        <a:p>
          <a:r>
            <a:rPr lang="en-US" sz="1600" dirty="0"/>
            <a:t>At </a:t>
          </a:r>
          <a:r>
            <a:rPr lang="en-US" sz="1600" b="1" dirty="0">
              <a:solidFill>
                <a:srgbClr val="0070C0"/>
              </a:solidFill>
            </a:rPr>
            <a:t>G</a:t>
          </a:r>
          <a:r>
            <a:rPr lang="en-US" sz="1600" b="1" dirty="0">
              <a:solidFill>
                <a:srgbClr val="FF0000"/>
              </a:solidFill>
            </a:rPr>
            <a:t>o</a:t>
          </a:r>
          <a:r>
            <a:rPr lang="en-US" sz="1600" b="1" dirty="0">
              <a:solidFill>
                <a:srgbClr val="FFC000"/>
              </a:solidFill>
            </a:rPr>
            <a:t>o</a:t>
          </a:r>
          <a:r>
            <a:rPr lang="en-US" sz="1600" b="1" dirty="0">
              <a:solidFill>
                <a:srgbClr val="0070C0"/>
              </a:solidFill>
            </a:rPr>
            <a:t>g</a:t>
          </a:r>
          <a:r>
            <a:rPr lang="en-US" sz="1600" b="1" dirty="0">
              <a:solidFill>
                <a:srgbClr val="00B050"/>
              </a:solidFill>
            </a:rPr>
            <a:t>l</a:t>
          </a:r>
          <a:r>
            <a:rPr lang="en-US" sz="1600" b="1" dirty="0">
              <a:solidFill>
                <a:srgbClr val="FF0000"/>
              </a:solidFill>
            </a:rPr>
            <a:t>e</a:t>
          </a:r>
          <a:r>
            <a:rPr lang="en-US" sz="1600" dirty="0"/>
            <a:t>, news recommendations improved click-through rate (CTR) by </a:t>
          </a:r>
          <a:r>
            <a:rPr lang="en-US" sz="1600" b="1" dirty="0"/>
            <a:t>38%</a:t>
          </a:r>
          <a:r>
            <a:rPr lang="en-US" sz="1600" dirty="0"/>
            <a:t>.</a:t>
          </a:r>
        </a:p>
      </dgm:t>
    </dgm:pt>
    <dgm:pt modelId="{2E2AE046-5CF7-4401-A0EB-35DA06396D49}" type="sibTrans" cxnId="{343330E9-66EC-4598-92CF-D7222197E5DD}">
      <dgm:prSet/>
      <dgm:spPr/>
      <dgm:t>
        <a:bodyPr/>
        <a:lstStyle/>
        <a:p>
          <a:endParaRPr lang="en-US"/>
        </a:p>
      </dgm:t>
    </dgm:pt>
    <dgm:pt modelId="{D9E1F3CE-ECE4-4FB9-AD8B-C3F94DB4C345}" type="parTrans" cxnId="{343330E9-66EC-4598-92CF-D7222197E5DD}">
      <dgm:prSet/>
      <dgm:spPr/>
      <dgm:t>
        <a:bodyPr/>
        <a:lstStyle/>
        <a:p>
          <a:endParaRPr lang="en-US"/>
        </a:p>
      </dgm:t>
    </dgm:pt>
    <dgm:pt modelId="{B33486BE-6891-4ACE-86C1-43D3D1BEC6D6}">
      <dgm:prSet custT="1"/>
      <dgm:spPr/>
      <dgm:t>
        <a:bodyPr/>
        <a:lstStyle/>
        <a:p>
          <a:r>
            <a:rPr lang="en-US" sz="1600" dirty="0"/>
            <a:t>For </a:t>
          </a:r>
          <a:r>
            <a:rPr lang="en-US" sz="1600" b="1" dirty="0">
              <a:solidFill>
                <a:srgbClr val="FFC000"/>
              </a:solidFill>
            </a:rPr>
            <a:t>Amazon</a:t>
          </a:r>
          <a:r>
            <a:rPr lang="en-US" sz="1600" dirty="0"/>
            <a:t>, </a:t>
          </a:r>
          <a:r>
            <a:rPr lang="en-US" sz="1600" b="1" dirty="0"/>
            <a:t>35%</a:t>
          </a:r>
          <a:r>
            <a:rPr lang="en-US" sz="1600" dirty="0"/>
            <a:t> of sales come from recommendations.</a:t>
          </a:r>
        </a:p>
      </dgm:t>
    </dgm:pt>
    <dgm:pt modelId="{F5E28085-403B-4460-90EE-D7583E8916FD}" type="sibTrans" cxnId="{61F1ED0E-E0F6-4BB4-9889-0A365A317673}">
      <dgm:prSet/>
      <dgm:spPr/>
      <dgm:t>
        <a:bodyPr/>
        <a:lstStyle/>
        <a:p>
          <a:endParaRPr lang="en-US"/>
        </a:p>
      </dgm:t>
    </dgm:pt>
    <dgm:pt modelId="{22E1AA32-DD25-4941-B604-0F0AC127F50A}" type="parTrans" cxnId="{61F1ED0E-E0F6-4BB4-9889-0A365A317673}">
      <dgm:prSet/>
      <dgm:spPr/>
      <dgm:t>
        <a:bodyPr/>
        <a:lstStyle/>
        <a:p>
          <a:endParaRPr lang="en-US"/>
        </a:p>
      </dgm:t>
    </dgm:pt>
    <dgm:pt modelId="{DEAAD45F-DAC0-41FD-8AAC-001913140349}" type="pres">
      <dgm:prSet presAssocID="{51213DBF-1EB5-4BDD-B10A-B93C3A1150DC}" presName="linear" presStyleCnt="0">
        <dgm:presLayoutVars>
          <dgm:animLvl val="lvl"/>
          <dgm:resizeHandles val="exact"/>
        </dgm:presLayoutVars>
      </dgm:prSet>
      <dgm:spPr/>
    </dgm:pt>
    <dgm:pt modelId="{9462F84E-7B78-46C0-B121-795121F10543}" type="pres">
      <dgm:prSet presAssocID="{9E4E1DC4-4CB1-477F-ACC3-11C088A088B9}" presName="parentText" presStyleLbl="node1" presStyleIdx="0" presStyleCnt="3">
        <dgm:presLayoutVars>
          <dgm:chMax val="0"/>
          <dgm:bulletEnabled val="1"/>
        </dgm:presLayoutVars>
      </dgm:prSet>
      <dgm:spPr/>
    </dgm:pt>
    <dgm:pt modelId="{3CF83FBD-4611-4ED3-852D-615DAC671ACB}" type="pres">
      <dgm:prSet presAssocID="{75BFFE80-55AB-4247-B066-D923A87C3B98}" presName="spacer" presStyleCnt="0"/>
      <dgm:spPr/>
    </dgm:pt>
    <dgm:pt modelId="{64851830-8858-4510-8438-661DE5718B2D}" type="pres">
      <dgm:prSet presAssocID="{12BD522A-07EA-4409-A3EC-77A7C9B6151F}" presName="parentText" presStyleLbl="node1" presStyleIdx="1" presStyleCnt="3">
        <dgm:presLayoutVars>
          <dgm:chMax val="0"/>
          <dgm:bulletEnabled val="1"/>
        </dgm:presLayoutVars>
      </dgm:prSet>
      <dgm:spPr/>
    </dgm:pt>
    <dgm:pt modelId="{922905F1-0145-4622-84FF-B426EA2456C8}" type="pres">
      <dgm:prSet presAssocID="{4CD9DE33-6BBC-4CAB-9D95-833F36728478}" presName="spacer" presStyleCnt="0"/>
      <dgm:spPr/>
    </dgm:pt>
    <dgm:pt modelId="{8771209D-7A5F-4C9A-96A7-56CDB01BC251}" type="pres">
      <dgm:prSet presAssocID="{E9943100-7A15-4A4D-9BAA-C84C3A1398FC}" presName="parentText" presStyleLbl="node1" presStyleIdx="2" presStyleCnt="3">
        <dgm:presLayoutVars>
          <dgm:chMax val="0"/>
          <dgm:bulletEnabled val="1"/>
        </dgm:presLayoutVars>
      </dgm:prSet>
      <dgm:spPr/>
    </dgm:pt>
    <dgm:pt modelId="{C8E656FC-B0F3-4BD7-AF00-39F191DF5868}" type="pres">
      <dgm:prSet presAssocID="{E9943100-7A15-4A4D-9BAA-C84C3A1398FC}" presName="childText" presStyleLbl="revTx" presStyleIdx="0" presStyleCnt="1">
        <dgm:presLayoutVars>
          <dgm:bulletEnabled val="1"/>
        </dgm:presLayoutVars>
      </dgm:prSet>
      <dgm:spPr/>
    </dgm:pt>
  </dgm:ptLst>
  <dgm:cxnLst>
    <dgm:cxn modelId="{61F1ED0E-E0F6-4BB4-9889-0A365A317673}" srcId="{E9943100-7A15-4A4D-9BAA-C84C3A1398FC}" destId="{B33486BE-6891-4ACE-86C1-43D3D1BEC6D6}" srcOrd="2" destOrd="0" parTransId="{22E1AA32-DD25-4941-B604-0F0AC127F50A}" sibTransId="{F5E28085-403B-4460-90EE-D7583E8916FD}"/>
    <dgm:cxn modelId="{2EA33318-36F7-43E5-BDA6-ECD63FB8931E}" type="presOf" srcId="{88D33A4F-A3C5-481B-BE72-F56E100053B9}" destId="{C8E656FC-B0F3-4BD7-AF00-39F191DF5868}" srcOrd="0" destOrd="0" presId="urn:microsoft.com/office/officeart/2005/8/layout/vList2"/>
    <dgm:cxn modelId="{CE46C028-019B-4407-B917-9C77DC2C4BDC}" srcId="{51213DBF-1EB5-4BDD-B10A-B93C3A1150DC}" destId="{E9943100-7A15-4A4D-9BAA-C84C3A1398FC}" srcOrd="2" destOrd="0" parTransId="{0B346262-5D57-4558-9CD3-A5256B8571F6}" sibTransId="{AE3569DA-CC7F-4E73-BC0C-9F23445FDE79}"/>
    <dgm:cxn modelId="{2FB3B92C-63EA-4D58-BF1C-B6993711208F}" srcId="{E9943100-7A15-4A4D-9BAA-C84C3A1398FC}" destId="{88D33A4F-A3C5-481B-BE72-F56E100053B9}" srcOrd="0" destOrd="0" parTransId="{725C8760-F2D7-461A-BC91-29D2A8F87CF3}" sibTransId="{59C25330-6686-4322-B541-A1D87E825ED3}"/>
    <dgm:cxn modelId="{3B2BF442-D634-44D2-8BC3-A72A2491CD8D}" type="presOf" srcId="{B33486BE-6891-4ACE-86C1-43D3D1BEC6D6}" destId="{C8E656FC-B0F3-4BD7-AF00-39F191DF5868}" srcOrd="0" destOrd="2" presId="urn:microsoft.com/office/officeart/2005/8/layout/vList2"/>
    <dgm:cxn modelId="{D61BC675-2718-46B2-AEE3-4C8B6FCA4194}" srcId="{51213DBF-1EB5-4BDD-B10A-B93C3A1150DC}" destId="{9E4E1DC4-4CB1-477F-ACC3-11C088A088B9}" srcOrd="0" destOrd="0" parTransId="{F3501D8D-3FF7-4E3F-BEA0-39F8B9892789}" sibTransId="{75BFFE80-55AB-4247-B066-D923A87C3B98}"/>
    <dgm:cxn modelId="{8B8FD980-DDB6-427E-9B8F-0852743EF418}" type="presOf" srcId="{51213DBF-1EB5-4BDD-B10A-B93C3A1150DC}" destId="{DEAAD45F-DAC0-41FD-8AAC-001913140349}" srcOrd="0" destOrd="0" presId="urn:microsoft.com/office/officeart/2005/8/layout/vList2"/>
    <dgm:cxn modelId="{A3829B9A-FC40-4FDB-8354-5BEF89112A8B}" type="presOf" srcId="{F2209159-5378-49E5-89F1-3EC43B751962}" destId="{C8E656FC-B0F3-4BD7-AF00-39F191DF5868}" srcOrd="0" destOrd="1" presId="urn:microsoft.com/office/officeart/2005/8/layout/vList2"/>
    <dgm:cxn modelId="{AC88FABC-1656-4961-8AAD-65EEFC534994}" srcId="{51213DBF-1EB5-4BDD-B10A-B93C3A1150DC}" destId="{12BD522A-07EA-4409-A3EC-77A7C9B6151F}" srcOrd="1" destOrd="0" parTransId="{6A079E4B-BB70-4E1C-8793-8E35D85D33F1}" sibTransId="{4CD9DE33-6BBC-4CAB-9D95-833F36728478}"/>
    <dgm:cxn modelId="{B31743C2-108D-419E-9C6E-400D7F412C51}" type="presOf" srcId="{E9943100-7A15-4A4D-9BAA-C84C3A1398FC}" destId="{8771209D-7A5F-4C9A-96A7-56CDB01BC251}" srcOrd="0" destOrd="0" presId="urn:microsoft.com/office/officeart/2005/8/layout/vList2"/>
    <dgm:cxn modelId="{9C9928C5-1716-4658-845C-2FBE23B16D4C}" type="presOf" srcId="{9E4E1DC4-4CB1-477F-ACC3-11C088A088B9}" destId="{9462F84E-7B78-46C0-B121-795121F10543}" srcOrd="0" destOrd="0" presId="urn:microsoft.com/office/officeart/2005/8/layout/vList2"/>
    <dgm:cxn modelId="{343330E9-66EC-4598-92CF-D7222197E5DD}" srcId="{E9943100-7A15-4A4D-9BAA-C84C3A1398FC}" destId="{F2209159-5378-49E5-89F1-3EC43B751962}" srcOrd="1" destOrd="0" parTransId="{D9E1F3CE-ECE4-4FB9-AD8B-C3F94DB4C345}" sibTransId="{2E2AE046-5CF7-4401-A0EB-35DA06396D49}"/>
    <dgm:cxn modelId="{4FF31FF7-E529-448E-A9D2-81E600BF96BB}" type="presOf" srcId="{12BD522A-07EA-4409-A3EC-77A7C9B6151F}" destId="{64851830-8858-4510-8438-661DE5718B2D}" srcOrd="0" destOrd="0" presId="urn:microsoft.com/office/officeart/2005/8/layout/vList2"/>
    <dgm:cxn modelId="{2EFC0FA7-DEC9-4CED-8AA7-5CA09AE163C1}" type="presParOf" srcId="{DEAAD45F-DAC0-41FD-8AAC-001913140349}" destId="{9462F84E-7B78-46C0-B121-795121F10543}" srcOrd="0" destOrd="0" presId="urn:microsoft.com/office/officeart/2005/8/layout/vList2"/>
    <dgm:cxn modelId="{46BE2ECE-2188-4A6B-BDFD-74FD9400AFA0}" type="presParOf" srcId="{DEAAD45F-DAC0-41FD-8AAC-001913140349}" destId="{3CF83FBD-4611-4ED3-852D-615DAC671ACB}" srcOrd="1" destOrd="0" presId="urn:microsoft.com/office/officeart/2005/8/layout/vList2"/>
    <dgm:cxn modelId="{74C725B1-E3B4-40C0-A82C-3F1C67B782DA}" type="presParOf" srcId="{DEAAD45F-DAC0-41FD-8AAC-001913140349}" destId="{64851830-8858-4510-8438-661DE5718B2D}" srcOrd="2" destOrd="0" presId="urn:microsoft.com/office/officeart/2005/8/layout/vList2"/>
    <dgm:cxn modelId="{2882DB94-D567-4828-9430-BF1B7DE25987}" type="presParOf" srcId="{DEAAD45F-DAC0-41FD-8AAC-001913140349}" destId="{922905F1-0145-4622-84FF-B426EA2456C8}" srcOrd="3" destOrd="0" presId="urn:microsoft.com/office/officeart/2005/8/layout/vList2"/>
    <dgm:cxn modelId="{32E0E159-9B57-4249-A44D-4F849E1656A4}" type="presParOf" srcId="{DEAAD45F-DAC0-41FD-8AAC-001913140349}" destId="{8771209D-7A5F-4C9A-96A7-56CDB01BC251}" srcOrd="4" destOrd="0" presId="urn:microsoft.com/office/officeart/2005/8/layout/vList2"/>
    <dgm:cxn modelId="{8B732D3A-AB52-44AC-AD28-C00D6BAB92C3}" type="presParOf" srcId="{DEAAD45F-DAC0-41FD-8AAC-001913140349}" destId="{C8E656FC-B0F3-4BD7-AF00-39F191DF586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D9A846-C862-4630-88FC-ED718DC9264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EEDAAEC-9C11-4978-979D-6C2153A4F69B}">
      <dgm:prSet custT="1"/>
      <dgm:spPr/>
      <dgm:t>
        <a:bodyPr/>
        <a:lstStyle/>
        <a:p>
          <a:r>
            <a:rPr lang="pt-PT" sz="3200" b="1" i="1" dirty="0" err="1"/>
            <a:t>What</a:t>
          </a:r>
          <a:r>
            <a:rPr lang="pt-PT" sz="3200" b="1" i="1" dirty="0"/>
            <a:t> </a:t>
          </a:r>
          <a:r>
            <a:rPr lang="pt-PT" sz="3200" b="1" i="1" dirty="0" err="1"/>
            <a:t>typically</a:t>
          </a:r>
          <a:r>
            <a:rPr lang="pt-PT" sz="3200" b="1" i="1" dirty="0"/>
            <a:t> </a:t>
          </a:r>
          <a:r>
            <a:rPr lang="pt-PT" sz="3200" b="1" i="1" dirty="0" err="1"/>
            <a:t>works</a:t>
          </a:r>
          <a:r>
            <a:rPr lang="pt-PT" sz="3200" b="1" i="1" dirty="0"/>
            <a:t>:</a:t>
          </a:r>
          <a:endParaRPr lang="en-US" sz="3200" dirty="0"/>
        </a:p>
      </dgm:t>
    </dgm:pt>
    <dgm:pt modelId="{3D5D1A3A-90E5-48CE-8DF2-6E243CB1637D}" type="parTrans" cxnId="{1D07F001-B62B-4166-9CDA-A326171096DD}">
      <dgm:prSet/>
      <dgm:spPr/>
      <dgm:t>
        <a:bodyPr/>
        <a:lstStyle/>
        <a:p>
          <a:endParaRPr lang="en-US"/>
        </a:p>
      </dgm:t>
    </dgm:pt>
    <dgm:pt modelId="{CE69E468-8B4C-49A0-9D9A-1D80E3D3B61B}" type="sibTrans" cxnId="{1D07F001-B62B-4166-9CDA-A326171096DD}">
      <dgm:prSet/>
      <dgm:spPr/>
      <dgm:t>
        <a:bodyPr/>
        <a:lstStyle/>
        <a:p>
          <a:endParaRPr lang="en-US"/>
        </a:p>
      </dgm:t>
    </dgm:pt>
    <dgm:pt modelId="{FF2C67F1-BC10-4891-93FE-677658DA06D1}">
      <dgm:prSet custT="1"/>
      <dgm:spPr/>
      <dgm:t>
        <a:bodyPr/>
        <a:lstStyle/>
        <a:p>
          <a:r>
            <a:rPr lang="en-US" sz="2600" dirty="0"/>
            <a:t>Do appropriate data preprocessing and dimensionality reduction using matrix factorization.</a:t>
          </a:r>
        </a:p>
      </dgm:t>
    </dgm:pt>
    <dgm:pt modelId="{52F3A2B6-A7CD-4A5C-BE50-6C02CCE8160A}" type="parTrans" cxnId="{E25BB1A0-717B-4120-B67F-872192A8462F}">
      <dgm:prSet/>
      <dgm:spPr/>
      <dgm:t>
        <a:bodyPr/>
        <a:lstStyle/>
        <a:p>
          <a:endParaRPr lang="en-US"/>
        </a:p>
      </dgm:t>
    </dgm:pt>
    <dgm:pt modelId="{7DF4716B-9B88-4B65-8563-1955D0A6EC0A}" type="sibTrans" cxnId="{E25BB1A0-717B-4120-B67F-872192A8462F}">
      <dgm:prSet/>
      <dgm:spPr/>
      <dgm:t>
        <a:bodyPr/>
        <a:lstStyle/>
        <a:p>
          <a:endParaRPr lang="en-US"/>
        </a:p>
      </dgm:t>
    </dgm:pt>
    <dgm:pt modelId="{AAF0561E-6D97-40CF-8BEA-102B5D5352CE}">
      <dgm:prSet custT="1"/>
      <dgm:spPr/>
      <dgm:t>
        <a:bodyPr/>
        <a:lstStyle/>
        <a:p>
          <a:r>
            <a:rPr lang="en-US" sz="2600" dirty="0"/>
            <a:t>Combine methods through ensembles.</a:t>
          </a:r>
        </a:p>
      </dgm:t>
    </dgm:pt>
    <dgm:pt modelId="{F1D6B09A-C0BC-4165-8985-F4C8730E4AEC}" type="parTrans" cxnId="{8A0AAF02-318D-4103-BFF6-55577019A9B0}">
      <dgm:prSet/>
      <dgm:spPr/>
      <dgm:t>
        <a:bodyPr/>
        <a:lstStyle/>
        <a:p>
          <a:endParaRPr lang="en-US"/>
        </a:p>
      </dgm:t>
    </dgm:pt>
    <dgm:pt modelId="{07D27095-8739-4FD0-ADBF-40F580422D5C}" type="sibTrans" cxnId="{8A0AAF02-318D-4103-BFF6-55577019A9B0}">
      <dgm:prSet/>
      <dgm:spPr/>
      <dgm:t>
        <a:bodyPr/>
        <a:lstStyle/>
        <a:p>
          <a:endParaRPr lang="en-US"/>
        </a:p>
      </dgm:t>
    </dgm:pt>
    <dgm:pt modelId="{1B2AE612-7401-49CF-9E26-8723DA370B64}" type="pres">
      <dgm:prSet presAssocID="{8AD9A846-C862-4630-88FC-ED718DC9264D}" presName="linear" presStyleCnt="0">
        <dgm:presLayoutVars>
          <dgm:animLvl val="lvl"/>
          <dgm:resizeHandles val="exact"/>
        </dgm:presLayoutVars>
      </dgm:prSet>
      <dgm:spPr/>
    </dgm:pt>
    <dgm:pt modelId="{D5E9D57B-06FE-49B4-884E-ED4224C85F56}" type="pres">
      <dgm:prSet presAssocID="{CEEDAAEC-9C11-4978-979D-6C2153A4F69B}" presName="parentText" presStyleLbl="node1" presStyleIdx="0" presStyleCnt="1">
        <dgm:presLayoutVars>
          <dgm:chMax val="0"/>
          <dgm:bulletEnabled val="1"/>
        </dgm:presLayoutVars>
      </dgm:prSet>
      <dgm:spPr/>
    </dgm:pt>
    <dgm:pt modelId="{A5D8F12E-2890-4BFB-BD74-DF31E15E77E3}" type="pres">
      <dgm:prSet presAssocID="{CEEDAAEC-9C11-4978-979D-6C2153A4F69B}" presName="childText" presStyleLbl="revTx" presStyleIdx="0" presStyleCnt="1" custLinFactNeighborX="42" custLinFactNeighborY="24538">
        <dgm:presLayoutVars>
          <dgm:bulletEnabled val="1"/>
        </dgm:presLayoutVars>
      </dgm:prSet>
      <dgm:spPr/>
    </dgm:pt>
  </dgm:ptLst>
  <dgm:cxnLst>
    <dgm:cxn modelId="{1D07F001-B62B-4166-9CDA-A326171096DD}" srcId="{8AD9A846-C862-4630-88FC-ED718DC9264D}" destId="{CEEDAAEC-9C11-4978-979D-6C2153A4F69B}" srcOrd="0" destOrd="0" parTransId="{3D5D1A3A-90E5-48CE-8DF2-6E243CB1637D}" sibTransId="{CE69E468-8B4C-49A0-9D9A-1D80E3D3B61B}"/>
    <dgm:cxn modelId="{8A0AAF02-318D-4103-BFF6-55577019A9B0}" srcId="{CEEDAAEC-9C11-4978-979D-6C2153A4F69B}" destId="{AAF0561E-6D97-40CF-8BEA-102B5D5352CE}" srcOrd="1" destOrd="0" parTransId="{F1D6B09A-C0BC-4165-8985-F4C8730E4AEC}" sibTransId="{07D27095-8739-4FD0-ADBF-40F580422D5C}"/>
    <dgm:cxn modelId="{672AF005-ECE3-422F-AFC5-4419FC2A1475}" type="presOf" srcId="{AAF0561E-6D97-40CF-8BEA-102B5D5352CE}" destId="{A5D8F12E-2890-4BFB-BD74-DF31E15E77E3}" srcOrd="0" destOrd="1" presId="urn:microsoft.com/office/officeart/2005/8/layout/vList2"/>
    <dgm:cxn modelId="{BD6B5E7A-CD99-465A-B310-FA3258EA09BB}" type="presOf" srcId="{8AD9A846-C862-4630-88FC-ED718DC9264D}" destId="{1B2AE612-7401-49CF-9E26-8723DA370B64}" srcOrd="0" destOrd="0" presId="urn:microsoft.com/office/officeart/2005/8/layout/vList2"/>
    <dgm:cxn modelId="{B8162A84-3A97-4600-832B-753C65CFFAB6}" type="presOf" srcId="{CEEDAAEC-9C11-4978-979D-6C2153A4F69B}" destId="{D5E9D57B-06FE-49B4-884E-ED4224C85F56}" srcOrd="0" destOrd="0" presId="urn:microsoft.com/office/officeart/2005/8/layout/vList2"/>
    <dgm:cxn modelId="{E25BB1A0-717B-4120-B67F-872192A8462F}" srcId="{CEEDAAEC-9C11-4978-979D-6C2153A4F69B}" destId="{FF2C67F1-BC10-4891-93FE-677658DA06D1}" srcOrd="0" destOrd="0" parTransId="{52F3A2B6-A7CD-4A5C-BE50-6C02CCE8160A}" sibTransId="{7DF4716B-9B88-4B65-8563-1955D0A6EC0A}"/>
    <dgm:cxn modelId="{43C5DCD9-75C8-4C29-B6B4-EC81238CB85F}" type="presOf" srcId="{FF2C67F1-BC10-4891-93FE-677658DA06D1}" destId="{A5D8F12E-2890-4BFB-BD74-DF31E15E77E3}" srcOrd="0" destOrd="0" presId="urn:microsoft.com/office/officeart/2005/8/layout/vList2"/>
    <dgm:cxn modelId="{0A5729B8-2336-4D23-BF8B-F6DC01DE2FD4}" type="presParOf" srcId="{1B2AE612-7401-49CF-9E26-8723DA370B64}" destId="{D5E9D57B-06FE-49B4-884E-ED4224C85F56}" srcOrd="0" destOrd="0" presId="urn:microsoft.com/office/officeart/2005/8/layout/vList2"/>
    <dgm:cxn modelId="{37439F3F-08B9-4927-A174-39C8B829B892}" type="presParOf" srcId="{1B2AE612-7401-49CF-9E26-8723DA370B64}" destId="{A5D8F12E-2890-4BFB-BD74-DF31E15E77E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D9A846-C862-4630-88FC-ED718DC9264D}"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CEEDAAEC-9C11-4978-979D-6C2153A4F69B}">
      <dgm:prSet/>
      <dgm:spPr/>
      <dgm:t>
        <a:bodyPr/>
        <a:lstStyle/>
        <a:p>
          <a:r>
            <a:rPr lang="pt-PT" b="1" i="1"/>
            <a:t>Steps:</a:t>
          </a:r>
          <a:endParaRPr lang="en-US"/>
        </a:p>
      </dgm:t>
    </dgm:pt>
    <dgm:pt modelId="{3D5D1A3A-90E5-48CE-8DF2-6E243CB1637D}" type="parTrans" cxnId="{1D07F001-B62B-4166-9CDA-A326171096DD}">
      <dgm:prSet/>
      <dgm:spPr/>
      <dgm:t>
        <a:bodyPr/>
        <a:lstStyle/>
        <a:p>
          <a:endParaRPr lang="en-US"/>
        </a:p>
      </dgm:t>
    </dgm:pt>
    <dgm:pt modelId="{CE69E468-8B4C-49A0-9D9A-1D80E3D3B61B}" type="sibTrans" cxnId="{1D07F001-B62B-4166-9CDA-A326171096DD}">
      <dgm:prSet/>
      <dgm:spPr/>
      <dgm:t>
        <a:bodyPr/>
        <a:lstStyle/>
        <a:p>
          <a:endParaRPr lang="en-US"/>
        </a:p>
      </dgm:t>
    </dgm:pt>
    <dgm:pt modelId="{FF2C67F1-BC10-4891-93FE-677658DA06D1}">
      <dgm:prSet/>
      <dgm:spPr/>
      <dgm:t>
        <a:bodyPr/>
        <a:lstStyle/>
        <a:p>
          <a:pPr>
            <a:buFont typeface="+mj-lt"/>
            <a:buAutoNum type="arabicPeriod"/>
          </a:pPr>
          <a:r>
            <a:rPr lang="en-US" b="1" i="0" u="none" kern="1200" dirty="0"/>
            <a:t>Build a matrix factorization algorithm using ALS (Alternating Least Squares) for implicit feedback.</a:t>
          </a:r>
          <a:endParaRPr lang="en-US" kern="1200" dirty="0"/>
        </a:p>
      </dgm:t>
    </dgm:pt>
    <dgm:pt modelId="{52F3A2B6-A7CD-4A5C-BE50-6C02CCE8160A}" type="parTrans" cxnId="{E25BB1A0-717B-4120-B67F-872192A8462F}">
      <dgm:prSet/>
      <dgm:spPr/>
      <dgm:t>
        <a:bodyPr/>
        <a:lstStyle/>
        <a:p>
          <a:endParaRPr lang="en-US"/>
        </a:p>
      </dgm:t>
    </dgm:pt>
    <dgm:pt modelId="{7DF4716B-9B88-4B65-8563-1955D0A6EC0A}" type="sibTrans" cxnId="{E25BB1A0-717B-4120-B67F-872192A8462F}">
      <dgm:prSet/>
      <dgm:spPr/>
      <dgm:t>
        <a:bodyPr/>
        <a:lstStyle/>
        <a:p>
          <a:endParaRPr lang="en-US"/>
        </a:p>
      </dgm:t>
    </dgm:pt>
    <dgm:pt modelId="{77660C51-192E-436A-9FE2-D2EB8061E9F6}">
      <dgm:prSet/>
      <dgm:spPr/>
      <dgm:t>
        <a:bodyPr/>
        <a:lstStyle/>
        <a:p>
          <a:endParaRPr lang="en-US" kern="1200"/>
        </a:p>
      </dgm:t>
    </dgm:pt>
    <dgm:pt modelId="{EEC66930-97E3-4771-BAB7-D828C4A21A21}" type="parTrans" cxnId="{4BA75694-3554-4980-9955-8035E7483AC6}">
      <dgm:prSet/>
      <dgm:spPr/>
      <dgm:t>
        <a:bodyPr/>
        <a:lstStyle/>
        <a:p>
          <a:endParaRPr lang="en-US"/>
        </a:p>
      </dgm:t>
    </dgm:pt>
    <dgm:pt modelId="{8CB51036-BA62-400C-B6D6-37E2D9A83494}" type="sibTrans" cxnId="{4BA75694-3554-4980-9955-8035E7483AC6}">
      <dgm:prSet/>
      <dgm:spPr/>
    </dgm:pt>
    <dgm:pt modelId="{D12D093D-D555-4EE4-9AAF-573DF9AED50B}">
      <dgm:prSet/>
      <dgm:spPr/>
      <dgm:t>
        <a:bodyPr/>
        <a:lstStyle/>
        <a:p>
          <a:pPr>
            <a:buFont typeface="+mj-lt"/>
            <a:buAutoNum type="arabicPeriod"/>
          </a:pP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Test</a:t>
          </a:r>
          <a:r>
            <a:rPr lang="pt-PT" b="1" i="0" u="none" kern="1200" dirty="0">
              <a:latin typeface="Century Gothic" panose="020B0502020202020204"/>
              <a:ea typeface="+mn-ea"/>
              <a:cs typeface="+mn-cs"/>
            </a:rPr>
            <a:t> &amp; </a:t>
          </a:r>
          <a:r>
            <a:rPr lang="pt-PT" b="1" i="0" u="none" kern="1200" dirty="0" err="1">
              <a:latin typeface="Century Gothic" panose="020B0502020202020204"/>
              <a:ea typeface="+mn-ea"/>
              <a:cs typeface="+mn-cs"/>
            </a:rPr>
            <a:t>Choose</a:t>
          </a: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an</a:t>
          </a:r>
          <a:r>
            <a:rPr lang="pt-PT" b="1" i="0" u="none" kern="1200" dirty="0">
              <a:latin typeface="Century Gothic" panose="020B0502020202020204"/>
              <a:ea typeface="+mn-ea"/>
              <a:cs typeface="+mn-cs"/>
            </a:rPr>
            <a:t> </a:t>
          </a:r>
          <a:r>
            <a:rPr lang="en-US" b="1" i="0" u="none" kern="1200" dirty="0">
              <a:latin typeface="Century Gothic" panose="020B0502020202020204"/>
              <a:ea typeface="+mn-ea"/>
              <a:cs typeface="+mn-cs"/>
            </a:rPr>
            <a:t>Explicit Rating Classifier.</a:t>
          </a:r>
        </a:p>
      </dgm:t>
    </dgm:pt>
    <dgm:pt modelId="{77100AE9-E35E-40C9-9A64-460F060A0FF9}" type="parTrans" cxnId="{98734EF7-075D-42D3-A49C-6E71B7E9028D}">
      <dgm:prSet/>
      <dgm:spPr/>
      <dgm:t>
        <a:bodyPr/>
        <a:lstStyle/>
        <a:p>
          <a:endParaRPr lang="en-US"/>
        </a:p>
      </dgm:t>
    </dgm:pt>
    <dgm:pt modelId="{BD28F9EB-56E8-4BC1-90B9-8E68C220C15E}" type="sibTrans" cxnId="{98734EF7-075D-42D3-A49C-6E71B7E9028D}">
      <dgm:prSet/>
      <dgm:spPr/>
    </dgm:pt>
    <dgm:pt modelId="{4A413146-3AC0-4172-8704-A6BF00F79349}">
      <dgm:prSet/>
      <dgm:spPr/>
      <dgm:t>
        <a:bodyPr/>
        <a:lstStyle/>
        <a:p>
          <a:pPr>
            <a:buFont typeface="+mj-lt"/>
            <a:buAutoNum type="arabicPeriod"/>
          </a:pPr>
          <a:r>
            <a:rPr lang="pt-PT" b="1" i="0" u="none" kern="1200" dirty="0">
              <a:latin typeface="Century Gothic" panose="020B0502020202020204"/>
              <a:ea typeface="+mn-ea"/>
              <a:cs typeface="+mn-cs"/>
            </a:rPr>
            <a:t> </a:t>
          </a:r>
          <a:r>
            <a:rPr lang="en-US" b="1" i="0" u="none" kern="1200" dirty="0"/>
            <a:t>Dimensionality reduction &amp; Feature selection.</a:t>
          </a:r>
          <a:endParaRPr lang="en-US" b="1" i="0" u="none" kern="1200" dirty="0">
            <a:latin typeface="Century Gothic" panose="020B0502020202020204"/>
            <a:ea typeface="+mn-ea"/>
            <a:cs typeface="+mn-cs"/>
          </a:endParaRPr>
        </a:p>
      </dgm:t>
    </dgm:pt>
    <dgm:pt modelId="{B5A80DFC-3294-4BCA-B3B5-9AD1E98D881B}" type="parTrans" cxnId="{43B5D1BF-0551-42D6-84B3-DBE52C2F9526}">
      <dgm:prSet/>
      <dgm:spPr/>
      <dgm:t>
        <a:bodyPr/>
        <a:lstStyle/>
        <a:p>
          <a:endParaRPr lang="en-US"/>
        </a:p>
      </dgm:t>
    </dgm:pt>
    <dgm:pt modelId="{05C1CD21-08BE-405A-BDB7-0C46343C6645}" type="sibTrans" cxnId="{43B5D1BF-0551-42D6-84B3-DBE52C2F9526}">
      <dgm:prSet/>
      <dgm:spPr/>
    </dgm:pt>
    <dgm:pt modelId="{B3F2465C-DEF0-4499-BF7D-09E503CD9652}">
      <dgm:prSet/>
      <dgm:spPr/>
      <dgm:t>
        <a:bodyPr/>
        <a:lstStyle/>
        <a:p>
          <a:pPr>
            <a:buFont typeface="+mj-lt"/>
            <a:buAutoNum type="arabicPeriod"/>
          </a:pPr>
          <a:r>
            <a:rPr lang="pt-PT" b="1" i="0" u="none" kern="1200" dirty="0">
              <a:latin typeface="Century Gothic" panose="020B0502020202020204"/>
              <a:ea typeface="+mn-ea"/>
              <a:cs typeface="+mn-cs"/>
            </a:rPr>
            <a:t> </a:t>
          </a:r>
          <a:r>
            <a:rPr lang="en-US" b="1" i="0" u="none" kern="1200" dirty="0"/>
            <a:t>Hyperparameter Tuning &amp; Probability calibration.</a:t>
          </a:r>
          <a:endParaRPr lang="en-US" b="1" i="0" u="none" kern="1200" dirty="0">
            <a:latin typeface="Century Gothic" panose="020B0502020202020204"/>
            <a:ea typeface="+mn-ea"/>
            <a:cs typeface="+mn-cs"/>
          </a:endParaRPr>
        </a:p>
      </dgm:t>
    </dgm:pt>
    <dgm:pt modelId="{B4022918-B737-4753-ACCB-A60BD264FE72}" type="parTrans" cxnId="{F72FE158-5707-4B6F-9139-83B827DB9D7E}">
      <dgm:prSet/>
      <dgm:spPr/>
      <dgm:t>
        <a:bodyPr/>
        <a:lstStyle/>
        <a:p>
          <a:endParaRPr lang="en-US"/>
        </a:p>
      </dgm:t>
    </dgm:pt>
    <dgm:pt modelId="{9406D347-EBEA-45B6-BEBE-955DDA6A5A3B}" type="sibTrans" cxnId="{F72FE158-5707-4B6F-9139-83B827DB9D7E}">
      <dgm:prSet/>
      <dgm:spPr/>
    </dgm:pt>
    <dgm:pt modelId="{F0523F69-E83F-4AC6-975F-9655A8C0CE98}">
      <dgm:prSet/>
      <dgm:spPr/>
      <dgm:t>
        <a:bodyPr/>
        <a:lstStyle/>
        <a:p>
          <a:pPr>
            <a:buFont typeface="+mj-lt"/>
            <a:buAutoNum type="arabicPeriod"/>
          </a:pPr>
          <a:r>
            <a:rPr lang="pt-PT" b="1" i="0" u="none" kern="1200">
              <a:latin typeface="Century Gothic" panose="020B0502020202020204"/>
              <a:ea typeface="+mn-ea"/>
              <a:cs typeface="+mn-cs"/>
            </a:rPr>
            <a:t> Build the recommendations using </a:t>
          </a:r>
          <a:r>
            <a:rPr lang="pt-PT" b="1" i="0" u="none" kern="1200" dirty="0" err="1">
              <a:latin typeface="Century Gothic" panose="020B0502020202020204"/>
              <a:ea typeface="+mn-ea"/>
              <a:cs typeface="+mn-cs"/>
            </a:rPr>
            <a:t>the</a:t>
          </a: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chosen</a:t>
          </a:r>
          <a:r>
            <a:rPr lang="pt-PT" b="1" i="0" u="none" kern="1200" dirty="0">
              <a:latin typeface="Century Gothic" panose="020B0502020202020204"/>
              <a:ea typeface="+mn-ea"/>
              <a:cs typeface="+mn-cs"/>
            </a:rPr>
            <a:t> </a:t>
          </a:r>
          <a:r>
            <a:rPr lang="pt-PT" b="1" i="0" u="none" kern="1200" dirty="0" err="1">
              <a:latin typeface="Century Gothic" panose="020B0502020202020204"/>
              <a:ea typeface="+mn-ea"/>
              <a:cs typeface="+mn-cs"/>
            </a:rPr>
            <a:t>model</a:t>
          </a:r>
          <a:r>
            <a:rPr lang="pt-PT" b="1" i="0" u="none" kern="1200" dirty="0">
              <a:latin typeface="Century Gothic" panose="020B0502020202020204"/>
              <a:ea typeface="+mn-ea"/>
              <a:cs typeface="+mn-cs"/>
            </a:rPr>
            <a:t>.</a:t>
          </a:r>
          <a:endParaRPr lang="en-US" b="1" i="0" u="none" kern="1200" dirty="0">
            <a:latin typeface="Century Gothic" panose="020B0502020202020204"/>
            <a:ea typeface="+mn-ea"/>
            <a:cs typeface="+mn-cs"/>
          </a:endParaRPr>
        </a:p>
      </dgm:t>
    </dgm:pt>
    <dgm:pt modelId="{925ECAC7-0A57-4FA8-AB0C-03C7DBDC897E}" type="parTrans" cxnId="{626857D9-05FE-4E0B-B526-CE09CD8FCE73}">
      <dgm:prSet/>
      <dgm:spPr/>
      <dgm:t>
        <a:bodyPr/>
        <a:lstStyle/>
        <a:p>
          <a:endParaRPr lang="en-US"/>
        </a:p>
      </dgm:t>
    </dgm:pt>
    <dgm:pt modelId="{4933866B-4BCF-4FE9-B37E-2FCF9165887E}" type="sibTrans" cxnId="{626857D9-05FE-4E0B-B526-CE09CD8FCE73}">
      <dgm:prSet/>
      <dgm:spPr/>
    </dgm:pt>
    <dgm:pt modelId="{786D5D59-044F-4949-A2B8-F9955955AE83}" type="pres">
      <dgm:prSet presAssocID="{8AD9A846-C862-4630-88FC-ED718DC9264D}" presName="linear" presStyleCnt="0">
        <dgm:presLayoutVars>
          <dgm:animLvl val="lvl"/>
          <dgm:resizeHandles val="exact"/>
        </dgm:presLayoutVars>
      </dgm:prSet>
      <dgm:spPr/>
    </dgm:pt>
    <dgm:pt modelId="{4EECD1A2-E8A3-4E21-A6AC-E9D67C700F6E}" type="pres">
      <dgm:prSet presAssocID="{CEEDAAEC-9C11-4978-979D-6C2153A4F69B}" presName="parentText" presStyleLbl="node1" presStyleIdx="0" presStyleCnt="1">
        <dgm:presLayoutVars>
          <dgm:chMax val="0"/>
          <dgm:bulletEnabled val="1"/>
        </dgm:presLayoutVars>
      </dgm:prSet>
      <dgm:spPr/>
    </dgm:pt>
    <dgm:pt modelId="{026F6587-C0CE-4B89-9F22-C2D797693241}" type="pres">
      <dgm:prSet presAssocID="{CEEDAAEC-9C11-4978-979D-6C2153A4F69B}" presName="childText" presStyleLbl="revTx" presStyleIdx="0" presStyleCnt="1">
        <dgm:presLayoutVars>
          <dgm:bulletEnabled val="1"/>
        </dgm:presLayoutVars>
      </dgm:prSet>
      <dgm:spPr/>
    </dgm:pt>
  </dgm:ptLst>
  <dgm:cxnLst>
    <dgm:cxn modelId="{1D07F001-B62B-4166-9CDA-A326171096DD}" srcId="{8AD9A846-C862-4630-88FC-ED718DC9264D}" destId="{CEEDAAEC-9C11-4978-979D-6C2153A4F69B}" srcOrd="0" destOrd="0" parTransId="{3D5D1A3A-90E5-48CE-8DF2-6E243CB1637D}" sibTransId="{CE69E468-8B4C-49A0-9D9A-1D80E3D3B61B}"/>
    <dgm:cxn modelId="{F778D006-F7BB-4A12-B56A-BBEB7A803771}" type="presOf" srcId="{4A413146-3AC0-4172-8704-A6BF00F79349}" destId="{026F6587-C0CE-4B89-9F22-C2D797693241}" srcOrd="0" destOrd="2" presId="urn:microsoft.com/office/officeart/2005/8/layout/vList2"/>
    <dgm:cxn modelId="{FDF41B26-1E7E-412B-8133-51BF488A18E3}" type="presOf" srcId="{8AD9A846-C862-4630-88FC-ED718DC9264D}" destId="{786D5D59-044F-4949-A2B8-F9955955AE83}" srcOrd="0" destOrd="0" presId="urn:microsoft.com/office/officeart/2005/8/layout/vList2"/>
    <dgm:cxn modelId="{35888F26-6B5A-4A4D-8DF9-B0A25A79C0AE}" type="presOf" srcId="{77660C51-192E-436A-9FE2-D2EB8061E9F6}" destId="{026F6587-C0CE-4B89-9F22-C2D797693241}" srcOrd="0" destOrd="5" presId="urn:microsoft.com/office/officeart/2005/8/layout/vList2"/>
    <dgm:cxn modelId="{F2DC224E-87AC-4E9A-8368-BA4FFC19FBC9}" type="presOf" srcId="{F0523F69-E83F-4AC6-975F-9655A8C0CE98}" destId="{026F6587-C0CE-4B89-9F22-C2D797693241}" srcOrd="0" destOrd="4" presId="urn:microsoft.com/office/officeart/2005/8/layout/vList2"/>
    <dgm:cxn modelId="{36D72656-E361-49D6-BC8D-C4D6F44B3DAC}" type="presOf" srcId="{CEEDAAEC-9C11-4978-979D-6C2153A4F69B}" destId="{4EECD1A2-E8A3-4E21-A6AC-E9D67C700F6E}" srcOrd="0" destOrd="0" presId="urn:microsoft.com/office/officeart/2005/8/layout/vList2"/>
    <dgm:cxn modelId="{F72FE158-5707-4B6F-9139-83B827DB9D7E}" srcId="{CEEDAAEC-9C11-4978-979D-6C2153A4F69B}" destId="{B3F2465C-DEF0-4499-BF7D-09E503CD9652}" srcOrd="3" destOrd="0" parTransId="{B4022918-B737-4753-ACCB-A60BD264FE72}" sibTransId="{9406D347-EBEA-45B6-BEBE-955DDA6A5A3B}"/>
    <dgm:cxn modelId="{4BA75694-3554-4980-9955-8035E7483AC6}" srcId="{CEEDAAEC-9C11-4978-979D-6C2153A4F69B}" destId="{77660C51-192E-436A-9FE2-D2EB8061E9F6}" srcOrd="5" destOrd="0" parTransId="{EEC66930-97E3-4771-BAB7-D828C4A21A21}" sibTransId="{8CB51036-BA62-400C-B6D6-37E2D9A83494}"/>
    <dgm:cxn modelId="{E25BB1A0-717B-4120-B67F-872192A8462F}" srcId="{CEEDAAEC-9C11-4978-979D-6C2153A4F69B}" destId="{FF2C67F1-BC10-4891-93FE-677658DA06D1}" srcOrd="0" destOrd="0" parTransId="{52F3A2B6-A7CD-4A5C-BE50-6C02CCE8160A}" sibTransId="{7DF4716B-9B88-4B65-8563-1955D0A6EC0A}"/>
    <dgm:cxn modelId="{B867AEAF-41A3-458C-B1EA-F8E3ACA68A0F}" type="presOf" srcId="{D12D093D-D555-4EE4-9AAF-573DF9AED50B}" destId="{026F6587-C0CE-4B89-9F22-C2D797693241}" srcOrd="0" destOrd="1" presId="urn:microsoft.com/office/officeart/2005/8/layout/vList2"/>
    <dgm:cxn modelId="{43B5D1BF-0551-42D6-84B3-DBE52C2F9526}" srcId="{CEEDAAEC-9C11-4978-979D-6C2153A4F69B}" destId="{4A413146-3AC0-4172-8704-A6BF00F79349}" srcOrd="2" destOrd="0" parTransId="{B5A80DFC-3294-4BCA-B3B5-9AD1E98D881B}" sibTransId="{05C1CD21-08BE-405A-BDB7-0C46343C6645}"/>
    <dgm:cxn modelId="{904BDDD2-23A8-4CF3-B0AB-5103A45DAF6C}" type="presOf" srcId="{FF2C67F1-BC10-4891-93FE-677658DA06D1}" destId="{026F6587-C0CE-4B89-9F22-C2D797693241}" srcOrd="0" destOrd="0" presId="urn:microsoft.com/office/officeart/2005/8/layout/vList2"/>
    <dgm:cxn modelId="{EFDB88D4-0E10-452C-91CA-24E308100E33}" type="presOf" srcId="{B3F2465C-DEF0-4499-BF7D-09E503CD9652}" destId="{026F6587-C0CE-4B89-9F22-C2D797693241}" srcOrd="0" destOrd="3" presId="urn:microsoft.com/office/officeart/2005/8/layout/vList2"/>
    <dgm:cxn modelId="{626857D9-05FE-4E0B-B526-CE09CD8FCE73}" srcId="{CEEDAAEC-9C11-4978-979D-6C2153A4F69B}" destId="{F0523F69-E83F-4AC6-975F-9655A8C0CE98}" srcOrd="4" destOrd="0" parTransId="{925ECAC7-0A57-4FA8-AB0C-03C7DBDC897E}" sibTransId="{4933866B-4BCF-4FE9-B37E-2FCF9165887E}"/>
    <dgm:cxn modelId="{98734EF7-075D-42D3-A49C-6E71B7E9028D}" srcId="{CEEDAAEC-9C11-4978-979D-6C2153A4F69B}" destId="{D12D093D-D555-4EE4-9AAF-573DF9AED50B}" srcOrd="1" destOrd="0" parTransId="{77100AE9-E35E-40C9-9A64-460F060A0FF9}" sibTransId="{BD28F9EB-56E8-4BC1-90B9-8E68C220C15E}"/>
    <dgm:cxn modelId="{BA56D0D1-44D4-443E-BFBA-8ECA21A06487}" type="presParOf" srcId="{786D5D59-044F-4949-A2B8-F9955955AE83}" destId="{4EECD1A2-E8A3-4E21-A6AC-E9D67C700F6E}" srcOrd="0" destOrd="0" presId="urn:microsoft.com/office/officeart/2005/8/layout/vList2"/>
    <dgm:cxn modelId="{9AEC8924-D870-441E-81FD-1B439E431403}" type="presParOf" srcId="{786D5D59-044F-4949-A2B8-F9955955AE83}" destId="{026F6587-C0CE-4B89-9F22-C2D79769324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2F84E-7B78-46C0-B121-795121F10543}">
      <dsp:nvSpPr>
        <dsp:cNvPr id="0" name=""/>
        <dsp:cNvSpPr/>
      </dsp:nvSpPr>
      <dsp:spPr>
        <a:xfrm>
          <a:off x="0" y="252221"/>
          <a:ext cx="6832212" cy="120810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PT" sz="1700" kern="1200"/>
            <a:t>Which book should I read next?</a:t>
          </a:r>
          <a:endParaRPr lang="en-US" sz="1700" kern="1200"/>
        </a:p>
      </dsp:txBody>
      <dsp:txXfrm>
        <a:off x="58975" y="311196"/>
        <a:ext cx="6714262" cy="1090153"/>
      </dsp:txXfrm>
    </dsp:sp>
    <dsp:sp modelId="{64851830-8858-4510-8438-661DE5718B2D}">
      <dsp:nvSpPr>
        <dsp:cNvPr id="0" name=""/>
        <dsp:cNvSpPr/>
      </dsp:nvSpPr>
      <dsp:spPr>
        <a:xfrm>
          <a:off x="0" y="1509285"/>
          <a:ext cx="6832212" cy="1208103"/>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Goodreads.com</a:t>
          </a:r>
          <a:r>
            <a:rPr lang="en-US" sz="1700" kern="1200"/>
            <a:t> is a social cataloging website that allows individuals to freely search its database of books, annotations, and reviews. </a:t>
          </a:r>
        </a:p>
      </dsp:txBody>
      <dsp:txXfrm>
        <a:off x="58975" y="1568260"/>
        <a:ext cx="6714262" cy="1090153"/>
      </dsp:txXfrm>
    </dsp:sp>
    <dsp:sp modelId="{8771209D-7A5F-4C9A-96A7-56CDB01BC251}">
      <dsp:nvSpPr>
        <dsp:cNvPr id="0" name=""/>
        <dsp:cNvSpPr/>
      </dsp:nvSpPr>
      <dsp:spPr>
        <a:xfrm>
          <a:off x="0" y="2766348"/>
          <a:ext cx="6832212" cy="1208103"/>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problem is very relevant for Amazon or any other related company since it can potentially increase its profits as it gives recommendations of interest to their clients. Some of the key statistics about recommender systems are the following:</a:t>
          </a:r>
        </a:p>
      </dsp:txBody>
      <dsp:txXfrm>
        <a:off x="58975" y="2825323"/>
        <a:ext cx="6714262" cy="1090153"/>
      </dsp:txXfrm>
    </dsp:sp>
    <dsp:sp modelId="{C8E656FC-B0F3-4BD7-AF00-39F191DF5868}">
      <dsp:nvSpPr>
        <dsp:cNvPr id="0" name=""/>
        <dsp:cNvSpPr/>
      </dsp:nvSpPr>
      <dsp:spPr>
        <a:xfrm>
          <a:off x="0" y="3974452"/>
          <a:ext cx="6832212"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At </a:t>
          </a:r>
          <a:r>
            <a:rPr lang="en-US" sz="1600" b="1" kern="1200" dirty="0">
              <a:solidFill>
                <a:srgbClr val="FF0000"/>
              </a:solidFill>
            </a:rPr>
            <a:t>Netflix</a:t>
          </a:r>
          <a:r>
            <a:rPr lang="en-US" sz="1600" kern="1200" dirty="0"/>
            <a:t>, </a:t>
          </a:r>
          <a:r>
            <a:rPr lang="en-US" sz="1600" b="1" kern="1200" dirty="0"/>
            <a:t>2/3</a:t>
          </a:r>
          <a:r>
            <a:rPr lang="en-US" sz="1600" kern="1200" dirty="0"/>
            <a:t> of the movies watched are recommended.</a:t>
          </a:r>
        </a:p>
        <a:p>
          <a:pPr marL="171450" lvl="1" indent="-171450" algn="l" defTabSz="711200">
            <a:lnSpc>
              <a:spcPct val="90000"/>
            </a:lnSpc>
            <a:spcBef>
              <a:spcPct val="0"/>
            </a:spcBef>
            <a:spcAft>
              <a:spcPct val="20000"/>
            </a:spcAft>
            <a:buChar char="•"/>
          </a:pPr>
          <a:r>
            <a:rPr lang="en-US" sz="1600" kern="1200" dirty="0"/>
            <a:t>At </a:t>
          </a:r>
          <a:r>
            <a:rPr lang="en-US" sz="1600" b="1" kern="1200" dirty="0">
              <a:solidFill>
                <a:srgbClr val="0070C0"/>
              </a:solidFill>
            </a:rPr>
            <a:t>G</a:t>
          </a:r>
          <a:r>
            <a:rPr lang="en-US" sz="1600" b="1" kern="1200" dirty="0">
              <a:solidFill>
                <a:srgbClr val="FF0000"/>
              </a:solidFill>
            </a:rPr>
            <a:t>o</a:t>
          </a:r>
          <a:r>
            <a:rPr lang="en-US" sz="1600" b="1" kern="1200" dirty="0">
              <a:solidFill>
                <a:srgbClr val="FFC000"/>
              </a:solidFill>
            </a:rPr>
            <a:t>o</a:t>
          </a:r>
          <a:r>
            <a:rPr lang="en-US" sz="1600" b="1" kern="1200" dirty="0">
              <a:solidFill>
                <a:srgbClr val="0070C0"/>
              </a:solidFill>
            </a:rPr>
            <a:t>g</a:t>
          </a:r>
          <a:r>
            <a:rPr lang="en-US" sz="1600" b="1" kern="1200" dirty="0">
              <a:solidFill>
                <a:srgbClr val="00B050"/>
              </a:solidFill>
            </a:rPr>
            <a:t>l</a:t>
          </a:r>
          <a:r>
            <a:rPr lang="en-US" sz="1600" b="1" kern="1200" dirty="0">
              <a:solidFill>
                <a:srgbClr val="FF0000"/>
              </a:solidFill>
            </a:rPr>
            <a:t>e</a:t>
          </a:r>
          <a:r>
            <a:rPr lang="en-US" sz="1600" kern="1200" dirty="0"/>
            <a:t>, news recommendations improved click-through rate (CTR) by </a:t>
          </a:r>
          <a:r>
            <a:rPr lang="en-US" sz="1600" b="1" kern="1200" dirty="0"/>
            <a:t>38%</a:t>
          </a:r>
          <a:r>
            <a:rPr lang="en-US" sz="1600" kern="1200" dirty="0"/>
            <a:t>.</a:t>
          </a:r>
        </a:p>
        <a:p>
          <a:pPr marL="171450" lvl="1" indent="-171450" algn="l" defTabSz="711200">
            <a:lnSpc>
              <a:spcPct val="90000"/>
            </a:lnSpc>
            <a:spcBef>
              <a:spcPct val="0"/>
            </a:spcBef>
            <a:spcAft>
              <a:spcPct val="20000"/>
            </a:spcAft>
            <a:buChar char="•"/>
          </a:pPr>
          <a:r>
            <a:rPr lang="en-US" sz="1600" kern="1200" dirty="0"/>
            <a:t>For </a:t>
          </a:r>
          <a:r>
            <a:rPr lang="en-US" sz="1600" b="1" kern="1200" dirty="0">
              <a:solidFill>
                <a:srgbClr val="FFC000"/>
              </a:solidFill>
            </a:rPr>
            <a:t>Amazon</a:t>
          </a:r>
          <a:r>
            <a:rPr lang="en-US" sz="1600" kern="1200" dirty="0"/>
            <a:t>, </a:t>
          </a:r>
          <a:r>
            <a:rPr lang="en-US" sz="1600" b="1" kern="1200" dirty="0"/>
            <a:t>35%</a:t>
          </a:r>
          <a:r>
            <a:rPr lang="en-US" sz="1600" kern="1200" dirty="0"/>
            <a:t> of sales come from recommendations.</a:t>
          </a:r>
        </a:p>
      </dsp:txBody>
      <dsp:txXfrm>
        <a:off x="0" y="3974452"/>
        <a:ext cx="6832212" cy="1038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9D57B-06FE-49B4-884E-ED4224C85F56}">
      <dsp:nvSpPr>
        <dsp:cNvPr id="0" name=""/>
        <dsp:cNvSpPr/>
      </dsp:nvSpPr>
      <dsp:spPr>
        <a:xfrm>
          <a:off x="0" y="983133"/>
          <a:ext cx="8915400" cy="12168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PT" sz="3200" b="1" i="1" kern="1200" dirty="0" err="1"/>
            <a:t>What</a:t>
          </a:r>
          <a:r>
            <a:rPr lang="pt-PT" sz="3200" b="1" i="1" kern="1200" dirty="0"/>
            <a:t> </a:t>
          </a:r>
          <a:r>
            <a:rPr lang="pt-PT" sz="3200" b="1" i="1" kern="1200" dirty="0" err="1"/>
            <a:t>typically</a:t>
          </a:r>
          <a:r>
            <a:rPr lang="pt-PT" sz="3200" b="1" i="1" kern="1200" dirty="0"/>
            <a:t> </a:t>
          </a:r>
          <a:r>
            <a:rPr lang="pt-PT" sz="3200" b="1" i="1" kern="1200" dirty="0" err="1"/>
            <a:t>works</a:t>
          </a:r>
          <a:r>
            <a:rPr lang="pt-PT" sz="3200" b="1" i="1" kern="1200" dirty="0"/>
            <a:t>:</a:t>
          </a:r>
          <a:endParaRPr lang="en-US" sz="3200" kern="1200" dirty="0"/>
        </a:p>
      </dsp:txBody>
      <dsp:txXfrm>
        <a:off x="59399" y="1042532"/>
        <a:ext cx="8796602" cy="1098002"/>
      </dsp:txXfrm>
    </dsp:sp>
    <dsp:sp modelId="{A5D8F12E-2890-4BFB-BD74-DF31E15E77E3}">
      <dsp:nvSpPr>
        <dsp:cNvPr id="0" name=""/>
        <dsp:cNvSpPr/>
      </dsp:nvSpPr>
      <dsp:spPr>
        <a:xfrm>
          <a:off x="0" y="2498512"/>
          <a:ext cx="8915400"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Do appropriate data preprocessing and dimensionality reduction using matrix factorization.</a:t>
          </a:r>
        </a:p>
        <a:p>
          <a:pPr marL="228600" lvl="1" indent="-228600" algn="l" defTabSz="1155700">
            <a:lnSpc>
              <a:spcPct val="90000"/>
            </a:lnSpc>
            <a:spcBef>
              <a:spcPct val="0"/>
            </a:spcBef>
            <a:spcAft>
              <a:spcPct val="20000"/>
            </a:spcAft>
            <a:buChar char="•"/>
          </a:pPr>
          <a:r>
            <a:rPr lang="en-US" sz="2600" kern="1200" dirty="0"/>
            <a:t>Combine methods through ensembles.</a:t>
          </a:r>
        </a:p>
      </dsp:txBody>
      <dsp:txXfrm>
        <a:off x="0" y="2498512"/>
        <a:ext cx="8915400" cy="1244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CD1A2-E8A3-4E21-A6AC-E9D67C700F6E}">
      <dsp:nvSpPr>
        <dsp:cNvPr id="0" name=""/>
        <dsp:cNvSpPr/>
      </dsp:nvSpPr>
      <dsp:spPr>
        <a:xfrm>
          <a:off x="0" y="105303"/>
          <a:ext cx="8915400" cy="743535"/>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t-PT" sz="3100" b="1" i="1" kern="1200"/>
            <a:t>Steps:</a:t>
          </a:r>
          <a:endParaRPr lang="en-US" sz="3100" kern="1200"/>
        </a:p>
      </dsp:txBody>
      <dsp:txXfrm>
        <a:off x="36296" y="141599"/>
        <a:ext cx="8842808" cy="670943"/>
      </dsp:txXfrm>
    </dsp:sp>
    <dsp:sp modelId="{026F6587-C0CE-4B89-9F22-C2D797693241}">
      <dsp:nvSpPr>
        <dsp:cNvPr id="0" name=""/>
        <dsp:cNvSpPr/>
      </dsp:nvSpPr>
      <dsp:spPr>
        <a:xfrm>
          <a:off x="0" y="848838"/>
          <a:ext cx="8915400" cy="28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Font typeface="+mj-lt"/>
            <a:buAutoNum type="arabicPeriod"/>
          </a:pPr>
          <a:r>
            <a:rPr lang="en-US" sz="2400" b="1" i="0" u="none" kern="1200" dirty="0"/>
            <a:t>Build a matrix factorization algorithm using ALS (Alternating Least Squares) for implicit feedback.</a:t>
          </a:r>
          <a:endParaRPr lang="en-US" sz="2400" kern="1200" dirty="0"/>
        </a:p>
        <a:p>
          <a:pPr marL="228600" lvl="1" indent="-228600" algn="l" defTabSz="1066800">
            <a:lnSpc>
              <a:spcPct val="90000"/>
            </a:lnSpc>
            <a:spcBef>
              <a:spcPct val="0"/>
            </a:spcBef>
            <a:spcAft>
              <a:spcPct val="20000"/>
            </a:spcAft>
            <a:buFont typeface="+mj-lt"/>
            <a:buAutoNum type="arabicPeriod"/>
          </a:pP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Test</a:t>
          </a:r>
          <a:r>
            <a:rPr lang="pt-PT" sz="2400" b="1" i="0" u="none" kern="1200" dirty="0">
              <a:latin typeface="Century Gothic" panose="020B0502020202020204"/>
              <a:ea typeface="+mn-ea"/>
              <a:cs typeface="+mn-cs"/>
            </a:rPr>
            <a:t> &amp; </a:t>
          </a:r>
          <a:r>
            <a:rPr lang="pt-PT" sz="2400" b="1" i="0" u="none" kern="1200" dirty="0" err="1">
              <a:latin typeface="Century Gothic" panose="020B0502020202020204"/>
              <a:ea typeface="+mn-ea"/>
              <a:cs typeface="+mn-cs"/>
            </a:rPr>
            <a:t>Choose</a:t>
          </a: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an</a:t>
          </a:r>
          <a:r>
            <a:rPr lang="pt-PT" sz="2400" b="1" i="0" u="none" kern="1200" dirty="0">
              <a:latin typeface="Century Gothic" panose="020B0502020202020204"/>
              <a:ea typeface="+mn-ea"/>
              <a:cs typeface="+mn-cs"/>
            </a:rPr>
            <a:t> </a:t>
          </a:r>
          <a:r>
            <a:rPr lang="en-US" sz="2400" b="1" i="0" u="none" kern="1200" dirty="0">
              <a:latin typeface="Century Gothic" panose="020B0502020202020204"/>
              <a:ea typeface="+mn-ea"/>
              <a:cs typeface="+mn-cs"/>
            </a:rPr>
            <a:t>Explicit Rating Classifier.</a:t>
          </a:r>
        </a:p>
        <a:p>
          <a:pPr marL="228600" lvl="1" indent="-228600" algn="l" defTabSz="1066800">
            <a:lnSpc>
              <a:spcPct val="90000"/>
            </a:lnSpc>
            <a:spcBef>
              <a:spcPct val="0"/>
            </a:spcBef>
            <a:spcAft>
              <a:spcPct val="20000"/>
            </a:spcAft>
            <a:buFont typeface="+mj-lt"/>
            <a:buAutoNum type="arabicPeriod"/>
          </a:pPr>
          <a:r>
            <a:rPr lang="pt-PT" sz="2400" b="1" i="0" u="none" kern="1200" dirty="0">
              <a:latin typeface="Century Gothic" panose="020B0502020202020204"/>
              <a:ea typeface="+mn-ea"/>
              <a:cs typeface="+mn-cs"/>
            </a:rPr>
            <a:t> </a:t>
          </a:r>
          <a:r>
            <a:rPr lang="en-US" sz="2400" b="1" i="0" u="none" kern="1200" dirty="0"/>
            <a:t>Dimensionality reduction &amp; Feature selection.</a:t>
          </a:r>
          <a:endParaRPr lang="en-US" sz="2400" b="1" i="0" u="none" kern="1200" dirty="0">
            <a:latin typeface="Century Gothic" panose="020B0502020202020204"/>
            <a:ea typeface="+mn-ea"/>
            <a:cs typeface="+mn-cs"/>
          </a:endParaRPr>
        </a:p>
        <a:p>
          <a:pPr marL="228600" lvl="1" indent="-228600" algn="l" defTabSz="1066800">
            <a:lnSpc>
              <a:spcPct val="90000"/>
            </a:lnSpc>
            <a:spcBef>
              <a:spcPct val="0"/>
            </a:spcBef>
            <a:spcAft>
              <a:spcPct val="20000"/>
            </a:spcAft>
            <a:buFont typeface="+mj-lt"/>
            <a:buAutoNum type="arabicPeriod"/>
          </a:pPr>
          <a:r>
            <a:rPr lang="pt-PT" sz="2400" b="1" i="0" u="none" kern="1200" dirty="0">
              <a:latin typeface="Century Gothic" panose="020B0502020202020204"/>
              <a:ea typeface="+mn-ea"/>
              <a:cs typeface="+mn-cs"/>
            </a:rPr>
            <a:t> </a:t>
          </a:r>
          <a:r>
            <a:rPr lang="en-US" sz="2400" b="1" i="0" u="none" kern="1200" dirty="0"/>
            <a:t>Hyperparameter Tuning &amp; Probability calibration.</a:t>
          </a:r>
          <a:endParaRPr lang="en-US" sz="2400" b="1" i="0" u="none" kern="1200" dirty="0">
            <a:latin typeface="Century Gothic" panose="020B0502020202020204"/>
            <a:ea typeface="+mn-ea"/>
            <a:cs typeface="+mn-cs"/>
          </a:endParaRPr>
        </a:p>
        <a:p>
          <a:pPr marL="228600" lvl="1" indent="-228600" algn="l" defTabSz="1066800">
            <a:lnSpc>
              <a:spcPct val="90000"/>
            </a:lnSpc>
            <a:spcBef>
              <a:spcPct val="0"/>
            </a:spcBef>
            <a:spcAft>
              <a:spcPct val="20000"/>
            </a:spcAft>
            <a:buFont typeface="+mj-lt"/>
            <a:buAutoNum type="arabicPeriod"/>
          </a:pPr>
          <a:r>
            <a:rPr lang="pt-PT" sz="2400" b="1" i="0" u="none" kern="1200">
              <a:latin typeface="Century Gothic" panose="020B0502020202020204"/>
              <a:ea typeface="+mn-ea"/>
              <a:cs typeface="+mn-cs"/>
            </a:rPr>
            <a:t> Build the recommendations using </a:t>
          </a:r>
          <a:r>
            <a:rPr lang="pt-PT" sz="2400" b="1" i="0" u="none" kern="1200" dirty="0" err="1">
              <a:latin typeface="Century Gothic" panose="020B0502020202020204"/>
              <a:ea typeface="+mn-ea"/>
              <a:cs typeface="+mn-cs"/>
            </a:rPr>
            <a:t>the</a:t>
          </a: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chosen</a:t>
          </a:r>
          <a:r>
            <a:rPr lang="pt-PT" sz="2400" b="1" i="0" u="none" kern="1200" dirty="0">
              <a:latin typeface="Century Gothic" panose="020B0502020202020204"/>
              <a:ea typeface="+mn-ea"/>
              <a:cs typeface="+mn-cs"/>
            </a:rPr>
            <a:t> </a:t>
          </a:r>
          <a:r>
            <a:rPr lang="pt-PT" sz="2400" b="1" i="0" u="none" kern="1200" dirty="0" err="1">
              <a:latin typeface="Century Gothic" panose="020B0502020202020204"/>
              <a:ea typeface="+mn-ea"/>
              <a:cs typeface="+mn-cs"/>
            </a:rPr>
            <a:t>model</a:t>
          </a:r>
          <a:r>
            <a:rPr lang="pt-PT" sz="2400" b="1" i="0" u="none" kern="1200" dirty="0">
              <a:latin typeface="Century Gothic" panose="020B0502020202020204"/>
              <a:ea typeface="+mn-ea"/>
              <a:cs typeface="+mn-cs"/>
            </a:rPr>
            <a:t>.</a:t>
          </a:r>
          <a:endParaRPr lang="en-US" sz="2400" b="1" i="0" u="none" kern="1200" dirty="0">
            <a:latin typeface="Century Gothic" panose="020B0502020202020204"/>
            <a:ea typeface="+mn-ea"/>
            <a:cs typeface="+mn-cs"/>
          </a:endParaRPr>
        </a:p>
        <a:p>
          <a:pPr marL="228600" lvl="1" indent="-228600" algn="l" defTabSz="1066800">
            <a:lnSpc>
              <a:spcPct val="90000"/>
            </a:lnSpc>
            <a:spcBef>
              <a:spcPct val="0"/>
            </a:spcBef>
            <a:spcAft>
              <a:spcPct val="20000"/>
            </a:spcAft>
            <a:buChar char="•"/>
          </a:pPr>
          <a:endParaRPr lang="en-US" sz="2400" kern="1200"/>
        </a:p>
      </dsp:txBody>
      <dsp:txXfrm>
        <a:off x="0" y="848838"/>
        <a:ext cx="8915400" cy="2823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57684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0879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63F300-7A6C-407B-B2C4-6628D1D8FD5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972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79412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198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43344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01068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88429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20057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6E1BC-2E88-4D04-ADAC-49279AF3889E}"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04376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6E1BC-2E88-4D04-ADAC-49279AF3889E}"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392684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6E1BC-2E88-4D04-ADAC-49279AF3889E}"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0256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6E1BC-2E88-4D04-ADAC-49279AF3889E}"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158446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6E1BC-2E88-4D04-ADAC-49279AF3889E}"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262324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136116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6E1BC-2E88-4D04-ADAC-49279AF3889E}"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63F300-7A6C-407B-B2C4-6628D1D8FD5F}" type="slidenum">
              <a:rPr lang="en-US" smtClean="0"/>
              <a:t>‹#›</a:t>
            </a:fld>
            <a:endParaRPr lang="en-US"/>
          </a:p>
        </p:txBody>
      </p:sp>
    </p:spTree>
    <p:extLst>
      <p:ext uri="{BB962C8B-B14F-4D97-AF65-F5344CB8AC3E}">
        <p14:creationId xmlns:p14="http://schemas.microsoft.com/office/powerpoint/2010/main" val="155456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F6E1BC-2E88-4D04-ADAC-49279AF3889E}" type="datetimeFigureOut">
              <a:rPr lang="en-US" smtClean="0"/>
              <a:t>8/28/2019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63F300-7A6C-407B-B2C4-6628D1D8FD5F}" type="slidenum">
              <a:rPr lang="en-US" smtClean="0"/>
              <a:t>‹#›</a:t>
            </a:fld>
            <a:endParaRPr lang="en-US"/>
          </a:p>
        </p:txBody>
      </p:sp>
    </p:spTree>
    <p:extLst>
      <p:ext uri="{BB962C8B-B14F-4D97-AF65-F5344CB8AC3E}">
        <p14:creationId xmlns:p14="http://schemas.microsoft.com/office/powerpoint/2010/main" val="408015178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D101-BB48-49B5-9323-380728B57FF4}"/>
              </a:ext>
            </a:extLst>
          </p:cNvPr>
          <p:cNvSpPr>
            <a:spLocks noGrp="1"/>
          </p:cNvSpPr>
          <p:nvPr>
            <p:ph type="ctrTitle"/>
          </p:nvPr>
        </p:nvSpPr>
        <p:spPr>
          <a:xfrm>
            <a:off x="540279" y="967417"/>
            <a:ext cx="5402732" cy="2983146"/>
          </a:xfrm>
        </p:spPr>
        <p:txBody>
          <a:bodyPr>
            <a:normAutofit/>
          </a:bodyPr>
          <a:lstStyle/>
          <a:p>
            <a:r>
              <a:rPr lang="pt-PT" sz="3100" b="1" dirty="0" err="1">
                <a:solidFill>
                  <a:srgbClr val="0070C0"/>
                </a:solidFill>
              </a:rPr>
              <a:t>Building</a:t>
            </a:r>
            <a:r>
              <a:rPr lang="pt-PT" sz="3100" b="1" dirty="0">
                <a:solidFill>
                  <a:srgbClr val="0070C0"/>
                </a:solidFill>
              </a:rPr>
              <a:t> a </a:t>
            </a:r>
            <a:r>
              <a:rPr lang="pt-PT" sz="3100" b="1" dirty="0" err="1">
                <a:solidFill>
                  <a:srgbClr val="0070C0"/>
                </a:solidFill>
              </a:rPr>
              <a:t>Book</a:t>
            </a:r>
            <a:r>
              <a:rPr lang="pt-PT" sz="3100" b="1" dirty="0">
                <a:solidFill>
                  <a:srgbClr val="0070C0"/>
                </a:solidFill>
              </a:rPr>
              <a:t> </a:t>
            </a:r>
            <a:r>
              <a:rPr lang="pt-PT" sz="3100" b="1" dirty="0" err="1">
                <a:solidFill>
                  <a:srgbClr val="0070C0"/>
                </a:solidFill>
              </a:rPr>
              <a:t>Recommendation</a:t>
            </a:r>
            <a:r>
              <a:rPr lang="pt-PT" sz="3100" b="1" dirty="0">
                <a:solidFill>
                  <a:srgbClr val="0070C0"/>
                </a:solidFill>
              </a:rPr>
              <a:t> </a:t>
            </a:r>
            <a:r>
              <a:rPr lang="pt-PT" sz="3100" b="1" dirty="0" err="1">
                <a:solidFill>
                  <a:srgbClr val="0070C0"/>
                </a:solidFill>
              </a:rPr>
              <a:t>System</a:t>
            </a:r>
            <a:endParaRPr lang="en-US" sz="3100" b="1" dirty="0">
              <a:solidFill>
                <a:srgbClr val="0070C0"/>
              </a:solidFill>
            </a:endParaRPr>
          </a:p>
        </p:txBody>
      </p:sp>
      <p:sp>
        <p:nvSpPr>
          <p:cNvPr id="3" name="Subtitle 2">
            <a:extLst>
              <a:ext uri="{FF2B5EF4-FFF2-40B4-BE49-F238E27FC236}">
                <a16:creationId xmlns:a16="http://schemas.microsoft.com/office/drawing/2014/main" id="{7C3BF323-24A9-4011-A36F-B3E67358574E}"/>
              </a:ext>
            </a:extLst>
          </p:cNvPr>
          <p:cNvSpPr>
            <a:spLocks noGrp="1"/>
          </p:cNvSpPr>
          <p:nvPr>
            <p:ph type="subTitle" idx="1"/>
          </p:nvPr>
        </p:nvSpPr>
        <p:spPr>
          <a:xfrm>
            <a:off x="1223860" y="5269299"/>
            <a:ext cx="3778870" cy="544260"/>
          </a:xfrm>
        </p:spPr>
        <p:txBody>
          <a:bodyPr anchor="ctr">
            <a:normAutofit/>
          </a:bodyPr>
          <a:lstStyle/>
          <a:p>
            <a:r>
              <a:rPr lang="pt-PT" sz="1600" b="1" dirty="0" err="1">
                <a:solidFill>
                  <a:schemeClr val="tx1"/>
                </a:solidFill>
              </a:rPr>
              <a:t>By</a:t>
            </a:r>
            <a:r>
              <a:rPr lang="pt-PT" sz="1600" b="1" dirty="0">
                <a:solidFill>
                  <a:schemeClr val="tx1"/>
                </a:solidFill>
              </a:rPr>
              <a:t> Miguel Baptista</a:t>
            </a:r>
            <a:endParaRPr lang="en-US" sz="1600" b="1" dirty="0">
              <a:solidFill>
                <a:schemeClr val="tx1"/>
              </a:solidFill>
            </a:endParaRPr>
          </a:p>
        </p:txBody>
      </p:sp>
      <p:pic>
        <p:nvPicPr>
          <p:cNvPr id="7" name="Graphic 6" descr="Library">
            <a:extLst>
              <a:ext uri="{FF2B5EF4-FFF2-40B4-BE49-F238E27FC236}">
                <a16:creationId xmlns:a16="http://schemas.microsoft.com/office/drawing/2014/main" id="{BD45B4F9-CFFD-4DB8-B31B-6B71887E8D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95742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3650279" cy="1259894"/>
          </a:xfrm>
        </p:spPr>
        <p:txBody>
          <a:bodyPr>
            <a:normAutofit/>
          </a:bodyPr>
          <a:lstStyle/>
          <a:p>
            <a:pPr>
              <a:lnSpc>
                <a:spcPct val="90000"/>
              </a:lnSpc>
            </a:pPr>
            <a:r>
              <a:rPr lang="pt-PT" sz="2300" b="1" dirty="0">
                <a:solidFill>
                  <a:srgbClr val="C00000"/>
                </a:solidFill>
              </a:rPr>
              <a:t>2) </a:t>
            </a:r>
            <a:r>
              <a:rPr lang="pt-PT" sz="2300" b="1" dirty="0" err="1">
                <a:solidFill>
                  <a:srgbClr val="C00000"/>
                </a:solidFill>
              </a:rPr>
              <a:t>Test</a:t>
            </a:r>
            <a:r>
              <a:rPr lang="pt-PT" sz="2300" b="1" dirty="0">
                <a:solidFill>
                  <a:srgbClr val="C00000"/>
                </a:solidFill>
              </a:rPr>
              <a:t> &amp; </a:t>
            </a:r>
            <a:r>
              <a:rPr lang="pt-PT" sz="2300" b="1" dirty="0" err="1">
                <a:solidFill>
                  <a:srgbClr val="C00000"/>
                </a:solidFill>
              </a:rPr>
              <a:t>Choose</a:t>
            </a:r>
            <a:r>
              <a:rPr lang="pt-PT" sz="2300" b="1" dirty="0">
                <a:solidFill>
                  <a:srgbClr val="C00000"/>
                </a:solidFill>
              </a:rPr>
              <a:t> </a:t>
            </a:r>
            <a:r>
              <a:rPr lang="pt-PT" sz="2300" b="1" dirty="0" err="1">
                <a:solidFill>
                  <a:srgbClr val="C00000"/>
                </a:solidFill>
              </a:rPr>
              <a:t>an</a:t>
            </a:r>
            <a:r>
              <a:rPr lang="pt-PT" sz="2300" b="1" dirty="0">
                <a:solidFill>
                  <a:srgbClr val="C00000"/>
                </a:solidFill>
              </a:rPr>
              <a:t> </a:t>
            </a:r>
            <a:r>
              <a:rPr lang="en-US" sz="2300" b="1" dirty="0">
                <a:solidFill>
                  <a:srgbClr val="C00000"/>
                </a:solidFill>
              </a:rPr>
              <a:t>Explicit Rating Classifier.</a:t>
            </a:r>
            <a:br>
              <a:rPr lang="en-US" sz="2300" b="1" dirty="0"/>
            </a:br>
            <a:endParaRPr lang="en-US" sz="2300" dirty="0"/>
          </a:p>
        </p:txBody>
      </p:sp>
      <p:sp>
        <p:nvSpPr>
          <p:cNvPr id="23" name="Rectangle 2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5" y="1483568"/>
            <a:ext cx="3650278" cy="4409286"/>
          </a:xfrm>
        </p:spPr>
        <p:txBody>
          <a:bodyPr>
            <a:normAutofit/>
          </a:bodyPr>
          <a:lstStyle/>
          <a:p>
            <a:pPr>
              <a:lnSpc>
                <a:spcPct val="90000"/>
              </a:lnSpc>
            </a:pPr>
            <a:r>
              <a:rPr lang="pt-PT" sz="1400" b="1" dirty="0" err="1"/>
              <a:t>Features</a:t>
            </a:r>
            <a:r>
              <a:rPr lang="pt-PT" sz="1400" dirty="0"/>
              <a:t>:</a:t>
            </a:r>
          </a:p>
          <a:p>
            <a:pPr lvl="1">
              <a:lnSpc>
                <a:spcPct val="90000"/>
              </a:lnSpc>
            </a:pPr>
            <a:r>
              <a:rPr lang="en-US" sz="1400" i="1" dirty="0"/>
              <a:t>ALS </a:t>
            </a:r>
          </a:p>
          <a:p>
            <a:pPr lvl="1">
              <a:lnSpc>
                <a:spcPct val="90000"/>
              </a:lnSpc>
            </a:pPr>
            <a:r>
              <a:rPr lang="en-US" sz="1400" i="1" dirty="0"/>
              <a:t>Number of ratings given by the user</a:t>
            </a:r>
          </a:p>
          <a:p>
            <a:pPr lvl="1">
              <a:lnSpc>
                <a:spcPct val="90000"/>
              </a:lnSpc>
            </a:pPr>
            <a:r>
              <a:rPr lang="en-US" sz="1400" i="1" dirty="0"/>
              <a:t>Average rating of the book</a:t>
            </a:r>
          </a:p>
          <a:p>
            <a:pPr lvl="1">
              <a:lnSpc>
                <a:spcPct val="90000"/>
              </a:lnSpc>
            </a:pPr>
            <a:r>
              <a:rPr lang="en-US" sz="1400" i="1" dirty="0"/>
              <a:t>Number of 5-star ratings; Number of 4-star ratings; Number of 3-star ratings; Number of 2-star ratings; Number of 1-star ratings</a:t>
            </a:r>
          </a:p>
          <a:p>
            <a:pPr lvl="1">
              <a:lnSpc>
                <a:spcPct val="90000"/>
              </a:lnSpc>
            </a:pPr>
            <a:r>
              <a:rPr lang="en-US" sz="1400" i="1" dirty="0"/>
              <a:t>Number of book editions</a:t>
            </a:r>
          </a:p>
          <a:p>
            <a:pPr marL="457200" lvl="1" indent="0">
              <a:lnSpc>
                <a:spcPct val="90000"/>
              </a:lnSpc>
              <a:buNone/>
            </a:pPr>
            <a:endParaRPr lang="en-US" sz="1400" i="1" dirty="0"/>
          </a:p>
          <a:p>
            <a:pPr marL="457200" lvl="1" indent="0">
              <a:lnSpc>
                <a:spcPct val="90000"/>
              </a:lnSpc>
              <a:buNone/>
            </a:pPr>
            <a:r>
              <a:rPr lang="en-US" sz="1400" b="1" i="1" dirty="0"/>
              <a:t>Chosen Model: </a:t>
            </a:r>
            <a:r>
              <a:rPr lang="en-US" sz="1400" b="1" dirty="0" err="1">
                <a:solidFill>
                  <a:srgbClr val="0070C0"/>
                </a:solidFill>
              </a:rPr>
              <a:t>LGBMClassifier</a:t>
            </a:r>
            <a:endParaRPr lang="en-US" sz="1400" b="1" dirty="0">
              <a:solidFill>
                <a:srgbClr val="0070C0"/>
              </a:solidFill>
            </a:endParaRPr>
          </a:p>
          <a:p>
            <a:pPr marL="457200" lvl="1" indent="0">
              <a:lnSpc>
                <a:spcPct val="90000"/>
              </a:lnSpc>
              <a:buNone/>
            </a:pPr>
            <a:r>
              <a:rPr lang="en-US" sz="1400" b="1" dirty="0"/>
              <a:t>Average AUC: 0.63</a:t>
            </a:r>
            <a:endParaRPr lang="en-US" sz="1400" b="1" i="1" dirty="0"/>
          </a:p>
        </p:txBody>
      </p:sp>
      <p:pic>
        <p:nvPicPr>
          <p:cNvPr id="5" name="Content Placeholder 4" descr="A pencil and paper&#10;&#10;Description automatically generated">
            <a:extLst>
              <a:ext uri="{FF2B5EF4-FFF2-40B4-BE49-F238E27FC236}">
                <a16:creationId xmlns:a16="http://schemas.microsoft.com/office/drawing/2014/main" id="{0231B4FF-AB7E-4E60-AEB5-72B66B2FE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136934"/>
            <a:ext cx="6953577" cy="4259065"/>
          </a:xfrm>
          <a:prstGeom prst="rect">
            <a:avLst/>
          </a:prstGeom>
        </p:spPr>
      </p:pic>
      <p:sp>
        <p:nvSpPr>
          <p:cNvPr id="2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45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3650279" cy="1259894"/>
          </a:xfrm>
        </p:spPr>
        <p:txBody>
          <a:bodyPr>
            <a:normAutofit fontScale="90000"/>
          </a:bodyPr>
          <a:lstStyle/>
          <a:p>
            <a:pPr>
              <a:lnSpc>
                <a:spcPct val="90000"/>
              </a:lnSpc>
            </a:pPr>
            <a:r>
              <a:rPr lang="pt-PT" sz="2300" b="1" dirty="0">
                <a:solidFill>
                  <a:srgbClr val="C00000"/>
                </a:solidFill>
              </a:rPr>
              <a:t>3) </a:t>
            </a:r>
            <a:r>
              <a:rPr lang="en-US" sz="2400" b="1" dirty="0">
                <a:solidFill>
                  <a:srgbClr val="C00000"/>
                </a:solidFill>
              </a:rPr>
              <a:t>Dimensionality reduction &amp; Feature selection.</a:t>
            </a:r>
            <a:br>
              <a:rPr lang="en-US" sz="4400" b="1" dirty="0"/>
            </a:br>
            <a:br>
              <a:rPr lang="en-US" sz="2300" b="1" dirty="0"/>
            </a:br>
            <a:endParaRPr lang="en-US" sz="2300" dirty="0"/>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4" y="1819922"/>
            <a:ext cx="3885454" cy="1808897"/>
          </a:xfrm>
        </p:spPr>
        <p:txBody>
          <a:bodyPr>
            <a:normAutofit/>
          </a:bodyPr>
          <a:lstStyle/>
          <a:p>
            <a:pPr>
              <a:lnSpc>
                <a:spcPct val="90000"/>
              </a:lnSpc>
            </a:pPr>
            <a:r>
              <a:rPr lang="pt-PT" sz="1400" b="1" dirty="0" err="1">
                <a:solidFill>
                  <a:srgbClr val="00B050"/>
                </a:solidFill>
              </a:rPr>
              <a:t>Methods</a:t>
            </a:r>
            <a:r>
              <a:rPr lang="pt-PT" sz="1400" b="1" dirty="0">
                <a:solidFill>
                  <a:srgbClr val="00B050"/>
                </a:solidFill>
              </a:rPr>
              <a:t> </a:t>
            </a:r>
            <a:r>
              <a:rPr lang="pt-PT" sz="1400" b="1" dirty="0" err="1">
                <a:solidFill>
                  <a:srgbClr val="00B050"/>
                </a:solidFill>
              </a:rPr>
              <a:t>used</a:t>
            </a:r>
            <a:r>
              <a:rPr lang="pt-PT" sz="1400" b="1" dirty="0">
                <a:solidFill>
                  <a:srgbClr val="00B050"/>
                </a:solidFill>
              </a:rPr>
              <a:t>:</a:t>
            </a:r>
          </a:p>
          <a:p>
            <a:pPr lvl="1">
              <a:lnSpc>
                <a:spcPct val="90000"/>
              </a:lnSpc>
            </a:pPr>
            <a:r>
              <a:rPr lang="pt-PT" sz="1200" b="1" dirty="0" err="1"/>
              <a:t>Random</a:t>
            </a:r>
            <a:r>
              <a:rPr lang="pt-PT" sz="1200" b="1" dirty="0"/>
              <a:t> </a:t>
            </a:r>
            <a:r>
              <a:rPr lang="pt-PT" sz="1200" b="1" dirty="0" err="1"/>
              <a:t>Forest</a:t>
            </a:r>
            <a:r>
              <a:rPr lang="pt-PT" sz="1200" b="1" dirty="0"/>
              <a:t> </a:t>
            </a:r>
            <a:r>
              <a:rPr lang="pt-PT" sz="1200" b="1" dirty="0" err="1"/>
              <a:t>Classifier</a:t>
            </a:r>
            <a:r>
              <a:rPr lang="pt-PT" sz="1200" b="1" dirty="0"/>
              <a:t>: </a:t>
            </a:r>
            <a:r>
              <a:rPr lang="pt-PT" sz="1200" b="1" i="1" dirty="0" err="1"/>
              <a:t>feature</a:t>
            </a:r>
            <a:r>
              <a:rPr lang="pt-PT" sz="1200" b="1" i="1" dirty="0"/>
              <a:t> </a:t>
            </a:r>
            <a:r>
              <a:rPr lang="pt-PT" sz="1200" b="1" i="1" dirty="0" err="1"/>
              <a:t>importances</a:t>
            </a:r>
            <a:endParaRPr lang="pt-PT" sz="1200" b="1" i="1" dirty="0"/>
          </a:p>
          <a:p>
            <a:pPr lvl="1">
              <a:lnSpc>
                <a:spcPct val="90000"/>
              </a:lnSpc>
            </a:pPr>
            <a:r>
              <a:rPr lang="pt-PT" sz="1200" b="1" dirty="0" err="1"/>
              <a:t>Recursive</a:t>
            </a:r>
            <a:r>
              <a:rPr lang="pt-PT" sz="1200" b="1" dirty="0"/>
              <a:t> </a:t>
            </a:r>
            <a:r>
              <a:rPr lang="pt-PT" sz="1200" b="1" dirty="0" err="1"/>
              <a:t>Feature</a:t>
            </a:r>
            <a:r>
              <a:rPr lang="pt-PT" sz="1200" b="1" dirty="0"/>
              <a:t> </a:t>
            </a:r>
            <a:r>
              <a:rPr lang="pt-PT" sz="1200" b="1" dirty="0" err="1"/>
              <a:t>Elimination</a:t>
            </a:r>
            <a:r>
              <a:rPr lang="pt-PT" sz="1200" b="1" dirty="0"/>
              <a:t> (RFE): </a:t>
            </a:r>
            <a:r>
              <a:rPr lang="pt-PT" sz="1200" b="1" i="1" dirty="0" err="1"/>
              <a:t>iterate</a:t>
            </a:r>
            <a:r>
              <a:rPr lang="pt-PT" sz="1200" b="1" i="1" dirty="0"/>
              <a:t> </a:t>
            </a:r>
            <a:r>
              <a:rPr lang="pt-PT" sz="1200" b="1" i="1" dirty="0" err="1"/>
              <a:t>over</a:t>
            </a:r>
            <a:r>
              <a:rPr lang="pt-PT" sz="1200" b="1" i="1" dirty="0"/>
              <a:t> rankings</a:t>
            </a:r>
          </a:p>
          <a:p>
            <a:pPr lvl="1">
              <a:lnSpc>
                <a:spcPct val="90000"/>
              </a:lnSpc>
            </a:pPr>
            <a:r>
              <a:rPr lang="pt-PT" sz="1200" b="1" dirty="0"/>
              <a:t>Principal </a:t>
            </a:r>
            <a:r>
              <a:rPr lang="pt-PT" sz="1200" b="1" dirty="0" err="1"/>
              <a:t>Component</a:t>
            </a:r>
            <a:r>
              <a:rPr lang="pt-PT" sz="1200" b="1" dirty="0"/>
              <a:t> </a:t>
            </a:r>
            <a:r>
              <a:rPr lang="pt-PT" sz="1200" b="1" dirty="0" err="1"/>
              <a:t>Analysis</a:t>
            </a:r>
            <a:r>
              <a:rPr lang="pt-PT" sz="1200" b="1" dirty="0"/>
              <a:t> (PCA): </a:t>
            </a:r>
            <a:r>
              <a:rPr lang="pt-PT" sz="1200" b="1" i="1" dirty="0" err="1"/>
              <a:t>the</a:t>
            </a:r>
            <a:r>
              <a:rPr lang="pt-PT" sz="1200" b="1" i="1" dirty="0"/>
              <a:t> “</a:t>
            </a:r>
            <a:r>
              <a:rPr lang="pt-PT" sz="1200" b="1" i="1" dirty="0" err="1"/>
              <a:t>Elbow</a:t>
            </a:r>
            <a:r>
              <a:rPr lang="pt-PT" sz="1200" b="1" i="1" dirty="0"/>
              <a:t> </a:t>
            </a:r>
            <a:r>
              <a:rPr lang="pt-PT" sz="1200" b="1" i="1" dirty="0" err="1"/>
              <a:t>method</a:t>
            </a:r>
            <a:r>
              <a:rPr lang="pt-PT" sz="1200" b="1" i="1" dirty="0"/>
              <a:t>”</a:t>
            </a:r>
          </a:p>
          <a:p>
            <a:pPr marL="0" indent="0">
              <a:buNone/>
            </a:pPr>
            <a:endParaRPr lang="en-US" sz="1400" b="1" i="1" dirty="0"/>
          </a:p>
        </p:txBody>
      </p:sp>
      <p:sp>
        <p:nvSpPr>
          <p:cNvPr id="1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8E87FDF-72E1-4C9C-AA95-EFAB3D9CF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492" y="232316"/>
            <a:ext cx="5673917" cy="286138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2CEA95E-9FC2-4019-B202-C2AE93FFF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035" y="3856387"/>
            <a:ext cx="5608019" cy="2769297"/>
          </a:xfrm>
          <a:prstGeom prst="rect">
            <a:avLst/>
          </a:prstGeom>
        </p:spPr>
      </p:pic>
      <p:pic>
        <p:nvPicPr>
          <p:cNvPr id="10" name="Picture 9" descr="A picture containing device&#10;&#10;Description automatically generated">
            <a:extLst>
              <a:ext uri="{FF2B5EF4-FFF2-40B4-BE49-F238E27FC236}">
                <a16:creationId xmlns:a16="http://schemas.microsoft.com/office/drawing/2014/main" id="{33D68EA5-4A57-4E8E-B84E-A5DF04D7B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749" y="3227393"/>
            <a:ext cx="7625660" cy="495300"/>
          </a:xfrm>
          <a:prstGeom prst="rect">
            <a:avLst/>
          </a:prstGeom>
        </p:spPr>
      </p:pic>
      <p:sp>
        <p:nvSpPr>
          <p:cNvPr id="22" name="Content Placeholder 8">
            <a:extLst>
              <a:ext uri="{FF2B5EF4-FFF2-40B4-BE49-F238E27FC236}">
                <a16:creationId xmlns:a16="http://schemas.microsoft.com/office/drawing/2014/main" id="{2ED0AD86-7ED8-489E-B20F-17A4E68ED9D2}"/>
              </a:ext>
            </a:extLst>
          </p:cNvPr>
          <p:cNvSpPr txBox="1">
            <a:spLocks/>
          </p:cNvSpPr>
          <p:nvPr/>
        </p:nvSpPr>
        <p:spPr>
          <a:xfrm>
            <a:off x="7774958" y="4003678"/>
            <a:ext cx="2902984" cy="2568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pt-PT" sz="1400" b="1" dirty="0" err="1">
                <a:solidFill>
                  <a:srgbClr val="00B050"/>
                </a:solidFill>
              </a:rPr>
              <a:t>Chosen</a:t>
            </a:r>
            <a:r>
              <a:rPr lang="pt-PT" sz="1400" b="1" dirty="0">
                <a:solidFill>
                  <a:srgbClr val="00B050"/>
                </a:solidFill>
              </a:rPr>
              <a:t> </a:t>
            </a:r>
            <a:r>
              <a:rPr lang="pt-PT" sz="1400" b="1" dirty="0" err="1">
                <a:solidFill>
                  <a:srgbClr val="00B050"/>
                </a:solidFill>
              </a:rPr>
              <a:t>Features</a:t>
            </a:r>
            <a:r>
              <a:rPr lang="pt-PT" sz="1400" b="1" dirty="0">
                <a:solidFill>
                  <a:srgbClr val="00B050"/>
                </a:solidFill>
              </a:rPr>
              <a:t>:</a:t>
            </a:r>
          </a:p>
          <a:p>
            <a:pPr lvl="1">
              <a:lnSpc>
                <a:spcPct val="90000"/>
              </a:lnSpc>
            </a:pPr>
            <a:r>
              <a:rPr lang="en-US" sz="1200" b="1" dirty="0" err="1"/>
              <a:t>user_id</a:t>
            </a:r>
            <a:endParaRPr lang="en-US" sz="1200" b="1" dirty="0"/>
          </a:p>
          <a:p>
            <a:pPr lvl="1">
              <a:lnSpc>
                <a:spcPct val="90000"/>
              </a:lnSpc>
            </a:pPr>
            <a:r>
              <a:rPr lang="en-US" sz="1200" b="1" dirty="0"/>
              <a:t>ALS</a:t>
            </a:r>
          </a:p>
          <a:p>
            <a:pPr lvl="1">
              <a:lnSpc>
                <a:spcPct val="90000"/>
              </a:lnSpc>
            </a:pPr>
            <a:r>
              <a:rPr lang="en-US" sz="1200" b="1" dirty="0"/>
              <a:t>Number of ratings (user)</a:t>
            </a:r>
          </a:p>
          <a:p>
            <a:pPr lvl="1">
              <a:lnSpc>
                <a:spcPct val="90000"/>
              </a:lnSpc>
            </a:pPr>
            <a:r>
              <a:rPr lang="en-US" sz="1200" b="1" dirty="0" err="1"/>
              <a:t>book_id</a:t>
            </a:r>
            <a:endParaRPr lang="en-US" sz="1200" b="1" dirty="0"/>
          </a:p>
          <a:p>
            <a:pPr lvl="1">
              <a:lnSpc>
                <a:spcPct val="90000"/>
              </a:lnSpc>
            </a:pPr>
            <a:r>
              <a:rPr lang="en-US" sz="1200" b="1" dirty="0"/>
              <a:t>Number of ratings 1</a:t>
            </a:r>
          </a:p>
          <a:p>
            <a:pPr lvl="1">
              <a:lnSpc>
                <a:spcPct val="90000"/>
              </a:lnSpc>
            </a:pPr>
            <a:r>
              <a:rPr lang="en-US" sz="1200" b="1" dirty="0"/>
              <a:t>Number of ratings 4</a:t>
            </a:r>
          </a:p>
          <a:p>
            <a:pPr lvl="1">
              <a:lnSpc>
                <a:spcPct val="90000"/>
              </a:lnSpc>
            </a:pPr>
            <a:r>
              <a:rPr lang="en-US" sz="1200" b="1" dirty="0"/>
              <a:t>Average rating (book)</a:t>
            </a:r>
          </a:p>
          <a:p>
            <a:pPr marL="0" indent="0">
              <a:buFont typeface="Wingdings 3" charset="2"/>
              <a:buNone/>
            </a:pPr>
            <a:endParaRPr lang="en-US" sz="1400" b="1" i="1" dirty="0"/>
          </a:p>
        </p:txBody>
      </p:sp>
    </p:spTree>
    <p:extLst>
      <p:ext uri="{BB962C8B-B14F-4D97-AF65-F5344CB8AC3E}">
        <p14:creationId xmlns:p14="http://schemas.microsoft.com/office/powerpoint/2010/main" val="7396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5122652" cy="1259894"/>
          </a:xfrm>
        </p:spPr>
        <p:txBody>
          <a:bodyPr>
            <a:normAutofit/>
          </a:bodyPr>
          <a:lstStyle/>
          <a:p>
            <a:pPr>
              <a:lnSpc>
                <a:spcPct val="90000"/>
              </a:lnSpc>
            </a:pPr>
            <a:r>
              <a:rPr lang="en-US" sz="2200" b="1" dirty="0">
                <a:solidFill>
                  <a:srgbClr val="C00000"/>
                </a:solidFill>
              </a:rPr>
              <a:t>4) Hyperparameter Tuning &amp; Probability calibration.</a:t>
            </a:r>
            <a:br>
              <a:rPr lang="en-US" sz="2000" b="1" dirty="0"/>
            </a:br>
            <a:br>
              <a:rPr lang="en-US" sz="2000" b="1" dirty="0"/>
            </a:br>
            <a:endParaRPr lang="en-US" sz="2000" dirty="0"/>
          </a:p>
        </p:txBody>
      </p:sp>
      <p:sp>
        <p:nvSpPr>
          <p:cNvPr id="25" name="Rectangle 24">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5" y="1518082"/>
            <a:ext cx="5122652" cy="4374771"/>
          </a:xfrm>
        </p:spPr>
        <p:txBody>
          <a:bodyPr>
            <a:normAutofit/>
          </a:bodyPr>
          <a:lstStyle/>
          <a:p>
            <a:pPr>
              <a:lnSpc>
                <a:spcPct val="90000"/>
              </a:lnSpc>
            </a:pPr>
            <a:endParaRPr lang="en-US" sz="1500" i="1" dirty="0"/>
          </a:p>
          <a:p>
            <a:pPr>
              <a:lnSpc>
                <a:spcPct val="90000"/>
              </a:lnSpc>
            </a:pPr>
            <a:r>
              <a:rPr lang="en-US" sz="1500" b="1" i="1" dirty="0"/>
              <a:t>Tuning hyperparameters of the </a:t>
            </a:r>
            <a:r>
              <a:rPr lang="en-US" sz="1500" b="1" i="1" dirty="0" err="1"/>
              <a:t>LGBMClassifier</a:t>
            </a:r>
            <a:endParaRPr lang="en-US" sz="1500" b="1" i="1" dirty="0"/>
          </a:p>
          <a:p>
            <a:pPr lvl="1">
              <a:lnSpc>
                <a:spcPct val="90000"/>
              </a:lnSpc>
            </a:pPr>
            <a:r>
              <a:rPr lang="en-US" sz="1500" i="1" dirty="0"/>
              <a:t>New Average AUC: 0.65</a:t>
            </a:r>
          </a:p>
          <a:p>
            <a:pPr lvl="1">
              <a:lnSpc>
                <a:spcPct val="90000"/>
              </a:lnSpc>
            </a:pPr>
            <a:r>
              <a:rPr lang="en-US" sz="1500" i="1" dirty="0"/>
              <a:t>New RMSE score: 1.64</a:t>
            </a:r>
            <a:endParaRPr lang="pt-PT" sz="1500" i="1" dirty="0"/>
          </a:p>
          <a:p>
            <a:pPr marL="0" indent="0">
              <a:lnSpc>
                <a:spcPct val="90000"/>
              </a:lnSpc>
              <a:buNone/>
            </a:pPr>
            <a:endParaRPr lang="en-US" sz="1500" i="1" dirty="0"/>
          </a:p>
          <a:p>
            <a:pPr>
              <a:lnSpc>
                <a:spcPct val="90000"/>
              </a:lnSpc>
            </a:pPr>
            <a:r>
              <a:rPr lang="en-US" sz="1500" i="1" dirty="0"/>
              <a:t>The usage of all these parameters result in poor estimates of the individual class probabilities </a:t>
            </a:r>
            <a:r>
              <a:rPr lang="en-US" sz="1500" i="1" dirty="0">
                <a:sym typeface="Wingdings" panose="05000000000000000000" pitchFamily="2" charset="2"/>
              </a:rPr>
              <a:t></a:t>
            </a:r>
            <a:r>
              <a:rPr lang="en-US" sz="1500" i="1" dirty="0"/>
              <a:t> This probability gives some kind of confidence on the prediction. </a:t>
            </a:r>
          </a:p>
          <a:p>
            <a:pPr>
              <a:lnSpc>
                <a:spcPct val="90000"/>
              </a:lnSpc>
            </a:pPr>
            <a:r>
              <a:rPr lang="en-US" sz="1500" i="1" dirty="0"/>
              <a:t>Using </a:t>
            </a:r>
            <a:r>
              <a:rPr lang="en-US" sz="1500" i="1" dirty="0" err="1"/>
              <a:t>sklearn’s</a:t>
            </a:r>
            <a:r>
              <a:rPr lang="en-US" sz="1500" i="1" dirty="0"/>
              <a:t> </a:t>
            </a:r>
            <a:r>
              <a:rPr lang="en-US" sz="1500" b="1" i="1" dirty="0" err="1"/>
              <a:t>CalibratedClassifierCV</a:t>
            </a:r>
            <a:r>
              <a:rPr lang="en-US" sz="1500" i="1" dirty="0"/>
              <a:t>, the results were further improved.</a:t>
            </a:r>
          </a:p>
          <a:p>
            <a:pPr>
              <a:lnSpc>
                <a:spcPct val="90000"/>
              </a:lnSpc>
            </a:pPr>
            <a:r>
              <a:rPr lang="en-US" sz="1500" i="1" dirty="0"/>
              <a:t>The ROC curve for the highest possible rating, 5, was especially important for the next step.</a:t>
            </a:r>
          </a:p>
        </p:txBody>
      </p:sp>
      <p:pic>
        <p:nvPicPr>
          <p:cNvPr id="7" name="Picture 6" descr="A screenshot of a cell phone&#10;&#10;Description automatically generated">
            <a:extLst>
              <a:ext uri="{FF2B5EF4-FFF2-40B4-BE49-F238E27FC236}">
                <a16:creationId xmlns:a16="http://schemas.microsoft.com/office/drawing/2014/main" id="{EC6318DA-1F1B-472D-A60A-826A5E793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415" y="399223"/>
            <a:ext cx="4428754" cy="301155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89EE47A-8EC9-432D-A3DF-C45A4AFA3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040" y="3596737"/>
            <a:ext cx="5451627" cy="2207908"/>
          </a:xfrm>
          <a:prstGeom prst="rect">
            <a:avLst/>
          </a:prstGeom>
        </p:spPr>
      </p:pic>
      <p:sp>
        <p:nvSpPr>
          <p:cNvPr id="27"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92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3" y="645106"/>
            <a:ext cx="7509355" cy="1320124"/>
          </a:xfrm>
        </p:spPr>
        <p:txBody>
          <a:bodyPr>
            <a:normAutofit/>
          </a:bodyPr>
          <a:lstStyle/>
          <a:p>
            <a:pPr>
              <a:lnSpc>
                <a:spcPct val="90000"/>
              </a:lnSpc>
            </a:pPr>
            <a:r>
              <a:rPr lang="en-US" sz="2200" b="1" dirty="0">
                <a:solidFill>
                  <a:srgbClr val="C00000"/>
                </a:solidFill>
              </a:rPr>
              <a:t>5) The Recommendation System</a:t>
            </a:r>
            <a:br>
              <a:rPr lang="en-US" sz="2800" b="1" dirty="0"/>
            </a:br>
            <a:br>
              <a:rPr lang="en-US" sz="2800" b="1" dirty="0"/>
            </a:br>
            <a:endParaRPr lang="en-US" sz="2800" dirty="0"/>
          </a:p>
        </p:txBody>
      </p:sp>
      <p:sp>
        <p:nvSpPr>
          <p:cNvPr id="25" name="Rectangle 2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3" y="1412481"/>
            <a:ext cx="6574535" cy="4027503"/>
          </a:xfrm>
        </p:spPr>
        <p:txBody>
          <a:bodyPr>
            <a:normAutofit/>
          </a:bodyPr>
          <a:lstStyle/>
          <a:p>
            <a:pPr>
              <a:lnSpc>
                <a:spcPct val="90000"/>
              </a:lnSpc>
            </a:pPr>
            <a:r>
              <a:rPr lang="en-US" sz="1500" b="1" i="1" dirty="0"/>
              <a:t>Prediction error</a:t>
            </a:r>
            <a:r>
              <a:rPr lang="en-US" sz="1500" i="1" dirty="0"/>
              <a:t>: the model gave good prediction results, where most of the errors were either 0 or 1, in terms of difference from the actual rating (test set)</a:t>
            </a:r>
          </a:p>
          <a:p>
            <a:pPr marL="0" indent="0">
              <a:lnSpc>
                <a:spcPct val="90000"/>
              </a:lnSpc>
              <a:buNone/>
            </a:pPr>
            <a:endParaRPr lang="en-US" sz="1500" i="1" dirty="0"/>
          </a:p>
          <a:p>
            <a:pPr marL="0" indent="0">
              <a:lnSpc>
                <a:spcPct val="90000"/>
              </a:lnSpc>
              <a:buNone/>
            </a:pPr>
            <a:br>
              <a:rPr lang="en-US" sz="1500" dirty="0"/>
            </a:br>
            <a:endParaRPr lang="en-US" sz="1500" b="1" i="1" dirty="0"/>
          </a:p>
          <a:p>
            <a:pPr>
              <a:lnSpc>
                <a:spcPct val="90000"/>
              </a:lnSpc>
            </a:pPr>
            <a:endParaRPr lang="en-US" sz="1500" b="1" i="1" dirty="0"/>
          </a:p>
          <a:p>
            <a:pPr>
              <a:lnSpc>
                <a:spcPct val="90000"/>
              </a:lnSpc>
            </a:pPr>
            <a:endParaRPr lang="en-US" sz="1500" b="1" i="1" dirty="0"/>
          </a:p>
        </p:txBody>
      </p:sp>
      <p:sp>
        <p:nvSpPr>
          <p:cNvPr id="2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22D35D2-0FC7-493B-8788-09A035D9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61" y="2356757"/>
            <a:ext cx="5307212" cy="3343543"/>
          </a:xfrm>
          <a:prstGeom prst="rect">
            <a:avLst/>
          </a:prstGeom>
        </p:spPr>
      </p:pic>
      <p:sp>
        <p:nvSpPr>
          <p:cNvPr id="17" name="Content Placeholder 8">
            <a:extLst>
              <a:ext uri="{FF2B5EF4-FFF2-40B4-BE49-F238E27FC236}">
                <a16:creationId xmlns:a16="http://schemas.microsoft.com/office/drawing/2014/main" id="{360F3338-C500-45D0-95AB-16F84B6DC84E}"/>
              </a:ext>
            </a:extLst>
          </p:cNvPr>
          <p:cNvSpPr txBox="1">
            <a:spLocks/>
          </p:cNvSpPr>
          <p:nvPr/>
        </p:nvSpPr>
        <p:spPr>
          <a:xfrm>
            <a:off x="7223757" y="1407733"/>
            <a:ext cx="4585645" cy="51597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endParaRPr lang="en-US" sz="1600" i="1" dirty="0"/>
          </a:p>
          <a:p>
            <a:pPr>
              <a:lnSpc>
                <a:spcPct val="90000"/>
              </a:lnSpc>
            </a:pPr>
            <a:endParaRPr lang="en-US" sz="1600" i="1" dirty="0"/>
          </a:p>
          <a:p>
            <a:pPr>
              <a:lnSpc>
                <a:spcPct val="90000"/>
              </a:lnSpc>
            </a:pPr>
            <a:endParaRPr lang="en-US" sz="1600" i="1" dirty="0"/>
          </a:p>
          <a:p>
            <a:pPr>
              <a:lnSpc>
                <a:spcPct val="90000"/>
              </a:lnSpc>
            </a:pPr>
            <a:r>
              <a:rPr lang="en-US" sz="1600" i="1" dirty="0"/>
              <a:t>To </a:t>
            </a:r>
            <a:r>
              <a:rPr lang="en-US" sz="1600" i="1" u="sng" dirty="0"/>
              <a:t>actually give recommendations</a:t>
            </a:r>
            <a:r>
              <a:rPr lang="en-US" sz="1600" i="1" dirty="0"/>
              <a:t>, I used the</a:t>
            </a:r>
            <a:r>
              <a:rPr lang="en-US" sz="1600" b="1" i="1" dirty="0"/>
              <a:t> highest scoring probabilities of having a rating equal to 5.</a:t>
            </a:r>
          </a:p>
          <a:p>
            <a:pPr marL="0" indent="0">
              <a:lnSpc>
                <a:spcPct val="90000"/>
              </a:lnSpc>
              <a:buNone/>
            </a:pPr>
            <a:endParaRPr lang="en-US" sz="1600" b="1" i="1" dirty="0"/>
          </a:p>
          <a:p>
            <a:pPr>
              <a:lnSpc>
                <a:spcPct val="90000"/>
              </a:lnSpc>
            </a:pPr>
            <a:r>
              <a:rPr lang="en-US" sz="1600" i="1" dirty="0"/>
              <a:t>To check the given recommendations (highest scoring probabilities of having a rating equal to 5), I compare them to the </a:t>
            </a:r>
            <a:r>
              <a:rPr lang="en-US" sz="1600" b="1" i="1" dirty="0"/>
              <a:t>highest rating books of the user</a:t>
            </a:r>
            <a:r>
              <a:rPr lang="en-US" sz="1600" i="1" dirty="0"/>
              <a:t> and take </a:t>
            </a:r>
            <a:r>
              <a:rPr lang="en-US" sz="1600" b="1" i="1" dirty="0"/>
              <a:t>the difference on the rating as a measure of failed recommendation.</a:t>
            </a:r>
            <a:endParaRPr lang="en-US" sz="1500" b="1" i="1" dirty="0"/>
          </a:p>
        </p:txBody>
      </p:sp>
    </p:spTree>
    <p:extLst>
      <p:ext uri="{BB962C8B-B14F-4D97-AF65-F5344CB8AC3E}">
        <p14:creationId xmlns:p14="http://schemas.microsoft.com/office/powerpoint/2010/main" val="206574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A7DA8593-5BA7-45F3-B447-37FB2B9F7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E40E3-CE75-44CD-936D-BA65098A7442}"/>
              </a:ext>
            </a:extLst>
          </p:cNvPr>
          <p:cNvSpPr>
            <a:spLocks noGrp="1"/>
          </p:cNvSpPr>
          <p:nvPr>
            <p:ph type="title"/>
          </p:nvPr>
        </p:nvSpPr>
        <p:spPr>
          <a:xfrm>
            <a:off x="649224" y="645106"/>
            <a:ext cx="6574536" cy="1259894"/>
          </a:xfrm>
        </p:spPr>
        <p:txBody>
          <a:bodyPr>
            <a:normAutofit/>
          </a:bodyPr>
          <a:lstStyle/>
          <a:p>
            <a:pPr>
              <a:lnSpc>
                <a:spcPct val="90000"/>
              </a:lnSpc>
            </a:pPr>
            <a:r>
              <a:rPr lang="en-US" sz="2200" b="1" dirty="0">
                <a:solidFill>
                  <a:srgbClr val="C00000"/>
                </a:solidFill>
              </a:rPr>
              <a:t>5) The Recommendation System</a:t>
            </a:r>
            <a:br>
              <a:rPr lang="en-US" sz="2800" b="1" dirty="0"/>
            </a:br>
            <a:br>
              <a:rPr lang="en-US" sz="2800" b="1" dirty="0"/>
            </a:br>
            <a:endParaRPr lang="en-US" sz="2800" dirty="0"/>
          </a:p>
        </p:txBody>
      </p:sp>
      <p:sp>
        <p:nvSpPr>
          <p:cNvPr id="30" name="Rectangle 24">
            <a:extLst>
              <a:ext uri="{FF2B5EF4-FFF2-40B4-BE49-F238E27FC236}">
                <a16:creationId xmlns:a16="http://schemas.microsoft.com/office/drawing/2014/main" id="{035CBF17-C0BF-49C1-8FB7-B43A3545D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D64CBF-2EE3-4B73-B19D-F0ECF16FB7E8}"/>
              </a:ext>
            </a:extLst>
          </p:cNvPr>
          <p:cNvSpPr>
            <a:spLocks noGrp="1"/>
          </p:cNvSpPr>
          <p:nvPr>
            <p:ph idx="1"/>
          </p:nvPr>
        </p:nvSpPr>
        <p:spPr>
          <a:xfrm>
            <a:off x="649224" y="1357249"/>
            <a:ext cx="6574535" cy="4484258"/>
          </a:xfrm>
        </p:spPr>
        <p:txBody>
          <a:bodyPr>
            <a:normAutofit/>
          </a:bodyPr>
          <a:lstStyle/>
          <a:p>
            <a:r>
              <a:rPr lang="en-US" dirty="0"/>
              <a:t>Considering all users and </a:t>
            </a:r>
            <a:r>
              <a:rPr lang="en-US" b="1" dirty="0"/>
              <a:t>8</a:t>
            </a:r>
            <a:r>
              <a:rPr lang="en-US" dirty="0"/>
              <a:t> as the number of recommendations to give, </a:t>
            </a:r>
            <a:r>
              <a:rPr lang="en-US" b="1" dirty="0"/>
              <a:t>the average error of the recommendations was, in rating points, equal to about 0.50, </a:t>
            </a:r>
            <a:r>
              <a:rPr lang="en-US" dirty="0"/>
              <a:t>that is, half a rating point</a:t>
            </a:r>
            <a:r>
              <a:rPr lang="en-US" b="1" dirty="0"/>
              <a:t>. </a:t>
            </a:r>
          </a:p>
          <a:p>
            <a:pPr marL="0" indent="0">
              <a:buNone/>
            </a:pPr>
            <a:endParaRPr lang="en-US" b="1" dirty="0"/>
          </a:p>
          <a:p>
            <a:r>
              <a:rPr lang="en-US" b="1" dirty="0"/>
              <a:t>The total error averages around 4 </a:t>
            </a:r>
            <a:r>
              <a:rPr lang="en-US" dirty="0"/>
              <a:t>(again, considering 8 recommendations to each user).</a:t>
            </a:r>
          </a:p>
          <a:p>
            <a:endParaRPr lang="en-US" i="1" dirty="0"/>
          </a:p>
          <a:p>
            <a:r>
              <a:rPr lang="en-US" dirty="0"/>
              <a:t>When analyzing the distribution of either the total error or of the average error, we see that </a:t>
            </a:r>
            <a:r>
              <a:rPr lang="en-US" b="1" dirty="0"/>
              <a:t>it exponentially decays when it arrives the mentioned mean values</a:t>
            </a:r>
            <a:r>
              <a:rPr lang="en-US" dirty="0"/>
              <a:t>.</a:t>
            </a:r>
          </a:p>
          <a:p>
            <a:pPr marL="0" indent="0">
              <a:buNone/>
            </a:pPr>
            <a:br>
              <a:rPr lang="en-US" dirty="0"/>
            </a:br>
            <a:endParaRPr lang="en-US" b="1" i="1" dirty="0"/>
          </a:p>
          <a:p>
            <a:endParaRPr lang="en-US" b="1" i="1" dirty="0"/>
          </a:p>
          <a:p>
            <a:endParaRPr lang="en-US" b="1" i="1" dirty="0"/>
          </a:p>
        </p:txBody>
      </p:sp>
      <p:pic>
        <p:nvPicPr>
          <p:cNvPr id="7" name="Picture 6" descr="A screenshot of a cell phone&#10;&#10;Description automatically generated">
            <a:extLst>
              <a:ext uri="{FF2B5EF4-FFF2-40B4-BE49-F238E27FC236}">
                <a16:creationId xmlns:a16="http://schemas.microsoft.com/office/drawing/2014/main" id="{5AD8586A-75D4-460D-BA15-8DF304B17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421" y="3825728"/>
            <a:ext cx="3793398" cy="254157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E5CAFC4-F00F-4A2A-A11F-774696381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782" y="1044601"/>
            <a:ext cx="3850875" cy="2541578"/>
          </a:xfrm>
          <a:prstGeom prst="rect">
            <a:avLst/>
          </a:prstGeom>
        </p:spPr>
      </p:pic>
      <p:sp>
        <p:nvSpPr>
          <p:cNvPr id="31" name="Freeform 11">
            <a:extLst>
              <a:ext uri="{FF2B5EF4-FFF2-40B4-BE49-F238E27FC236}">
                <a16:creationId xmlns:a16="http://schemas.microsoft.com/office/drawing/2014/main" id="{F5147F3F-3E4A-4255-8C92-856618C47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3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C70F-3BB6-4981-B335-54DF291335ED}"/>
              </a:ext>
            </a:extLst>
          </p:cNvPr>
          <p:cNvSpPr>
            <a:spLocks noGrp="1"/>
          </p:cNvSpPr>
          <p:nvPr>
            <p:ph type="title"/>
          </p:nvPr>
        </p:nvSpPr>
        <p:spPr/>
        <p:txBody>
          <a:bodyPr/>
          <a:lstStyle/>
          <a:p>
            <a:r>
              <a:rPr lang="pt-PT" b="1" dirty="0"/>
              <a:t>Individual </a:t>
            </a:r>
            <a:r>
              <a:rPr lang="pt-PT" b="1" dirty="0" err="1"/>
              <a:t>example</a:t>
            </a:r>
            <a:r>
              <a:rPr lang="pt-PT" b="1" dirty="0"/>
              <a:t>: </a:t>
            </a:r>
            <a:r>
              <a:rPr lang="pt-PT" dirty="0" err="1"/>
              <a:t>User</a:t>
            </a:r>
            <a:r>
              <a:rPr lang="pt-PT" dirty="0"/>
              <a:t> nº 15</a:t>
            </a:r>
            <a:endParaRPr lang="en-US" dirty="0"/>
          </a:p>
        </p:txBody>
      </p:sp>
      <p:sp>
        <p:nvSpPr>
          <p:cNvPr id="3" name="Text Placeholder 2">
            <a:extLst>
              <a:ext uri="{FF2B5EF4-FFF2-40B4-BE49-F238E27FC236}">
                <a16:creationId xmlns:a16="http://schemas.microsoft.com/office/drawing/2014/main" id="{A56888F5-D910-4B55-ABD8-34B59DABBC27}"/>
              </a:ext>
            </a:extLst>
          </p:cNvPr>
          <p:cNvSpPr>
            <a:spLocks noGrp="1"/>
          </p:cNvSpPr>
          <p:nvPr>
            <p:ph type="body" idx="1"/>
          </p:nvPr>
        </p:nvSpPr>
        <p:spPr>
          <a:xfrm>
            <a:off x="916613" y="1328738"/>
            <a:ext cx="4512924" cy="928868"/>
          </a:xfrm>
        </p:spPr>
        <p:txBody>
          <a:bodyPr/>
          <a:lstStyle/>
          <a:p>
            <a:r>
              <a:rPr lang="pt-PT" sz="1800" dirty="0" err="1"/>
              <a:t>Now</a:t>
            </a:r>
            <a:r>
              <a:rPr lang="pt-PT" sz="1800" dirty="0"/>
              <a:t> </a:t>
            </a:r>
            <a:r>
              <a:rPr lang="pt-PT" sz="1800" dirty="0" err="1"/>
              <a:t>considering</a:t>
            </a:r>
            <a:r>
              <a:rPr lang="pt-PT" sz="1800" dirty="0"/>
              <a:t> </a:t>
            </a:r>
            <a:r>
              <a:rPr lang="pt-PT" sz="1800" dirty="0" err="1"/>
              <a:t>the</a:t>
            </a:r>
            <a:r>
              <a:rPr lang="pt-PT" sz="1800" dirty="0"/>
              <a:t> </a:t>
            </a:r>
            <a:r>
              <a:rPr lang="pt-PT" sz="1800" dirty="0" err="1"/>
              <a:t>test</a:t>
            </a:r>
            <a:r>
              <a:rPr lang="pt-PT" sz="1800" dirty="0"/>
              <a:t> set, </a:t>
            </a:r>
            <a:r>
              <a:rPr lang="pt-PT" sz="1800" dirty="0" err="1"/>
              <a:t>these</a:t>
            </a:r>
            <a:r>
              <a:rPr lang="pt-PT" sz="1800" dirty="0"/>
              <a:t> </a:t>
            </a:r>
            <a:r>
              <a:rPr lang="pt-PT" sz="1800" dirty="0" err="1"/>
              <a:t>were</a:t>
            </a:r>
            <a:r>
              <a:rPr lang="pt-PT" sz="1800" dirty="0"/>
              <a:t> </a:t>
            </a:r>
            <a:r>
              <a:rPr lang="pt-PT" sz="1800" dirty="0" err="1"/>
              <a:t>the</a:t>
            </a:r>
            <a:r>
              <a:rPr lang="pt-PT" sz="1800" dirty="0"/>
              <a:t> </a:t>
            </a:r>
            <a:r>
              <a:rPr lang="pt-PT" sz="1800" b="1" dirty="0" err="1">
                <a:solidFill>
                  <a:srgbClr val="0070C0"/>
                </a:solidFill>
              </a:rPr>
              <a:t>highest</a:t>
            </a:r>
            <a:r>
              <a:rPr lang="pt-PT" sz="1800" b="1" dirty="0">
                <a:solidFill>
                  <a:srgbClr val="0070C0"/>
                </a:solidFill>
              </a:rPr>
              <a:t> </a:t>
            </a:r>
            <a:r>
              <a:rPr lang="pt-PT" sz="1800" b="1" dirty="0" err="1">
                <a:solidFill>
                  <a:srgbClr val="0070C0"/>
                </a:solidFill>
              </a:rPr>
              <a:t>rated</a:t>
            </a:r>
            <a:r>
              <a:rPr lang="pt-PT" sz="1800" b="1" dirty="0">
                <a:solidFill>
                  <a:srgbClr val="0070C0"/>
                </a:solidFill>
              </a:rPr>
              <a:t> </a:t>
            </a:r>
            <a:r>
              <a:rPr lang="pt-PT" sz="1800" b="1" dirty="0" err="1">
                <a:solidFill>
                  <a:srgbClr val="0070C0"/>
                </a:solidFill>
              </a:rPr>
              <a:t>books</a:t>
            </a:r>
            <a:r>
              <a:rPr lang="pt-PT" sz="1800" b="1" dirty="0">
                <a:solidFill>
                  <a:srgbClr val="0070C0"/>
                </a:solidFill>
              </a:rPr>
              <a:t> </a:t>
            </a:r>
            <a:r>
              <a:rPr lang="pt-PT" sz="1800" dirty="0" err="1"/>
              <a:t>by</a:t>
            </a:r>
            <a:r>
              <a:rPr lang="pt-PT" sz="1800" dirty="0"/>
              <a:t> </a:t>
            </a:r>
            <a:r>
              <a:rPr lang="pt-PT" sz="1800" dirty="0" err="1"/>
              <a:t>this</a:t>
            </a:r>
            <a:r>
              <a:rPr lang="pt-PT" sz="1800" dirty="0"/>
              <a:t> </a:t>
            </a:r>
            <a:r>
              <a:rPr lang="pt-PT" sz="1800" dirty="0" err="1"/>
              <a:t>user</a:t>
            </a:r>
            <a:r>
              <a:rPr lang="pt-PT" sz="1800" dirty="0"/>
              <a:t>:</a:t>
            </a:r>
            <a:endParaRPr lang="en-US" sz="1800" dirty="0"/>
          </a:p>
        </p:txBody>
      </p:sp>
      <p:pic>
        <p:nvPicPr>
          <p:cNvPr id="8" name="Content Placeholder 7">
            <a:extLst>
              <a:ext uri="{FF2B5EF4-FFF2-40B4-BE49-F238E27FC236}">
                <a16:creationId xmlns:a16="http://schemas.microsoft.com/office/drawing/2014/main" id="{D521C422-E235-4498-B018-44A3A78623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7306" y="2408967"/>
            <a:ext cx="5711539" cy="3354059"/>
          </a:xfrm>
        </p:spPr>
      </p:pic>
      <p:sp>
        <p:nvSpPr>
          <p:cNvPr id="5" name="Text Placeholder 4">
            <a:extLst>
              <a:ext uri="{FF2B5EF4-FFF2-40B4-BE49-F238E27FC236}">
                <a16:creationId xmlns:a16="http://schemas.microsoft.com/office/drawing/2014/main" id="{24012286-ABE6-4C47-8C3C-4BDAB328CDD9}"/>
              </a:ext>
            </a:extLst>
          </p:cNvPr>
          <p:cNvSpPr>
            <a:spLocks noGrp="1"/>
          </p:cNvSpPr>
          <p:nvPr>
            <p:ph type="body" sz="quarter" idx="3"/>
          </p:nvPr>
        </p:nvSpPr>
        <p:spPr>
          <a:xfrm>
            <a:off x="6596109" y="1328738"/>
            <a:ext cx="5379868" cy="716413"/>
          </a:xfrm>
        </p:spPr>
        <p:txBody>
          <a:bodyPr/>
          <a:lstStyle/>
          <a:p>
            <a:r>
              <a:rPr lang="en-US" sz="1800" dirty="0"/>
              <a:t>The </a:t>
            </a:r>
            <a:r>
              <a:rPr lang="en-US" sz="1800" b="1" dirty="0">
                <a:solidFill>
                  <a:srgbClr val="0070C0"/>
                </a:solidFill>
              </a:rPr>
              <a:t>recommendations</a:t>
            </a:r>
            <a:r>
              <a:rPr lang="en-US" sz="1800" dirty="0"/>
              <a:t>, on the other hand, were:</a:t>
            </a:r>
            <a:endParaRPr lang="en-US" dirty="0"/>
          </a:p>
        </p:txBody>
      </p:sp>
      <p:pic>
        <p:nvPicPr>
          <p:cNvPr id="10" name="Content Placeholder 9" descr="A picture containing text&#10;&#10;Description automatically generated">
            <a:extLst>
              <a:ext uri="{FF2B5EF4-FFF2-40B4-BE49-F238E27FC236}">
                <a16:creationId xmlns:a16="http://schemas.microsoft.com/office/drawing/2014/main" id="{9345BE73-2909-4DDF-BDB6-5E51B39F11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85256" y="2484646"/>
            <a:ext cx="5692305" cy="3278379"/>
          </a:xfrm>
        </p:spPr>
      </p:pic>
    </p:spTree>
    <p:extLst>
      <p:ext uri="{BB962C8B-B14F-4D97-AF65-F5344CB8AC3E}">
        <p14:creationId xmlns:p14="http://schemas.microsoft.com/office/powerpoint/2010/main" val="305921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2" name="Rectangle 44">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536DC-DC4F-4BF0-B10F-8860587F801A}"/>
              </a:ext>
            </a:extLst>
          </p:cNvPr>
          <p:cNvSpPr>
            <a:spLocks noGrp="1"/>
          </p:cNvSpPr>
          <p:nvPr>
            <p:ph type="title"/>
          </p:nvPr>
        </p:nvSpPr>
        <p:spPr>
          <a:xfrm>
            <a:off x="3373062" y="624110"/>
            <a:ext cx="8131550" cy="1280890"/>
          </a:xfrm>
        </p:spPr>
        <p:txBody>
          <a:bodyPr>
            <a:normAutofit/>
          </a:bodyPr>
          <a:lstStyle/>
          <a:p>
            <a:r>
              <a:rPr lang="pt-PT" b="1"/>
              <a:t>Conclusion</a:t>
            </a:r>
            <a:endParaRPr lang="en-US" b="1"/>
          </a:p>
        </p:txBody>
      </p:sp>
      <p:sp>
        <p:nvSpPr>
          <p:cNvPr id="76" name="Rectangle 46">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50"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1"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2"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3"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4"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5"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8"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7"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9"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9"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0"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1"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3" name="Group 62">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4"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5"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6"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7"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8"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9"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0"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1"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2"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3"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4"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5"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7"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80" name="Content Placeholder 2">
            <a:extLst>
              <a:ext uri="{FF2B5EF4-FFF2-40B4-BE49-F238E27FC236}">
                <a16:creationId xmlns:a16="http://schemas.microsoft.com/office/drawing/2014/main" id="{C3DF8A11-A653-4678-A334-E930C0FE2486}"/>
              </a:ext>
            </a:extLst>
          </p:cNvPr>
          <p:cNvSpPr>
            <a:spLocks noGrp="1"/>
          </p:cNvSpPr>
          <p:nvPr>
            <p:ph idx="1"/>
          </p:nvPr>
        </p:nvSpPr>
        <p:spPr>
          <a:xfrm>
            <a:off x="3373062" y="1399026"/>
            <a:ext cx="8131550" cy="4834864"/>
          </a:xfrm>
        </p:spPr>
        <p:txBody>
          <a:bodyPr>
            <a:normAutofit/>
          </a:bodyPr>
          <a:lstStyle/>
          <a:p>
            <a:pPr marL="0" indent="0">
              <a:lnSpc>
                <a:spcPct val="90000"/>
              </a:lnSpc>
              <a:buNone/>
            </a:pPr>
            <a:r>
              <a:rPr lang="en-US" sz="1200" dirty="0"/>
              <a:t>The built recommendation system works as follows:</a:t>
            </a:r>
          </a:p>
          <a:p>
            <a:pPr fontAlgn="base">
              <a:lnSpc>
                <a:spcPct val="90000"/>
              </a:lnSpc>
            </a:pPr>
            <a:r>
              <a:rPr lang="en-US" sz="1200" dirty="0"/>
              <a:t>First, build a matrix factorization algorithm using ALS (Alternating Least Squares) in order to get implicit feedback. In other words, an algorithm that could predict if the user read a certain book or not, regardless of his opinion of the book. This could be seen as an attempt to study user behavior, in the sense that it tries to predict general/implicit preferences. The test score was pretty good, with a mean AUC of 0.96.</a:t>
            </a:r>
          </a:p>
          <a:p>
            <a:pPr fontAlgn="base">
              <a:lnSpc>
                <a:spcPct val="90000"/>
              </a:lnSpc>
            </a:pPr>
            <a:r>
              <a:rPr lang="en-US" sz="1200" dirty="0"/>
              <a:t>Using that implicit behavior as an extra feature, we then started to build the recommendation system by testing several algorithms and predict the user rating (explicit behavior). This was made after doing an initial feature selection, which was mainly based on the previous exploratory data analysis phase. Although the one with better results was a Voting Classifier ensemble using 3 of the models, I chose to go with the Light Gradient Boosting (</a:t>
            </a:r>
            <a:r>
              <a:rPr lang="en-US" sz="1200" dirty="0" err="1"/>
              <a:t>LightGBM</a:t>
            </a:r>
            <a:r>
              <a:rPr lang="en-US" sz="1200" dirty="0"/>
              <a:t>) algorithm, which got similar but much faster results.</a:t>
            </a:r>
          </a:p>
          <a:p>
            <a:pPr fontAlgn="base">
              <a:lnSpc>
                <a:spcPct val="90000"/>
              </a:lnSpc>
            </a:pPr>
            <a:r>
              <a:rPr lang="en-US" sz="1200" dirty="0"/>
              <a:t>Then, through principal component analysis (PCA), Recursive Feature Elimination (RFE) and also considering the feature </a:t>
            </a:r>
            <a:r>
              <a:rPr lang="en-US" sz="1200" dirty="0" err="1"/>
              <a:t>importances</a:t>
            </a:r>
            <a:r>
              <a:rPr lang="en-US" sz="1200" dirty="0"/>
              <a:t> obtained when testing the Random Forest Classifier, further feature selection was made, reducing the chosen features to 7.</a:t>
            </a:r>
          </a:p>
          <a:p>
            <a:pPr fontAlgn="base">
              <a:lnSpc>
                <a:spcPct val="90000"/>
              </a:lnSpc>
            </a:pPr>
            <a:r>
              <a:rPr lang="en-US" sz="1200" dirty="0"/>
              <a:t>After that, the chosen model was tuned on 4 major parameters. Then we went further to perform probability calibration using </a:t>
            </a:r>
            <a:r>
              <a:rPr lang="en-US" sz="1200" dirty="0" err="1"/>
              <a:t>sklearn's</a:t>
            </a:r>
            <a:r>
              <a:rPr lang="en-US" sz="1200" dirty="0"/>
              <a:t> </a:t>
            </a:r>
            <a:r>
              <a:rPr lang="en-US" sz="1200" dirty="0" err="1"/>
              <a:t>CalibratedClassifierCV</a:t>
            </a:r>
            <a:r>
              <a:rPr lang="en-US" sz="1200" dirty="0"/>
              <a:t>. This was important for the next step. The final model got an </a:t>
            </a:r>
            <a:r>
              <a:rPr lang="en-US" sz="1200" b="1" dirty="0"/>
              <a:t>RMSE score of 1.08 </a:t>
            </a:r>
            <a:r>
              <a:rPr lang="en-US" sz="1200" dirty="0"/>
              <a:t>and an </a:t>
            </a:r>
            <a:r>
              <a:rPr lang="en-US" sz="1200" b="1" dirty="0"/>
              <a:t>average AUC of 0.66</a:t>
            </a:r>
            <a:r>
              <a:rPr lang="en-US" sz="1200" dirty="0"/>
              <a:t>.</a:t>
            </a:r>
          </a:p>
          <a:p>
            <a:pPr fontAlgn="base">
              <a:lnSpc>
                <a:spcPct val="90000"/>
              </a:lnSpc>
            </a:pPr>
            <a:r>
              <a:rPr lang="en-US" sz="1200" dirty="0"/>
              <a:t>The recommendations were based using the highest scoring probabilities of having a rating equal to 5 - the highest score a book can have. After testing with other methods, this one got better results.</a:t>
            </a:r>
          </a:p>
          <a:p>
            <a:pPr marL="0" indent="0" algn="ctr" fontAlgn="base">
              <a:lnSpc>
                <a:spcPct val="90000"/>
              </a:lnSpc>
              <a:buNone/>
            </a:pPr>
            <a:r>
              <a:rPr lang="en-US" sz="1200" b="1" dirty="0">
                <a:solidFill>
                  <a:srgbClr val="0070C0"/>
                </a:solidFill>
              </a:rPr>
              <a:t>Against the test dataset it got an average error of 0.5, in terms of rating points</a:t>
            </a:r>
            <a:r>
              <a:rPr lang="en-US" sz="1200" dirty="0">
                <a:solidFill>
                  <a:srgbClr val="0070C0"/>
                </a:solidFill>
              </a:rPr>
              <a:t>. </a:t>
            </a:r>
            <a:r>
              <a:rPr lang="en-US" sz="1200" b="1" dirty="0">
                <a:solidFill>
                  <a:srgbClr val="0070C0"/>
                </a:solidFill>
              </a:rPr>
              <a:t>This means that the 8 recommended books were, on average, 0.5 rating points below the 8 highest rating books of the user, that is, on what would be a perfect score (error 0).</a:t>
            </a:r>
          </a:p>
        </p:txBody>
      </p:sp>
    </p:spTree>
    <p:extLst>
      <p:ext uri="{BB962C8B-B14F-4D97-AF65-F5344CB8AC3E}">
        <p14:creationId xmlns:p14="http://schemas.microsoft.com/office/powerpoint/2010/main" val="400498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D571-2BE7-4DEF-A46B-F04FC1433E85}"/>
              </a:ext>
            </a:extLst>
          </p:cNvPr>
          <p:cNvSpPr>
            <a:spLocks noGrp="1"/>
          </p:cNvSpPr>
          <p:nvPr>
            <p:ph type="title"/>
          </p:nvPr>
        </p:nvSpPr>
        <p:spPr>
          <a:xfrm>
            <a:off x="1259893" y="3101093"/>
            <a:ext cx="2454052" cy="3029344"/>
          </a:xfrm>
        </p:spPr>
        <p:txBody>
          <a:bodyPr>
            <a:normAutofit/>
          </a:bodyPr>
          <a:lstStyle/>
          <a:p>
            <a:r>
              <a:rPr lang="pt-PT" sz="3200" b="1" dirty="0" err="1">
                <a:solidFill>
                  <a:schemeClr val="tx1"/>
                </a:solidFill>
              </a:rPr>
              <a:t>Problem</a:t>
            </a:r>
            <a:r>
              <a:rPr lang="pt-PT" sz="3200" b="1" dirty="0">
                <a:solidFill>
                  <a:schemeClr val="tx1"/>
                </a:solidFill>
              </a:rPr>
              <a:t> </a:t>
            </a:r>
            <a:r>
              <a:rPr lang="pt-PT" sz="3200" b="1" dirty="0" err="1">
                <a:solidFill>
                  <a:schemeClr val="tx1"/>
                </a:solidFill>
              </a:rPr>
              <a:t>statement</a:t>
            </a:r>
            <a:endParaRPr lang="en-US" sz="3200" b="1" dirty="0">
              <a:solidFill>
                <a:schemeClr val="tx1"/>
              </a:solidFill>
            </a:endParaRPr>
          </a:p>
        </p:txBody>
      </p:sp>
      <p:graphicFrame>
        <p:nvGraphicFramePr>
          <p:cNvPr id="6" name="Content Placeholder 2">
            <a:extLst>
              <a:ext uri="{FF2B5EF4-FFF2-40B4-BE49-F238E27FC236}">
                <a16:creationId xmlns:a16="http://schemas.microsoft.com/office/drawing/2014/main" id="{66A36E57-9F00-409A-9FAA-5E0CFC69C445}"/>
              </a:ext>
            </a:extLst>
          </p:cNvPr>
          <p:cNvGraphicFramePr>
            <a:graphicFrameLocks noGrp="1"/>
          </p:cNvGraphicFramePr>
          <p:nvPr>
            <p:ph idx="1"/>
            <p:extLst>
              <p:ext uri="{D42A27DB-BD31-4B8C-83A1-F6EECF244321}">
                <p14:modId xmlns:p14="http://schemas.microsoft.com/office/powerpoint/2010/main" val="136760876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55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How are ratings distributed?</a:t>
            </a:r>
          </a:p>
          <a:p>
            <a:r>
              <a:rPr lang="en-US" b="1" dirty="0"/>
              <a:t>Do people tend to give higher or lower ratings?</a:t>
            </a:r>
          </a:p>
          <a:p>
            <a:endParaRPr lang="en-US" b="1" dirty="0"/>
          </a:p>
          <a:p>
            <a:pPr marL="0" indent="0">
              <a:buNone/>
            </a:pPr>
            <a:endParaRPr lang="en-US" b="1" dirty="0"/>
          </a:p>
        </p:txBody>
      </p:sp>
      <p:pic>
        <p:nvPicPr>
          <p:cNvPr id="7" name="Picture 6">
            <a:extLst>
              <a:ext uri="{FF2B5EF4-FFF2-40B4-BE49-F238E27FC236}">
                <a16:creationId xmlns:a16="http://schemas.microsoft.com/office/drawing/2014/main" id="{3C5B8705-E684-4B5D-8244-3AFAD239C4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19543" y="1468470"/>
            <a:ext cx="6953577" cy="3595992"/>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5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Do distributions of ratings among users vary significantly?</a:t>
            </a:r>
          </a:p>
          <a:p>
            <a:pPr marL="0" indent="0">
              <a:buNone/>
            </a:pPr>
            <a:endParaRPr lang="en-US" b="1" dirty="0"/>
          </a:p>
        </p:txBody>
      </p:sp>
      <p:pic>
        <p:nvPicPr>
          <p:cNvPr id="5" name="Picture 4" descr="A close up of a logo&#10;&#10;Description automatically generated">
            <a:extLst>
              <a:ext uri="{FF2B5EF4-FFF2-40B4-BE49-F238E27FC236}">
                <a16:creationId xmlns:a16="http://schemas.microsoft.com/office/drawing/2014/main" id="{A1E4EEF8-8682-449E-A8E1-BFD4F8492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03" y="246942"/>
            <a:ext cx="7593348" cy="6320558"/>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53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How does the AVERAGE rating given by a user evolves as the number of his/her number of given ratings increases, on average? </a:t>
            </a:r>
          </a:p>
          <a:p>
            <a:r>
              <a:rPr lang="en-US" b="1" dirty="0"/>
              <a:t>Do people tend to become more critic and give lower ratings?</a:t>
            </a:r>
          </a:p>
        </p:txBody>
      </p:sp>
      <p:pic>
        <p:nvPicPr>
          <p:cNvPr id="6" name="Picture 5">
            <a:extLst>
              <a:ext uri="{FF2B5EF4-FFF2-40B4-BE49-F238E27FC236}">
                <a16:creationId xmlns:a16="http://schemas.microsoft.com/office/drawing/2014/main" id="{E0DBA405-F5B2-4ECC-BA88-05CB002905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5052" y="640080"/>
            <a:ext cx="6322559" cy="5252773"/>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24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99F10-F84C-4708-B3EA-7AEDA76D7C89}"/>
              </a:ext>
            </a:extLst>
          </p:cNvPr>
          <p:cNvSpPr>
            <a:spLocks noGrp="1"/>
          </p:cNvSpPr>
          <p:nvPr>
            <p:ph type="title"/>
          </p:nvPr>
        </p:nvSpPr>
        <p:spPr>
          <a:xfrm>
            <a:off x="649224" y="645106"/>
            <a:ext cx="3650279" cy="1259894"/>
          </a:xfrm>
        </p:spPr>
        <p:txBody>
          <a:bodyPr>
            <a:normAutofit/>
          </a:bodyPr>
          <a:lstStyle/>
          <a:p>
            <a:r>
              <a:rPr lang="pt-PT" b="1" dirty="0" err="1"/>
              <a:t>Exploratory</a:t>
            </a:r>
            <a:r>
              <a:rPr lang="pt-PT" b="1" dirty="0"/>
              <a:t> Data </a:t>
            </a:r>
            <a:r>
              <a:rPr lang="pt-PT" b="1" dirty="0" err="1"/>
              <a:t>Analysis</a:t>
            </a:r>
            <a:endParaRPr lang="en-US" b="1" dirty="0"/>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49317-167D-4AB3-9057-5DA2801162C7}"/>
              </a:ext>
            </a:extLst>
          </p:cNvPr>
          <p:cNvSpPr>
            <a:spLocks noGrp="1"/>
          </p:cNvSpPr>
          <p:nvPr>
            <p:ph idx="1"/>
          </p:nvPr>
        </p:nvSpPr>
        <p:spPr>
          <a:xfrm>
            <a:off x="649225" y="2133600"/>
            <a:ext cx="3650278" cy="3759253"/>
          </a:xfrm>
        </p:spPr>
        <p:txBody>
          <a:bodyPr>
            <a:normAutofit/>
          </a:bodyPr>
          <a:lstStyle/>
          <a:p>
            <a:r>
              <a:rPr lang="en-US" b="1" dirty="0"/>
              <a:t>Correlations between some relevant variables</a:t>
            </a:r>
          </a:p>
        </p:txBody>
      </p:sp>
      <p:pic>
        <p:nvPicPr>
          <p:cNvPr id="5" name="Picture 4">
            <a:extLst>
              <a:ext uri="{FF2B5EF4-FFF2-40B4-BE49-F238E27FC236}">
                <a16:creationId xmlns:a16="http://schemas.microsoft.com/office/drawing/2014/main" id="{7C2CFE5D-BBCD-42CA-9105-7669FE5FABF7}"/>
              </a:ext>
            </a:extLst>
          </p:cNvPr>
          <p:cNvPicPr>
            <a:picLocks noChangeAspect="1"/>
          </p:cNvPicPr>
          <p:nvPr/>
        </p:nvPicPr>
        <p:blipFill rotWithShape="1">
          <a:blip r:embed="rId2">
            <a:extLst>
              <a:ext uri="{28A0092B-C50C-407E-A947-70E740481C1C}">
                <a14:useLocalDpi xmlns:a14="http://schemas.microsoft.com/office/drawing/2010/main" val="0"/>
              </a:ext>
            </a:extLst>
          </a:blip>
          <a:srcRect t="2640" b="6347"/>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98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12FE-7081-4C32-AD95-0504D5684571}"/>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en-US" sz="4000" b="1" dirty="0"/>
              <a:t>Recommendation Systems</a:t>
            </a:r>
            <a:endParaRPr lang="en-US" sz="4000" dirty="0"/>
          </a:p>
        </p:txBody>
      </p:sp>
      <p:graphicFrame>
        <p:nvGraphicFramePr>
          <p:cNvPr id="55" name="Text Placeholder 2">
            <a:extLst>
              <a:ext uri="{FF2B5EF4-FFF2-40B4-BE49-F238E27FC236}">
                <a16:creationId xmlns:a16="http://schemas.microsoft.com/office/drawing/2014/main" id="{F3C70B0E-D9DC-4214-B6CB-CC4F18BFC4DD}"/>
              </a:ext>
            </a:extLst>
          </p:cNvPr>
          <p:cNvGraphicFramePr/>
          <p:nvPr>
            <p:extLst>
              <p:ext uri="{D42A27DB-BD31-4B8C-83A1-F6EECF244321}">
                <p14:modId xmlns:p14="http://schemas.microsoft.com/office/powerpoint/2010/main" val="2124208280"/>
              </p:ext>
            </p:extLst>
          </p:nvPr>
        </p:nvGraphicFramePr>
        <p:xfrm>
          <a:off x="2589212" y="1483567"/>
          <a:ext cx="8915400" cy="442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87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12FE-7081-4C32-AD95-0504D5684571}"/>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en-US" sz="3600" b="1"/>
              <a:t>Building the Recommendation System</a:t>
            </a:r>
            <a:endParaRPr lang="en-US" sz="3600"/>
          </a:p>
        </p:txBody>
      </p:sp>
      <p:graphicFrame>
        <p:nvGraphicFramePr>
          <p:cNvPr id="55" name="Text Placeholder 2">
            <a:extLst>
              <a:ext uri="{FF2B5EF4-FFF2-40B4-BE49-F238E27FC236}">
                <a16:creationId xmlns:a16="http://schemas.microsoft.com/office/drawing/2014/main" id="{F3C70B0E-D9DC-4214-B6CB-CC4F18BFC4DD}"/>
              </a:ext>
            </a:extLst>
          </p:cNvPr>
          <p:cNvGraphicFramePr/>
          <p:nvPr>
            <p:extLst>
              <p:ext uri="{D42A27DB-BD31-4B8C-83A1-F6EECF244321}">
                <p14:modId xmlns:p14="http://schemas.microsoft.com/office/powerpoint/2010/main" val="2095307755"/>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31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0754-4ADA-4FF1-A0F5-41334FF11C4E}"/>
              </a:ext>
            </a:extLst>
          </p:cNvPr>
          <p:cNvSpPr>
            <a:spLocks noGrp="1"/>
          </p:cNvSpPr>
          <p:nvPr>
            <p:ph type="title"/>
          </p:nvPr>
        </p:nvSpPr>
        <p:spPr>
          <a:xfrm>
            <a:off x="1855434" y="446088"/>
            <a:ext cx="4238978" cy="1382712"/>
          </a:xfrm>
        </p:spPr>
        <p:txBody>
          <a:bodyPr>
            <a:normAutofit/>
          </a:bodyPr>
          <a:lstStyle/>
          <a:p>
            <a:r>
              <a:rPr lang="en-US" b="1" dirty="0">
                <a:solidFill>
                  <a:srgbClr val="C00000"/>
                </a:solidFill>
              </a:rPr>
              <a:t>1) Build a matrix factorization algorithm using ALS for implicit feedback.</a:t>
            </a:r>
            <a:br>
              <a:rPr lang="en-US" dirty="0"/>
            </a:b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3088DAAF-2A2A-4E2C-B8FE-597B8240EF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4310" y="717550"/>
            <a:ext cx="3448050" cy="1762125"/>
          </a:xfrm>
        </p:spPr>
      </p:pic>
      <p:sp>
        <p:nvSpPr>
          <p:cNvPr id="4" name="Text Placeholder 3">
            <a:extLst>
              <a:ext uri="{FF2B5EF4-FFF2-40B4-BE49-F238E27FC236}">
                <a16:creationId xmlns:a16="http://schemas.microsoft.com/office/drawing/2014/main" id="{72B465E9-403B-45AF-AEE4-FFA7465D8AA6}"/>
              </a:ext>
            </a:extLst>
          </p:cNvPr>
          <p:cNvSpPr>
            <a:spLocks noGrp="1"/>
          </p:cNvSpPr>
          <p:nvPr>
            <p:ph type="body" sz="half" idx="2"/>
          </p:nvPr>
        </p:nvSpPr>
        <p:spPr>
          <a:xfrm>
            <a:off x="1855433" y="1598612"/>
            <a:ext cx="4238978" cy="4718211"/>
          </a:xfrm>
        </p:spPr>
        <p:txBody>
          <a:bodyPr>
            <a:normAutofit/>
          </a:bodyPr>
          <a:lstStyle/>
          <a:p>
            <a:pPr marL="285750" indent="-285750">
              <a:buFontTx/>
              <a:buChar char="-"/>
            </a:pPr>
            <a:r>
              <a:rPr lang="en-US" dirty="0"/>
              <a:t>Create a sparse matrix with </a:t>
            </a:r>
            <a:r>
              <a:rPr lang="en-US" b="1" dirty="0"/>
              <a:t>53,424 rows</a:t>
            </a:r>
            <a:r>
              <a:rPr lang="en-US" dirty="0"/>
              <a:t> (number of unique users) and </a:t>
            </a:r>
            <a:r>
              <a:rPr lang="en-US" b="1" dirty="0"/>
              <a:t>10,000 columns</a:t>
            </a:r>
            <a:r>
              <a:rPr lang="en-US" dirty="0"/>
              <a:t> (number of unique books), which, when considering the almost 6 million ratings, gives us a </a:t>
            </a:r>
            <a:r>
              <a:rPr lang="en-US" b="1" dirty="0"/>
              <a:t>sparsity value of 98.9%.</a:t>
            </a:r>
          </a:p>
          <a:p>
            <a:pPr marL="285750" indent="-285750">
              <a:buFontTx/>
              <a:buChar char="-"/>
            </a:pPr>
            <a:r>
              <a:rPr lang="en-US" b="1" dirty="0"/>
              <a:t>Define a function</a:t>
            </a:r>
            <a:r>
              <a:rPr lang="en-US" dirty="0"/>
              <a:t> which takes the user-book matrix and "mask" a percentage of the original ratings where a user-book interaction has taken place. </a:t>
            </a:r>
          </a:p>
          <a:p>
            <a:r>
              <a:rPr lang="en-US" b="1" dirty="0"/>
              <a:t>The test set contains all the original ratings (but as a binary choice), while the training set replaces the specified percentage of them with zero in the original ratings matrix</a:t>
            </a:r>
            <a:r>
              <a:rPr lang="en-US" dirty="0"/>
              <a:t>.</a:t>
            </a:r>
          </a:p>
          <a:p>
            <a:pPr marL="285750" indent="-285750">
              <a:buFontTx/>
              <a:buChar char="-"/>
            </a:pPr>
            <a:r>
              <a:rPr lang="en-US" b="1" dirty="0"/>
              <a:t>Create an ALS model</a:t>
            </a:r>
          </a:p>
          <a:p>
            <a:pPr marL="285750" indent="-285750">
              <a:buFontTx/>
              <a:buChar char="-"/>
            </a:pPr>
            <a:r>
              <a:rPr lang="en-US" b="1" i="1" dirty="0">
                <a:solidFill>
                  <a:srgbClr val="0070C0"/>
                </a:solidFill>
              </a:rPr>
              <a:t>Results: 95.8% mean AUC score against the test set</a:t>
            </a:r>
            <a:br>
              <a:rPr lang="en-US" dirty="0"/>
            </a:br>
            <a:endParaRPr lang="en-US" b="1" dirty="0"/>
          </a:p>
          <a:p>
            <a:pPr marL="742950" lvl="1" indent="-285750">
              <a:buFontTx/>
              <a:buChar char="-"/>
            </a:pPr>
            <a:endParaRPr lang="en-US" dirty="0"/>
          </a:p>
        </p:txBody>
      </p:sp>
      <p:pic>
        <p:nvPicPr>
          <p:cNvPr id="8" name="Picture 7">
            <a:extLst>
              <a:ext uri="{FF2B5EF4-FFF2-40B4-BE49-F238E27FC236}">
                <a16:creationId xmlns:a16="http://schemas.microsoft.com/office/drawing/2014/main" id="{F525ED25-25C0-41BE-80C3-D28340DCD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010" y="5224220"/>
            <a:ext cx="1797210" cy="378360"/>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CEF3F4FB-AD20-437D-BC6D-AC7C0503B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418" y="2722434"/>
            <a:ext cx="5784393" cy="2259027"/>
          </a:xfrm>
          <a:prstGeom prst="rect">
            <a:avLst/>
          </a:prstGeom>
        </p:spPr>
      </p:pic>
    </p:spTree>
    <p:extLst>
      <p:ext uri="{BB962C8B-B14F-4D97-AF65-F5344CB8AC3E}">
        <p14:creationId xmlns:p14="http://schemas.microsoft.com/office/powerpoint/2010/main" val="3027800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TotalTime>
  <Words>1144</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Building a Book Recommendation System</vt:lpstr>
      <vt:lpstr>Problem statement</vt:lpstr>
      <vt:lpstr>Exploratory Data Analysis</vt:lpstr>
      <vt:lpstr>Exploratory Data Analysis</vt:lpstr>
      <vt:lpstr>Exploratory Data Analysis</vt:lpstr>
      <vt:lpstr>Exploratory Data Analysis</vt:lpstr>
      <vt:lpstr>Recommendation Systems</vt:lpstr>
      <vt:lpstr>Building the Recommendation System</vt:lpstr>
      <vt:lpstr>1) Build a matrix factorization algorithm using ALS for implicit feedback. </vt:lpstr>
      <vt:lpstr>2) Test &amp; Choose an Explicit Rating Classifier. </vt:lpstr>
      <vt:lpstr>3) Dimensionality reduction &amp; Feature selection.  </vt:lpstr>
      <vt:lpstr>4) Hyperparameter Tuning &amp; Probability calibration.  </vt:lpstr>
      <vt:lpstr>5) The Recommendation System  </vt:lpstr>
      <vt:lpstr>5) The Recommendation System  </vt:lpstr>
      <vt:lpstr>Individual example: User nº 15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Book Recommendation System</dc:title>
  <dc:creator>Miguel Baptista</dc:creator>
  <cp:lastModifiedBy>Miguel Baptista</cp:lastModifiedBy>
  <cp:revision>4</cp:revision>
  <dcterms:created xsi:type="dcterms:W3CDTF">2019-08-28T20:51:14Z</dcterms:created>
  <dcterms:modified xsi:type="dcterms:W3CDTF">2019-08-28T20:55:37Z</dcterms:modified>
</cp:coreProperties>
</file>