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Lst>
  <p:sldSz cy="5143500" cx="9144000"/>
  <p:notesSz cx="6858000" cy="9144000"/>
  <p:embeddedFontLst>
    <p:embeddedFont>
      <p:font typeface="Roboto"/>
      <p:regular r:id="rId130"/>
      <p:bold r:id="rId131"/>
      <p:italic r:id="rId132"/>
      <p:boldItalic r:id="rId133"/>
    </p:embeddedFont>
    <p:embeddedFont>
      <p:font typeface="Montserrat"/>
      <p:regular r:id="rId134"/>
      <p:bold r:id="rId135"/>
      <p:italic r:id="rId136"/>
      <p:boldItalic r:id="rId137"/>
    </p:embeddedFont>
    <p:embeddedFont>
      <p:font typeface="Source Code Pro"/>
      <p:regular r:id="rId138"/>
      <p:bold r:id="rId139"/>
      <p:italic r:id="rId140"/>
      <p:boldItalic r:id="rId141"/>
    </p:embeddedFont>
    <p:embeddedFont>
      <p:font typeface="Overpass"/>
      <p:regular r:id="rId142"/>
      <p:bold r:id="rId143"/>
      <p:italic r:id="rId144"/>
      <p:boldItalic r:id="rId145"/>
    </p:embeddedFont>
    <p:embeddedFont>
      <p:font typeface="Oswald"/>
      <p:regular r:id="rId146"/>
      <p:bold r:id="rId1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01FBEF-48F0-4796-B404-94C7B400A474}">
  <a:tblStyle styleId="{8001FBEF-48F0-4796-B404-94C7B400A4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3" Type="http://schemas.openxmlformats.org/officeDocument/2006/relationships/font" Target="fonts/Overpass-bold.fntdata"/><Relationship Id="rId142" Type="http://schemas.openxmlformats.org/officeDocument/2006/relationships/font" Target="fonts/Overpass-regular.fntdata"/><Relationship Id="rId141" Type="http://schemas.openxmlformats.org/officeDocument/2006/relationships/font" Target="fonts/SourceCodePro-boldItalic.fntdata"/><Relationship Id="rId140" Type="http://schemas.openxmlformats.org/officeDocument/2006/relationships/font" Target="fonts/SourceCodePro-italic.fntdata"/><Relationship Id="rId5" Type="http://schemas.openxmlformats.org/officeDocument/2006/relationships/slideMaster" Target="slideMasters/slideMaster2.xml"/><Relationship Id="rId147" Type="http://schemas.openxmlformats.org/officeDocument/2006/relationships/font" Target="fonts/Oswald-bold.fntdata"/><Relationship Id="rId6" Type="http://schemas.openxmlformats.org/officeDocument/2006/relationships/notesMaster" Target="notesMasters/notesMaster1.xml"/><Relationship Id="rId146" Type="http://schemas.openxmlformats.org/officeDocument/2006/relationships/font" Target="fonts/Oswald-regular.fntdata"/><Relationship Id="rId7" Type="http://schemas.openxmlformats.org/officeDocument/2006/relationships/slide" Target="slides/slide1.xml"/><Relationship Id="rId145" Type="http://schemas.openxmlformats.org/officeDocument/2006/relationships/font" Target="fonts/Overpass-boldItalic.fntdata"/><Relationship Id="rId8" Type="http://schemas.openxmlformats.org/officeDocument/2006/relationships/slide" Target="slides/slide2.xml"/><Relationship Id="rId144" Type="http://schemas.openxmlformats.org/officeDocument/2006/relationships/font" Target="fonts/Overpass-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SourceCodePro-bold.fntdata"/><Relationship Id="rId138" Type="http://schemas.openxmlformats.org/officeDocument/2006/relationships/font" Target="fonts/SourceCodePro-regular.fntdata"/><Relationship Id="rId137" Type="http://schemas.openxmlformats.org/officeDocument/2006/relationships/font" Target="fonts/Montserrat-boldItalic.fntdata"/><Relationship Id="rId132" Type="http://schemas.openxmlformats.org/officeDocument/2006/relationships/font" Target="fonts/Roboto-italic.fntdata"/><Relationship Id="rId131" Type="http://schemas.openxmlformats.org/officeDocument/2006/relationships/font" Target="fonts/Roboto-bold.fntdata"/><Relationship Id="rId130" Type="http://schemas.openxmlformats.org/officeDocument/2006/relationships/font" Target="fonts/Roboto-regular.fntdata"/><Relationship Id="rId136" Type="http://schemas.openxmlformats.org/officeDocument/2006/relationships/font" Target="fonts/Montserrat-italic.fntdata"/><Relationship Id="rId135" Type="http://schemas.openxmlformats.org/officeDocument/2006/relationships/font" Target="fonts/Montserrat-bold.fntdata"/><Relationship Id="rId134" Type="http://schemas.openxmlformats.org/officeDocument/2006/relationships/font" Target="fonts/Montserrat-regular.fntdata"/><Relationship Id="rId133" Type="http://schemas.openxmlformats.org/officeDocument/2006/relationships/font" Target="fonts/Roboto-boldItalic.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9c0d9c23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c0d9c23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49c0d9c2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49c0d9c2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49c0d9c23c_0_1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49c0d9c23c_0_1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49c0d9c23c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49c0d9c23c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49c0d9c23c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49c0d9c23c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49c0d9c23c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49c0d9c23c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49c0d9c23c_0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49c0d9c23c_0_1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49c0d9c23c_0_1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49c0d9c23c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49c0d9c23c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49c0d9c23c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49c0d9c23c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49c0d9c23c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49da1150b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49da1150b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9c0d9c23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c0d9c23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49da1150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49da1150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49da1150b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49da1150b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49da1150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49da1150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49c0d9c23c_0_1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49c0d9c23c_0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49c0d9c23c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49c0d9c23c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49c0d9c23c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49c0d9c23c_0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49c0d9c23c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49c0d9c23c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49da1150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49da1150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49da1150b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49da1150b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49da1150b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49da1150b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9c0d9c23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c0d9c23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49c0d9c2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49c0d9c2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49c0d9c2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49c0d9c2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49c0d9c2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49c0d9c2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49c0d9c2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49c0d9c2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9c0d9c23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9c0d9c23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49c0d9c23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9c0d9c23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9c0d9c23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9c0d9c23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9c0d9c23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9c0d9c23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49c0d9c23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9c0d9c23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49c0d9c23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9c0d9c23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9c0d9c23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9c0d9c23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49c0d9c23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9c0d9c23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49c0d9c23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9c0d9c23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49c0d9c23c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9c0d9c23c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49c0d9c23c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9c0d9c23c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49c0d9c23c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9c0d9c23c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49c0d9c23c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9c0d9c23c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49c0d9c23c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9c0d9c23c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49c0d9c23c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9c0d9c23c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49c0d9c23c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9c0d9c23c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49c0d9c23c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9c0d9c23c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9c0d9c23c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c0d9c23c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49c0d9c23c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49c0d9c23c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49c0d9c23c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49c0d9c23c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49c0d9c23c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49c0d9c23c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49c0d9c23c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9c0d9c23c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9c0d9c23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9c0d9c23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49c0d9c23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9c0d9c23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49c0d9c23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9c0d9c23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49c0d9c23c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49c0d9c23c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49c0d9c23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9c0d9c23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49c0d9c23c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9c0d9c23c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9c0d9c2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c0d9c2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49c0d9c23c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49c0d9c23c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9c0d9c23c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9c0d9c23c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49c0d9c23c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49c0d9c23c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49c0d9c23c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49c0d9c23c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49c0d9c23c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9c0d9c23c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49c0d9c23c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49c0d9c23c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49c0d9c23c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49c0d9c23c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9c0d9c23c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9c0d9c23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49c0d9c23c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9c0d9c23c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49c0d9c23c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49c0d9c23c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9c0d9c23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c0d9c23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49c0d9c23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49c0d9c23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49c0d9c23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49c0d9c23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49c0d9c23c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49c0d9c23c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49c0d9c23c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49c0d9c23c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49c0d9c23c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49c0d9c23c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49c0d9c23c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49c0d9c23c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49c0d9c23c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49c0d9c23c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49c0d9c23c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49c0d9c23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49c0d9c23c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49c0d9c23c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49c0d9c23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49c0d9c23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9c0d9c2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c0d9c2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49c0d9c23c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49c0d9c23c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49c0d9c23c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49c0d9c23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49c0d9c23c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49c0d9c23c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49c0d9c23c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49c0d9c23c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49c0d9c23c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49c0d9c23c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49c0d9c23c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49c0d9c23c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49c0d9c23c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49c0d9c23c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49c0d9c23c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49c0d9c23c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49c0d9c23c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49c0d9c23c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49c0d9c23c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49c0d9c23c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49c0d9c23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c0d9c23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49c0d9c23c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49c0d9c23c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49c0d9c23c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49c0d9c23c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49c0d9c23c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49c0d9c23c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49c0d9c23c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49c0d9c23c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49c0d9c23c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49c0d9c23c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49c0d9c23c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49c0d9c23c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49c0d9c23c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49c0d9c23c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49c0d9c23c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49c0d9c23c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49c0d9c23c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49c0d9c23c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49c0d9c23c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49c0d9c23c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9c0d9c23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c0d9c23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49c0d9c23c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49c0d9c23c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49c0d9c23c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49c0d9c23c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49c0d9c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49c0d9c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49c0d9c23c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49c0d9c23c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49c0d9c23c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49c0d9c23c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49c0d9c23c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49c0d9c23c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49c0d9c23c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49c0d9c23c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49c0d9c23c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49c0d9c23c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49c0d9c23c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49c0d9c23c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49c0d9c23c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9c0d9c23c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9c0d9c23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c0d9c23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49c0d9c23c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49c0d9c23c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49c0d9c23c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49c0d9c23c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49c0d9c23c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49c0d9c23c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49c0d9c23c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49c0d9c23c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49c0d9c23c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49c0d9c23c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49c0d9c23c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49c0d9c23c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49c0d9c23c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49c0d9c23c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49c0d9c23c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49c0d9c23c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49da1150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49da1150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49c0d9c2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49c0d9c2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3.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3.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3.jpg"/><Relationship Id="rId4" Type="http://schemas.openxmlformats.org/officeDocument/2006/relationships/image" Target="../media/image1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jpg"/><Relationship Id="rId4" Type="http://schemas.openxmlformats.org/officeDocument/2006/relationships/image" Target="../media/image14.png"/><Relationship Id="rId5" Type="http://schemas.openxmlformats.org/officeDocument/2006/relationships/image" Target="../media/image1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3.jpg"/><Relationship Id="rId4" Type="http://schemas.openxmlformats.org/officeDocument/2006/relationships/image" Target="../media/image19.png"/><Relationship Id="rId5" Type="http://schemas.openxmlformats.org/officeDocument/2006/relationships/image" Target="../media/image2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3.jpg"/><Relationship Id="rId4" Type="http://schemas.openxmlformats.org/officeDocument/2006/relationships/image" Target="../media/image1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3.jpg"/><Relationship Id="rId4" Type="http://schemas.openxmlformats.org/officeDocument/2006/relationships/image" Target="../media/image2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3.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3.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3.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3.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3.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3.jpg"/><Relationship Id="rId4" Type="http://schemas.openxmlformats.org/officeDocument/2006/relationships/image" Target="../media/image17.png"/><Relationship Id="rId5" Type="http://schemas.openxmlformats.org/officeDocument/2006/relationships/image" Target="../media/image2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3.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3.jpg"/><Relationship Id="rId4" Type="http://schemas.openxmlformats.org/officeDocument/2006/relationships/image" Target="../media/image24.png"/><Relationship Id="rId5" Type="http://schemas.openxmlformats.org/officeDocument/2006/relationships/image" Target="../media/image2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3.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3.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3.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3.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3.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3.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jp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jp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jp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jp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jp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jp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jp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jp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jp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6.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jpg"/><Relationship Id="rId4"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6.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3.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1.xml"/><Relationship Id="rId3" Type="http://schemas.openxmlformats.org/officeDocument/2006/relationships/image" Target="../media/image8.jpg"/><Relationship Id="rId4" Type="http://schemas.openxmlformats.org/officeDocument/2006/relationships/image" Target="../media/image2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2.xml"/><Relationship Id="rId3" Type="http://schemas.openxmlformats.org/officeDocument/2006/relationships/image" Target="../media/image8.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3.xml"/><Relationship Id="rId3" Type="http://schemas.openxmlformats.org/officeDocument/2006/relationships/image" Target="../media/image8.jpg"/><Relationship Id="rId4"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4.xml"/><Relationship Id="rId3" Type="http://schemas.openxmlformats.org/officeDocument/2006/relationships/image" Target="../media/image8.jpg"/><Relationship Id="rId4" Type="http://schemas.openxmlformats.org/officeDocument/2006/relationships/image" Target="../media/image2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5.xml"/><Relationship Id="rId3" Type="http://schemas.openxmlformats.org/officeDocument/2006/relationships/image" Target="../media/image8.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6.xml"/><Relationship Id="rId3" Type="http://schemas.openxmlformats.org/officeDocument/2006/relationships/image" Target="../media/image8.jpg"/><Relationship Id="rId4" Type="http://schemas.openxmlformats.org/officeDocument/2006/relationships/image" Target="../media/image1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7.xml"/><Relationship Id="rId3" Type="http://schemas.openxmlformats.org/officeDocument/2006/relationships/image" Target="../media/image8.jpg"/><Relationship Id="rId4" Type="http://schemas.openxmlformats.org/officeDocument/2006/relationships/image" Target="../media/image1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8.xml"/><Relationship Id="rId3" Type="http://schemas.openxmlformats.org/officeDocument/2006/relationships/image" Target="../media/image8.jpg"/><Relationship Id="rId4" Type="http://schemas.openxmlformats.org/officeDocument/2006/relationships/image" Target="../media/image1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9.xml"/><Relationship Id="rId3" Type="http://schemas.openxmlformats.org/officeDocument/2006/relationships/image" Target="../media/image8.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0.xml"/><Relationship Id="rId3" Type="http://schemas.openxmlformats.org/officeDocument/2006/relationships/image" Target="../media/image8.jpg"/><Relationship Id="rId4" Type="http://schemas.openxmlformats.org/officeDocument/2006/relationships/image" Target="../media/image15.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1.xml"/><Relationship Id="rId3" Type="http://schemas.openxmlformats.org/officeDocument/2006/relationships/image" Target="../media/image8.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3.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3.xml"/><Relationship Id="rId3" Type="http://schemas.openxmlformats.org/officeDocument/2006/relationships/image" Target="../media/image12.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4.xml"/><Relationship Id="rId3" Type="http://schemas.openxmlformats.org/officeDocument/2006/relationships/image" Target="../media/image12.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5.xml"/><Relationship Id="rId3" Type="http://schemas.openxmlformats.org/officeDocument/2006/relationships/image" Target="../media/image12.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6.xml"/><Relationship Id="rId3" Type="http://schemas.openxmlformats.org/officeDocument/2006/relationships/image" Target="../media/image12.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7.xml"/><Relationship Id="rId3" Type="http://schemas.openxmlformats.org/officeDocument/2006/relationships/image" Target="../media/image12.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8.xml"/><Relationship Id="rId3" Type="http://schemas.openxmlformats.org/officeDocument/2006/relationships/image" Target="../media/image12.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9.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0.xml"/><Relationship Id="rId3" Type="http://schemas.openxmlformats.org/officeDocument/2006/relationships/image" Target="../media/image12.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1.xml"/><Relationship Id="rId3" Type="http://schemas.openxmlformats.org/officeDocument/2006/relationships/image" Target="../media/image12.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2.xml"/><Relationship Id="rId3" Type="http://schemas.openxmlformats.org/officeDocument/2006/relationships/image" Target="../media/image12.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3.xml"/><Relationship Id="rId3" Type="http://schemas.openxmlformats.org/officeDocument/2006/relationships/image" Target="../media/image12.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4.xml"/><Relationship Id="rId3" Type="http://schemas.openxmlformats.org/officeDocument/2006/relationships/image" Target="../media/image12.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5.xml"/><Relationship Id="rId3" Type="http://schemas.openxmlformats.org/officeDocument/2006/relationships/image" Target="../media/image12.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6.xml"/><Relationship Id="rId3" Type="http://schemas.openxmlformats.org/officeDocument/2006/relationships/image" Target="../media/image12.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7.xml"/><Relationship Id="rId3" Type="http://schemas.openxmlformats.org/officeDocument/2006/relationships/image" Target="../media/image12.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3.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watermark.jpg" id="182" name="Google Shape;18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 name="Google Shape;183;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4" name="Google Shape;18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5" name="Google Shape;185;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86" name="Google Shape;186;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segment of text could have a category label, such as:</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Spam</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Legitimate</a:t>
            </a:r>
            <a:r>
              <a:rPr lang="en" sz="2600">
                <a:solidFill>
                  <a:srgbClr val="434343"/>
                </a:solidFill>
                <a:latin typeface="Montserrat"/>
                <a:ea typeface="Montserrat"/>
                <a:cs typeface="Montserrat"/>
                <a:sym typeface="Montserrat"/>
              </a:rPr>
              <a:t> Email</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Positive</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Negative</a:t>
            </a:r>
            <a:r>
              <a:rPr lang="en" sz="2600">
                <a:solidFill>
                  <a:srgbClr val="434343"/>
                </a:solidFill>
                <a:latin typeface="Montserrat"/>
                <a:ea typeface="Montserrat"/>
                <a:cs typeface="Montserrat"/>
                <a:sym typeface="Montserrat"/>
              </a:rPr>
              <a:t> Movie Review</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12" name="Google Shape;1212;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Most classic machine learning algorithms can’t take in raw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1213" name="Google Shape;1213;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4" name="Google Shape;1214;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0" name="Google Shape;1220;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we could count the occurence of each word to map text to a number.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Counter Vectorization along with Term-Frequency and Inverse Document Frequency.</a:t>
            </a:r>
            <a:endParaRPr sz="2900">
              <a:solidFill>
                <a:srgbClr val="434343"/>
              </a:solidFill>
              <a:latin typeface="Montserrat"/>
              <a:ea typeface="Montserrat"/>
              <a:cs typeface="Montserrat"/>
              <a:sym typeface="Montserrat"/>
            </a:endParaRPr>
          </a:p>
        </p:txBody>
      </p:sp>
      <p:pic>
        <p:nvPicPr>
          <p:cNvPr descr="watermark.jpg" id="1221" name="Google Shape;1221;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2" name="Google Shape;1222;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8" name="Google Shape;1228;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29" name="Google Shape;1229;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0" name="Google Shape;1230;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1" name="Google Shape;1231;p126"/>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37" name="Google Shape;1237;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38" name="Google Shape;1238;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0" name="Google Shape;1240;p127"/>
          <p:cNvPicPr preferRelativeResize="0"/>
          <p:nvPr/>
        </p:nvPicPr>
        <p:blipFill>
          <a:blip r:embed="rId4">
            <a:alphaModFix/>
          </a:blip>
          <a:stretch>
            <a:fillRect/>
          </a:stretch>
        </p:blipFill>
        <p:spPr>
          <a:xfrm>
            <a:off x="1228163" y="2169150"/>
            <a:ext cx="6687676" cy="1214225"/>
          </a:xfrm>
          <a:prstGeom prst="rect">
            <a:avLst/>
          </a:prstGeom>
          <a:noFill/>
          <a:ln>
            <a:noFill/>
          </a:ln>
        </p:spPr>
      </p:pic>
      <p:pic>
        <p:nvPicPr>
          <p:cNvPr id="1241" name="Google Shape;1241;p127"/>
          <p:cNvPicPr preferRelativeResize="0"/>
          <p:nvPr/>
        </p:nvPicPr>
        <p:blipFill>
          <a:blip r:embed="rId5">
            <a:alphaModFix/>
          </a:blip>
          <a:stretch>
            <a:fillRect/>
          </a:stretch>
        </p:blipFill>
        <p:spPr>
          <a:xfrm>
            <a:off x="1228175" y="3396167"/>
            <a:ext cx="7915825" cy="913683"/>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7" name="Google Shape;124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48" name="Google Shape;124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9" name="Google Shape;124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0" name="Google Shape;1250;p128"/>
          <p:cNvPicPr preferRelativeResize="0"/>
          <p:nvPr/>
        </p:nvPicPr>
        <p:blipFill>
          <a:blip r:embed="rId4">
            <a:alphaModFix/>
          </a:blip>
          <a:stretch>
            <a:fillRect/>
          </a:stretch>
        </p:blipFill>
        <p:spPr>
          <a:xfrm>
            <a:off x="1228175" y="1826342"/>
            <a:ext cx="7915825" cy="913683"/>
          </a:xfrm>
          <a:prstGeom prst="rect">
            <a:avLst/>
          </a:prstGeom>
          <a:noFill/>
          <a:ln>
            <a:noFill/>
          </a:ln>
        </p:spPr>
      </p:pic>
      <p:pic>
        <p:nvPicPr>
          <p:cNvPr id="1251" name="Google Shape;1251;p128"/>
          <p:cNvPicPr preferRelativeResize="0"/>
          <p:nvPr/>
        </p:nvPicPr>
        <p:blipFill>
          <a:blip r:embed="rId5">
            <a:alphaModFix/>
          </a:blip>
          <a:stretch>
            <a:fillRect/>
          </a:stretch>
        </p:blipFill>
        <p:spPr>
          <a:xfrm>
            <a:off x="1301575" y="2740025"/>
            <a:ext cx="7694226" cy="16403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57" name="Google Shape;1257;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58" name="Google Shape;1258;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9" name="Google Shape;1259;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0" name="Google Shape;1260;p129"/>
          <p:cNvPicPr preferRelativeResize="0"/>
          <p:nvPr/>
        </p:nvPicPr>
        <p:blipFill>
          <a:blip r:embed="rId4">
            <a:alphaModFix/>
          </a:blip>
          <a:stretch>
            <a:fillRect/>
          </a:stretch>
        </p:blipFill>
        <p:spPr>
          <a:xfrm>
            <a:off x="2696399" y="1660200"/>
            <a:ext cx="4132525" cy="34833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66" name="Google Shape;1266;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1267" name="Google Shape;1267;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8" name="Google Shape;1268;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9" name="Google Shape;1269;p130"/>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75" name="Google Shape;1275;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alternative to CountVectorizer is something called TfidfVectorizer. It also creates a document term matrix from our messages.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instead of filling the DTM with token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276" name="Google Shape;127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7" name="Google Shape;127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83" name="Google Shape;1283;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 i.e. the number of times that term t occurs in document d.</a:t>
            </a:r>
            <a:endParaRPr sz="2900">
              <a:solidFill>
                <a:srgbClr val="434343"/>
              </a:solidFill>
              <a:latin typeface="Montserrat"/>
              <a:ea typeface="Montserrat"/>
              <a:cs typeface="Montserrat"/>
              <a:sym typeface="Montserrat"/>
            </a:endParaRPr>
          </a:p>
        </p:txBody>
      </p:sp>
      <p:pic>
        <p:nvPicPr>
          <p:cNvPr descr="watermark.jpg" id="1284" name="Google Shape;128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5" name="Google Shape;128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1" name="Google Shape;1291;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292" name="Google Shape;129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3" name="Google Shape;129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watermark.jpg" id="191" name="Google Shape;19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 name="Google Shape;192;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3" name="Google Shape;19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4" name="Google Shape;194;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95" name="Google Shape;195;p3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9" name="Google Shape;129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300" name="Google Shape;130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1" name="Google Shape;130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07" name="Google Shape;1307;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308" name="Google Shape;130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9" name="Google Shape;130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15" name="Google Shape;1315;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316" name="Google Shape;131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7" name="Google Shape;131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23" name="Google Shape;1323;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324" name="Google Shape;132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5" name="Google Shape;132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26" name="Google Shape;1326;p137"/>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327" name="Google Shape;1327;p137"/>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33" name="Google Shape;1333;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334" name="Google Shape;133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1" name="Google Shape;1341;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3" name="Google Shape;1343;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44" name="Google Shape;1344;p139"/>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345" name="Google Shape;1345;p139"/>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51" name="Google Shape;1351;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352" name="Google Shape;1352;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3" name="Google Shape;1353;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59" name="Google Shape;1359;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Continued</a:t>
            </a:r>
            <a:endParaRPr/>
          </a:p>
        </p:txBody>
      </p:sp>
      <p:pic>
        <p:nvPicPr>
          <p:cNvPr descr="watermark.jpg" id="1360" name="Google Shape;1360;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1" name="Google Shape;1361;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67" name="Google Shape;1367;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learn: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basic manual implementation of building a vocabulary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Scikit-learn for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Pipelines with Scikit-Learn</a:t>
            </a:r>
            <a:endParaRPr sz="2900">
              <a:solidFill>
                <a:srgbClr val="434343"/>
              </a:solidFill>
              <a:latin typeface="Montserrat"/>
              <a:ea typeface="Montserrat"/>
              <a:cs typeface="Montserrat"/>
              <a:sym typeface="Montserrat"/>
            </a:endParaRPr>
          </a:p>
        </p:txBody>
      </p:sp>
      <p:pic>
        <p:nvPicPr>
          <p:cNvPr descr="watermark.jpg" id="1368" name="Google Shape;1368;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9" name="Google Shape;1369;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75" name="Google Shape;1375;p1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 - Code Along</a:t>
            </a:r>
            <a:endParaRPr/>
          </a:p>
        </p:txBody>
      </p:sp>
      <p:pic>
        <p:nvPicPr>
          <p:cNvPr descr="watermark.jpg" id="1376" name="Google Shape;1376;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7" name="Google Shape;1377;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04" name="Google Shape;204;p3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1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t>
            </a:r>
            <a:br>
              <a:rPr b="1" lang="en">
                <a:latin typeface="Montserrat"/>
                <a:ea typeface="Montserrat"/>
                <a:cs typeface="Montserrat"/>
                <a:sym typeface="Montserrat"/>
              </a:rPr>
            </a:br>
            <a:r>
              <a:rPr b="1" lang="en">
                <a:latin typeface="Montserrat"/>
                <a:ea typeface="Montserrat"/>
                <a:cs typeface="Montserrat"/>
                <a:sym typeface="Montserrat"/>
              </a:rPr>
              <a:t>Code Along Project </a:t>
            </a:r>
            <a:endParaRPr b="1">
              <a:latin typeface="Montserrat"/>
              <a:ea typeface="Montserrat"/>
              <a:cs typeface="Montserrat"/>
              <a:sym typeface="Montserrat"/>
            </a:endParaRPr>
          </a:p>
        </p:txBody>
      </p:sp>
      <p:sp>
        <p:nvSpPr>
          <p:cNvPr id="1383" name="Google Shape;1383;p1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384" name="Google Shape;1384;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5" name="Google Shape;1385;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91" name="Google Shape;1391;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machine learning process, classification metrics, and scikit-learn, let’s combine all these concepts by coding along with a real text data set!</a:t>
            </a:r>
            <a:endParaRPr sz="2900">
              <a:solidFill>
                <a:srgbClr val="434343"/>
              </a:solidFill>
              <a:latin typeface="Montserrat"/>
              <a:ea typeface="Montserrat"/>
              <a:cs typeface="Montserrat"/>
              <a:sym typeface="Montserrat"/>
            </a:endParaRPr>
          </a:p>
        </p:txBody>
      </p:sp>
      <p:pic>
        <p:nvPicPr>
          <p:cNvPr descr="watermark.jpg" id="1392" name="Google Shape;1392;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3" name="Google Shape;1393;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Overview</a:t>
            </a:r>
            <a:endParaRPr b="1">
              <a:latin typeface="Montserrat"/>
              <a:ea typeface="Montserrat"/>
              <a:cs typeface="Montserrat"/>
              <a:sym typeface="Montserrat"/>
            </a:endParaRPr>
          </a:p>
        </p:txBody>
      </p:sp>
      <p:sp>
        <p:nvSpPr>
          <p:cNvPr id="1399" name="Google Shape;1399;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0" name="Google Shape;140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1" name="Google Shape;140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Solutions</a:t>
            </a:r>
            <a:endParaRPr b="1">
              <a:latin typeface="Montserrat"/>
              <a:ea typeface="Montserrat"/>
              <a:cs typeface="Montserrat"/>
              <a:sym typeface="Montserrat"/>
            </a:endParaRPr>
          </a:p>
        </p:txBody>
      </p:sp>
      <p:sp>
        <p:nvSpPr>
          <p:cNvPr id="1407" name="Google Shape;1407;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8" name="Google Shape;1408;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9" name="Google Shape;1409;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13" name="Google Shape;213;p37"/>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7"/>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7"/>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7"/>
          <p:cNvCxnSpPr>
            <a:stCxn id="213" idx="3"/>
            <a:endCxn id="21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20" name="Google Shape;220;p37"/>
          <p:cNvCxnSpPr>
            <a:endCxn id="21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21" name="Google Shape;221;p37"/>
          <p:cNvCxnSpPr>
            <a:endCxn id="21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2" name="Google Shape;222;p37"/>
          <p:cNvCxnSpPr>
            <a:endCxn id="217"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3" name="Google Shape;223;p37"/>
          <p:cNvCxnSpPr>
            <a:stCxn id="216" idx="2"/>
            <a:endCxn id="215"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24" name="Google Shape;224;p37"/>
          <p:cNvCxnSpPr>
            <a:stCxn id="214" idx="0"/>
            <a:endCxn id="21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25" name="Google Shape;225;p37"/>
          <p:cNvCxnSpPr>
            <a:stCxn id="218" idx="3"/>
            <a:endCxn id="21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26" name="Google Shape;226;p37"/>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27" name="Google Shape;227;p37"/>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28" name="Google Shape;228;p37"/>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9" name="Google Shape;229;p37"/>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30" name="Google Shape;230;p37"/>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31" name="Google Shape;231;p37"/>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40" name="Google Shape;240;p38"/>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42" name="Google Shape;242;p38"/>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Get your data! Customers, Sensors, etc...</a:t>
            </a:r>
            <a:endParaRPr sz="26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descr="watermark.jpg" id="247" name="Google Shape;247;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 name="Google Shape;248;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9" name="Google Shape;24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0" name="Google Shape;250;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51" name="Google Shape;251;p39"/>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9"/>
          <p:cNvCxnSpPr>
            <a:stCxn id="251" idx="3"/>
            <a:endCxn id="252"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sp>
        <p:nvSpPr>
          <p:cNvPr id="254" name="Google Shape;254;p39"/>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55" name="Google Shape;255;p39"/>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56" name="Google Shape;256;p39"/>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Clean and format your data (using SciKit Learn and Vectorization)</a:t>
            </a:r>
            <a:endParaRPr sz="26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watermark.jpg" id="261" name="Google Shape;26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3" name="Google Shape;26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4" name="Google Shape;264;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65" name="Google Shape;265;p4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40"/>
          <p:cNvCxnSpPr>
            <a:stCxn id="265" idx="3"/>
            <a:endCxn id="266"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70" name="Google Shape;270;p40"/>
          <p:cNvCxnSpPr>
            <a:endCxn id="267"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71" name="Google Shape;271;p40"/>
          <p:cNvCxnSpPr>
            <a:stCxn id="266" idx="0"/>
            <a:endCxn id="26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72" name="Google Shape;272;p4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73" name="Google Shape;273;p4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74" name="Google Shape;274;p4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75" name="Google Shape;275;p4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Training</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watermark.jpg" id="280" name="Google Shape;28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84" name="Google Shape;284;p41"/>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1"/>
          <p:cNvSpPr/>
          <p:nvPr/>
        </p:nvSpPr>
        <p:spPr>
          <a:xfrm>
            <a:off x="3813975" y="2707875"/>
            <a:ext cx="1340400" cy="907800"/>
          </a:xfrm>
          <a:prstGeom prst="roundRect">
            <a:avLst>
              <a:gd fmla="val 16667" name="adj"/>
            </a:avLst>
          </a:prstGeom>
          <a:solidFill>
            <a:srgbClr val="C27BA0"/>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41"/>
          <p:cNvCxnSpPr>
            <a:stCxn id="284" idx="3"/>
            <a:endCxn id="28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89" name="Google Shape;289;p41"/>
          <p:cNvCxnSpPr>
            <a:endCxn id="28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90" name="Google Shape;290;p41"/>
          <p:cNvCxnSpPr>
            <a:stCxn id="285" idx="0"/>
            <a:endCxn id="28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91" name="Google Shape;291;p41"/>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92" name="Google Shape;292;p41"/>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93" name="Google Shape;293;p41"/>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94" name="Google Shape;294;p41"/>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descr="watermark.jpg" id="299" name="Google Shape;29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0" name="Google Shape;300;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1" name="Google Shape;301;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2" name="Google Shape;302;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03" name="Google Shape;303;p42"/>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2"/>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42"/>
          <p:cNvCxnSpPr>
            <a:stCxn id="303" idx="3"/>
            <a:endCxn id="30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09" name="Google Shape;309;p42"/>
          <p:cNvCxnSpPr>
            <a:endCxn id="30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10" name="Google Shape;310;p42"/>
          <p:cNvCxnSpPr>
            <a:endCxn id="30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11" name="Google Shape;311;p42"/>
          <p:cNvCxnSpPr>
            <a:stCxn id="304" idx="0"/>
            <a:endCxn id="30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12" name="Google Shape;312;p42"/>
          <p:cNvCxnSpPr>
            <a:stCxn id="307" idx="3"/>
            <a:endCxn id="30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13" name="Google Shape;313;p42"/>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14" name="Google Shape;314;p42"/>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15" name="Google Shape;315;p42"/>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16" name="Google Shape;316;p42"/>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17" name="Google Shape;317;p42"/>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watermark.jpg" id="322" name="Google Shape;32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3" name="Google Shape;323;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24" name="Google Shape;32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25" name="Google Shape;325;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26" name="Google Shape;326;p43"/>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3"/>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3"/>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3"/>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43"/>
          <p:cNvCxnSpPr>
            <a:stCxn id="326" idx="3"/>
            <a:endCxn id="327"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32" name="Google Shape;332;p43"/>
          <p:cNvCxnSpPr>
            <a:endCxn id="328"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33" name="Google Shape;333;p43"/>
          <p:cNvCxnSpPr>
            <a:endCxn id="329"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34" name="Google Shape;334;p43"/>
          <p:cNvCxnSpPr>
            <a:stCxn id="327" idx="0"/>
            <a:endCxn id="330"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35" name="Google Shape;335;p43"/>
          <p:cNvCxnSpPr>
            <a:stCxn id="330" idx="3"/>
            <a:endCxn id="329"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36" name="Google Shape;336;p43"/>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37" name="Google Shape;337;p43"/>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38" name="Google Shape;338;p43"/>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39" name="Google Shape;339;p43"/>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40" name="Google Shape;340;p43"/>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cxnSp>
        <p:nvCxnSpPr>
          <p:cNvPr id="341" name="Google Shape;341;p43"/>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Machine Learning Basics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Classification Metrics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Text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Familiarize ourselves with Scikit-Learn and Python to perform text classification on real data sets.</a:t>
            </a:r>
            <a:endParaRPr sz="2900">
              <a:solidFill>
                <a:srgbClr val="434343"/>
              </a:solidFill>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descr="watermark.jpg" id="346" name="Google Shape;34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7" name="Google Shape;347;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48" name="Google Shape;34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9" name="Google Shape;349;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50" name="Google Shape;350;p44"/>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4"/>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4"/>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44"/>
          <p:cNvCxnSpPr>
            <a:stCxn id="350" idx="3"/>
            <a:endCxn id="351"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57" name="Google Shape;357;p44"/>
          <p:cNvCxnSpPr>
            <a:endCxn id="352"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58" name="Google Shape;358;p44"/>
          <p:cNvCxnSpPr>
            <a:endCxn id="353"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59" name="Google Shape;359;p44"/>
          <p:cNvCxnSpPr>
            <a:endCxn id="354"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60" name="Google Shape;360;p44"/>
          <p:cNvCxnSpPr>
            <a:stCxn id="353" idx="2"/>
            <a:endCxn id="352"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361" name="Google Shape;361;p44"/>
          <p:cNvCxnSpPr>
            <a:stCxn id="351" idx="0"/>
            <a:endCxn id="355"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62" name="Google Shape;362;p44"/>
          <p:cNvCxnSpPr>
            <a:stCxn id="355" idx="3"/>
            <a:endCxn id="353"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63" name="Google Shape;363;p44"/>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64" name="Google Shape;364;p44"/>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65" name="Google Shape;365;p44"/>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66" name="Google Shape;366;p44"/>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67" name="Google Shape;367;p44"/>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368" name="Google Shape;368;p44"/>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descr="watermark.jpg" id="373" name="Google Shape;37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4" name="Google Shape;374;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5" name="Google Shape;375;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6" name="Google Shape;376;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377" name="Google Shape;377;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Text</a:t>
            </a:r>
            <a:r>
              <a:rPr lang="en" sz="2600">
                <a:solidFill>
                  <a:srgbClr val="333333"/>
                </a:solidFill>
                <a:latin typeface="Montserrat"/>
                <a:ea typeface="Montserrat"/>
                <a:cs typeface="Montserrat"/>
                <a:sym typeface="Montserrat"/>
              </a:rPr>
              <a:t> classification and recognition is a very common and widely applicable use of machine learning.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Later on we will learn about the SciKit-Learn Library in order to use Python to conduct machine learning text classification!</a:t>
            </a:r>
            <a:endParaRPr sz="2600">
              <a:solidFill>
                <a:srgbClr val="33333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3" name="Google Shape;383;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take a moment to focus on the train/test split that </a:t>
            </a:r>
            <a:r>
              <a:rPr lang="en" sz="2900">
                <a:solidFill>
                  <a:srgbClr val="434343"/>
                </a:solidFill>
                <a:latin typeface="Montserrat"/>
                <a:ea typeface="Montserrat"/>
                <a:cs typeface="Montserrat"/>
                <a:sym typeface="Montserrat"/>
              </a:rPr>
              <a:t>occurred</a:t>
            </a:r>
            <a:r>
              <a:rPr lang="en" sz="2900">
                <a:solidFill>
                  <a:srgbClr val="434343"/>
                </a:solidFill>
                <a:latin typeface="Montserrat"/>
                <a:ea typeface="Montserrat"/>
                <a:cs typeface="Montserrat"/>
                <a:sym typeface="Montserrat"/>
              </a:rPr>
              <a:t> and learn a few terms.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84" name="Google Shape;38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5" name="Google Shape;38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1" name="Google Shape;391;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92" name="Google Shape;392;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47"/>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the split, we have labels and features</a:t>
            </a:r>
            <a:endParaRPr sz="2900">
              <a:solidFill>
                <a:srgbClr val="434343"/>
              </a:solidFill>
              <a:latin typeface="Montserrat"/>
              <a:ea typeface="Montserrat"/>
              <a:cs typeface="Montserrat"/>
              <a:sym typeface="Montserrat"/>
            </a:endParaRPr>
          </a:p>
        </p:txBody>
      </p:sp>
      <p:pic>
        <p:nvPicPr>
          <p:cNvPr descr="watermark.jpg" id="401" name="Google Shape;40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03" name="Google Shape;403;p48"/>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04" name="Google Shape;404;p48"/>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06" name="Google Shape;406;p48"/>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8"/>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3" name="Google Shape;413;p4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Y Labels and X Features</a:t>
            </a:r>
            <a:endParaRPr sz="2900">
              <a:solidFill>
                <a:srgbClr val="434343"/>
              </a:solidFill>
              <a:latin typeface="Montserrat"/>
              <a:ea typeface="Montserrat"/>
              <a:cs typeface="Montserrat"/>
              <a:sym typeface="Montserrat"/>
            </a:endParaRPr>
          </a:p>
        </p:txBody>
      </p:sp>
      <p:pic>
        <p:nvPicPr>
          <p:cNvPr descr="watermark.jpg" id="414" name="Google Shape;41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16" name="Google Shape;416;p49"/>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17" name="Google Shape;417;p49"/>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9"/>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19" name="Google Shape;419;p49"/>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9"/>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6" name="Google Shape;426;p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efore we fit the model, we split the data!</a:t>
            </a:r>
            <a:endParaRPr sz="2900">
              <a:solidFill>
                <a:srgbClr val="434343"/>
              </a:solidFill>
              <a:latin typeface="Montserrat"/>
              <a:ea typeface="Montserrat"/>
              <a:cs typeface="Montserrat"/>
              <a:sym typeface="Montserrat"/>
            </a:endParaRPr>
          </a:p>
        </p:txBody>
      </p:sp>
      <p:pic>
        <p:nvPicPr>
          <p:cNvPr descr="watermark.jpg" id="427" name="Google Shape;42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29" name="Google Shape;429;p50"/>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30" name="Google Shape;430;p50"/>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0"/>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32" name="Google Shape;432;p50"/>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0"/>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9" name="Google Shape;439;p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0" name="Google Shape;440;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1" name="Google Shape;441;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2" name="Google Shape;442;p51"/>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9" name="Google Shape;44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1" name="Google Shape;451;p52"/>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52" name="Google Shape;452;p52"/>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58" name="Google Shape;458;p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59" name="Google Shape;459;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61" name="Google Shape;461;p53"/>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62" name="Google Shape;462;p53"/>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63" name="Google Shape;463;p53"/>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64" name="Google Shape;464;p53"/>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we start with quite a few “theory” lectures, we won’t code anything until we have a solid understanding of Machine Learning, Classification, and Text Feature Extraction concepts.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0" name="Google Shape;470;p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71" name="Google Shape;47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3" name="Google Shape;473;p54"/>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74" name="Google Shape;474;p54"/>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75" name="Google Shape;475;p54"/>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76" name="Google Shape;476;p54"/>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
        <p:nvSpPr>
          <p:cNvPr id="477" name="Google Shape;477;p54"/>
          <p:cNvSpPr/>
          <p:nvPr/>
        </p:nvSpPr>
        <p:spPr>
          <a:xfrm>
            <a:off x="2362075" y="2084688"/>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4"/>
          <p:cNvSpPr/>
          <p:nvPr/>
        </p:nvSpPr>
        <p:spPr>
          <a:xfrm>
            <a:off x="2362075" y="3940450"/>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4"/>
          <p:cNvSpPr/>
          <p:nvPr/>
        </p:nvSpPr>
        <p:spPr>
          <a:xfrm>
            <a:off x="3004050" y="2084700"/>
            <a:ext cx="4054800" cy="12414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4"/>
          <p:cNvSpPr/>
          <p:nvPr/>
        </p:nvSpPr>
        <p:spPr>
          <a:xfrm>
            <a:off x="3004050" y="4012450"/>
            <a:ext cx="4054800" cy="113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
          <p:cNvSpPr txBox="1"/>
          <p:nvPr/>
        </p:nvSpPr>
        <p:spPr>
          <a:xfrm>
            <a:off x="15958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TEST</a:t>
            </a:r>
            <a:endParaRPr b="1" sz="2200">
              <a:solidFill>
                <a:srgbClr val="CC0000"/>
              </a:solidFill>
            </a:endParaRPr>
          </a:p>
        </p:txBody>
      </p:sp>
      <p:sp>
        <p:nvSpPr>
          <p:cNvPr id="482" name="Google Shape;482;p54"/>
          <p:cNvSpPr txBox="1"/>
          <p:nvPr/>
        </p:nvSpPr>
        <p:spPr>
          <a:xfrm>
            <a:off x="1455100" y="351507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TRAIN</a:t>
            </a:r>
            <a:endParaRPr b="1" sz="2200">
              <a:solidFill>
                <a:srgbClr val="CC0000"/>
              </a:solidFill>
            </a:endParaRPr>
          </a:p>
        </p:txBody>
      </p:sp>
      <p:sp>
        <p:nvSpPr>
          <p:cNvPr id="483" name="Google Shape;483;p54"/>
          <p:cNvSpPr txBox="1"/>
          <p:nvPr/>
        </p:nvSpPr>
        <p:spPr>
          <a:xfrm>
            <a:off x="41925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TEST</a:t>
            </a:r>
            <a:endParaRPr b="1" sz="2200">
              <a:solidFill>
                <a:srgbClr val="0000FF"/>
              </a:solidFill>
            </a:endParaRPr>
          </a:p>
        </p:txBody>
      </p:sp>
      <p:sp>
        <p:nvSpPr>
          <p:cNvPr id="484" name="Google Shape;484;p54"/>
          <p:cNvSpPr txBox="1"/>
          <p:nvPr/>
        </p:nvSpPr>
        <p:spPr>
          <a:xfrm>
            <a:off x="4259575" y="35984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TRAIN</a:t>
            </a:r>
            <a:endParaRPr b="1" sz="220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0" name="Google Shape;49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after a train test split we always end up with 4 components: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X_test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Y_test</a:t>
            </a:r>
            <a:endParaRPr sz="2900">
              <a:solidFill>
                <a:srgbClr val="434343"/>
              </a:solidFill>
              <a:latin typeface="Montserrat"/>
              <a:ea typeface="Montserrat"/>
              <a:cs typeface="Montserrat"/>
              <a:sym typeface="Montserrat"/>
            </a:endParaRPr>
          </a:p>
        </p:txBody>
      </p:sp>
      <p:pic>
        <p:nvPicPr>
          <p:cNvPr descr="watermark.jpg" id="491" name="Google Shape;49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2" name="Google Shape;49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8" name="Google Shape;49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4 components are simply the result of the train/test split groups being separated between features and labels.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to understand classification process in more detail and metrics to evaluate it!</a:t>
            </a:r>
            <a:endParaRPr sz="2900">
              <a:solidFill>
                <a:srgbClr val="434343"/>
              </a:solidFill>
              <a:latin typeface="Montserrat"/>
              <a:ea typeface="Montserrat"/>
              <a:cs typeface="Montserrat"/>
              <a:sym typeface="Montserrat"/>
            </a:endParaRPr>
          </a:p>
        </p:txBody>
      </p:sp>
      <p:pic>
        <p:nvPicPr>
          <p:cNvPr descr="watermark.jpg" id="499" name="Google Shape;49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0" name="Google Shape;50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Metrics</a:t>
            </a:r>
            <a:endParaRPr b="1">
              <a:latin typeface="Montserrat"/>
              <a:ea typeface="Montserrat"/>
              <a:cs typeface="Montserrat"/>
              <a:sym typeface="Montserrat"/>
            </a:endParaRPr>
          </a:p>
        </p:txBody>
      </p:sp>
      <p:sp>
        <p:nvSpPr>
          <p:cNvPr id="506" name="Google Shape;506;p5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7" name="Google Shape;50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4" name="Google Shape;51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just learned that after our machine learning process is complete, we will use performance metrics to evaluate how our model did.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classification metrics in more detail!</a:t>
            </a:r>
            <a:endParaRPr sz="2900">
              <a:solidFill>
                <a:srgbClr val="434343"/>
              </a:solidFill>
              <a:latin typeface="Montserrat"/>
              <a:ea typeface="Montserrat"/>
              <a:cs typeface="Montserrat"/>
              <a:sym typeface="Montserrat"/>
            </a:endParaRPr>
          </a:p>
        </p:txBody>
      </p:sp>
      <p:pic>
        <p:nvPicPr>
          <p:cNvPr descr="watermark.jpg" id="515" name="Google Shape;51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6" name="Google Shape;51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2" name="Google Shape;522;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classification metrics we need to understand are: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p:txBody>
      </p:sp>
      <p:pic>
        <p:nvPicPr>
          <p:cNvPr descr="watermark.jpg" id="523" name="Google Shape;523;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4" name="Google Shape;524;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0" name="Google Shape;53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first, we should understand the reasoning behind these metrics and how they will actually work in the real world!</a:t>
            </a:r>
            <a:endParaRPr sz="2900">
              <a:solidFill>
                <a:srgbClr val="434343"/>
              </a:solidFill>
              <a:latin typeface="Montserrat"/>
              <a:ea typeface="Montserrat"/>
              <a:cs typeface="Montserrat"/>
              <a:sym typeface="Montserrat"/>
            </a:endParaRPr>
          </a:p>
        </p:txBody>
      </p:sp>
      <p:pic>
        <p:nvPicPr>
          <p:cNvPr descr="watermark.jpg" id="531" name="Google Shape;53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2" name="Google Shape;53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8" name="Google Shape;538;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Typically in any classification task your model can only achieve two results: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your model was </a:t>
            </a:r>
            <a:r>
              <a:rPr b="1" lang="en" sz="2900">
                <a:solidFill>
                  <a:srgbClr val="434343"/>
                </a:solidFill>
                <a:latin typeface="Montserrat"/>
                <a:ea typeface="Montserrat"/>
                <a:cs typeface="Montserrat"/>
                <a:sym typeface="Montserrat"/>
              </a:rPr>
              <a:t>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your model was </a:t>
            </a:r>
            <a:r>
              <a:rPr b="1" lang="en" sz="2900">
                <a:solidFill>
                  <a:srgbClr val="434343"/>
                </a:solidFill>
                <a:latin typeface="Montserrat"/>
                <a:ea typeface="Montserrat"/>
                <a:cs typeface="Montserrat"/>
                <a:sym typeface="Montserrat"/>
              </a:rPr>
              <a:t>incorrect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p:txBody>
      </p:sp>
      <p:pic>
        <p:nvPicPr>
          <p:cNvPr descr="watermark.jpg" id="539" name="Google Shape;539;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0" name="Google Shape;540;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incorrect vs correct expands to situations where you have multiple classes.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the purposes of explaining the metrics, let’s imagine a </a:t>
            </a:r>
            <a:r>
              <a:rPr b="1" lang="en" sz="2900">
                <a:solidFill>
                  <a:srgbClr val="434343"/>
                </a:solidFill>
                <a:latin typeface="Montserrat"/>
                <a:ea typeface="Montserrat"/>
                <a:cs typeface="Montserrat"/>
                <a:sym typeface="Montserrat"/>
              </a:rPr>
              <a:t>binary classification</a:t>
            </a:r>
            <a:r>
              <a:rPr lang="en" sz="2900">
                <a:solidFill>
                  <a:srgbClr val="434343"/>
                </a:solidFill>
                <a:latin typeface="Montserrat"/>
                <a:ea typeface="Montserrat"/>
                <a:cs typeface="Montserrat"/>
                <a:sym typeface="Montserrat"/>
              </a:rPr>
              <a:t> situation, where we only have two available classes.</a:t>
            </a:r>
            <a:endParaRPr sz="2900">
              <a:solidFill>
                <a:srgbClr val="434343"/>
              </a:solidFill>
              <a:latin typeface="Montserrat"/>
              <a:ea typeface="Montserrat"/>
              <a:cs typeface="Montserrat"/>
              <a:sym typeface="Montserrat"/>
            </a:endParaRPr>
          </a:p>
        </p:txBody>
      </p:sp>
      <p:pic>
        <p:nvPicPr>
          <p:cNvPr descr="watermark.jpg" id="547" name="Google Shape;54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4" name="Google Shape;554;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will attempt to predict if a text is </a:t>
            </a:r>
            <a:r>
              <a:rPr b="1" lang="en" sz="2900">
                <a:solidFill>
                  <a:srgbClr val="434343"/>
                </a:solidFill>
                <a:latin typeface="Montserrat"/>
                <a:ea typeface="Montserrat"/>
                <a:cs typeface="Montserrat"/>
                <a:sym typeface="Montserrat"/>
              </a:rPr>
              <a:t>S</a:t>
            </a:r>
            <a:r>
              <a:rPr b="1" lang="en" sz="2900">
                <a:solidFill>
                  <a:srgbClr val="434343"/>
                </a:solidFill>
                <a:latin typeface="Montserrat"/>
                <a:ea typeface="Montserrat"/>
                <a:cs typeface="Montserrat"/>
                <a:sym typeface="Montserrat"/>
              </a:rPr>
              <a:t>pam </a:t>
            </a:r>
            <a:r>
              <a:rPr lang="en" sz="2900">
                <a:solidFill>
                  <a:srgbClr val="434343"/>
                </a:solidFill>
                <a:latin typeface="Montserrat"/>
                <a:ea typeface="Montserrat"/>
                <a:cs typeface="Montserrat"/>
                <a:sym typeface="Montserrat"/>
              </a:rPr>
              <a:t>or </a:t>
            </a:r>
            <a:r>
              <a:rPr b="1" lang="en" sz="2900">
                <a:solidFill>
                  <a:srgbClr val="434343"/>
                </a:solidFill>
                <a:latin typeface="Montserrat"/>
                <a:ea typeface="Montserrat"/>
                <a:cs typeface="Montserrat"/>
                <a:sym typeface="Montserrat"/>
              </a:rPr>
              <a:t>H</a:t>
            </a:r>
            <a:r>
              <a:rPr b="1" lang="en" sz="2900">
                <a:solidFill>
                  <a:srgbClr val="434343"/>
                </a:solidFill>
                <a:latin typeface="Montserrat"/>
                <a:ea typeface="Montserrat"/>
                <a:cs typeface="Montserrat"/>
                <a:sym typeface="Montserrat"/>
              </a:rPr>
              <a:t>am (legitimate).</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this is supervised learning, we will first </a:t>
            </a:r>
            <a:r>
              <a:rPr b="1" lang="en" sz="2900">
                <a:solidFill>
                  <a:srgbClr val="434343"/>
                </a:solidFill>
                <a:latin typeface="Montserrat"/>
                <a:ea typeface="Montserrat"/>
                <a:cs typeface="Montserrat"/>
                <a:sym typeface="Montserrat"/>
              </a:rPr>
              <a:t>fit/train</a:t>
            </a:r>
            <a:r>
              <a:rPr lang="en" sz="2900">
                <a:solidFill>
                  <a:srgbClr val="434343"/>
                </a:solidFill>
                <a:latin typeface="Montserrat"/>
                <a:ea typeface="Montserrat"/>
                <a:cs typeface="Montserrat"/>
                <a:sym typeface="Montserrat"/>
              </a:rPr>
              <a:t> a model on </a:t>
            </a:r>
            <a:r>
              <a:rPr b="1" lang="en" sz="2900">
                <a:solidFill>
                  <a:srgbClr val="434343"/>
                </a:solidFill>
                <a:latin typeface="Montserrat"/>
                <a:ea typeface="Montserrat"/>
                <a:cs typeface="Montserrat"/>
                <a:sym typeface="Montserrat"/>
              </a:rPr>
              <a:t>training data</a:t>
            </a:r>
            <a:r>
              <a:rPr lang="en" sz="2900">
                <a:solidFill>
                  <a:srgbClr val="434343"/>
                </a:solidFill>
                <a:latin typeface="Montserrat"/>
                <a:ea typeface="Montserrat"/>
                <a:cs typeface="Montserrat"/>
                <a:sym typeface="Montserrat"/>
              </a:rPr>
              <a:t>, then </a:t>
            </a:r>
            <a:r>
              <a:rPr b="1" lang="en" sz="2900">
                <a:solidFill>
                  <a:srgbClr val="434343"/>
                </a:solidFill>
                <a:latin typeface="Montserrat"/>
                <a:ea typeface="Montserrat"/>
                <a:cs typeface="Montserrat"/>
                <a:sym typeface="Montserrat"/>
              </a:rPr>
              <a:t>test </a:t>
            </a:r>
            <a:r>
              <a:rPr lang="en" sz="2900">
                <a:solidFill>
                  <a:srgbClr val="434343"/>
                </a:solidFill>
                <a:latin typeface="Montserrat"/>
                <a:ea typeface="Montserrat"/>
                <a:cs typeface="Montserrat"/>
                <a:sym typeface="Montserrat"/>
              </a:rPr>
              <a:t>the model on </a:t>
            </a:r>
            <a:r>
              <a:rPr b="1" lang="en" sz="2900">
                <a:solidFill>
                  <a:srgbClr val="434343"/>
                </a:solidFill>
                <a:latin typeface="Montserrat"/>
                <a:ea typeface="Montserrat"/>
                <a:cs typeface="Montserrat"/>
                <a:sym typeface="Montserrat"/>
              </a:rPr>
              <a:t>testing data</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Once we have the model’s predictions from the </a:t>
            </a:r>
            <a:r>
              <a:rPr b="1" lang="en" sz="2900">
                <a:solidFill>
                  <a:srgbClr val="434343"/>
                </a:solidFill>
                <a:latin typeface="Montserrat"/>
                <a:ea typeface="Montserrat"/>
                <a:cs typeface="Montserrat"/>
                <a:sym typeface="Montserrat"/>
              </a:rPr>
              <a:t>X_test </a:t>
            </a:r>
            <a:r>
              <a:rPr lang="en" sz="2900">
                <a:solidFill>
                  <a:srgbClr val="434343"/>
                </a:solidFill>
                <a:latin typeface="Montserrat"/>
                <a:ea typeface="Montserrat"/>
                <a:cs typeface="Montserrat"/>
                <a:sym typeface="Montserrat"/>
              </a:rPr>
              <a:t>data, we compare it to the </a:t>
            </a:r>
            <a:r>
              <a:rPr b="1" lang="en" sz="2900">
                <a:solidFill>
                  <a:srgbClr val="434343"/>
                </a:solidFill>
                <a:latin typeface="Montserrat"/>
                <a:ea typeface="Montserrat"/>
                <a:cs typeface="Montserrat"/>
                <a:sym typeface="Montserrat"/>
              </a:rPr>
              <a:t>true y values </a:t>
            </a:r>
            <a:r>
              <a:rPr lang="en" sz="2900">
                <a:solidFill>
                  <a:srgbClr val="434343"/>
                </a:solidFill>
                <a:latin typeface="Montserrat"/>
                <a:ea typeface="Montserrat"/>
                <a:cs typeface="Montserrat"/>
                <a:sym typeface="Montserrat"/>
              </a:rPr>
              <a:t>(the correct labels).</a:t>
            </a:r>
            <a:endParaRPr sz="2900">
              <a:solidFill>
                <a:srgbClr val="434343"/>
              </a:solidFill>
              <a:latin typeface="Montserrat"/>
              <a:ea typeface="Montserrat"/>
              <a:cs typeface="Montserrat"/>
              <a:sym typeface="Montserrat"/>
            </a:endParaRPr>
          </a:p>
        </p:txBody>
      </p:sp>
      <p:pic>
        <p:nvPicPr>
          <p:cNvPr descr="watermark.jpg" id="555" name="Google Shape;555;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6" name="Google Shape;556;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Overview</a:t>
            </a:r>
            <a:endParaRPr b="1">
              <a:latin typeface="Montserrat"/>
              <a:ea typeface="Montserrat"/>
              <a:cs typeface="Montserrat"/>
              <a:sym typeface="Montserrat"/>
            </a:endParaRPr>
          </a:p>
        </p:txBody>
      </p:sp>
      <p:sp>
        <p:nvSpPr>
          <p:cNvPr id="132" name="Google Shape;132;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2" name="Google Shape;56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will be a few steps to convert the raw text into a format that the machine learning model can understand.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discuss these methods in much more detail later on!</a:t>
            </a:r>
            <a:endParaRPr sz="2900">
              <a:solidFill>
                <a:srgbClr val="434343"/>
              </a:solidFill>
              <a:latin typeface="Montserrat"/>
              <a:ea typeface="Montserrat"/>
              <a:cs typeface="Montserrat"/>
              <a:sym typeface="Montserrat"/>
            </a:endParaRPr>
          </a:p>
        </p:txBody>
      </p:sp>
      <p:pic>
        <p:nvPicPr>
          <p:cNvPr descr="watermark.jpg" id="563" name="Google Shape;56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4" name="Google Shape;56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70" name="Google Shape;570;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1" name="Google Shape;571;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2" name="Google Shape;572;p65"/>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73" name="Google Shape;573;p65"/>
          <p:cNvCxnSpPr>
            <a:stCxn id="574" idx="3"/>
            <a:endCxn id="575" idx="1"/>
          </p:cNvCxnSpPr>
          <p:nvPr/>
        </p:nvCxnSpPr>
        <p:spPr>
          <a:xfrm>
            <a:off x="1999850" y="1698724"/>
            <a:ext cx="14676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76" name="Google Shape;576;p65"/>
          <p:cNvSpPr/>
          <p:nvPr/>
        </p:nvSpPr>
        <p:spPr>
          <a:xfrm>
            <a:off x="3467550" y="1700675"/>
            <a:ext cx="31413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pic>
        <p:nvPicPr>
          <p:cNvPr id="577" name="Google Shape;577;p65"/>
          <p:cNvPicPr preferRelativeResize="0"/>
          <p:nvPr/>
        </p:nvPicPr>
        <p:blipFill>
          <a:blip r:embed="rId4">
            <a:alphaModFix/>
          </a:blip>
          <a:stretch>
            <a:fillRect/>
          </a:stretch>
        </p:blipFill>
        <p:spPr>
          <a:xfrm>
            <a:off x="7688675" y="1074574"/>
            <a:ext cx="1248300" cy="1248300"/>
          </a:xfrm>
          <a:prstGeom prst="rect">
            <a:avLst/>
          </a:prstGeom>
          <a:noFill/>
          <a:ln cap="flat" cmpd="sng" w="38100">
            <a:solidFill>
              <a:schemeClr val="dk2"/>
            </a:solidFill>
            <a:prstDash val="solid"/>
            <a:round/>
            <a:headEnd len="sm" w="sm" type="none"/>
            <a:tailEnd len="sm" w="sm" type="none"/>
          </a:ln>
        </p:spPr>
      </p:pic>
      <p:cxnSp>
        <p:nvCxnSpPr>
          <p:cNvPr id="578" name="Google Shape;578;p65"/>
          <p:cNvCxnSpPr>
            <a:stCxn id="576" idx="3"/>
            <a:endCxn id="577" idx="1"/>
          </p:cNvCxnSpPr>
          <p:nvPr/>
        </p:nvCxnSpPr>
        <p:spPr>
          <a:xfrm flipH="1" rot="10800000">
            <a:off x="6608850" y="1698575"/>
            <a:ext cx="1079700" cy="769500"/>
          </a:xfrm>
          <a:prstGeom prst="curvedConnector3">
            <a:avLst>
              <a:gd fmla="val 50006" name="adj1"/>
            </a:avLst>
          </a:prstGeom>
          <a:noFill/>
          <a:ln cap="flat" cmpd="sng" w="38100">
            <a:solidFill>
              <a:schemeClr val="dk2"/>
            </a:solidFill>
            <a:prstDash val="solid"/>
            <a:round/>
            <a:headEnd len="med" w="med" type="none"/>
            <a:tailEnd len="med" w="med" type="triangle"/>
          </a:ln>
        </p:spPr>
      </p:cxnSp>
      <p:sp>
        <p:nvSpPr>
          <p:cNvPr id="579" name="Google Shape;579;p65"/>
          <p:cNvSpPr txBox="1"/>
          <p:nvPr/>
        </p:nvSpPr>
        <p:spPr>
          <a:xfrm>
            <a:off x="6761274" y="2528950"/>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pic>
        <p:nvPicPr>
          <p:cNvPr id="580" name="Google Shape;580;p65"/>
          <p:cNvPicPr preferRelativeResize="0"/>
          <p:nvPr/>
        </p:nvPicPr>
        <p:blipFill>
          <a:blip r:embed="rId5">
            <a:alphaModFix/>
          </a:blip>
          <a:stretch>
            <a:fillRect/>
          </a:stretch>
        </p:blipFill>
        <p:spPr>
          <a:xfrm>
            <a:off x="846623" y="1108513"/>
            <a:ext cx="1153125" cy="1117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86" name="Google Shape;586;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7" name="Google Shape;587;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8" name="Google Shape;588;p66"/>
          <p:cNvSpPr txBox="1"/>
          <p:nvPr/>
        </p:nvSpPr>
        <p:spPr>
          <a:xfrm>
            <a:off x="-1" y="35684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89" name="Google Shape;589;p66"/>
          <p:cNvCxnSpPr>
            <a:stCxn id="590" idx="3"/>
          </p:cNvCxnSpPr>
          <p:nvPr/>
        </p:nvCxnSpPr>
        <p:spPr>
          <a:xfrm>
            <a:off x="1999850" y="1698724"/>
            <a:ext cx="828300" cy="7923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1" name="Google Shape;591;p66"/>
          <p:cNvSpPr/>
          <p:nvPr/>
        </p:nvSpPr>
        <p:spPr>
          <a:xfrm>
            <a:off x="2828150" y="1698725"/>
            <a:ext cx="26982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cxnSp>
        <p:nvCxnSpPr>
          <p:cNvPr id="592" name="Google Shape;592;p66"/>
          <p:cNvCxnSpPr>
            <a:stCxn id="591" idx="3"/>
            <a:endCxn id="593" idx="1"/>
          </p:cNvCxnSpPr>
          <p:nvPr/>
        </p:nvCxnSpPr>
        <p:spPr>
          <a:xfrm flipH="1" rot="10800000">
            <a:off x="5526350" y="1696625"/>
            <a:ext cx="15228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4" name="Google Shape;594;p66"/>
          <p:cNvSpPr txBox="1"/>
          <p:nvPr/>
        </p:nvSpPr>
        <p:spPr>
          <a:xfrm>
            <a:off x="6746624" y="36426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595" name="Google Shape;595;p66"/>
          <p:cNvSpPr txBox="1"/>
          <p:nvPr/>
        </p:nvSpPr>
        <p:spPr>
          <a:xfrm>
            <a:off x="131875" y="1318850"/>
            <a:ext cx="1868100" cy="180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urier New"/>
                <a:ea typeface="Courier New"/>
                <a:cs typeface="Courier New"/>
                <a:sym typeface="Courier New"/>
              </a:rPr>
              <a:t>Hi! How are you doing? I’ve been doing well. Anyways, feel free to text me back dude!</a:t>
            </a:r>
            <a:endParaRPr b="1">
              <a:latin typeface="Courier New"/>
              <a:ea typeface="Courier New"/>
              <a:cs typeface="Courier New"/>
              <a:sym typeface="Courier New"/>
            </a:endParaRPr>
          </a:p>
        </p:txBody>
      </p:sp>
      <p:pic>
        <p:nvPicPr>
          <p:cNvPr id="596" name="Google Shape;596;p66"/>
          <p:cNvPicPr preferRelativeResize="0"/>
          <p:nvPr/>
        </p:nvPicPr>
        <p:blipFill>
          <a:blip r:embed="rId4">
            <a:alphaModFix/>
          </a:blip>
          <a:stretch>
            <a:fillRect/>
          </a:stretch>
        </p:blipFill>
        <p:spPr>
          <a:xfrm>
            <a:off x="7046300" y="1503677"/>
            <a:ext cx="1982750" cy="1368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set up this vectorization in a pipeline and there are many ways of transforming the raw text into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focus on the classification process and assume there is some underlying vectorization.</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0" name="Google Shape;610;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68"/>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8" name="Google Shape;618;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9" name="Google Shape;619;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0" name="Google Shape;620;p69"/>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21" name="Google Shape;621;p69"/>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22" name="Google Shape;622;p69"/>
          <p:cNvCxnSpPr>
            <a:stCxn id="623" idx="3"/>
            <a:endCxn id="621"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23" name="Google Shape;623;p69"/>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1" name="Google Shape;631;p70"/>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32" name="Google Shape;632;p70"/>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33" name="Google Shape;633;p70"/>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34" name="Google Shape;634;p70"/>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35" name="Google Shape;635;p70"/>
          <p:cNvCxnSpPr>
            <a:stCxn id="636" idx="3"/>
            <a:endCxn id="63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36" name="Google Shape;636;p70"/>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42" name="Google Shape;64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3" name="Google Shape;64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44" name="Google Shape;644;p71"/>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45" name="Google Shape;645;p71"/>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46" name="Google Shape;646;p71"/>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47" name="Google Shape;647;p71"/>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48" name="Google Shape;648;p71"/>
          <p:cNvCxnSpPr>
            <a:stCxn id="649" idx="3"/>
            <a:endCxn id="647"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50" name="Google Shape;650;p71"/>
          <p:cNvCxnSpPr>
            <a:stCxn id="647"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51" name="Google Shape;651;p71"/>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52" name="Google Shape;652;p71"/>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49" name="Google Shape;649;p71"/>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58" name="Google Shape;6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0" name="Google Shape;660;p72"/>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61" name="Google Shape;661;p72"/>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62" name="Google Shape;662;p72"/>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3" name="Google Shape;663;p72"/>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64" name="Google Shape;664;p72"/>
          <p:cNvCxnSpPr>
            <a:stCxn id="665" idx="3"/>
            <a:endCxn id="663"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66" name="Google Shape;666;p72"/>
          <p:cNvCxnSpPr>
            <a:stCxn id="663"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67" name="Google Shape;667;p72"/>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8" name="Google Shape;668;p72"/>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65" name="Google Shape;665;p72"/>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69" name="Google Shape;669;p72"/>
          <p:cNvSpPr/>
          <p:nvPr/>
        </p:nvSpPr>
        <p:spPr>
          <a:xfrm>
            <a:off x="3730050" y="3824100"/>
            <a:ext cx="4728600" cy="746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 HAM ?</a:t>
            </a:r>
            <a:endParaRPr sz="2600">
              <a:latin typeface="Overpass"/>
              <a:ea typeface="Overpass"/>
              <a:cs typeface="Overpass"/>
              <a:sym typeface="Overpass"/>
            </a:endParaRPr>
          </a:p>
        </p:txBody>
      </p:sp>
      <p:sp>
        <p:nvSpPr>
          <p:cNvPr id="670" name="Google Shape;670;p72"/>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71" name="Google Shape;671;p72"/>
          <p:cNvCxnSpPr>
            <a:endCxn id="669"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72" name="Google Shape;672;p72"/>
          <p:cNvCxnSpPr>
            <a:endCxn id="669" idx="3"/>
          </p:cNvCxnSpPr>
          <p:nvPr/>
        </p:nvCxnSpPr>
        <p:spPr>
          <a:xfrm flipH="1" rot="-5400000">
            <a:off x="7491600" y="3230400"/>
            <a:ext cx="1729500" cy="204600"/>
          </a:xfrm>
          <a:prstGeom prst="curvedConnector4">
            <a:avLst>
              <a:gd fmla="val 39206" name="adj1"/>
              <a:gd fmla="val 216386" name="adj2"/>
            </a:avLst>
          </a:prstGeom>
          <a:noFill/>
          <a:ln cap="flat" cmpd="sng" w="38100">
            <a:solidFill>
              <a:schemeClr val="dk2"/>
            </a:solidFill>
            <a:prstDash val="solid"/>
            <a:round/>
            <a:headEnd len="med" w="med" type="none"/>
            <a:tailEnd len="med" w="med" type="triangle"/>
          </a:ln>
        </p:spPr>
      </p:cxnSp>
      <p:sp>
        <p:nvSpPr>
          <p:cNvPr id="673" name="Google Shape;673;p72"/>
          <p:cNvSpPr/>
          <p:nvPr/>
        </p:nvSpPr>
        <p:spPr>
          <a:xfrm>
            <a:off x="3836875" y="3871950"/>
            <a:ext cx="663600" cy="651000"/>
          </a:xfrm>
          <a:prstGeom prst="donut">
            <a:avLst>
              <a:gd fmla="val 25000" name="adj"/>
            </a:avLst>
          </a:prstGeom>
          <a:solidFill>
            <a:srgbClr val="00FF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79" name="Google Shape;67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81" name="Google Shape;681;p73"/>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82" name="Google Shape;682;p73"/>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83" name="Google Shape;683;p73"/>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84" name="Google Shape;684;p73"/>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85" name="Google Shape;685;p73"/>
          <p:cNvCxnSpPr>
            <a:stCxn id="686" idx="3"/>
            <a:endCxn id="68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87" name="Google Shape;687;p73"/>
          <p:cNvCxnSpPr>
            <a:stCxn id="684"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88" name="Google Shape;688;p73"/>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SPAM</a:t>
            </a:r>
            <a:endParaRPr sz="2200">
              <a:latin typeface="Overpass"/>
              <a:ea typeface="Overpass"/>
              <a:cs typeface="Overpass"/>
              <a:sym typeface="Overpass"/>
            </a:endParaRPr>
          </a:p>
        </p:txBody>
      </p:sp>
      <p:sp>
        <p:nvSpPr>
          <p:cNvPr id="689" name="Google Shape;689;p73"/>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86" name="Google Shape;686;p73"/>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90" name="Google Shape;690;p73"/>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91" name="Google Shape;691;p73"/>
          <p:cNvCxnSpPr>
            <a:endCxn id="692"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93" name="Google Shape;693;p73"/>
          <p:cNvCxnSpPr>
            <a:endCxn id="692" idx="3"/>
          </p:cNvCxnSpPr>
          <p:nvPr/>
        </p:nvCxnSpPr>
        <p:spPr>
          <a:xfrm flipH="1" rot="-5400000">
            <a:off x="7491600" y="3230400"/>
            <a:ext cx="1729500" cy="2046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694" name="Google Shape;694;p73"/>
          <p:cNvSpPr/>
          <p:nvPr/>
        </p:nvSpPr>
        <p:spPr>
          <a:xfrm>
            <a:off x="3730050" y="3824100"/>
            <a:ext cx="4728600" cy="746700"/>
          </a:xfrm>
          <a:prstGeom prst="roundRect">
            <a:avLst>
              <a:gd fmla="val 16667" name="adj"/>
            </a:avLst>
          </a:prstGeom>
          <a:solidFill>
            <a:srgbClr val="F4CC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a:t>
            </a:r>
            <a:r>
              <a:rPr lang="en" sz="2600">
                <a:latin typeface="Overpass"/>
                <a:ea typeface="Overpass"/>
                <a:cs typeface="Overpass"/>
                <a:sym typeface="Overpass"/>
              </a:rPr>
              <a:t> == SPAM ?</a:t>
            </a:r>
            <a:endParaRPr sz="2600">
              <a:latin typeface="Overpass"/>
              <a:ea typeface="Overpass"/>
              <a:cs typeface="Overpass"/>
              <a:sym typeface="Overpass"/>
            </a:endParaRPr>
          </a:p>
        </p:txBody>
      </p:sp>
      <p:sp>
        <p:nvSpPr>
          <p:cNvPr id="695" name="Google Shape;695;p73"/>
          <p:cNvSpPr/>
          <p:nvPr/>
        </p:nvSpPr>
        <p:spPr>
          <a:xfrm>
            <a:off x="3836475" y="3867600"/>
            <a:ext cx="659700" cy="659700"/>
          </a:xfrm>
          <a:prstGeom prst="noSmoking">
            <a:avLst>
              <a:gd fmla="val 18750" name="adj"/>
            </a:avLst>
          </a:prstGeom>
          <a:solidFill>
            <a:srgbClr val="FF00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a:t>
            </a:r>
            <a:r>
              <a:rPr lang="en">
                <a:latin typeface="Montserrat"/>
                <a:ea typeface="Montserrat"/>
                <a:cs typeface="Montserrat"/>
                <a:sym typeface="Montserrat"/>
              </a:rPr>
              <a:t>Language</a:t>
            </a:r>
            <a:r>
              <a:rPr lang="en">
                <a:latin typeface="Montserrat"/>
                <a:ea typeface="Montserrat"/>
                <a:cs typeface="Montserrat"/>
                <a:sym typeface="Montserrat"/>
              </a:rPr>
              <a:t> Processing</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dive into Text Classification, let’s work on understanding the general machine learning process we will be using.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specific case of machine learning we will be conducting is known as </a:t>
            </a:r>
            <a:r>
              <a:rPr b="1" lang="en" sz="2900">
                <a:solidFill>
                  <a:srgbClr val="434343"/>
                </a:solidFill>
                <a:latin typeface="Montserrat"/>
                <a:ea typeface="Montserrat"/>
                <a:cs typeface="Montserrat"/>
                <a:sym typeface="Montserrat"/>
              </a:rPr>
              <a:t>supervised learning</a:t>
            </a:r>
            <a:endParaRPr sz="2900">
              <a:solidFill>
                <a:srgbClr val="434343"/>
              </a:solidFill>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1" name="Google Shape;701;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this process for all the text messages in our X test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 the end we will have a count of correct matches and a count of incorrect matches.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realization we need to make, is that </a:t>
            </a:r>
            <a:r>
              <a:rPr b="1" lang="en" sz="2900">
                <a:solidFill>
                  <a:srgbClr val="434343"/>
                </a:solidFill>
                <a:latin typeface="Montserrat"/>
                <a:ea typeface="Montserrat"/>
                <a:cs typeface="Montserrat"/>
                <a:sym typeface="Montserrat"/>
              </a:rPr>
              <a:t>in the real world</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not all incorrect or correct matches hold equal value!</a:t>
            </a:r>
            <a:endParaRPr b="1" sz="2900">
              <a:solidFill>
                <a:srgbClr val="434343"/>
              </a:solidFill>
              <a:latin typeface="Montserrat"/>
              <a:ea typeface="Montserrat"/>
              <a:cs typeface="Montserrat"/>
              <a:sym typeface="Montserrat"/>
            </a:endParaRPr>
          </a:p>
        </p:txBody>
      </p:sp>
      <p:pic>
        <p:nvPicPr>
          <p:cNvPr descr="watermark.jpg" id="702" name="Google Shape;702;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3" name="Google Shape;703;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9" name="Google Shape;709;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in the real world, a single metric won’t tell the complete story!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understand all of this, let’s bring back the 4 metrics we mentioned and see how they are calculated.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organize our predicted values compared to the real values in a </a:t>
            </a:r>
            <a:r>
              <a:rPr b="1" lang="en" sz="2900">
                <a:solidFill>
                  <a:srgbClr val="434343"/>
                </a:solidFill>
                <a:latin typeface="Montserrat"/>
                <a:ea typeface="Montserrat"/>
                <a:cs typeface="Montserrat"/>
                <a:sym typeface="Montserrat"/>
              </a:rPr>
              <a:t>confusion matrix.</a:t>
            </a:r>
            <a:r>
              <a:rPr lang="en" sz="2900">
                <a:solidFill>
                  <a:srgbClr val="434343"/>
                </a:solidFill>
                <a:latin typeface="Montserrat"/>
                <a:ea typeface="Montserrat"/>
                <a:cs typeface="Montserrat"/>
                <a:sym typeface="Montserrat"/>
              </a:rPr>
              <a:t> </a:t>
            </a:r>
            <a:endParaRPr b="1" sz="2900">
              <a:solidFill>
                <a:srgbClr val="434343"/>
              </a:solidFill>
              <a:latin typeface="Montserrat"/>
              <a:ea typeface="Montserrat"/>
              <a:cs typeface="Montserrat"/>
              <a:sym typeface="Montserrat"/>
            </a:endParaRPr>
          </a:p>
        </p:txBody>
      </p:sp>
      <p:pic>
        <p:nvPicPr>
          <p:cNvPr descr="watermark.jpg" id="710" name="Google Shape;710;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1" name="Google Shape;711;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7" name="Google Shape;71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in classification problems is the </a:t>
            </a:r>
            <a:r>
              <a:rPr b="1" lang="en" sz="2900">
                <a:solidFill>
                  <a:srgbClr val="434343"/>
                </a:solidFill>
                <a:latin typeface="Montserrat"/>
                <a:ea typeface="Montserrat"/>
                <a:cs typeface="Montserrat"/>
                <a:sym typeface="Montserrat"/>
              </a:rPr>
              <a:t>number of correct predictions</a:t>
            </a:r>
            <a:r>
              <a:rPr lang="en" sz="2900">
                <a:solidFill>
                  <a:srgbClr val="434343"/>
                </a:solidFill>
                <a:latin typeface="Montserrat"/>
                <a:ea typeface="Montserrat"/>
                <a:cs typeface="Montserrat"/>
                <a:sym typeface="Montserrat"/>
              </a:rPr>
              <a:t> made by the model divided by the </a:t>
            </a:r>
            <a:r>
              <a:rPr b="1" lang="en" sz="2900">
                <a:solidFill>
                  <a:srgbClr val="434343"/>
                </a:solidFill>
                <a:latin typeface="Montserrat"/>
                <a:ea typeface="Montserrat"/>
                <a:cs typeface="Montserrat"/>
                <a:sym typeface="Montserrat"/>
              </a:rPr>
              <a:t>total number of predictions.</a:t>
            </a:r>
            <a:endParaRPr b="1" sz="2900">
              <a:solidFill>
                <a:srgbClr val="434343"/>
              </a:solidFill>
              <a:latin typeface="Montserrat"/>
              <a:ea typeface="Montserrat"/>
              <a:cs typeface="Montserrat"/>
              <a:sym typeface="Montserrat"/>
            </a:endParaRPr>
          </a:p>
        </p:txBody>
      </p:sp>
      <p:pic>
        <p:nvPicPr>
          <p:cNvPr descr="watermark.jpg" id="718" name="Google Shape;71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9" name="Google Shape;71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25" name="Google Shape;725;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the X_test set was 100 messages and our model </a:t>
            </a:r>
            <a:r>
              <a:rPr b="1" lang="en" sz="2900">
                <a:solidFill>
                  <a:srgbClr val="434343"/>
                </a:solidFill>
                <a:latin typeface="Montserrat"/>
                <a:ea typeface="Montserrat"/>
                <a:cs typeface="Montserrat"/>
                <a:sym typeface="Montserrat"/>
              </a:rPr>
              <a:t>correctly</a:t>
            </a:r>
            <a:r>
              <a:rPr lang="en" sz="2900">
                <a:solidFill>
                  <a:srgbClr val="434343"/>
                </a:solidFill>
                <a:latin typeface="Montserrat"/>
                <a:ea typeface="Montserrat"/>
                <a:cs typeface="Montserrat"/>
                <a:sym typeface="Montserrat"/>
              </a:rPr>
              <a:t> predicted 80 messages, then we have </a:t>
            </a:r>
            <a:r>
              <a:rPr b="1" lang="en" sz="2900">
                <a:solidFill>
                  <a:srgbClr val="434343"/>
                </a:solidFill>
                <a:latin typeface="Montserrat"/>
                <a:ea typeface="Montserrat"/>
                <a:cs typeface="Montserrat"/>
                <a:sym typeface="Montserrat"/>
              </a:rPr>
              <a:t>80/100.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0.8 </a:t>
            </a:r>
            <a:r>
              <a:rPr lang="en" sz="2900">
                <a:solidFill>
                  <a:srgbClr val="434343"/>
                </a:solidFill>
                <a:latin typeface="Montserrat"/>
                <a:ea typeface="Montserrat"/>
                <a:cs typeface="Montserrat"/>
                <a:sym typeface="Montserrat"/>
              </a:rPr>
              <a:t>or</a:t>
            </a:r>
            <a:r>
              <a:rPr b="1" lang="en" sz="2900">
                <a:solidFill>
                  <a:srgbClr val="434343"/>
                </a:solidFill>
                <a:latin typeface="Montserrat"/>
                <a:ea typeface="Montserrat"/>
                <a:cs typeface="Montserrat"/>
                <a:sym typeface="Montserrat"/>
              </a:rPr>
              <a:t> 80% accuracy.</a:t>
            </a:r>
            <a:endParaRPr b="1" sz="2900">
              <a:solidFill>
                <a:srgbClr val="434343"/>
              </a:solidFill>
              <a:latin typeface="Montserrat"/>
              <a:ea typeface="Montserrat"/>
              <a:cs typeface="Montserrat"/>
              <a:sym typeface="Montserrat"/>
            </a:endParaRPr>
          </a:p>
        </p:txBody>
      </p:sp>
      <p:pic>
        <p:nvPicPr>
          <p:cNvPr descr="watermark.jpg" id="726" name="Google Shape;72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7" name="Google Shape;72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33" name="Google Shape;73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useful when target classes are well balanced.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would have roughly the same amount of spam messages as we have ham messages.</a:t>
            </a:r>
            <a:endParaRPr sz="2900">
              <a:solidFill>
                <a:srgbClr val="434343"/>
              </a:solidFill>
              <a:latin typeface="Montserrat"/>
              <a:ea typeface="Montserrat"/>
              <a:cs typeface="Montserrat"/>
              <a:sym typeface="Montserrat"/>
            </a:endParaRPr>
          </a:p>
        </p:txBody>
      </p:sp>
      <p:pic>
        <p:nvPicPr>
          <p:cNvPr descr="watermark.jpg" id="734" name="Google Shape;73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1" name="Google Shape;74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our model was simply a line that always predicted </a:t>
            </a:r>
            <a:r>
              <a:rPr b="1" lang="en" sz="2900">
                <a:solidFill>
                  <a:srgbClr val="434343"/>
                </a:solidFill>
                <a:latin typeface="Montserrat"/>
                <a:ea typeface="Montserrat"/>
                <a:cs typeface="Montserrat"/>
                <a:sym typeface="Montserrat"/>
              </a:rPr>
              <a:t>HAM</a:t>
            </a:r>
            <a:r>
              <a:rPr lang="en" sz="2900">
                <a:solidFill>
                  <a:srgbClr val="434343"/>
                </a:solidFill>
                <a:latin typeface="Montserrat"/>
                <a:ea typeface="Montserrat"/>
                <a:cs typeface="Montserrat"/>
                <a:sym typeface="Montserrat"/>
              </a:rPr>
              <a:t> we would get 99% accuracy!</a:t>
            </a:r>
            <a:endParaRPr sz="2900">
              <a:solidFill>
                <a:srgbClr val="434343"/>
              </a:solidFill>
              <a:latin typeface="Montserrat"/>
              <a:ea typeface="Montserrat"/>
              <a:cs typeface="Montserrat"/>
              <a:sym typeface="Montserrat"/>
            </a:endParaRPr>
          </a:p>
        </p:txBody>
      </p:sp>
      <p:pic>
        <p:nvPicPr>
          <p:cNvPr descr="watermark.jpg" id="742" name="Google Shape;74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3" name="Google Shape;74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9" name="Google Shape;74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980000"/>
              </a:buClr>
              <a:buSzPts val="2900"/>
              <a:buFont typeface="Montserrat"/>
              <a:buChar char="○"/>
            </a:pPr>
            <a:r>
              <a:rPr lang="en" sz="2900">
                <a:solidFill>
                  <a:srgbClr val="980000"/>
                </a:solidFill>
                <a:latin typeface="Montserrat"/>
                <a:ea typeface="Montserrat"/>
                <a:cs typeface="Montserrat"/>
                <a:sym typeface="Montserrat"/>
              </a:rPr>
              <a:t>In this situation we’ll want to understand </a:t>
            </a:r>
            <a:r>
              <a:rPr b="1" lang="en" sz="2900">
                <a:solidFill>
                  <a:srgbClr val="980000"/>
                </a:solidFill>
                <a:latin typeface="Montserrat"/>
                <a:ea typeface="Montserrat"/>
                <a:cs typeface="Montserrat"/>
                <a:sym typeface="Montserrat"/>
              </a:rPr>
              <a:t>recall </a:t>
            </a:r>
            <a:r>
              <a:rPr lang="en" sz="2900">
                <a:solidFill>
                  <a:srgbClr val="980000"/>
                </a:solidFill>
                <a:latin typeface="Montserrat"/>
                <a:ea typeface="Montserrat"/>
                <a:cs typeface="Montserrat"/>
                <a:sym typeface="Montserrat"/>
              </a:rPr>
              <a:t>and </a:t>
            </a:r>
            <a:r>
              <a:rPr b="1" lang="en" sz="2900">
                <a:solidFill>
                  <a:srgbClr val="980000"/>
                </a:solidFill>
                <a:latin typeface="Montserrat"/>
                <a:ea typeface="Montserrat"/>
                <a:cs typeface="Montserrat"/>
                <a:sym typeface="Montserrat"/>
              </a:rPr>
              <a:t>precision!</a:t>
            </a:r>
            <a:endParaRPr sz="2900">
              <a:solidFill>
                <a:srgbClr val="98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50" name="Google Shape;75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1" name="Google Shape;75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57" name="Google Shape;75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go over some formal </a:t>
            </a:r>
            <a:r>
              <a:rPr lang="en" sz="2900">
                <a:solidFill>
                  <a:srgbClr val="434343"/>
                </a:solidFill>
                <a:latin typeface="Montserrat"/>
                <a:ea typeface="Montserrat"/>
                <a:cs typeface="Montserrat"/>
                <a:sym typeface="Montserrat"/>
              </a:rPr>
              <a:t>definitions</a:t>
            </a:r>
            <a:r>
              <a:rPr lang="en" sz="2900">
                <a:solidFill>
                  <a:srgbClr val="434343"/>
                </a:solidFill>
                <a:latin typeface="Montserrat"/>
                <a:ea typeface="Montserrat"/>
                <a:cs typeface="Montserrat"/>
                <a:sym typeface="Montserrat"/>
              </a:rPr>
              <a:t> of Precision, Recall, and F1-Score (a combination of Precision and Recall).</a:t>
            </a:r>
            <a:endParaRPr sz="2900">
              <a:solidFill>
                <a:srgbClr val="434343"/>
              </a:solidFill>
              <a:latin typeface="Montserrat"/>
              <a:ea typeface="Montserrat"/>
              <a:cs typeface="Montserrat"/>
              <a:sym typeface="Montserrat"/>
            </a:endParaRPr>
          </a:p>
        </p:txBody>
      </p:sp>
      <p:pic>
        <p:nvPicPr>
          <p:cNvPr descr="watermark.jpg" id="758" name="Google Shape;75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9" name="Google Shape;75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65" name="Google Shape;765;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model to find </a:t>
            </a:r>
            <a:r>
              <a:rPr b="1" lang="en" sz="2900" u="sng">
                <a:solidFill>
                  <a:srgbClr val="434343"/>
                </a:solidFill>
                <a:latin typeface="Montserrat"/>
                <a:ea typeface="Montserrat"/>
                <a:cs typeface="Montserrat"/>
                <a:sym typeface="Montserrat"/>
              </a:rPr>
              <a:t>all</a:t>
            </a:r>
            <a:r>
              <a:rPr lang="en" sz="2900">
                <a:solidFill>
                  <a:srgbClr val="434343"/>
                </a:solidFill>
                <a:latin typeface="Montserrat"/>
                <a:ea typeface="Montserrat"/>
                <a:cs typeface="Montserrat"/>
                <a:sym typeface="Montserrat"/>
              </a:rPr>
              <a:t> the relevant cases within a dataset.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precise definition of recall is the </a:t>
            </a:r>
            <a:r>
              <a:rPr b="1" lang="en" sz="2900">
                <a:solidFill>
                  <a:srgbClr val="434343"/>
                </a:solidFill>
                <a:latin typeface="Montserrat"/>
                <a:ea typeface="Montserrat"/>
                <a:cs typeface="Montserrat"/>
                <a:sym typeface="Montserrat"/>
              </a:rPr>
              <a:t>number of true positives divided by the number of true positives plus the number of false negatives. </a:t>
            </a:r>
            <a:endParaRPr b="1" sz="2900">
              <a:solidFill>
                <a:srgbClr val="434343"/>
              </a:solidFill>
              <a:latin typeface="Montserrat"/>
              <a:ea typeface="Montserrat"/>
              <a:cs typeface="Montserrat"/>
              <a:sym typeface="Montserrat"/>
            </a:endParaRPr>
          </a:p>
        </p:txBody>
      </p:sp>
      <p:pic>
        <p:nvPicPr>
          <p:cNvPr descr="watermark.jpg" id="766" name="Google Shape;76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7" name="Google Shape;767;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3" name="Google Shape;77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classification model to identify </a:t>
            </a:r>
            <a:r>
              <a:rPr b="1" lang="en" sz="2900" u="sng">
                <a:solidFill>
                  <a:srgbClr val="434343"/>
                </a:solidFill>
                <a:latin typeface="Montserrat"/>
                <a:ea typeface="Montserrat"/>
                <a:cs typeface="Montserrat"/>
                <a:sym typeface="Montserrat"/>
              </a:rPr>
              <a:t>only</a:t>
            </a:r>
            <a:r>
              <a:rPr lang="en" sz="2900">
                <a:solidFill>
                  <a:srgbClr val="434343"/>
                </a:solidFill>
                <a:latin typeface="Montserrat"/>
                <a:ea typeface="Montserrat"/>
                <a:cs typeface="Montserrat"/>
                <a:sym typeface="Montserrat"/>
              </a:rPr>
              <a:t> the relevant data points.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is defined as the number of </a:t>
            </a:r>
            <a:r>
              <a:rPr b="1" lang="en" sz="2900">
                <a:solidFill>
                  <a:srgbClr val="434343"/>
                </a:solidFill>
                <a:latin typeface="Montserrat"/>
                <a:ea typeface="Montserrat"/>
                <a:cs typeface="Montserrat"/>
                <a:sym typeface="Montserrat"/>
              </a:rPr>
              <a:t>true positives divided by the number of true positives plus the number of false positives. </a:t>
            </a:r>
            <a:endParaRPr b="1" sz="2900">
              <a:solidFill>
                <a:srgbClr val="434343"/>
              </a:solidFill>
              <a:latin typeface="Montserrat"/>
              <a:ea typeface="Montserrat"/>
              <a:cs typeface="Montserrat"/>
              <a:sym typeface="Montserrat"/>
            </a:endParaRPr>
          </a:p>
        </p:txBody>
      </p:sp>
      <p:pic>
        <p:nvPicPr>
          <p:cNvPr descr="watermark.jpg" id="774" name="Google Shape;77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5" name="Google Shape;77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1" name="Google Shape;78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you have a trade-off between 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While recall expresses the ability to find all relevant instances in a dataset, precision expresses the proportion of the data points our model says was relevant actually were relevant.</a:t>
            </a:r>
            <a:endParaRPr sz="2900">
              <a:solidFill>
                <a:srgbClr val="434343"/>
              </a:solidFill>
              <a:latin typeface="Montserrat"/>
              <a:ea typeface="Montserrat"/>
              <a:cs typeface="Montserrat"/>
              <a:sym typeface="Montserrat"/>
            </a:endParaRPr>
          </a:p>
        </p:txBody>
      </p:sp>
      <p:pic>
        <p:nvPicPr>
          <p:cNvPr descr="watermark.jpg" id="782" name="Google Shape;78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3" name="Google Shape;78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9" name="Google Shape;789;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cases where we want to find an optimal blend of precision and recall we can combine the two metrics using what is called the F1 score.</a:t>
            </a:r>
            <a:endParaRPr sz="2900">
              <a:solidFill>
                <a:srgbClr val="434343"/>
              </a:solidFill>
              <a:latin typeface="Montserrat"/>
              <a:ea typeface="Montserrat"/>
              <a:cs typeface="Montserrat"/>
              <a:sym typeface="Montserrat"/>
            </a:endParaRPr>
          </a:p>
        </p:txBody>
      </p:sp>
      <p:pic>
        <p:nvPicPr>
          <p:cNvPr descr="watermark.jpg" id="790" name="Google Shape;790;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1" name="Google Shape;791;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7" name="Google Shape;797;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F1 score is the harmonic mean of precision and recall taking both metrics into account in the following equation:</a:t>
            </a:r>
            <a:endParaRPr sz="2900">
              <a:solidFill>
                <a:srgbClr val="434343"/>
              </a:solidFill>
              <a:latin typeface="Montserrat"/>
              <a:ea typeface="Montserrat"/>
              <a:cs typeface="Montserrat"/>
              <a:sym typeface="Montserrat"/>
            </a:endParaRPr>
          </a:p>
        </p:txBody>
      </p:sp>
      <p:pic>
        <p:nvPicPr>
          <p:cNvPr descr="watermark.jpg" id="798" name="Google Shape;798;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9" name="Google Shape;799;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00" name="Google Shape;800;p86"/>
          <p:cNvPicPr preferRelativeResize="0"/>
          <p:nvPr/>
        </p:nvPicPr>
        <p:blipFill>
          <a:blip r:embed="rId4">
            <a:alphaModFix/>
          </a:blip>
          <a:stretch>
            <a:fillRect/>
          </a:stretch>
        </p:blipFill>
        <p:spPr>
          <a:xfrm>
            <a:off x="2342075" y="3007279"/>
            <a:ext cx="4623350" cy="1561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6" name="Google Shape;806;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use the harmonic mean instead of a simple average because it punishes extreme values.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classifier with a precision of 1.0 and a recall of 0.0 has a simple average of 0.5 but an F1 score of 0. </a:t>
            </a:r>
            <a:endParaRPr sz="2900">
              <a:solidFill>
                <a:srgbClr val="434343"/>
              </a:solidFill>
              <a:latin typeface="Montserrat"/>
              <a:ea typeface="Montserrat"/>
              <a:cs typeface="Montserrat"/>
              <a:sym typeface="Montserrat"/>
            </a:endParaRPr>
          </a:p>
        </p:txBody>
      </p:sp>
      <p:pic>
        <p:nvPicPr>
          <p:cNvPr descr="watermark.jpg" id="807" name="Google Shape;807;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8" name="Google Shape;808;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4" name="Google Shape;814;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and Recall typically make more sense in the context of a confusion matrix.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explore the confusion matrix!</a:t>
            </a:r>
            <a:endParaRPr b="1" sz="2900">
              <a:solidFill>
                <a:srgbClr val="434343"/>
              </a:solidFill>
              <a:latin typeface="Montserrat"/>
              <a:ea typeface="Montserrat"/>
              <a:cs typeface="Montserrat"/>
              <a:sym typeface="Montserrat"/>
            </a:endParaRPr>
          </a:p>
        </p:txBody>
      </p:sp>
      <p:pic>
        <p:nvPicPr>
          <p:cNvPr descr="watermark.jpg" id="815" name="Google Shape;815;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Confusion Matrix</a:t>
            </a:r>
            <a:endParaRPr b="1">
              <a:latin typeface="Montserrat"/>
              <a:ea typeface="Montserrat"/>
              <a:cs typeface="Montserrat"/>
              <a:sym typeface="Montserrat"/>
            </a:endParaRPr>
          </a:p>
        </p:txBody>
      </p:sp>
      <p:sp>
        <p:nvSpPr>
          <p:cNvPr id="822" name="Google Shape;822;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3" name="Google Shape;82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0" name="Google Shape;830;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mentioned a way to view various metrics of classification is the </a:t>
            </a:r>
            <a:r>
              <a:rPr b="1" lang="en" sz="2900">
                <a:solidFill>
                  <a:srgbClr val="434343"/>
                </a:solidFill>
                <a:latin typeface="Montserrat"/>
                <a:ea typeface="Montserrat"/>
                <a:cs typeface="Montserrat"/>
                <a:sym typeface="Montserrat"/>
              </a:rPr>
              <a:t>confusion matrix.</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the confusion matrix.</a:t>
            </a:r>
            <a:endParaRPr sz="2900">
              <a:solidFill>
                <a:srgbClr val="434343"/>
              </a:solidFill>
              <a:latin typeface="Montserrat"/>
              <a:ea typeface="Montserrat"/>
              <a:cs typeface="Montserrat"/>
              <a:sym typeface="Montserrat"/>
            </a:endParaRPr>
          </a:p>
        </p:txBody>
      </p:sp>
      <p:pic>
        <p:nvPicPr>
          <p:cNvPr descr="watermark.jpg" id="831" name="Google Shape;831;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8" name="Google Shape;838;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p:txBody>
      </p:sp>
      <p:pic>
        <p:nvPicPr>
          <p:cNvPr descr="watermark.jpg" id="839" name="Google Shape;839;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6" name="Google Shape;846;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SPAM</a:t>
            </a:r>
            <a:endParaRPr sz="2900">
              <a:solidFill>
                <a:srgbClr val="434343"/>
              </a:solidFill>
              <a:latin typeface="Montserrat"/>
              <a:ea typeface="Montserrat"/>
              <a:cs typeface="Montserrat"/>
              <a:sym typeface="Montserrat"/>
            </a:endParaRPr>
          </a:p>
        </p:txBody>
      </p:sp>
      <p:pic>
        <p:nvPicPr>
          <p:cNvPr descr="watermark.jpg" id="847" name="Google Shape;847;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4" name="Google Shape;854;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HAM</a:t>
            </a:r>
            <a:endParaRPr sz="2900">
              <a:solidFill>
                <a:srgbClr val="434343"/>
              </a:solidFill>
              <a:latin typeface="Montserrat"/>
              <a:ea typeface="Montserrat"/>
              <a:cs typeface="Montserrat"/>
              <a:sym typeface="Montserrat"/>
            </a:endParaRPr>
          </a:p>
        </p:txBody>
      </p:sp>
      <p:pic>
        <p:nvPicPr>
          <p:cNvPr descr="watermark.jpg" id="855" name="Google Shape;855;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great textbook on general machine learning is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 Simply google search the title of the book.</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2" name="Google Shape;862;p94"/>
          <p:cNvSpPr txBox="1"/>
          <p:nvPr>
            <p:ph idx="1" type="body"/>
          </p:nvPr>
        </p:nvSpPr>
        <p:spPr>
          <a:xfrm>
            <a:off x="58500" y="1152475"/>
            <a:ext cx="91440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if you have two possible classes you should have 4 separate groups at the end of testing: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1: TRUE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2: TRUE SPAM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a:t>
            </a:r>
            <a:r>
              <a:rPr lang="en" sz="2900">
                <a:solidFill>
                  <a:srgbClr val="434343"/>
                </a:solidFill>
                <a:latin typeface="Montserrat"/>
                <a:ea typeface="Montserrat"/>
                <a:cs typeface="Montserrat"/>
                <a:sym typeface="Montserrat"/>
              </a:rPr>
              <a:t> classified to Class 1: FALSE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 </a:t>
            </a:r>
            <a:r>
              <a:rPr lang="en" sz="2900">
                <a:solidFill>
                  <a:srgbClr val="434343"/>
                </a:solidFill>
                <a:latin typeface="Montserrat"/>
                <a:ea typeface="Montserrat"/>
                <a:cs typeface="Montserrat"/>
                <a:sym typeface="Montserrat"/>
              </a:rPr>
              <a:t>classified to Class 2: FALSE SPAM</a:t>
            </a:r>
            <a:endParaRPr sz="2900">
              <a:solidFill>
                <a:srgbClr val="434343"/>
              </a:solidFill>
              <a:latin typeface="Montserrat"/>
              <a:ea typeface="Montserrat"/>
              <a:cs typeface="Montserrat"/>
              <a:sym typeface="Montserrat"/>
            </a:endParaRPr>
          </a:p>
        </p:txBody>
      </p:sp>
      <p:pic>
        <p:nvPicPr>
          <p:cNvPr descr="watermark.jpg" id="863" name="Google Shape;863;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70" name="Google Shape;870;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71" name="Google Shape;871;p9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72" name="Google Shape;872;p9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73" name="Google Shape;873;p9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74" name="Google Shape;874;p9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75" name="Google Shape;875;p9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76" name="Google Shape;876;p9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77" name="Google Shape;877;p9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878" name="Google Shape;878;p95"/>
          <p:cNvPicPr preferRelativeResize="0"/>
          <p:nvPr/>
        </p:nvPicPr>
        <p:blipFill>
          <a:blip r:embed="rId4">
            <a:alphaModFix/>
          </a:blip>
          <a:stretch>
            <a:fillRect/>
          </a:stretch>
        </p:blipFill>
        <p:spPr>
          <a:xfrm>
            <a:off x="685825" y="1130138"/>
            <a:ext cx="7584734" cy="37784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9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84" name="Google Shape;884;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85" name="Google Shape;885;p9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86" name="Google Shape;886;p96"/>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87" name="Google Shape;887;p9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88" name="Google Shape;888;p96"/>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89" name="Google Shape;889;p96"/>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90" name="Google Shape;890;p96"/>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91" name="Google Shape;891;p9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graphicFrame>
        <p:nvGraphicFramePr>
          <p:cNvPr id="892" name="Google Shape;892;p96"/>
          <p:cNvGraphicFramePr/>
          <p:nvPr/>
        </p:nvGraphicFramePr>
        <p:xfrm>
          <a:off x="359000" y="1118850"/>
          <a:ext cx="3000000" cy="3000000"/>
        </p:xfrm>
        <a:graphic>
          <a:graphicData uri="http://schemas.openxmlformats.org/drawingml/2006/table">
            <a:tbl>
              <a:tblPr>
                <a:noFill/>
                <a:tableStyleId>{8001FBEF-48F0-4796-B404-94C7B400A474}</a:tableStyleId>
              </a:tblPr>
              <a:tblGrid>
                <a:gridCol w="2154125"/>
                <a:gridCol w="2154125"/>
                <a:gridCol w="2154125"/>
                <a:gridCol w="2154125"/>
              </a:tblGrid>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gridSpan="2">
                  <a:txBody>
                    <a:bodyPr/>
                    <a:lstStyle/>
                    <a:p>
                      <a:pPr indent="0" lvl="0" marL="0" rtl="0" algn="ctr">
                        <a:spcBef>
                          <a:spcPts val="0"/>
                        </a:spcBef>
                        <a:spcAft>
                          <a:spcPts val="0"/>
                        </a:spcAft>
                        <a:buNone/>
                      </a:pPr>
                      <a:r>
                        <a:rPr lang="en" sz="1800"/>
                        <a:t>PREDICTED 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E599"/>
                    </a:solidFill>
                  </a:tcPr>
                </a:tc>
                <a:tc hMerge="1"/>
              </a:tr>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800"/>
                        <a:t>ALL TEXTS</a:t>
                      </a:r>
                      <a:endParaRPr b="1"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800"/>
                        <a:t>PREDICTED </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800"/>
                        <a:t>PREDICTED</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r>
              <a:tr h="969525">
                <a:tc rowSpan="2">
                  <a:txBody>
                    <a:bodyPr/>
                    <a:lstStyle/>
                    <a:p>
                      <a:pPr indent="0" lvl="0" marL="0" rtl="0" algn="ctr">
                        <a:spcBef>
                          <a:spcPts val="0"/>
                        </a:spcBef>
                        <a:spcAft>
                          <a:spcPts val="0"/>
                        </a:spcAft>
                        <a:buNone/>
                      </a:pPr>
                      <a:r>
                        <a:rPr lang="en" sz="1800"/>
                        <a:t>REAL</a:t>
                      </a:r>
                      <a:endParaRPr sz="1800"/>
                    </a:p>
                    <a:p>
                      <a:pPr indent="0" lvl="0" marL="0" rtl="0" algn="ctr">
                        <a:spcBef>
                          <a:spcPts val="0"/>
                        </a:spcBef>
                        <a:spcAft>
                          <a:spcPts val="0"/>
                        </a:spcAft>
                        <a:buNone/>
                      </a:pPr>
                      <a:r>
                        <a:rPr lang="en" sz="1800"/>
                        <a:t>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06666"/>
                    </a:solidFill>
                  </a:tcPr>
                </a:tc>
              </a:tr>
              <a:tr h="969525">
                <a:tc vMerge="1"/>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3C47D"/>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9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98" name="Google Shape;89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99" name="Google Shape;899;p9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00" name="Google Shape;900;p97"/>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01" name="Google Shape;901;p9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02" name="Google Shape;902;p97"/>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03" name="Google Shape;903;p97"/>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04" name="Google Shape;904;p97"/>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05" name="Google Shape;905;p9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906" name="Google Shape;906;p97"/>
          <p:cNvPicPr preferRelativeResize="0"/>
          <p:nvPr/>
        </p:nvPicPr>
        <p:blipFill>
          <a:blip r:embed="rId4">
            <a:alphaModFix/>
          </a:blip>
          <a:stretch>
            <a:fillRect/>
          </a:stretch>
        </p:blipFill>
        <p:spPr>
          <a:xfrm>
            <a:off x="685825" y="1130138"/>
            <a:ext cx="7584734" cy="3778425"/>
          </a:xfrm>
          <a:prstGeom prst="rect">
            <a:avLst/>
          </a:prstGeom>
          <a:noFill/>
          <a:ln>
            <a:noFill/>
          </a:ln>
        </p:spPr>
      </p:pic>
      <p:sp>
        <p:nvSpPr>
          <p:cNvPr id="907" name="Google Shape;907;p97"/>
          <p:cNvSpPr txBox="1"/>
          <p:nvPr/>
        </p:nvSpPr>
        <p:spPr>
          <a:xfrm>
            <a:off x="2139450" y="3091950"/>
            <a:ext cx="703500" cy="337200"/>
          </a:xfrm>
          <a:prstGeom prst="rect">
            <a:avLst/>
          </a:prstGeom>
          <a:solidFill>
            <a:srgbClr val="26E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9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13" name="Google Shape;91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14" name="Google Shape;914;p9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15" name="Google Shape;915;p9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16" name="Google Shape;916;p9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17" name="Google Shape;917;p9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18" name="Google Shape;918;p9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19" name="Google Shape;919;p9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20" name="Google Shape;920;p9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3.49 PM.png" id="921" name="Google Shape;921;p98"/>
          <p:cNvPicPr preferRelativeResize="0"/>
          <p:nvPr/>
        </p:nvPicPr>
        <p:blipFill>
          <a:blip r:embed="rId4">
            <a:alphaModFix/>
          </a:blip>
          <a:stretch>
            <a:fillRect/>
          </a:stretch>
        </p:blipFill>
        <p:spPr>
          <a:xfrm>
            <a:off x="932025" y="1029725"/>
            <a:ext cx="7526107" cy="41137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pic>
        <p:nvPicPr>
          <p:cNvPr descr="watermark.jpg" id="926" name="Google Shape;926;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7" name="Google Shape;927;p9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28" name="Google Shape;928;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29" name="Google Shape;929;p9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30" name="Google Shape;930;p9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31" name="Google Shape;931;p9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32" name="Google Shape;932;p9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33" name="Google Shape;933;p9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34" name="Google Shape;934;p9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35" name="Google Shape;935;p9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936" name="Google Shape;936;p99"/>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The main point to remember with the confusion matrix and the various calculated metrics is that they are all fundamentally ways of comparing the predicted values versus the true values.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What constitutes “good” metrics, will really depend on the specific situation!</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pic>
        <p:nvPicPr>
          <p:cNvPr descr="watermark.jpg" id="941" name="Google Shape;94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2" name="Google Shape;942;p10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43" name="Google Shape;94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44" name="Google Shape;944;p10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45" name="Google Shape;945;p10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46" name="Google Shape;946;p10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47" name="Google Shape;947;p10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48" name="Google Shape;948;p10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49" name="Google Shape;949;p10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50" name="Google Shape;950;p10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Model Evaluation</a:t>
            </a:r>
            <a:endParaRPr sz="3000">
              <a:solidFill>
                <a:srgbClr val="2A3990"/>
              </a:solidFill>
              <a:latin typeface="Montserrat"/>
              <a:ea typeface="Montserrat"/>
              <a:cs typeface="Montserrat"/>
              <a:sym typeface="Montserrat"/>
            </a:endParaRPr>
          </a:p>
        </p:txBody>
      </p:sp>
      <p:sp>
        <p:nvSpPr>
          <p:cNvPr id="951" name="Google Shape;951;p100"/>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We can use a confusion matrix to evaluate our model.</a:t>
            </a:r>
            <a:endParaRPr sz="2200">
              <a:solidFill>
                <a:srgbClr val="313131"/>
              </a:solidFill>
              <a:highlight>
                <a:schemeClr val="lt1"/>
              </a:highlight>
              <a:latin typeface="Montserrat"/>
              <a:ea typeface="Montserrat"/>
              <a:cs typeface="Montserrat"/>
              <a:sym typeface="Montserrat"/>
            </a:endParaRPr>
          </a:p>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For example, imagine testing for disease.</a:t>
            </a:r>
            <a:endParaRPr sz="2200">
              <a:solidFill>
                <a:srgbClr val="313131"/>
              </a:solidFill>
              <a:highlight>
                <a:schemeClr val="lt1"/>
              </a:highlight>
              <a:latin typeface="Montserrat"/>
              <a:ea typeface="Montserrat"/>
              <a:cs typeface="Montserrat"/>
              <a:sym typeface="Montserrat"/>
            </a:endParaRPr>
          </a:p>
        </p:txBody>
      </p:sp>
      <p:pic>
        <p:nvPicPr>
          <p:cNvPr id="952" name="Google Shape;952;p100"/>
          <p:cNvPicPr preferRelativeResize="0"/>
          <p:nvPr/>
        </p:nvPicPr>
        <p:blipFill rotWithShape="1">
          <a:blip r:embed="rId4">
            <a:alphaModFix/>
          </a:blip>
          <a:srcRect b="0" l="0" r="0" t="0"/>
          <a:stretch/>
        </p:blipFill>
        <p:spPr>
          <a:xfrm>
            <a:off x="813600" y="2613389"/>
            <a:ext cx="3677100" cy="1943400"/>
          </a:xfrm>
          <a:prstGeom prst="rect">
            <a:avLst/>
          </a:prstGeom>
          <a:noFill/>
          <a:ln>
            <a:noFill/>
          </a:ln>
        </p:spPr>
      </p:pic>
      <p:sp>
        <p:nvSpPr>
          <p:cNvPr id="953" name="Google Shape;953;p100"/>
          <p:cNvSpPr txBox="1"/>
          <p:nvPr/>
        </p:nvSpPr>
        <p:spPr>
          <a:xfrm>
            <a:off x="4857775" y="1745150"/>
            <a:ext cx="40983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Test for presence of disease</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 = negative test = False = 0</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YES = positive test = True = 1</a:t>
            </a:r>
            <a:endParaRPr sz="1800">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pic>
        <p:nvPicPr>
          <p:cNvPr descr="watermark.jpg" id="958" name="Google Shape;958;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9" name="Google Shape;959;p10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60" name="Google Shape;96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61" name="Google Shape;961;p10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62" name="Google Shape;962;p10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63" name="Google Shape;963;p10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64" name="Google Shape;964;p10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65" name="Google Shape;965;p10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66" name="Google Shape;966;p10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67" name="Google Shape;967;p10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68" name="Google Shape;968;p101"/>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69" name="Google Shape;969;p101"/>
          <p:cNvSpPr txBox="1"/>
          <p:nvPr/>
        </p:nvSpPr>
        <p:spPr>
          <a:xfrm>
            <a:off x="5305162" y="1426725"/>
            <a:ext cx="3657600" cy="201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Basic Terminology: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Positives (TP)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Negatives (TN)</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Positives (FP)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Negatives (FN)</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pic>
        <p:nvPicPr>
          <p:cNvPr descr="watermark.jpg" id="974" name="Google Shape;9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5" name="Google Shape;975;p10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76" name="Google Shape;976;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77" name="Google Shape;977;p10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78" name="Google Shape;978;p10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79" name="Google Shape;979;p10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80" name="Google Shape;980;p10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81" name="Google Shape;981;p10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82" name="Google Shape;982;p10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83" name="Google Shape;983;p10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84" name="Google Shape;984;p102"/>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85" name="Google Shape;985;p102"/>
          <p:cNvSpPr txBox="1"/>
          <p:nvPr/>
        </p:nvSpPr>
        <p:spPr>
          <a:xfrm>
            <a:off x="5062537" y="1546038"/>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Accuracy: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correct</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(TP + TN) / total = 150/165 = 0.91</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pic>
        <p:nvPicPr>
          <p:cNvPr descr="watermark.jpg" id="990" name="Google Shape;99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1" name="Google Shape;991;p10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92" name="Google Shape;992;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93" name="Google Shape;993;p10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94" name="Google Shape;994;p10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95" name="Google Shape;995;p10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96" name="Google Shape;996;p10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97" name="Google Shape;997;p10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98" name="Google Shape;998;p10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99" name="Google Shape;999;p10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1000" name="Google Shape;1000;p103"/>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1001" name="Google Shape;1001;p103"/>
          <p:cNvSpPr txBox="1"/>
          <p:nvPr/>
        </p:nvSpPr>
        <p:spPr>
          <a:xfrm>
            <a:off x="5146587" y="1421675"/>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Misclassification Rate (Error Rate):</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wrong</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(FP + FN) / total = 15/165 = 0.09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67" name="Google Shape;167;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pic>
        <p:nvPicPr>
          <p:cNvPr descr="watermark.jpg" id="1006" name="Google Shape;100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7" name="Google Shape;1007;p10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08" name="Google Shape;100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09" name="Google Shape;1009;p10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10" name="Google Shape;1010;p10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11" name="Google Shape;1011;p10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12" name="Google Shape;1012;p10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13" name="Google Shape;1013;p10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14" name="Google Shape;1014;p10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15" name="Google Shape;1015;p10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Confusion Matrix</a:t>
            </a:r>
            <a:endParaRPr sz="3000">
              <a:solidFill>
                <a:srgbClr val="2A3990"/>
              </a:solidFill>
              <a:latin typeface="Roboto"/>
              <a:ea typeface="Roboto"/>
              <a:cs typeface="Roboto"/>
              <a:sym typeface="Roboto"/>
            </a:endParaRPr>
          </a:p>
        </p:txBody>
      </p:sp>
      <p:pic>
        <p:nvPicPr>
          <p:cNvPr id="1016" name="Google Shape;1016;p104"/>
          <p:cNvPicPr preferRelativeResize="0"/>
          <p:nvPr/>
        </p:nvPicPr>
        <p:blipFill rotWithShape="1">
          <a:blip r:embed="rId4">
            <a:alphaModFix/>
          </a:blip>
          <a:srcRect b="0" l="0" r="0" t="0"/>
          <a:stretch/>
        </p:blipFill>
        <p:spPr>
          <a:xfrm>
            <a:off x="2230125" y="953250"/>
            <a:ext cx="4686300" cy="35148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pic>
        <p:nvPicPr>
          <p:cNvPr descr="watermark.jpg" id="1021" name="Google Shape;1021;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2" name="Google Shape;1022;p10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23" name="Google Shape;102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24" name="Google Shape;1024;p10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25" name="Google Shape;1025;p10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26" name="Google Shape;1026;p10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27" name="Google Shape;1027;p10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28" name="Google Shape;1028;p10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29" name="Google Shape;1029;p10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30" name="Google Shape;1030;p10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1031" name="Google Shape;1031;p105"/>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Still confused on the confusion matrix?</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No problem! Check out the Wikipedia page for it, it has a really good diagram with all the formulas for all the metrics.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Throughout the training, we’ll usually just print out metrics (e.g. accuracy).</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0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037" name="Google Shape;1037;p10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8" name="Google Shape;1038;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9" name="Google Shape;1039;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pic>
        <p:nvPicPr>
          <p:cNvPr descr="watermark.jpg" id="1044" name="Google Shape;1044;p10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45" name="Google Shape;1045;p10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46" name="Google Shape;10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47" name="Google Shape;1047;p10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will be using the </a:t>
            </a:r>
            <a:r>
              <a:rPr b="1" lang="en" sz="3000">
                <a:latin typeface="Montserrat"/>
                <a:ea typeface="Montserrat"/>
                <a:cs typeface="Montserrat"/>
                <a:sym typeface="Montserrat"/>
              </a:rPr>
              <a:t>Scikit Learn  </a:t>
            </a:r>
            <a:r>
              <a:rPr lang="en" sz="3000">
                <a:latin typeface="Montserrat"/>
                <a:ea typeface="Montserrat"/>
                <a:cs typeface="Montserrat"/>
                <a:sym typeface="Montserrat"/>
              </a:rPr>
              <a:t>package.</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It’s the most popular machine learning package for Python and has a lot of algorithms built-in!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48" name="Google Shape;1048;p10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0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54" name="Google Shape;10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55" name="Google Shape;1055;p108"/>
          <p:cNvSpPr txBox="1"/>
          <p:nvPr/>
        </p:nvSpPr>
        <p:spPr>
          <a:xfrm>
            <a:off x="457200" y="1011875"/>
            <a:ext cx="8376600" cy="3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If you aren’t using our provided .yml environment file y</a:t>
            </a:r>
            <a:r>
              <a:rPr lang="en" sz="3000">
                <a:latin typeface="Montserrat"/>
                <a:ea typeface="Montserrat"/>
                <a:cs typeface="Montserrat"/>
                <a:sym typeface="Montserrat"/>
              </a:rPr>
              <a:t>ou may need to install it using:</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conda install scikit-learn</a:t>
            </a:r>
            <a:endParaRPr b="1"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or</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pip install scikit-learn</a:t>
            </a:r>
            <a:endParaRPr b="1" sz="3000">
              <a:latin typeface="Montserrat"/>
              <a:ea typeface="Montserrat"/>
              <a:cs typeface="Montserrat"/>
              <a:sym typeface="Montserrat"/>
            </a:endParaRPr>
          </a:p>
        </p:txBody>
      </p:sp>
      <p:sp>
        <p:nvSpPr>
          <p:cNvPr id="1056" name="Google Shape;1056;p10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pic>
        <p:nvPicPr>
          <p:cNvPr descr="watermark.jpg" id="1061" name="Google Shape;1061;p10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62" name="Google Shape;1062;p10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63" name="Google Shape;106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64" name="Google Shape;1064;p10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talk about the basic structure of how to use Scikit Learn!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First, a quick review of the machine learning process.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65" name="Google Shape;1065;p10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pic>
        <p:nvPicPr>
          <p:cNvPr descr="watermark.jpg" id="1070" name="Google Shape;1070;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71" name="Google Shape;1071;p11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72" name="Google Shape;1072;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73" name="Google Shape;1073;p11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1074" name="Google Shape;1074;p11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0"/>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0"/>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0" name="Google Shape;1080;p110"/>
          <p:cNvCxnSpPr>
            <a:stCxn id="1074" idx="3"/>
            <a:endCxn id="107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1081" name="Google Shape;1081;p110"/>
          <p:cNvCxnSpPr>
            <a:endCxn id="107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1082" name="Google Shape;1082;p110"/>
          <p:cNvCxnSpPr>
            <a:endCxn id="107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3" name="Google Shape;1083;p110"/>
          <p:cNvCxnSpPr>
            <a:endCxn id="107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4" name="Google Shape;1084;p110"/>
          <p:cNvCxnSpPr>
            <a:stCxn id="1077" idx="2"/>
            <a:endCxn id="107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1085" name="Google Shape;1085;p110"/>
          <p:cNvCxnSpPr>
            <a:stCxn id="1075" idx="0"/>
            <a:endCxn id="107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1086" name="Google Shape;1086;p110"/>
          <p:cNvCxnSpPr>
            <a:stCxn id="1079" idx="3"/>
            <a:endCxn id="107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1087" name="Google Shape;1087;p11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1088" name="Google Shape;1088;p11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1089" name="Google Shape;1089;p11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1090" name="Google Shape;1090;p11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1091" name="Google Shape;1091;p110"/>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1092" name="Google Shape;1092;p110"/>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pic>
        <p:nvPicPr>
          <p:cNvPr descr="watermark.jpg" id="1097" name="Google Shape;1097;p11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98" name="Google Shape;1098;p11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99" name="Google Shape;109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0" name="Google Shape;1100;p111"/>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let’s go over an example of the process to use SciKit Learn.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Don’t worry about memorizing any of this, we’ll get plenty of practice and review when we actually start coding in subsequent lectures!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101" name="Google Shape;1101;p11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1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07" name="Google Shape;110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8" name="Google Shape;1108;p11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387350" lvl="0" marL="457200" rtl="0" algn="l">
              <a:lnSpc>
                <a:spcPct val="121429"/>
              </a:lnSpc>
              <a:spcBef>
                <a:spcPts val="0"/>
              </a:spcBef>
              <a:spcAft>
                <a:spcPts val="0"/>
              </a:spcAft>
              <a:buSzPts val="2500"/>
              <a:buFont typeface="Montserrat"/>
              <a:buChar char="●"/>
            </a:pPr>
            <a:r>
              <a:rPr lang="en" sz="2500">
                <a:latin typeface="Montserrat"/>
                <a:ea typeface="Montserrat"/>
                <a:cs typeface="Montserrat"/>
                <a:sym typeface="Montserrat"/>
              </a:rPr>
              <a:t>Every algorithm is exposed in scikit-learn via an ''Estimator'' </a:t>
            </a:r>
            <a:endParaRPr sz="2500">
              <a:latin typeface="Montserrat"/>
              <a:ea typeface="Montserrat"/>
              <a:cs typeface="Montserrat"/>
              <a:sym typeface="Montserrat"/>
            </a:endParaRPr>
          </a:p>
          <a:p>
            <a:pPr indent="-387350" lvl="0" marL="457200" rtl="0" algn="l">
              <a:lnSpc>
                <a:spcPct val="150000"/>
              </a:lnSpc>
              <a:spcBef>
                <a:spcPts val="0"/>
              </a:spcBef>
              <a:spcAft>
                <a:spcPts val="0"/>
              </a:spcAft>
              <a:buSzPts val="2500"/>
              <a:buFont typeface="Montserrat"/>
              <a:buChar char="●"/>
            </a:pPr>
            <a:r>
              <a:rPr lang="en" sz="2500">
                <a:latin typeface="Montserrat"/>
                <a:ea typeface="Montserrat"/>
                <a:cs typeface="Montserrat"/>
                <a:sym typeface="Montserrat"/>
              </a:rPr>
              <a:t>First you’ll import the model, the general form is:</a:t>
            </a:r>
            <a:endParaRPr sz="2500">
              <a:latin typeface="Montserrat"/>
              <a:ea typeface="Montserrat"/>
              <a:cs typeface="Montserrat"/>
              <a:sym typeface="Montserrat"/>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sklearn.family</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Model</a:t>
            </a:r>
            <a:endParaRPr sz="2600">
              <a:solidFill>
                <a:srgbClr val="333333"/>
              </a:solidFill>
              <a:highlight>
                <a:srgbClr val="F7F7F7"/>
              </a:highlight>
            </a:endParaRPr>
          </a:p>
          <a:p>
            <a:pPr indent="0" lvl="0" marL="0" rtl="0" algn="l">
              <a:lnSpc>
                <a:spcPct val="150000"/>
              </a:lnSpc>
              <a:spcBef>
                <a:spcPts val="0"/>
              </a:spcBef>
              <a:spcAft>
                <a:spcPts val="0"/>
              </a:spcAft>
              <a:buNone/>
            </a:pPr>
            <a:r>
              <a:rPr lang="en" sz="2600">
                <a:latin typeface="Roboto"/>
                <a:ea typeface="Roboto"/>
                <a:cs typeface="Roboto"/>
                <a:sym typeface="Roboto"/>
              </a:rPr>
              <a:t>For example:</a:t>
            </a:r>
            <a:endParaRPr sz="2600">
              <a:latin typeface="Roboto"/>
              <a:ea typeface="Roboto"/>
              <a:cs typeface="Roboto"/>
              <a:sym typeface="Roboto"/>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sklearn.linear_model</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LinearRegression</a:t>
            </a:r>
            <a:endParaRPr sz="2600">
              <a:solidFill>
                <a:srgbClr val="333333"/>
              </a:solidFill>
              <a:highlight>
                <a:srgbClr val="F7F7F7"/>
              </a:highlight>
            </a:endParaRPr>
          </a:p>
          <a:p>
            <a:pPr indent="0" lvl="0" marL="0" rtl="0" algn="l">
              <a:spcBef>
                <a:spcPts val="0"/>
              </a:spcBef>
              <a:spcAft>
                <a:spcPts val="0"/>
              </a:spcAft>
              <a:buNone/>
            </a:pPr>
            <a:r>
              <a:t/>
            </a:r>
            <a:endParaRPr sz="3000">
              <a:latin typeface="Roboto"/>
              <a:ea typeface="Roboto"/>
              <a:cs typeface="Roboto"/>
              <a:sym typeface="Roboto"/>
            </a:endParaRPr>
          </a:p>
        </p:txBody>
      </p:sp>
      <p:sp>
        <p:nvSpPr>
          <p:cNvPr id="1109" name="Google Shape;1109;p11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pic>
        <p:nvPicPr>
          <p:cNvPr descr="watermark.jpg" id="1114" name="Google Shape;1114;p11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15" name="Google Shape;1115;p11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16" name="Google Shape;111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17" name="Google Shape;1117;p113"/>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600">
                <a:highlight>
                  <a:srgbClr val="FFFFFF"/>
                </a:highlight>
                <a:latin typeface="Montserrat"/>
                <a:ea typeface="Montserrat"/>
                <a:cs typeface="Montserrat"/>
                <a:sym typeface="Montserrat"/>
              </a:rPr>
              <a:t>Estimator parameters</a:t>
            </a:r>
            <a:r>
              <a:rPr lang="en" sz="2600">
                <a:highlight>
                  <a:srgbClr val="FFFFFF"/>
                </a:highlight>
                <a:latin typeface="Montserrat"/>
                <a:ea typeface="Montserrat"/>
                <a:cs typeface="Montserrat"/>
                <a:sym typeface="Montserrat"/>
              </a:rPr>
              <a:t>: All the parameters of an estimator can be set when it is instantiated, and have suitable default values.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rPr lang="en" sz="2600">
                <a:highlight>
                  <a:srgbClr val="FFFFFF"/>
                </a:highlight>
                <a:latin typeface="Montserrat"/>
                <a:ea typeface="Montserrat"/>
                <a:cs typeface="Montserrat"/>
                <a:sym typeface="Montserrat"/>
              </a:rPr>
              <a:t>You can use Shift+tab in jupyter to check the possible parameters.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latin typeface="Montserrat"/>
              <a:ea typeface="Montserrat"/>
              <a:cs typeface="Montserrat"/>
              <a:sym typeface="Montserrat"/>
            </a:endParaRPr>
          </a:p>
        </p:txBody>
      </p:sp>
      <p:sp>
        <p:nvSpPr>
          <p:cNvPr id="1118" name="Google Shape;1118;p11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76" name="Google Shape;176;p33"/>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77" name="Google Shape;177;p33"/>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0" lvl="0" marL="45720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pic>
        <p:nvPicPr>
          <p:cNvPr descr="watermark.jpg" id="1123" name="Google Shape;1123;p11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24" name="Google Shape;1124;p11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25" name="Google Shape;112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26" name="Google Shape;1126;p114"/>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400">
                <a:highlight>
                  <a:srgbClr val="FFFFFF"/>
                </a:highlight>
                <a:latin typeface="Roboto"/>
                <a:ea typeface="Roboto"/>
                <a:cs typeface="Roboto"/>
                <a:sym typeface="Roboto"/>
              </a:rPr>
              <a:t>For example:</a:t>
            </a:r>
            <a:endParaRPr b="1" sz="2400">
              <a:latin typeface="Roboto"/>
              <a:ea typeface="Roboto"/>
              <a:cs typeface="Roboto"/>
              <a:sym typeface="Roboto"/>
            </a:endParaRPr>
          </a:p>
          <a:p>
            <a:pPr indent="0" lvl="0" marL="0" rtl="0" algn="l">
              <a:lnSpc>
                <a:spcPct val="121429"/>
              </a:lnSpc>
              <a:spcBef>
                <a:spcPts val="0"/>
              </a:spcBef>
              <a:spcAft>
                <a:spcPts val="0"/>
              </a:spcAft>
              <a:buNone/>
            </a:pPr>
            <a:r>
              <a:rPr lang="en" sz="2600">
                <a:solidFill>
                  <a:srgbClr val="333333"/>
                </a:solidFill>
                <a:highlight>
                  <a:srgbClr val="F7F7F7"/>
                </a:highlight>
              </a:rPr>
              <a:t>model </a:t>
            </a:r>
            <a:r>
              <a:rPr lang="en" sz="2600">
                <a:solidFill>
                  <a:srgbClr val="666666"/>
                </a:solidFill>
                <a:highlight>
                  <a:srgbClr val="F7F7F7"/>
                </a:highlight>
              </a:rPr>
              <a:t>=</a:t>
            </a:r>
            <a:r>
              <a:rPr lang="en" sz="2600">
                <a:solidFill>
                  <a:srgbClr val="333333"/>
                </a:solidFill>
                <a:highlight>
                  <a:srgbClr val="F7F7F7"/>
                </a:highlight>
              </a:rPr>
              <a:t> LinearRegression(normalize</a:t>
            </a:r>
            <a:r>
              <a:rPr lang="en" sz="2600">
                <a:solidFill>
                  <a:srgbClr val="666666"/>
                </a:solidFill>
                <a:highlight>
                  <a:srgbClr val="F7F7F7"/>
                </a:highlight>
              </a:rPr>
              <a:t>=</a:t>
            </a:r>
            <a:r>
              <a:rPr b="1" lang="en" sz="2600">
                <a:solidFill>
                  <a:srgbClr val="008000"/>
                </a:solidFill>
                <a:highlight>
                  <a:srgbClr val="F7F7F7"/>
                </a:highlight>
              </a:rPr>
              <a:t>True</a:t>
            </a:r>
            <a:r>
              <a:rPr lang="en" sz="2600">
                <a:solidFill>
                  <a:srgbClr val="333333"/>
                </a:solidFill>
                <a:highlight>
                  <a:srgbClr val="F7F7F7"/>
                </a:highlight>
              </a:rPr>
              <a:t>)</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600">
                <a:solidFill>
                  <a:srgbClr val="008000"/>
                </a:solidFill>
                <a:highlight>
                  <a:srgbClr val="F7F7F7"/>
                </a:highlight>
              </a:rPr>
              <a:t>print</a:t>
            </a:r>
            <a:r>
              <a:rPr lang="en" sz="2600">
                <a:solidFill>
                  <a:srgbClr val="333333"/>
                </a:solidFill>
                <a:highlight>
                  <a:srgbClr val="F7F7F7"/>
                </a:highlight>
              </a:rPr>
              <a:t>(model)</a:t>
            </a:r>
            <a:endParaRPr sz="2600">
              <a:solidFill>
                <a:srgbClr val="333333"/>
              </a:solidFill>
              <a:highlight>
                <a:srgbClr val="F7F7F7"/>
              </a:highligh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400">
                <a:highlight>
                  <a:srgbClr val="FFFFFF"/>
                </a:highlight>
              </a:rPr>
              <a:t>LinearRegression(copy_X=True, fit_intercept=True, normalize=True)</a:t>
            </a:r>
            <a:endParaRPr sz="2400">
              <a:latin typeface="Roboto"/>
              <a:ea typeface="Roboto"/>
              <a:cs typeface="Roboto"/>
              <a:sym typeface="Roboto"/>
            </a:endParaRPr>
          </a:p>
        </p:txBody>
      </p:sp>
      <p:sp>
        <p:nvSpPr>
          <p:cNvPr id="1127" name="Google Shape;1127;p11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pic>
        <p:nvPicPr>
          <p:cNvPr descr="watermark.jpg" id="1132" name="Google Shape;1132;p115"/>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33" name="Google Shape;1133;p11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34" name="Google Shape;1134;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35" name="Google Shape;1135;p115"/>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Once you have your model created with your parameters, it is time to fit your model on some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But remember, we should split this data into a training set and a test set.</a:t>
            </a:r>
            <a:endParaRPr sz="3000">
              <a:latin typeface="Montserrat"/>
              <a:ea typeface="Montserrat"/>
              <a:cs typeface="Montserrat"/>
              <a:sym typeface="Montserrat"/>
            </a:endParaRPr>
          </a:p>
        </p:txBody>
      </p:sp>
      <p:sp>
        <p:nvSpPr>
          <p:cNvPr id="1136" name="Google Shape;1136;p11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11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42" name="Google Shape;1142;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43" name="Google Shape;1143;p116"/>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44" name="Google Shape;1144;p11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45" name="Google Shape;1145;p116"/>
          <p:cNvSpPr txBox="1"/>
          <p:nvPr/>
        </p:nvSpPr>
        <p:spPr>
          <a:xfrm>
            <a:off x="278025" y="1117025"/>
            <a:ext cx="8659500" cy="39843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numpy</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as</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np</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from</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sklearn.model_selection</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train_test_split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 y </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 np</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arange(</a:t>
            </a:r>
            <a:r>
              <a:rPr b="1" lang="en" sz="1800">
                <a:solidFill>
                  <a:srgbClr val="208050"/>
                </a:solidFill>
                <a:highlight>
                  <a:srgbClr val="F8F8F8"/>
                </a:highlight>
                <a:latin typeface="Courier New"/>
                <a:ea typeface="Courier New"/>
                <a:cs typeface="Courier New"/>
                <a:sym typeface="Courier New"/>
              </a:rPr>
              <a:t>10</a:t>
            </a:r>
            <a:r>
              <a:rPr b="1" lang="en" sz="1800">
                <a:solidFill>
                  <a:srgbClr val="222222"/>
                </a:solidFill>
                <a:highlight>
                  <a:srgbClr val="F8F8F8"/>
                </a:highlight>
                <a:latin typeface="Courier New"/>
                <a:ea typeface="Courier New"/>
                <a:cs typeface="Courier New"/>
                <a:sym typeface="Courier New"/>
              </a:rPr>
              <a:t>)</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reshape((</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 </a:t>
            </a:r>
            <a:r>
              <a:rPr b="1" lang="en" sz="1800">
                <a:solidFill>
                  <a:srgbClr val="208050"/>
                </a:solidFill>
                <a:highlight>
                  <a:srgbClr val="F8F8F8"/>
                </a:highlight>
                <a:latin typeface="Courier New"/>
                <a:ea typeface="Courier New"/>
                <a:cs typeface="Courier New"/>
                <a:sym typeface="Courier New"/>
              </a:rPr>
              <a:t>2</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range</a:t>
            </a:r>
            <a:r>
              <a:rPr b="1" lang="en" sz="1800">
                <a:solidFill>
                  <a:srgbClr val="222222"/>
                </a:solidFill>
                <a:highlight>
                  <a:srgbClr val="F8F8F8"/>
                </a:highlight>
                <a:latin typeface="Courier New"/>
                <a:ea typeface="Courier New"/>
                <a:cs typeface="Courier New"/>
                <a:sym typeface="Courier New"/>
              </a:rPr>
              <a:t>(</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array([[0, 1],</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[2, 3],</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[4, 5],</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[6, 7],</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[8, 9]])</a:t>
            </a:r>
            <a:br>
              <a:rPr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list</a:t>
            </a:r>
            <a:r>
              <a:rPr b="1" lang="en" sz="1800">
                <a:solidFill>
                  <a:srgbClr val="222222"/>
                </a:solidFill>
                <a:highlight>
                  <a:srgbClr val="F8F8F8"/>
                </a:highlight>
                <a:latin typeface="Courier New"/>
                <a:ea typeface="Courier New"/>
                <a:cs typeface="Courier New"/>
                <a:sym typeface="Courier New"/>
              </a:rPr>
              <a:t>(y)</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[0, 1, 2, 3, 4]</a:t>
            </a:r>
            <a:endParaRPr sz="1800">
              <a:solidFill>
                <a:srgbClr val="333333"/>
              </a:solidFill>
              <a:highlight>
                <a:srgbClr val="F8F8F8"/>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1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51" name="Google Shape;115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52" name="Google Shape;1152;p117"/>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53" name="Google Shape;1153;p11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54" name="Google Shape;1154;p117"/>
          <p:cNvSpPr txBox="1"/>
          <p:nvPr/>
        </p:nvSpPr>
        <p:spPr>
          <a:xfrm>
            <a:off x="152400" y="1133375"/>
            <a:ext cx="8991600" cy="39681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500">
                <a:solidFill>
                  <a:srgbClr val="C65D09"/>
                </a:solidFill>
                <a:highlight>
                  <a:srgbClr val="F8F8F8"/>
                </a:highlight>
                <a:latin typeface="Courier New"/>
                <a:ea typeface="Courier New"/>
                <a:cs typeface="Courier New"/>
                <a:sym typeface="Courier New"/>
              </a:rPr>
              <a:t>&gt;&gt;&gt; </a:t>
            </a:r>
            <a:r>
              <a:rPr b="1" lang="en" sz="1500">
                <a:solidFill>
                  <a:srgbClr val="222222"/>
                </a:solidFill>
                <a:highlight>
                  <a:srgbClr val="F8F8F8"/>
                </a:highlight>
                <a:latin typeface="Courier New"/>
                <a:ea typeface="Courier New"/>
                <a:cs typeface="Courier New"/>
                <a:sym typeface="Courier New"/>
              </a:rPr>
              <a:t>X_train, X_test, y_train, y_test </a:t>
            </a:r>
            <a:r>
              <a:rPr b="1" lang="en" sz="1500">
                <a:solidFill>
                  <a:srgbClr val="666666"/>
                </a:solidFill>
                <a:highlight>
                  <a:srgbClr val="F8F8F8"/>
                </a:highlight>
                <a:latin typeface="Courier New"/>
                <a:ea typeface="Courier New"/>
                <a:cs typeface="Courier New"/>
                <a:sym typeface="Courier New"/>
              </a:rPr>
              <a:t>=</a:t>
            </a:r>
            <a:r>
              <a:rPr b="1" lang="en" sz="1500">
                <a:solidFill>
                  <a:srgbClr val="222222"/>
                </a:solidFill>
                <a:highlight>
                  <a:srgbClr val="F8F8F8"/>
                </a:highlight>
                <a:latin typeface="Courier New"/>
                <a:ea typeface="Courier New"/>
                <a:cs typeface="Courier New"/>
                <a:sym typeface="Courier New"/>
              </a:rPr>
              <a:t> train_test_split(X, y,test_size</a:t>
            </a:r>
            <a:r>
              <a:rPr b="1" lang="en" sz="1500">
                <a:solidFill>
                  <a:srgbClr val="666666"/>
                </a:solidFill>
                <a:highlight>
                  <a:srgbClr val="F8F8F8"/>
                </a:highlight>
                <a:latin typeface="Courier New"/>
                <a:ea typeface="Courier New"/>
                <a:cs typeface="Courier New"/>
                <a:sym typeface="Courier New"/>
              </a:rPr>
              <a:t>=</a:t>
            </a:r>
            <a:r>
              <a:rPr b="1" lang="en" sz="1500">
                <a:solidFill>
                  <a:srgbClr val="208050"/>
                </a:solidFill>
                <a:highlight>
                  <a:srgbClr val="F8F8F8"/>
                </a:highlight>
                <a:latin typeface="Courier New"/>
                <a:ea typeface="Courier New"/>
                <a:cs typeface="Courier New"/>
                <a:sym typeface="Courier New"/>
              </a:rPr>
              <a:t>0.3</a:t>
            </a:r>
            <a:r>
              <a:rPr b="1" lang="en" sz="1500">
                <a:solidFill>
                  <a:srgbClr val="222222"/>
                </a:solidFill>
                <a:highlight>
                  <a:srgbClr val="F8F8F8"/>
                </a:highlight>
                <a:latin typeface="Courier New"/>
                <a:ea typeface="Courier New"/>
                <a:cs typeface="Courier New"/>
                <a:sym typeface="Courier New"/>
              </a:rPr>
              <a:t>)</a:t>
            </a:r>
            <a:br>
              <a:rPr b="1"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array([[4, 5],</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[0, 1],</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[6, 7]])</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[2, 0, 3]</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array([[2, 3],</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[8, 9]])</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[1, 4]</a:t>
            </a:r>
            <a:endParaRPr b="1" sz="1600">
              <a:solidFill>
                <a:srgbClr val="C65D09"/>
              </a:solidFill>
              <a:highlight>
                <a:srgbClr val="F8F8F8"/>
              </a:highlight>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pic>
        <p:nvPicPr>
          <p:cNvPr descr="watermark.jpg" id="1159" name="Google Shape;1159;p118"/>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0" name="Google Shape;1160;p11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61" name="Google Shape;1161;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62" name="Google Shape;1162;p118"/>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N</a:t>
            </a:r>
            <a:r>
              <a:rPr lang="en" sz="3000">
                <a:latin typeface="Montserrat"/>
                <a:ea typeface="Montserrat"/>
                <a:cs typeface="Montserrat"/>
                <a:sym typeface="Montserrat"/>
              </a:rPr>
              <a:t>ow that we have split the data, we can train/fit our model on the training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This is done through the model.fit()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model.fit(X_train,y_train)</a:t>
            </a:r>
            <a:endParaRPr sz="3000">
              <a:latin typeface="Roboto"/>
              <a:ea typeface="Roboto"/>
              <a:cs typeface="Roboto"/>
              <a:sym typeface="Roboto"/>
            </a:endParaRPr>
          </a:p>
        </p:txBody>
      </p:sp>
      <p:sp>
        <p:nvSpPr>
          <p:cNvPr id="1163" name="Google Shape;1163;p11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pic>
        <p:nvPicPr>
          <p:cNvPr descr="watermark.jpg" id="1168" name="Google Shape;1168;p11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9" name="Google Shape;1169;p11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0" name="Google Shape;1170;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71" name="Google Shape;1171;p11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the model has been fit and trained on the training data. </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model is ready to predict labels or values on the test set! </a:t>
            </a:r>
            <a:endParaRPr sz="3000">
              <a:latin typeface="Montserrat"/>
              <a:ea typeface="Montserrat"/>
              <a:cs typeface="Montserrat"/>
              <a:sym typeface="Montserrat"/>
            </a:endParaRPr>
          </a:p>
        </p:txBody>
      </p:sp>
      <p:sp>
        <p:nvSpPr>
          <p:cNvPr id="1172" name="Google Shape;1172;p11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pic>
        <p:nvPicPr>
          <p:cNvPr descr="watermark.jpg" id="1177" name="Google Shape;1177;p120"/>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78" name="Google Shape;1178;p12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9" name="Google Shape;117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0" name="Google Shape;1180;p120"/>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get predicted values using the predict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predictions = model.predict(X_test)</a:t>
            </a:r>
            <a:endParaRPr sz="3000">
              <a:latin typeface="Roboto"/>
              <a:ea typeface="Roboto"/>
              <a:cs typeface="Roboto"/>
              <a:sym typeface="Roboto"/>
            </a:endParaRPr>
          </a:p>
        </p:txBody>
      </p:sp>
      <p:sp>
        <p:nvSpPr>
          <p:cNvPr id="1181" name="Google Shape;1181;p12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descr="watermark.jpg" id="1186" name="Google Shape;1186;p12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87" name="Google Shape;1187;p12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88" name="Google Shape;1188;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9" name="Google Shape;1189;p121"/>
          <p:cNvSpPr txBox="1"/>
          <p:nvPr/>
        </p:nvSpPr>
        <p:spPr>
          <a:xfrm>
            <a:off x="457200" y="1279513"/>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can then evaluate our model by comparing our predictions to the correct values.</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The evaluation method depends on what sort of machine learning algorithm we are using (e.g. Regression,Classification, Clustering, etc.)</a:t>
            </a:r>
            <a:endParaRPr sz="3000">
              <a:latin typeface="Montserrat"/>
              <a:ea typeface="Montserrat"/>
              <a:cs typeface="Montserrat"/>
              <a:sym typeface="Montserrat"/>
            </a:endParaRPr>
          </a:p>
        </p:txBody>
      </p:sp>
      <p:sp>
        <p:nvSpPr>
          <p:cNvPr id="1190" name="Google Shape;1190;p12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196" name="Google Shape;1196;p1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Coding Lecture</a:t>
            </a:r>
            <a:endParaRPr/>
          </a:p>
        </p:txBody>
      </p:sp>
      <p:pic>
        <p:nvPicPr>
          <p:cNvPr descr="watermark.jpg" id="1197" name="Google Shape;1197;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8" name="Google Shape;1198;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204" name="Google Shape;1204;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05" name="Google Shape;1205;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6" name="Google Shape;1206;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