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c59e52ba2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c59e52ba2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c59e52ba2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c59e52ba2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c59e52ba2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59e52ba2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c59e52ba2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c59e52ba2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c59e52ba2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c59e52ba2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c59e52ba2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c59e52ba2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c59e52ba2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c59e52ba2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a:t>
            </a:r>
            <a:r>
              <a:rPr lang="en"/>
              <a:t>Mountain</a:t>
            </a:r>
            <a:r>
              <a:rPr lang="en"/>
              <a:t> Resort Ticket Price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holding back revenue?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57200" lvl="0" marL="0" rtl="0" algn="l">
              <a:lnSpc>
                <a:spcPct val="200000"/>
              </a:lnSpc>
              <a:spcBef>
                <a:spcPts val="0"/>
              </a:spcBef>
              <a:spcAft>
                <a:spcPts val="0"/>
              </a:spcAft>
              <a:buNone/>
            </a:pPr>
            <a:r>
              <a:rPr lang="en" sz="1500">
                <a:latin typeface="Arial"/>
                <a:ea typeface="Arial"/>
                <a:cs typeface="Arial"/>
                <a:sym typeface="Arial"/>
              </a:rPr>
              <a:t>Big Mountain resort is looking for a way to have a data-driven business strategy. There has been a recent installment of a new chair lift. This means less wait time for customers. There being no data driven </a:t>
            </a:r>
            <a:r>
              <a:rPr lang="en" sz="1500">
                <a:latin typeface="Arial"/>
                <a:ea typeface="Arial"/>
                <a:cs typeface="Arial"/>
                <a:sym typeface="Arial"/>
              </a:rPr>
              <a:t>business</a:t>
            </a:r>
            <a:r>
              <a:rPr lang="en" sz="1500">
                <a:latin typeface="Arial"/>
                <a:ea typeface="Arial"/>
                <a:cs typeface="Arial"/>
                <a:sym typeface="Arial"/>
              </a:rPr>
              <a:t> strategy gives many price factors up to </a:t>
            </a:r>
            <a:r>
              <a:rPr lang="en" sz="1500">
                <a:latin typeface="Arial"/>
                <a:ea typeface="Arial"/>
                <a:cs typeface="Arial"/>
                <a:sym typeface="Arial"/>
              </a:rPr>
              <a:t>intuition. This shows that  Big Mountain Resorts luxury comedies may be undervalued.</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20000"/>
          </a:bodyPr>
          <a:lstStyle/>
          <a:p>
            <a:pPr indent="457200" lvl="0" marL="0" rtl="0" algn="l">
              <a:lnSpc>
                <a:spcPct val="200000"/>
              </a:lnSpc>
              <a:spcBef>
                <a:spcPts val="0"/>
              </a:spcBef>
              <a:spcAft>
                <a:spcPts val="0"/>
              </a:spcAft>
              <a:buNone/>
            </a:pPr>
            <a:r>
              <a:rPr lang="en"/>
              <a:t>T</a:t>
            </a:r>
            <a:r>
              <a:rPr lang="en" sz="1500"/>
              <a:t>he price of $81 per ticket was off $14 dollars of the </a:t>
            </a:r>
            <a:r>
              <a:rPr lang="en" sz="1500"/>
              <a:t>recommend</a:t>
            </a:r>
            <a:r>
              <a:rPr lang="en" sz="1500"/>
              <a:t> price of $95. This  is a 17 % suggested increase. The price increase was not the only way to increase revenue suggested by the modeling. The second was to increase vertical drop by 150 feet, add one run, and add one chair(already done) for a suggested price increase of $1.99. This would mean a total revenue increase of $3,474,368 per season.  These changes can be implemented in the upcoming season to test results. The biggest factor in possible revenue loss  is closing more than 5 runs. Highly suggested against closing more than 1 run.</a:t>
            </a:r>
            <a:endParaRPr>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a:t>
            </a:r>
            <a:r>
              <a:rPr lang="en"/>
              <a:t>Mountain</a:t>
            </a:r>
            <a:r>
              <a:rPr lang="en"/>
              <a:t> Resorts Edge</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Most runs Montana</a:t>
            </a:r>
            <a:endParaRPr sz="1500"/>
          </a:p>
          <a:p>
            <a:pPr indent="-323850" lvl="0" marL="457200" rtl="0" algn="l">
              <a:lnSpc>
                <a:spcPct val="200000"/>
              </a:lnSpc>
              <a:spcBef>
                <a:spcPts val="0"/>
              </a:spcBef>
              <a:spcAft>
                <a:spcPts val="0"/>
              </a:spcAft>
              <a:buSzPts val="1500"/>
              <a:buChar char="●"/>
            </a:pPr>
            <a:r>
              <a:rPr lang="en" sz="1500"/>
              <a:t>Night skiing</a:t>
            </a:r>
            <a:endParaRPr sz="1500"/>
          </a:p>
          <a:p>
            <a:pPr indent="-323850" lvl="0" marL="457200" rtl="0" algn="l">
              <a:lnSpc>
                <a:spcPct val="200000"/>
              </a:lnSpc>
              <a:spcBef>
                <a:spcPts val="0"/>
              </a:spcBef>
              <a:spcAft>
                <a:spcPts val="0"/>
              </a:spcAft>
              <a:buSzPts val="1500"/>
              <a:buChar char="●"/>
            </a:pPr>
            <a:r>
              <a:rPr lang="en" sz="1500"/>
              <a:t>The amount of acres covered with snow makers(guaranteed opened)</a:t>
            </a:r>
            <a:endParaRPr sz="1500"/>
          </a:p>
          <a:p>
            <a:pPr indent="-323850" lvl="0" marL="457200" rtl="0" algn="l">
              <a:lnSpc>
                <a:spcPct val="200000"/>
              </a:lnSpc>
              <a:spcBef>
                <a:spcPts val="0"/>
              </a:spcBef>
              <a:spcAft>
                <a:spcPts val="0"/>
              </a:spcAft>
              <a:buSzPts val="1500"/>
              <a:buChar char="●"/>
            </a:pPr>
            <a:r>
              <a:rPr lang="en" sz="1500"/>
              <a:t>Low competition (possible </a:t>
            </a:r>
            <a:r>
              <a:rPr lang="en" sz="1500"/>
              <a:t>competitive</a:t>
            </a:r>
            <a:r>
              <a:rPr lang="en" sz="1500"/>
              <a:t> monopoly)</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pic>
        <p:nvPicPr>
          <p:cNvPr id="111" name="Google Shape;111;p17"/>
          <p:cNvPicPr preferRelativeResize="0"/>
          <p:nvPr/>
        </p:nvPicPr>
        <p:blipFill>
          <a:blip r:embed="rId3">
            <a:alphaModFix/>
          </a:blip>
          <a:stretch>
            <a:fillRect/>
          </a:stretch>
        </p:blipFill>
        <p:spPr>
          <a:xfrm>
            <a:off x="0" y="2571750"/>
            <a:ext cx="4726452" cy="2571750"/>
          </a:xfrm>
          <a:prstGeom prst="rect">
            <a:avLst/>
          </a:prstGeom>
          <a:noFill/>
          <a:ln>
            <a:noFill/>
          </a:ln>
        </p:spPr>
      </p:pic>
      <p:pic>
        <p:nvPicPr>
          <p:cNvPr id="112" name="Google Shape;112;p17"/>
          <p:cNvPicPr preferRelativeResize="0"/>
          <p:nvPr/>
        </p:nvPicPr>
        <p:blipFill>
          <a:blip r:embed="rId4">
            <a:alphaModFix/>
          </a:blip>
          <a:stretch>
            <a:fillRect/>
          </a:stretch>
        </p:blipFill>
        <p:spPr>
          <a:xfrm>
            <a:off x="4726450" y="499750"/>
            <a:ext cx="4417551" cy="24274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not other scenarios?</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457200" lvl="0" marL="0" rtl="0" algn="l">
              <a:lnSpc>
                <a:spcPct val="200000"/>
              </a:lnSpc>
              <a:spcBef>
                <a:spcPts val="0"/>
              </a:spcBef>
              <a:spcAft>
                <a:spcPts val="1200"/>
              </a:spcAft>
              <a:buNone/>
            </a:pPr>
            <a:r>
              <a:rPr lang="en"/>
              <a:t>The </a:t>
            </a:r>
            <a:r>
              <a:rPr lang="en"/>
              <a:t>other</a:t>
            </a:r>
            <a:r>
              <a:rPr lang="en"/>
              <a:t> scenarios looked at involved closing runs,increasing snow coverage , and increasing </a:t>
            </a:r>
            <a:r>
              <a:rPr lang="en"/>
              <a:t>length</a:t>
            </a:r>
            <a:r>
              <a:rPr lang="en"/>
              <a:t> of longest run. The model suggested that when decreasing runs,  there were two drop offs of price. One being when you closed 2-3 runs the next being when you closed 6- 10. This would mean a loss in revenue by a high margin. The next scenario of increase </a:t>
            </a:r>
            <a:r>
              <a:rPr lang="en"/>
              <a:t>length</a:t>
            </a:r>
            <a:r>
              <a:rPr lang="en"/>
              <a:t> of a run and snow coverage came back with a zero increase in revenue. The only scenario that gave a reason for price increase was increasing run amount, chairs , and vertical drop. These all are </a:t>
            </a:r>
            <a:r>
              <a:rPr lang="en"/>
              <a:t>important factors to price.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3473400" cy="14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Important Factors</a:t>
            </a:r>
            <a:endParaRPr/>
          </a:p>
        </p:txBody>
      </p:sp>
      <p:pic>
        <p:nvPicPr>
          <p:cNvPr id="124" name="Google Shape;124;p19"/>
          <p:cNvPicPr preferRelativeResize="0"/>
          <p:nvPr/>
        </p:nvPicPr>
        <p:blipFill>
          <a:blip r:embed="rId3">
            <a:alphaModFix/>
          </a:blip>
          <a:stretch>
            <a:fillRect/>
          </a:stretch>
        </p:blipFill>
        <p:spPr>
          <a:xfrm rot="263226">
            <a:off x="3449449" y="758525"/>
            <a:ext cx="5027801" cy="403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57200" lvl="0" marL="0" rtl="0" algn="l">
              <a:lnSpc>
                <a:spcPct val="200000"/>
              </a:lnSpc>
              <a:spcBef>
                <a:spcPts val="0"/>
              </a:spcBef>
              <a:spcAft>
                <a:spcPts val="1200"/>
              </a:spcAft>
              <a:buNone/>
            </a:pPr>
            <a:r>
              <a:rPr lang="en"/>
              <a:t>In all the data suggest a price increase of up to 17% this upcoming season. It also shows that in the future increase runs and vertical drop will allow for another price increase of $1.99. The </a:t>
            </a:r>
            <a:r>
              <a:rPr lang="en"/>
              <a:t>recommend</a:t>
            </a:r>
            <a:r>
              <a:rPr lang="en"/>
              <a:t> price is $95 but beware of jumping up immediately because of error </a:t>
            </a:r>
            <a:r>
              <a:rPr lang="en"/>
              <a:t>margin</a:t>
            </a:r>
            <a:r>
              <a:rPr lang="en"/>
              <a:t> of </a:t>
            </a:r>
            <a:r>
              <a:rPr lang="en"/>
              <a:t>around</a:t>
            </a:r>
            <a:r>
              <a:rPr lang="en"/>
              <a:t> $10. </a:t>
            </a:r>
            <a:r>
              <a:rPr lang="en"/>
              <a:t>Beyond</a:t>
            </a:r>
            <a:r>
              <a:rPr lang="en"/>
              <a:t> this it is </a:t>
            </a:r>
            <a:r>
              <a:rPr lang="en"/>
              <a:t>recommend</a:t>
            </a:r>
            <a:r>
              <a:rPr lang="en"/>
              <a:t> to increase price by your digression up to that $95.</a:t>
            </a:r>
            <a:endParaRPr/>
          </a:p>
        </p:txBody>
      </p:sp>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